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9" r:id="rId4"/>
    <p:sldId id="265" r:id="rId5"/>
    <p:sldId id="266" r:id="rId6"/>
    <p:sldId id="267" r:id="rId7"/>
    <p:sldId id="257" r:id="rId8"/>
    <p:sldId id="258" r:id="rId9"/>
    <p:sldId id="263" r:id="rId10"/>
    <p:sldId id="264" r:id="rId11"/>
    <p:sldId id="268" r:id="rId12"/>
    <p:sldId id="261" r:id="rId13"/>
    <p:sldId id="26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506A76-23D3-DF4E-A0D6-15302727A910}" v="3" dt="2020-06-25T18:32:55.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Attas" userId="8829ca36-a657-4cb4-9be7-72283ccafc98" providerId="ADAL" clId="{AB506A76-23D3-DF4E-A0D6-15302727A910}"/>
    <pc:docChg chg="custSel addSld delSld modSld">
      <pc:chgData name="Robin Attas" userId="8829ca36-a657-4cb4-9be7-72283ccafc98" providerId="ADAL" clId="{AB506A76-23D3-DF4E-A0D6-15302727A910}" dt="2020-06-25T18:37:09.630" v="462" actId="20577"/>
      <pc:docMkLst>
        <pc:docMk/>
      </pc:docMkLst>
      <pc:sldChg chg="add">
        <pc:chgData name="Robin Attas" userId="8829ca36-a657-4cb4-9be7-72283ccafc98" providerId="ADAL" clId="{AB506A76-23D3-DF4E-A0D6-15302727A910}" dt="2020-06-25T18:32:55.028" v="131"/>
        <pc:sldMkLst>
          <pc:docMk/>
          <pc:sldMk cId="2164992551" sldId="257"/>
        </pc:sldMkLst>
      </pc:sldChg>
      <pc:sldChg chg="del">
        <pc:chgData name="Robin Attas" userId="8829ca36-a657-4cb4-9be7-72283ccafc98" providerId="ADAL" clId="{AB506A76-23D3-DF4E-A0D6-15302727A910}" dt="2020-06-25T18:05:53.285" v="129" actId="2696"/>
        <pc:sldMkLst>
          <pc:docMk/>
          <pc:sldMk cId="2297383267" sldId="257"/>
        </pc:sldMkLst>
      </pc:sldChg>
      <pc:sldChg chg="add">
        <pc:chgData name="Robin Attas" userId="8829ca36-a657-4cb4-9be7-72283ccafc98" providerId="ADAL" clId="{AB506A76-23D3-DF4E-A0D6-15302727A910}" dt="2020-06-25T18:32:55.028" v="131"/>
        <pc:sldMkLst>
          <pc:docMk/>
          <pc:sldMk cId="1506910711" sldId="258"/>
        </pc:sldMkLst>
      </pc:sldChg>
      <pc:sldChg chg="modSp">
        <pc:chgData name="Robin Attas" userId="8829ca36-a657-4cb4-9be7-72283ccafc98" providerId="ADAL" clId="{AB506A76-23D3-DF4E-A0D6-15302727A910}" dt="2020-06-25T18:37:09.630" v="462" actId="20577"/>
        <pc:sldMkLst>
          <pc:docMk/>
          <pc:sldMk cId="3515481808" sldId="259"/>
        </pc:sldMkLst>
        <pc:spChg chg="mod">
          <ac:chgData name="Robin Attas" userId="8829ca36-a657-4cb4-9be7-72283ccafc98" providerId="ADAL" clId="{AB506A76-23D3-DF4E-A0D6-15302727A910}" dt="2020-06-25T18:33:12.042" v="159" actId="20577"/>
          <ac:spMkLst>
            <pc:docMk/>
            <pc:sldMk cId="3515481808" sldId="259"/>
            <ac:spMk id="3" creationId="{3B11CE8D-1C78-3A43-8D69-FFBC8B810552}"/>
          </ac:spMkLst>
        </pc:spChg>
        <pc:spChg chg="mod">
          <ac:chgData name="Robin Attas" userId="8829ca36-a657-4cb4-9be7-72283ccafc98" providerId="ADAL" clId="{AB506A76-23D3-DF4E-A0D6-15302727A910}" dt="2020-06-25T18:37:09.630" v="462" actId="20577"/>
          <ac:spMkLst>
            <pc:docMk/>
            <pc:sldMk cId="3515481808" sldId="259"/>
            <ac:spMk id="4" creationId="{E54CA3E7-13AD-9F40-B0E4-959B69C2EFCE}"/>
          </ac:spMkLst>
        </pc:spChg>
      </pc:sldChg>
      <pc:sldChg chg="add">
        <pc:chgData name="Robin Attas" userId="8829ca36-a657-4cb4-9be7-72283ccafc98" providerId="ADAL" clId="{AB506A76-23D3-DF4E-A0D6-15302727A910}" dt="2020-06-25T18:03:32.138" v="26"/>
        <pc:sldMkLst>
          <pc:docMk/>
          <pc:sldMk cId="753957804" sldId="266"/>
        </pc:sldMkLst>
      </pc:sldChg>
      <pc:sldChg chg="add">
        <pc:chgData name="Robin Attas" userId="8829ca36-a657-4cb4-9be7-72283ccafc98" providerId="ADAL" clId="{AB506A76-23D3-DF4E-A0D6-15302727A910}" dt="2020-06-25T18:03:32.138" v="26"/>
        <pc:sldMkLst>
          <pc:docMk/>
          <pc:sldMk cId="2098796708" sldId="267"/>
        </pc:sldMkLst>
      </pc:sldChg>
      <pc:sldChg chg="add">
        <pc:chgData name="Robin Attas" userId="8829ca36-a657-4cb4-9be7-72283ccafc98" providerId="ADAL" clId="{AB506A76-23D3-DF4E-A0D6-15302727A910}" dt="2020-06-25T18:05:51.075" v="128"/>
        <pc:sldMkLst>
          <pc:docMk/>
          <pc:sldMk cId="3773621156"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6/25/20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queensu.ca/experientiallearninghub/faculty/faculty-toolkit" TargetMode="External"/><Relationship Id="rId2" Type="http://schemas.openxmlformats.org/officeDocument/2006/relationships/hyperlink" Target="https://www.queensu.ca/experientiallearninghub" TargetMode="Externa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hyperlink" Target="mailto:el.hub@queensu.c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queensu.ca/studentaffairs/sites/webpublish.queensu.ca.vpsawww/files/files/19-0049%20Student%20Affairs%20Green%20Folder%20for%20web.pdf" TargetMode="External"/><Relationship Id="rId2" Type="http://schemas.openxmlformats.org/officeDocument/2006/relationships/hyperlink" Target="https://www.queensu.ca/carereferral/" TargetMode="Externa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hyperlink" Target="mailto:supportservices@queensu.ca"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myams.org/home/clubs/" TargetMode="External"/><Relationship Id="rId2" Type="http://schemas.openxmlformats.org/officeDocument/2006/relationships/hyperlink" Target="https://www.queensu.ca/studentaffairs/home"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hyperlink" Target="https://sass.queensu.ca/eal/" TargetMode="External"/><Relationship Id="rId3" Type="http://schemas.openxmlformats.org/officeDocument/2006/relationships/hyperlink" Target="https://sass.queensu.ca/onlineresource/topics/#WC" TargetMode="External"/><Relationship Id="rId7" Type="http://schemas.openxmlformats.org/officeDocument/2006/relationships/hyperlink" Target="https://sass.queensu.ca/drop-in/" TargetMode="External"/><Relationship Id="rId12" Type="http://schemas.openxmlformats.org/officeDocument/2006/relationships/image" Target="../media/image3.jpg"/><Relationship Id="rId2" Type="http://schemas.openxmlformats.org/officeDocument/2006/relationships/hyperlink" Target="https://sass.queensu.ca/onlineresource/topics/#LS" TargetMode="External"/><Relationship Id="rId1" Type="http://schemas.openxmlformats.org/officeDocument/2006/relationships/slideLayout" Target="../slideLayouts/slideLayout8.xml"/><Relationship Id="rId6" Type="http://schemas.openxmlformats.org/officeDocument/2006/relationships/hyperlink" Target="https://sass.queensu.ca/programs/workshops/" TargetMode="External"/><Relationship Id="rId11" Type="http://schemas.openxmlformats.org/officeDocument/2006/relationships/hyperlink" Target="https://queensu.mywconline.com/" TargetMode="External"/><Relationship Id="rId5" Type="http://schemas.openxmlformats.org/officeDocument/2006/relationships/hyperlink" Target="https://sass.queensu.ca/working-at-home/" TargetMode="External"/><Relationship Id="rId10" Type="http://schemas.openxmlformats.org/officeDocument/2006/relationships/hyperlink" Target="https://sass.queensu.ca/programs/appointments/" TargetMode="External"/><Relationship Id="rId4" Type="http://schemas.openxmlformats.org/officeDocument/2006/relationships/hyperlink" Target="https://sass.queensu.ca/assignment-planner/" TargetMode="External"/><Relationship Id="rId9" Type="http://schemas.openxmlformats.org/officeDocument/2006/relationships/hyperlink" Target="https://sass.queensu.ca/eal/#EAL"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quic.queensu.ca/academic/academic-faq/" TargetMode="External"/><Relationship Id="rId3" Type="http://schemas.openxmlformats.org/officeDocument/2006/relationships/hyperlink" Target="https://quic.queensu.ca/wp-content/uploads/2020/04/internaional-student-guidebook.pdf" TargetMode="External"/><Relationship Id="rId7" Type="http://schemas.openxmlformats.org/officeDocument/2006/relationships/hyperlink" Target="https://quic.queensu.ca/academic/" TargetMode="External"/><Relationship Id="rId2" Type="http://schemas.openxmlformats.org/officeDocument/2006/relationships/hyperlink" Target="https://quic.queensu.ca/arrival/orientation/" TargetMode="External"/><Relationship Id="rId1" Type="http://schemas.openxmlformats.org/officeDocument/2006/relationships/slideLayout" Target="../slideLayouts/slideLayout8.xml"/><Relationship Id="rId6" Type="http://schemas.openxmlformats.org/officeDocument/2006/relationships/hyperlink" Target="https://quic.queensu.ca/get-involved/intercultural-training/" TargetMode="External"/><Relationship Id="rId5" Type="http://schemas.openxmlformats.org/officeDocument/2006/relationships/hyperlink" Target="https://quic.queensu.ca/get-involved/english-conversation-program/" TargetMode="External"/><Relationship Id="rId4" Type="http://schemas.openxmlformats.org/officeDocument/2006/relationships/hyperlink" Target="https://quic.queensu.ca/quic-international-student-advisors/" TargetMode="External"/><Relationship Id="rId9"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queensu.ca/studentwellness/" TargetMode="Externa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mailto:healthed@queensu.ca"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careers.queensu.ca/faculty-staff/career-help-your-students/request-career-workshop" TargetMode="External"/><Relationship Id="rId2" Type="http://schemas.openxmlformats.org/officeDocument/2006/relationships/hyperlink" Target="https://careers.queensu.ca/" TargetMode="Externa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hyperlink" Target="https://careers.queensu.ca/students/wondering-about-career-options/major-maps" TargetMode="External"/><Relationship Id="rId4" Type="http://schemas.openxmlformats.org/officeDocument/2006/relationships/hyperlink" Target="https://careers.queensu.ca/stud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4DEAC-EBDA-6646-A7C0-73E9882FA912}"/>
              </a:ext>
            </a:extLst>
          </p:cNvPr>
          <p:cNvSpPr>
            <a:spLocks noGrp="1"/>
          </p:cNvSpPr>
          <p:nvPr>
            <p:ph type="ctrTitle"/>
          </p:nvPr>
        </p:nvSpPr>
        <p:spPr>
          <a:xfrm>
            <a:off x="2794169" y="2514598"/>
            <a:ext cx="7391128" cy="2262781"/>
          </a:xfrm>
        </p:spPr>
        <p:txBody>
          <a:bodyPr>
            <a:normAutofit/>
          </a:bodyPr>
          <a:lstStyle/>
          <a:p>
            <a:r>
              <a:rPr lang="en-US" dirty="0"/>
              <a:t>Supports for Remote Learners</a:t>
            </a:r>
          </a:p>
        </p:txBody>
      </p:sp>
      <p:sp>
        <p:nvSpPr>
          <p:cNvPr id="3" name="Subtitle 2">
            <a:extLst>
              <a:ext uri="{FF2B5EF4-FFF2-40B4-BE49-F238E27FC236}">
                <a16:creationId xmlns:a16="http://schemas.microsoft.com/office/drawing/2014/main" id="{10ACC73C-C4FA-B44B-9AC7-6B97C5FC0C61}"/>
              </a:ext>
            </a:extLst>
          </p:cNvPr>
          <p:cNvSpPr>
            <a:spLocks noGrp="1"/>
          </p:cNvSpPr>
          <p:nvPr>
            <p:ph type="subTitle" idx="1"/>
          </p:nvPr>
        </p:nvSpPr>
        <p:spPr>
          <a:xfrm>
            <a:off x="2794169" y="4815490"/>
            <a:ext cx="4146124" cy="1126283"/>
          </a:xfrm>
        </p:spPr>
        <p:txBody>
          <a:bodyPr/>
          <a:lstStyle/>
          <a:p>
            <a:r>
              <a:rPr lang="en-US" dirty="0"/>
              <a:t>Centre for Teaching and Learning</a:t>
            </a:r>
          </a:p>
          <a:p>
            <a:r>
              <a:rPr lang="en-US" dirty="0"/>
              <a:t>Queen’s University</a:t>
            </a:r>
          </a:p>
        </p:txBody>
      </p:sp>
      <p:pic>
        <p:nvPicPr>
          <p:cNvPr id="5" name="Picture 4">
            <a:extLst>
              <a:ext uri="{FF2B5EF4-FFF2-40B4-BE49-F238E27FC236}">
                <a16:creationId xmlns:a16="http://schemas.microsoft.com/office/drawing/2014/main" id="{77BDA6E9-A844-FB42-8F9D-69136C06707C}"/>
              </a:ext>
            </a:extLst>
          </p:cNvPr>
          <p:cNvPicPr>
            <a:picLocks noChangeAspect="1"/>
          </p:cNvPicPr>
          <p:nvPr/>
        </p:nvPicPr>
        <p:blipFill>
          <a:blip r:embed="rId2"/>
          <a:stretch>
            <a:fillRect/>
          </a:stretch>
        </p:blipFill>
        <p:spPr>
          <a:xfrm>
            <a:off x="8522288" y="4777379"/>
            <a:ext cx="3326018" cy="1565662"/>
          </a:xfrm>
          <a:prstGeom prst="rect">
            <a:avLst/>
          </a:prstGeom>
        </p:spPr>
      </p:pic>
    </p:spTree>
    <p:extLst>
      <p:ext uri="{BB962C8B-B14F-4D97-AF65-F5344CB8AC3E}">
        <p14:creationId xmlns:p14="http://schemas.microsoft.com/office/powerpoint/2010/main" val="1300846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9E79-0094-BB4B-8815-BAC23069F1A9}"/>
              </a:ext>
            </a:extLst>
          </p:cNvPr>
          <p:cNvSpPr>
            <a:spLocks noGrp="1"/>
          </p:cNvSpPr>
          <p:nvPr>
            <p:ph type="title"/>
          </p:nvPr>
        </p:nvSpPr>
        <p:spPr>
          <a:xfrm>
            <a:off x="2589212" y="446087"/>
            <a:ext cx="3505199" cy="2029483"/>
          </a:xfrm>
        </p:spPr>
        <p:txBody>
          <a:bodyPr/>
          <a:lstStyle/>
          <a:p>
            <a:r>
              <a:rPr lang="en-US" dirty="0"/>
              <a:t>Experiential Learning Hub</a:t>
            </a:r>
            <a:br>
              <a:rPr lang="en-US" dirty="0"/>
            </a:br>
            <a:r>
              <a:rPr lang="en-CA" dirty="0">
                <a:hlinkClick r:id="rId2"/>
              </a:rPr>
              <a:t>queensu.ca/</a:t>
            </a:r>
            <a:br>
              <a:rPr lang="en-CA" dirty="0">
                <a:hlinkClick r:id="rId2"/>
              </a:rPr>
            </a:br>
            <a:r>
              <a:rPr lang="en-CA" dirty="0" err="1">
                <a:hlinkClick r:id="rId2"/>
              </a:rPr>
              <a:t>experientiallearninghub</a:t>
            </a:r>
            <a:endParaRPr lang="en-US" dirty="0"/>
          </a:p>
        </p:txBody>
      </p:sp>
      <p:sp>
        <p:nvSpPr>
          <p:cNvPr id="3" name="Content Placeholder 2">
            <a:extLst>
              <a:ext uri="{FF2B5EF4-FFF2-40B4-BE49-F238E27FC236}">
                <a16:creationId xmlns:a16="http://schemas.microsoft.com/office/drawing/2014/main" id="{FD92C1FB-3AAF-5E47-8A70-0B3E97A069F7}"/>
              </a:ext>
            </a:extLst>
          </p:cNvPr>
          <p:cNvSpPr>
            <a:spLocks noGrp="1"/>
          </p:cNvSpPr>
          <p:nvPr>
            <p:ph idx="1"/>
          </p:nvPr>
        </p:nvSpPr>
        <p:spPr/>
        <p:txBody>
          <a:bodyPr>
            <a:normAutofit/>
          </a:bodyPr>
          <a:lstStyle/>
          <a:p>
            <a:r>
              <a:rPr lang="en-CA" dirty="0"/>
              <a:t>For students, we can offer remote workshops to your class with an experiential learning component</a:t>
            </a:r>
          </a:p>
          <a:p>
            <a:pPr lvl="1"/>
            <a:r>
              <a:rPr lang="en-CA" dirty="0"/>
              <a:t>Setting Goals for Skills Development in EL</a:t>
            </a:r>
          </a:p>
          <a:p>
            <a:pPr lvl="1"/>
            <a:r>
              <a:rPr lang="en-CA" dirty="0"/>
              <a:t>Professional Communications</a:t>
            </a:r>
          </a:p>
          <a:p>
            <a:pPr lvl="1"/>
            <a:r>
              <a:rPr lang="en-CA" dirty="0"/>
              <a:t>Working Remotely </a:t>
            </a:r>
          </a:p>
          <a:p>
            <a:pPr lvl="1"/>
            <a:r>
              <a:rPr lang="en-CA" dirty="0"/>
              <a:t>Reflection &amp; Skill Articulation</a:t>
            </a:r>
          </a:p>
          <a:p>
            <a:r>
              <a:rPr lang="en-CA" dirty="0"/>
              <a:t>For faculty, we offer consultations and tools to support the design and delivery of experiential learning</a:t>
            </a:r>
          </a:p>
          <a:p>
            <a:pPr lvl="1"/>
            <a:r>
              <a:rPr lang="en-CA" dirty="0">
                <a:hlinkClick r:id="rId3"/>
              </a:rPr>
              <a:t>EL Faculty Toolkit</a:t>
            </a:r>
            <a:endParaRPr lang="en-CA" dirty="0"/>
          </a:p>
          <a:p>
            <a:pPr lvl="1"/>
            <a:r>
              <a:rPr lang="en-CA" dirty="0"/>
              <a:t>Supervising Students Remotely workshop</a:t>
            </a:r>
          </a:p>
          <a:p>
            <a:r>
              <a:rPr lang="en-CA" dirty="0"/>
              <a:t>Contact </a:t>
            </a:r>
            <a:r>
              <a:rPr lang="en-CA" dirty="0">
                <a:hlinkClick r:id="rId4"/>
              </a:rPr>
              <a:t>el.hub@queensu.ca</a:t>
            </a:r>
            <a:r>
              <a:rPr lang="en-CA" dirty="0"/>
              <a:t> </a:t>
            </a:r>
          </a:p>
        </p:txBody>
      </p:sp>
      <p:sp>
        <p:nvSpPr>
          <p:cNvPr id="4" name="Text Placeholder 3">
            <a:extLst>
              <a:ext uri="{FF2B5EF4-FFF2-40B4-BE49-F238E27FC236}">
                <a16:creationId xmlns:a16="http://schemas.microsoft.com/office/drawing/2014/main" id="{B33C0922-1337-B44E-984D-704F63B12385}"/>
              </a:ext>
            </a:extLst>
          </p:cNvPr>
          <p:cNvSpPr>
            <a:spLocks noGrp="1"/>
          </p:cNvSpPr>
          <p:nvPr>
            <p:ph type="body" sz="half" idx="2"/>
          </p:nvPr>
        </p:nvSpPr>
        <p:spPr>
          <a:xfrm>
            <a:off x="2589212" y="2475571"/>
            <a:ext cx="3505199" cy="3385478"/>
          </a:xfrm>
        </p:spPr>
        <p:txBody>
          <a:bodyPr>
            <a:normAutofit/>
          </a:bodyPr>
          <a:lstStyle/>
          <a:p>
            <a:r>
              <a:rPr lang="en-US" sz="1800" dirty="0"/>
              <a:t>The Experiential Learning Hub (EL Hub) is a “front door” to experiential learning at Queen's University. We offer consultations, workshops, and tools on experiential learning for both course instructors and students. </a:t>
            </a:r>
            <a:endParaRPr lang="en-CA" sz="2400" dirty="0"/>
          </a:p>
        </p:txBody>
      </p:sp>
      <p:pic>
        <p:nvPicPr>
          <p:cNvPr id="8" name="Picture 7">
            <a:extLst>
              <a:ext uri="{FF2B5EF4-FFF2-40B4-BE49-F238E27FC236}">
                <a16:creationId xmlns:a16="http://schemas.microsoft.com/office/drawing/2014/main" id="{9ADCD5D2-64D6-4596-848A-C7B3C5EC8096}"/>
              </a:ext>
            </a:extLst>
          </p:cNvPr>
          <p:cNvPicPr/>
          <p:nvPr/>
        </p:nvPicPr>
        <p:blipFill rotWithShape="1">
          <a:blip r:embed="rId5">
            <a:extLst>
              <a:ext uri="{28A0092B-C50C-407E-A947-70E740481C1C}">
                <a14:useLocalDpi xmlns:a14="http://schemas.microsoft.com/office/drawing/2010/main" val="0"/>
              </a:ext>
            </a:extLst>
          </a:blip>
          <a:srcRect l="27789" r="44542"/>
          <a:stretch/>
        </p:blipFill>
        <p:spPr>
          <a:xfrm>
            <a:off x="2360611" y="508658"/>
            <a:ext cx="2468064" cy="1311275"/>
          </a:xfrm>
          <a:prstGeom prst="rect">
            <a:avLst/>
          </a:prstGeom>
        </p:spPr>
      </p:pic>
    </p:spTree>
    <p:extLst>
      <p:ext uri="{BB962C8B-B14F-4D97-AF65-F5344CB8AC3E}">
        <p14:creationId xmlns:p14="http://schemas.microsoft.com/office/powerpoint/2010/main" val="1677704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9E79-0094-BB4B-8815-BAC23069F1A9}"/>
              </a:ext>
            </a:extLst>
          </p:cNvPr>
          <p:cNvSpPr>
            <a:spLocks noGrp="1"/>
          </p:cNvSpPr>
          <p:nvPr>
            <p:ph type="title"/>
          </p:nvPr>
        </p:nvSpPr>
        <p:spPr>
          <a:xfrm>
            <a:off x="2589212" y="446087"/>
            <a:ext cx="3505199" cy="2029483"/>
          </a:xfrm>
        </p:spPr>
        <p:txBody>
          <a:bodyPr/>
          <a:lstStyle/>
          <a:p>
            <a:r>
              <a:rPr lang="en-US" dirty="0"/>
              <a:t>Your unit’s name, website and logo</a:t>
            </a:r>
          </a:p>
        </p:txBody>
      </p:sp>
      <p:sp>
        <p:nvSpPr>
          <p:cNvPr id="3" name="Content Placeholder 2">
            <a:extLst>
              <a:ext uri="{FF2B5EF4-FFF2-40B4-BE49-F238E27FC236}">
                <a16:creationId xmlns:a16="http://schemas.microsoft.com/office/drawing/2014/main" id="{FD92C1FB-3AAF-5E47-8A70-0B3E97A069F7}"/>
              </a:ext>
            </a:extLst>
          </p:cNvPr>
          <p:cNvSpPr>
            <a:spLocks noGrp="1"/>
          </p:cNvSpPr>
          <p:nvPr>
            <p:ph idx="1"/>
          </p:nvPr>
        </p:nvSpPr>
        <p:spPr/>
        <p:txBody>
          <a:bodyPr/>
          <a:lstStyle/>
          <a:p>
            <a:r>
              <a:rPr lang="en-US" dirty="0"/>
              <a:t>Providing guidance and support to faculty around classroom </a:t>
            </a:r>
            <a:r>
              <a:rPr lang="en-US" dirty="0" err="1"/>
              <a:t>behaviours</a:t>
            </a:r>
            <a:r>
              <a:rPr lang="en-US" dirty="0"/>
              <a:t>, student concerns and non-academic policies</a:t>
            </a:r>
          </a:p>
          <a:p>
            <a:r>
              <a:rPr lang="en-US" dirty="0"/>
              <a:t>Early Alert program: </a:t>
            </a:r>
            <a:r>
              <a:rPr lang="en-US" dirty="0">
                <a:hlinkClick r:id="rId2"/>
              </a:rPr>
              <a:t>CARE</a:t>
            </a:r>
            <a:r>
              <a:rPr lang="en-US" dirty="0"/>
              <a:t> – online secure system used for supporting students in need (non-emergency)</a:t>
            </a:r>
          </a:p>
          <a:p>
            <a:r>
              <a:rPr lang="en-US" dirty="0"/>
              <a:t>Help with navigating the Non-Academic Misconduct System</a:t>
            </a:r>
          </a:p>
          <a:p>
            <a:r>
              <a:rPr lang="en-US" dirty="0"/>
              <a:t>Case management for Students at Risk</a:t>
            </a:r>
          </a:p>
          <a:p>
            <a:r>
              <a:rPr lang="en-US" dirty="0"/>
              <a:t>Green folder: Identifying and Responding to </a:t>
            </a:r>
            <a:r>
              <a:rPr lang="en-US" dirty="0">
                <a:hlinkClick r:id="rId3"/>
              </a:rPr>
              <a:t>Students in Distress</a:t>
            </a:r>
            <a:endParaRPr lang="en-US" dirty="0"/>
          </a:p>
          <a:p>
            <a:r>
              <a:rPr lang="en-US" dirty="0"/>
              <a:t>Contact: </a:t>
            </a:r>
            <a:r>
              <a:rPr lang="en-US" dirty="0">
                <a:hlinkClick r:id="rId4"/>
              </a:rPr>
              <a:t>supportservices@queensu.ca</a:t>
            </a:r>
            <a:endParaRPr lang="en-US" dirty="0"/>
          </a:p>
        </p:txBody>
      </p:sp>
      <p:sp>
        <p:nvSpPr>
          <p:cNvPr id="4" name="Text Placeholder 3">
            <a:extLst>
              <a:ext uri="{FF2B5EF4-FFF2-40B4-BE49-F238E27FC236}">
                <a16:creationId xmlns:a16="http://schemas.microsoft.com/office/drawing/2014/main" id="{B33C0922-1337-B44E-984D-704F63B12385}"/>
              </a:ext>
            </a:extLst>
          </p:cNvPr>
          <p:cNvSpPr>
            <a:spLocks noGrp="1"/>
          </p:cNvSpPr>
          <p:nvPr>
            <p:ph type="body" sz="half" idx="2"/>
          </p:nvPr>
        </p:nvSpPr>
        <p:spPr>
          <a:xfrm>
            <a:off x="2589212" y="2475571"/>
            <a:ext cx="3505199" cy="3385478"/>
          </a:xfrm>
        </p:spPr>
        <p:txBody>
          <a:bodyPr/>
          <a:lstStyle/>
          <a:p>
            <a:r>
              <a:rPr lang="en-US" dirty="0"/>
              <a:t>Supporting faculty, staff and students, on and off-campus, by connecting them to available resources, assisting with student concerns and developing policies for better and safer student engagement.</a:t>
            </a:r>
          </a:p>
          <a:p>
            <a:endParaRPr lang="en-US" dirty="0"/>
          </a:p>
          <a:p>
            <a:r>
              <a:rPr lang="en-US" dirty="0"/>
              <a:t>Unit overseen by Assistant Dean Lindsay Winger, </a:t>
            </a:r>
            <a:r>
              <a:rPr lang="en-US"/>
              <a:t>Student Affairs</a:t>
            </a:r>
            <a:endParaRPr lang="en-US" dirty="0"/>
          </a:p>
          <a:p>
            <a:endParaRPr lang="en-US" dirty="0"/>
          </a:p>
          <a:p>
            <a:endParaRPr lang="en-US" dirty="0"/>
          </a:p>
        </p:txBody>
      </p:sp>
      <p:pic>
        <p:nvPicPr>
          <p:cNvPr id="5" name="Picture 4"/>
          <p:cNvPicPr>
            <a:picLocks noChangeAspect="1"/>
          </p:cNvPicPr>
          <p:nvPr/>
        </p:nvPicPr>
        <p:blipFill>
          <a:blip r:embed="rId5"/>
          <a:stretch>
            <a:fillRect/>
          </a:stretch>
        </p:blipFill>
        <p:spPr>
          <a:xfrm>
            <a:off x="2231734" y="1753662"/>
            <a:ext cx="3862677" cy="721908"/>
          </a:xfrm>
          <a:prstGeom prst="rect">
            <a:avLst/>
          </a:prstGeom>
        </p:spPr>
      </p:pic>
    </p:spTree>
    <p:extLst>
      <p:ext uri="{BB962C8B-B14F-4D97-AF65-F5344CB8AC3E}">
        <p14:creationId xmlns:p14="http://schemas.microsoft.com/office/powerpoint/2010/main" val="3773621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9E79-0094-BB4B-8815-BAC23069F1A9}"/>
              </a:ext>
            </a:extLst>
          </p:cNvPr>
          <p:cNvSpPr>
            <a:spLocks noGrp="1"/>
          </p:cNvSpPr>
          <p:nvPr>
            <p:ph type="title"/>
          </p:nvPr>
        </p:nvSpPr>
        <p:spPr>
          <a:xfrm>
            <a:off x="2589212" y="446088"/>
            <a:ext cx="7644871" cy="1363662"/>
          </a:xfrm>
        </p:spPr>
        <p:txBody>
          <a:bodyPr/>
          <a:lstStyle/>
          <a:p>
            <a:r>
              <a:rPr lang="en-CA" b="1" dirty="0"/>
              <a:t>Queen’s University Library</a:t>
            </a:r>
            <a:r>
              <a:rPr lang="en-US" b="1" dirty="0"/>
              <a:t> </a:t>
            </a:r>
            <a:br>
              <a:rPr lang="en-US" dirty="0"/>
            </a:br>
            <a:r>
              <a:rPr lang="en-CA" dirty="0"/>
              <a:t>library.queensu.ca</a:t>
            </a:r>
            <a:br>
              <a:rPr lang="en-CA" dirty="0"/>
            </a:br>
            <a:r>
              <a:rPr lang="en-US" dirty="0"/>
              <a:t> </a:t>
            </a:r>
          </a:p>
        </p:txBody>
      </p:sp>
      <p:sp>
        <p:nvSpPr>
          <p:cNvPr id="4" name="Text Placeholder 3">
            <a:extLst>
              <a:ext uri="{FF2B5EF4-FFF2-40B4-BE49-F238E27FC236}">
                <a16:creationId xmlns:a16="http://schemas.microsoft.com/office/drawing/2014/main" id="{B33C0922-1337-B44E-984D-704F63B12385}"/>
              </a:ext>
            </a:extLst>
          </p:cNvPr>
          <p:cNvSpPr>
            <a:spLocks noGrp="1"/>
          </p:cNvSpPr>
          <p:nvPr>
            <p:ph type="body" sz="half" idx="2"/>
          </p:nvPr>
        </p:nvSpPr>
        <p:spPr>
          <a:xfrm>
            <a:off x="2589212" y="1809750"/>
            <a:ext cx="8576205" cy="1312333"/>
          </a:xfrm>
        </p:spPr>
        <p:txBody>
          <a:bodyPr>
            <a:noAutofit/>
          </a:bodyPr>
          <a:lstStyle/>
          <a:p>
            <a:endParaRPr lang="en-CA" sz="1600" dirty="0">
              <a:latin typeface="+mj-lt"/>
            </a:endParaRPr>
          </a:p>
          <a:p>
            <a:endParaRPr lang="en-US" sz="1600" dirty="0">
              <a:latin typeface="+mj-lt"/>
            </a:endParaRPr>
          </a:p>
        </p:txBody>
      </p:sp>
      <p:pic>
        <p:nvPicPr>
          <p:cNvPr id="7" name="Picture 6">
            <a:extLst>
              <a:ext uri="{FF2B5EF4-FFF2-40B4-BE49-F238E27FC236}">
                <a16:creationId xmlns:a16="http://schemas.microsoft.com/office/drawing/2014/main" id="{91420A4F-A84B-1F4E-89D4-6741305E6920}"/>
              </a:ext>
            </a:extLst>
          </p:cNvPr>
          <p:cNvPicPr>
            <a:picLocks noChangeAspect="1"/>
          </p:cNvPicPr>
          <p:nvPr/>
        </p:nvPicPr>
        <p:blipFill rotWithShape="1">
          <a:blip r:embed="rId2"/>
          <a:srcRect l="20313" t="9747" r="-1"/>
          <a:stretch/>
        </p:blipFill>
        <p:spPr>
          <a:xfrm>
            <a:off x="8387556" y="724891"/>
            <a:ext cx="1052512" cy="962819"/>
          </a:xfrm>
          <a:prstGeom prst="rect">
            <a:avLst/>
          </a:prstGeom>
        </p:spPr>
      </p:pic>
      <p:sp>
        <p:nvSpPr>
          <p:cNvPr id="6" name="Content Placeholder 5">
            <a:extLst>
              <a:ext uri="{FF2B5EF4-FFF2-40B4-BE49-F238E27FC236}">
                <a16:creationId xmlns:a16="http://schemas.microsoft.com/office/drawing/2014/main" id="{A2CA62D0-258E-7C4E-A3A4-09F61E0EA4D1}"/>
              </a:ext>
            </a:extLst>
          </p:cNvPr>
          <p:cNvSpPr>
            <a:spLocks noGrp="1"/>
          </p:cNvSpPr>
          <p:nvPr>
            <p:ph idx="1"/>
          </p:nvPr>
        </p:nvSpPr>
        <p:spPr>
          <a:xfrm>
            <a:off x="2589212" y="2088553"/>
            <a:ext cx="8915400" cy="4621280"/>
          </a:xfrm>
        </p:spPr>
        <p:txBody>
          <a:bodyPr>
            <a:normAutofit lnSpcReduction="10000"/>
          </a:bodyPr>
          <a:lstStyle/>
          <a:p>
            <a:pPr marL="0" indent="0">
              <a:buNone/>
            </a:pPr>
            <a:r>
              <a:rPr lang="en-CA" b="0" i="0" u="none" strike="noStrike" dirty="0">
                <a:solidFill>
                  <a:srgbClr val="080808"/>
                </a:solidFill>
                <a:effectLst/>
              </a:rPr>
              <a:t>The Library stimulates excellence in research and scholarship through its collections, people, partnerships and services, and its physical and virtual environments. </a:t>
            </a:r>
          </a:p>
          <a:p>
            <a:pPr marL="0" indent="0">
              <a:buNone/>
            </a:pPr>
            <a:endParaRPr lang="en-CA" dirty="0">
              <a:solidFill>
                <a:srgbClr val="080808"/>
              </a:solidFill>
            </a:endParaRPr>
          </a:p>
          <a:p>
            <a:pPr marL="0" indent="0">
              <a:buNone/>
            </a:pPr>
            <a:r>
              <a:rPr lang="en-CA" b="0" i="0" u="none" strike="noStrike" dirty="0">
                <a:solidFill>
                  <a:srgbClr val="080808"/>
                </a:solidFill>
                <a:effectLst/>
              </a:rPr>
              <a:t>Librarians will help undergraduate and graduate students develop research skills by:</a:t>
            </a:r>
          </a:p>
          <a:p>
            <a:r>
              <a:rPr lang="en-CA" b="0" i="0" u="none" strike="noStrike" dirty="0">
                <a:solidFill>
                  <a:srgbClr val="333333"/>
                </a:solidFill>
                <a:effectLst/>
              </a:rPr>
              <a:t>Creating discipline-specific learning objects, tutorials, and guides based on information literacy needs that include finding, evaluating, interpreting, managing, and using information to answer questions and develop new knowledge.</a:t>
            </a:r>
          </a:p>
          <a:p>
            <a:r>
              <a:rPr lang="en-CA" b="0" i="0" u="none" strike="noStrike" dirty="0">
                <a:solidFill>
                  <a:srgbClr val="333333"/>
                </a:solidFill>
                <a:effectLst/>
              </a:rPr>
              <a:t>Delivering skills-based class instruction, in person or remotely, to suit course assignments and learning outcomes.</a:t>
            </a:r>
          </a:p>
          <a:p>
            <a:r>
              <a:rPr lang="en-CA" b="0" i="0" u="none" strike="noStrike" dirty="0">
                <a:solidFill>
                  <a:srgbClr val="333333"/>
                </a:solidFill>
                <a:effectLst/>
              </a:rPr>
              <a:t>Offering consultations for research help.</a:t>
            </a:r>
          </a:p>
          <a:p>
            <a:r>
              <a:rPr lang="en-CA" b="0" i="0" u="none" strike="noStrike" dirty="0">
                <a:solidFill>
                  <a:srgbClr val="333333"/>
                </a:solidFill>
                <a:effectLst/>
              </a:rPr>
              <a:t>Contributing to the assessment of research skills through rubrics, (e.g. Journal Literature Search Strategy Rubric), quizzes, or assignments.</a:t>
            </a:r>
          </a:p>
          <a:p>
            <a:endParaRPr lang="en-US" dirty="0"/>
          </a:p>
        </p:txBody>
      </p:sp>
    </p:spTree>
    <p:extLst>
      <p:ext uri="{BB962C8B-B14F-4D97-AF65-F5344CB8AC3E}">
        <p14:creationId xmlns:p14="http://schemas.microsoft.com/office/powerpoint/2010/main" val="3581667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569B40-57E5-7B48-921A-F1581B8A490C}"/>
              </a:ext>
            </a:extLst>
          </p:cNvPr>
          <p:cNvSpPr>
            <a:spLocks noGrp="1"/>
          </p:cNvSpPr>
          <p:nvPr>
            <p:ph idx="1"/>
          </p:nvPr>
        </p:nvSpPr>
        <p:spPr>
          <a:xfrm>
            <a:off x="2463141" y="1862137"/>
            <a:ext cx="8909709" cy="4995863"/>
          </a:xfrm>
        </p:spPr>
        <p:txBody>
          <a:bodyPr>
            <a:normAutofit/>
          </a:bodyPr>
          <a:lstStyle/>
          <a:p>
            <a:pPr marL="0" indent="0">
              <a:buNone/>
            </a:pPr>
            <a:r>
              <a:rPr lang="en-CA" b="0" i="0" u="none" strike="noStrike" dirty="0">
                <a:solidFill>
                  <a:srgbClr val="080808"/>
                </a:solidFill>
                <a:effectLst/>
              </a:rPr>
              <a:t>We make teaching resources available by</a:t>
            </a:r>
            <a:r>
              <a:rPr lang="en-CA" b="1" i="0" u="none" strike="noStrike" dirty="0">
                <a:solidFill>
                  <a:srgbClr val="080808"/>
                </a:solidFill>
                <a:effectLst/>
              </a:rPr>
              <a:t>:</a:t>
            </a:r>
          </a:p>
          <a:p>
            <a:pPr marL="0" indent="0">
              <a:buNone/>
            </a:pPr>
            <a:endParaRPr lang="en-CA" b="0" i="0" u="none" strike="noStrike" dirty="0">
              <a:solidFill>
                <a:srgbClr val="333333"/>
              </a:solidFill>
              <a:effectLst/>
            </a:endParaRPr>
          </a:p>
          <a:p>
            <a:r>
              <a:rPr lang="en-CA" i="0" u="none" strike="noStrike" dirty="0">
                <a:solidFill>
                  <a:schemeClr val="tx1"/>
                </a:solidFill>
                <a:effectLst/>
              </a:rPr>
              <a:t>Providing course materials through our </a:t>
            </a:r>
            <a:r>
              <a:rPr lang="en-CA" b="1" i="0" u="none" strike="noStrike" dirty="0">
                <a:solidFill>
                  <a:schemeClr val="tx1"/>
                </a:solidFill>
                <a:effectLst/>
              </a:rPr>
              <a:t>Course Reserves/eReserves</a:t>
            </a:r>
            <a:r>
              <a:rPr lang="en-CA" i="0" u="none" strike="noStrike" dirty="0">
                <a:solidFill>
                  <a:schemeClr val="tx1"/>
                </a:solidFill>
                <a:effectLst/>
              </a:rPr>
              <a:t> service</a:t>
            </a:r>
          </a:p>
          <a:p>
            <a:r>
              <a:rPr lang="en-CA" i="0" u="none" strike="noStrike" dirty="0">
                <a:solidFill>
                  <a:schemeClr val="tx1"/>
                </a:solidFill>
                <a:effectLst/>
              </a:rPr>
              <a:t>Assisting instructors in adapting and/or building your own </a:t>
            </a:r>
            <a:r>
              <a:rPr lang="en-CA" b="1" i="0" u="none" strike="noStrike" dirty="0">
                <a:solidFill>
                  <a:schemeClr val="tx1"/>
                </a:solidFill>
                <a:effectLst/>
              </a:rPr>
              <a:t>Open Education Resources</a:t>
            </a:r>
            <a:endParaRPr lang="en-CA" i="0" u="none" strike="noStrike" dirty="0">
              <a:solidFill>
                <a:schemeClr val="tx1"/>
              </a:solidFill>
              <a:effectLst/>
            </a:endParaRPr>
          </a:p>
          <a:p>
            <a:r>
              <a:rPr lang="en-CA" i="0" u="none" strike="noStrike" dirty="0">
                <a:solidFill>
                  <a:schemeClr val="tx1"/>
                </a:solidFill>
                <a:effectLst/>
              </a:rPr>
              <a:t>Assisting with creating </a:t>
            </a:r>
            <a:r>
              <a:rPr lang="en-CA" b="1" i="0" u="none" strike="noStrike" dirty="0">
                <a:solidFill>
                  <a:schemeClr val="tx1"/>
                </a:solidFill>
                <a:effectLst/>
              </a:rPr>
              <a:t>accessible course materials</a:t>
            </a:r>
            <a:r>
              <a:rPr lang="en-CA" b="1" dirty="0">
                <a:solidFill>
                  <a:schemeClr val="tx1"/>
                </a:solidFill>
              </a:rPr>
              <a:t> </a:t>
            </a:r>
            <a:r>
              <a:rPr lang="en-CA" i="0" u="none" strike="noStrike" dirty="0">
                <a:solidFill>
                  <a:schemeClr val="tx1"/>
                </a:solidFill>
                <a:effectLst/>
              </a:rPr>
              <a:t>for students with disabilities.</a:t>
            </a:r>
          </a:p>
          <a:p>
            <a:r>
              <a:rPr lang="en-CA" i="0" u="none" strike="noStrike" dirty="0">
                <a:solidFill>
                  <a:schemeClr val="tx1"/>
                </a:solidFill>
                <a:effectLst/>
              </a:rPr>
              <a:t>Identifying and purchasing</a:t>
            </a:r>
            <a:r>
              <a:rPr lang="en-CA" b="1" i="0" u="none" strike="noStrike" dirty="0">
                <a:solidFill>
                  <a:schemeClr val="tx1"/>
                </a:solidFill>
                <a:effectLst/>
              </a:rPr>
              <a:t> information resources</a:t>
            </a:r>
            <a:endParaRPr lang="en-CA" i="0" u="none" strike="noStrike" dirty="0">
              <a:solidFill>
                <a:schemeClr val="tx1"/>
              </a:solidFill>
              <a:effectLst/>
            </a:endParaRPr>
          </a:p>
          <a:p>
            <a:r>
              <a:rPr lang="en-CA" i="0" u="none" strike="noStrike" dirty="0">
                <a:solidFill>
                  <a:schemeClr val="tx1"/>
                </a:solidFill>
                <a:effectLst/>
              </a:rPr>
              <a:t>Providing </a:t>
            </a:r>
            <a:r>
              <a:rPr lang="en-CA" b="1" i="0" u="none" strike="noStrike" dirty="0">
                <a:solidFill>
                  <a:schemeClr val="tx1"/>
                </a:solidFill>
                <a:effectLst/>
              </a:rPr>
              <a:t>Research by Subject</a:t>
            </a:r>
            <a:r>
              <a:rPr lang="en-CA" i="0" u="none" strike="noStrike" dirty="0">
                <a:solidFill>
                  <a:schemeClr val="tx1"/>
                </a:solidFill>
                <a:effectLst/>
              </a:rPr>
              <a:t> and </a:t>
            </a:r>
            <a:r>
              <a:rPr lang="en-CA" b="1" i="0" u="none" strike="noStrike" dirty="0">
                <a:solidFill>
                  <a:schemeClr val="tx1"/>
                </a:solidFill>
                <a:effectLst/>
              </a:rPr>
              <a:t>Research by Course</a:t>
            </a:r>
            <a:r>
              <a:rPr lang="en-CA" i="0" u="none" strike="noStrike" dirty="0">
                <a:solidFill>
                  <a:schemeClr val="tx1"/>
                </a:solidFill>
                <a:effectLst/>
              </a:rPr>
              <a:t> guides</a:t>
            </a:r>
          </a:p>
          <a:p>
            <a:r>
              <a:rPr lang="en-CA" i="0" u="none" strike="noStrike" dirty="0">
                <a:solidFill>
                  <a:schemeClr val="tx1"/>
                </a:solidFill>
                <a:effectLst/>
              </a:rPr>
              <a:t>Providing </a:t>
            </a:r>
            <a:r>
              <a:rPr lang="en-CA" b="1" i="0" u="none" strike="noStrike" dirty="0">
                <a:solidFill>
                  <a:schemeClr val="tx1"/>
                </a:solidFill>
                <a:effectLst/>
              </a:rPr>
              <a:t>online tutorials</a:t>
            </a:r>
            <a:r>
              <a:rPr lang="en-CA" i="0" u="none" strike="noStrike" dirty="0">
                <a:solidFill>
                  <a:schemeClr val="tx1"/>
                </a:solidFill>
                <a:effectLst/>
              </a:rPr>
              <a:t> (e.g. Sociology 122 Library Research Tutorial, Engineering Design and Practice)</a:t>
            </a:r>
          </a:p>
          <a:p>
            <a:r>
              <a:rPr lang="en-CA" i="0" u="none" strike="noStrike" dirty="0">
                <a:solidFill>
                  <a:schemeClr val="tx1"/>
                </a:solidFill>
                <a:effectLst/>
              </a:rPr>
              <a:t>Providing guides to </a:t>
            </a:r>
            <a:r>
              <a:rPr lang="en-CA" b="1" i="0" u="none" strike="noStrike" dirty="0">
                <a:solidFill>
                  <a:schemeClr val="tx1"/>
                </a:solidFill>
                <a:effectLst/>
              </a:rPr>
              <a:t>Types of Information </a:t>
            </a:r>
            <a:r>
              <a:rPr lang="en-CA" i="0" u="none" strike="noStrike" dirty="0">
                <a:solidFill>
                  <a:schemeClr val="tx1"/>
                </a:solidFill>
                <a:effectLst/>
              </a:rPr>
              <a:t>(e.g. Books Reviews, Government Information</a:t>
            </a:r>
            <a:r>
              <a:rPr lang="en-CA" dirty="0">
                <a:solidFill>
                  <a:schemeClr val="tx1"/>
                </a:solidFill>
              </a:rPr>
              <a:t>, Newspapers, Videos)</a:t>
            </a:r>
            <a:endParaRPr lang="en-CA" i="0" u="none" strike="noStrike" dirty="0">
              <a:solidFill>
                <a:schemeClr val="tx1"/>
              </a:solidFill>
              <a:effectLst/>
            </a:endParaRPr>
          </a:p>
          <a:p>
            <a:endParaRPr lang="en-CA" i="0" u="none" strike="noStrike" dirty="0">
              <a:solidFill>
                <a:schemeClr val="tx1"/>
              </a:solidFill>
              <a:effectLst/>
            </a:endParaRPr>
          </a:p>
        </p:txBody>
      </p:sp>
      <p:sp>
        <p:nvSpPr>
          <p:cNvPr id="4" name="Title 1">
            <a:extLst>
              <a:ext uri="{FF2B5EF4-FFF2-40B4-BE49-F238E27FC236}">
                <a16:creationId xmlns:a16="http://schemas.microsoft.com/office/drawing/2014/main" id="{A8724938-1501-493B-AB79-D58A7FBAD9DC}"/>
              </a:ext>
            </a:extLst>
          </p:cNvPr>
          <p:cNvSpPr>
            <a:spLocks noGrp="1"/>
          </p:cNvSpPr>
          <p:nvPr>
            <p:ph type="title"/>
          </p:nvPr>
        </p:nvSpPr>
        <p:spPr>
          <a:xfrm>
            <a:off x="2589212" y="446088"/>
            <a:ext cx="7644871" cy="1363662"/>
          </a:xfrm>
        </p:spPr>
        <p:txBody>
          <a:bodyPr/>
          <a:lstStyle/>
          <a:p>
            <a:r>
              <a:rPr lang="en-CA" b="1" dirty="0"/>
              <a:t>Queen’s University Library</a:t>
            </a:r>
            <a:r>
              <a:rPr lang="en-US" b="1" dirty="0"/>
              <a:t> </a:t>
            </a:r>
            <a:br>
              <a:rPr lang="en-US" dirty="0"/>
            </a:br>
            <a:r>
              <a:rPr lang="en-CA" dirty="0"/>
              <a:t>library.queensu.ca</a:t>
            </a:r>
            <a:br>
              <a:rPr lang="en-CA" dirty="0"/>
            </a:br>
            <a:r>
              <a:rPr lang="en-US" dirty="0"/>
              <a:t> </a:t>
            </a:r>
          </a:p>
        </p:txBody>
      </p:sp>
      <p:pic>
        <p:nvPicPr>
          <p:cNvPr id="5" name="Picture 4">
            <a:extLst>
              <a:ext uri="{FF2B5EF4-FFF2-40B4-BE49-F238E27FC236}">
                <a16:creationId xmlns:a16="http://schemas.microsoft.com/office/drawing/2014/main" id="{83DBA89C-9D9B-4595-B527-FC0293DBE628}"/>
              </a:ext>
            </a:extLst>
          </p:cNvPr>
          <p:cNvPicPr>
            <a:picLocks noChangeAspect="1"/>
          </p:cNvPicPr>
          <p:nvPr/>
        </p:nvPicPr>
        <p:blipFill rotWithShape="1">
          <a:blip r:embed="rId2"/>
          <a:srcRect l="20313" t="9747" r="-1"/>
          <a:stretch/>
        </p:blipFill>
        <p:spPr>
          <a:xfrm>
            <a:off x="8387556" y="724891"/>
            <a:ext cx="1052512" cy="962819"/>
          </a:xfrm>
          <a:prstGeom prst="rect">
            <a:avLst/>
          </a:prstGeom>
        </p:spPr>
      </p:pic>
    </p:spTree>
    <p:extLst>
      <p:ext uri="{BB962C8B-B14F-4D97-AF65-F5344CB8AC3E}">
        <p14:creationId xmlns:p14="http://schemas.microsoft.com/office/powerpoint/2010/main" val="421442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8F9EA-B382-5440-BD1B-1796A08DD4D4}"/>
              </a:ext>
            </a:extLst>
          </p:cNvPr>
          <p:cNvSpPr>
            <a:spLocks noGrp="1"/>
          </p:cNvSpPr>
          <p:nvPr>
            <p:ph type="title"/>
          </p:nvPr>
        </p:nvSpPr>
        <p:spPr>
          <a:xfrm>
            <a:off x="2589212" y="609599"/>
            <a:ext cx="8915399" cy="5200185"/>
          </a:xfrm>
        </p:spPr>
        <p:txBody>
          <a:bodyPr>
            <a:noAutofit/>
          </a:bodyPr>
          <a:lstStyle/>
          <a:p>
            <a:pPr algn="ctr"/>
            <a:r>
              <a:rPr lang="en-US" sz="2800" dirty="0"/>
              <a:t>This slide deck, compiled by Queen’s University’s Centre for Teaching and Learning, shares information and links about various campus supports for students and the role they play in enhancing your teaching and your students’ learning. Feel free to share selected information with your students and post the slides to your course website or within class presentations.</a:t>
            </a:r>
          </a:p>
        </p:txBody>
      </p:sp>
    </p:spTree>
    <p:extLst>
      <p:ext uri="{BB962C8B-B14F-4D97-AF65-F5344CB8AC3E}">
        <p14:creationId xmlns:p14="http://schemas.microsoft.com/office/powerpoint/2010/main" val="298312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4564A-C5D0-CD40-929E-CF44F2BFD548}"/>
              </a:ext>
            </a:extLst>
          </p:cNvPr>
          <p:cNvSpPr>
            <a:spLocks noGrp="1"/>
          </p:cNvSpPr>
          <p:nvPr>
            <p:ph type="title"/>
          </p:nvPr>
        </p:nvSpPr>
        <p:spPr>
          <a:xfrm>
            <a:off x="2592924" y="624110"/>
            <a:ext cx="3361827" cy="658280"/>
          </a:xfrm>
        </p:spPr>
        <p:txBody>
          <a:bodyPr/>
          <a:lstStyle/>
          <a:p>
            <a:r>
              <a:rPr lang="en-US" dirty="0"/>
              <a:t>Campus Units</a:t>
            </a:r>
          </a:p>
        </p:txBody>
      </p:sp>
      <p:sp>
        <p:nvSpPr>
          <p:cNvPr id="3" name="TextBox 2">
            <a:extLst>
              <a:ext uri="{FF2B5EF4-FFF2-40B4-BE49-F238E27FC236}">
                <a16:creationId xmlns:a16="http://schemas.microsoft.com/office/drawing/2014/main" id="{3B11CE8D-1C78-3A43-8D69-FFBC8B810552}"/>
              </a:ext>
            </a:extLst>
          </p:cNvPr>
          <p:cNvSpPr txBox="1"/>
          <p:nvPr/>
        </p:nvSpPr>
        <p:spPr>
          <a:xfrm>
            <a:off x="3378819" y="1360449"/>
            <a:ext cx="8653347" cy="2585323"/>
          </a:xfrm>
          <a:prstGeom prst="rect">
            <a:avLst/>
          </a:prstGeom>
          <a:noFill/>
        </p:spPr>
        <p:txBody>
          <a:bodyPr wrap="square" rtlCol="0">
            <a:spAutoFit/>
          </a:bodyPr>
          <a:lstStyle/>
          <a:p>
            <a:pPr marL="285750" indent="-285750">
              <a:buFont typeface="Arial" panose="020B0604020202020204" pitchFamily="34" charset="0"/>
              <a:buChar char="•"/>
            </a:pPr>
            <a:r>
              <a:rPr lang="en-US" dirty="0"/>
              <a:t>Four Directions Indigenous Student Centre</a:t>
            </a:r>
          </a:p>
          <a:p>
            <a:pPr marL="285750" indent="-285750">
              <a:buFont typeface="Arial" panose="020B0604020202020204" pitchFamily="34" charset="0"/>
              <a:buChar char="•"/>
            </a:pPr>
            <a:r>
              <a:rPr lang="en-US" dirty="0"/>
              <a:t>Student Academic Success Services (SASS)</a:t>
            </a:r>
          </a:p>
          <a:p>
            <a:pPr marL="285750" indent="-285750">
              <a:buFont typeface="Arial" panose="020B0604020202020204" pitchFamily="34" charset="0"/>
              <a:buChar char="•"/>
            </a:pPr>
            <a:r>
              <a:rPr lang="en-US" dirty="0"/>
              <a:t>Queen’s University International Centre (QUIC)</a:t>
            </a:r>
          </a:p>
          <a:p>
            <a:pPr marL="285750" indent="-285750">
              <a:buFont typeface="Arial" panose="020B0604020202020204" pitchFamily="34" charset="0"/>
              <a:buChar char="•"/>
            </a:pPr>
            <a:r>
              <a:rPr lang="en-US" dirty="0"/>
              <a:t>Student Wellness Services</a:t>
            </a:r>
          </a:p>
          <a:p>
            <a:pPr marL="285750" indent="-285750">
              <a:buFont typeface="Arial" panose="020B0604020202020204" pitchFamily="34" charset="0"/>
              <a:buChar char="•"/>
            </a:pPr>
            <a:r>
              <a:rPr lang="en-US" dirty="0"/>
              <a:t>Career Services</a:t>
            </a:r>
          </a:p>
          <a:p>
            <a:pPr marL="285750" indent="-285750">
              <a:buFont typeface="Arial" panose="020B0604020202020204" pitchFamily="34" charset="0"/>
              <a:buChar char="•"/>
            </a:pPr>
            <a:r>
              <a:rPr lang="en-US" dirty="0"/>
              <a:t>Experiential Learning Hub</a:t>
            </a:r>
          </a:p>
          <a:p>
            <a:pPr marL="285750" indent="-285750">
              <a:buFont typeface="Arial" panose="020B0604020202020204" pitchFamily="34" charset="0"/>
              <a:buChar char="•"/>
            </a:pPr>
            <a:r>
              <a:rPr lang="en-US" dirty="0"/>
              <a:t>Student Affairs – Support Services and Community Engagement</a:t>
            </a:r>
          </a:p>
          <a:p>
            <a:pPr marL="285750" indent="-285750">
              <a:buFont typeface="Arial" panose="020B0604020202020204" pitchFamily="34" charset="0"/>
              <a:buChar char="•"/>
            </a:pPr>
            <a:r>
              <a:rPr lang="en-US" dirty="0"/>
              <a:t>Queen’s Libraries</a:t>
            </a:r>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E54CA3E7-13AD-9F40-B0E4-959B69C2EFCE}"/>
              </a:ext>
            </a:extLst>
          </p:cNvPr>
          <p:cNvSpPr txBox="1"/>
          <p:nvPr/>
        </p:nvSpPr>
        <p:spPr>
          <a:xfrm>
            <a:off x="5787483" y="4023831"/>
            <a:ext cx="6244683" cy="1754326"/>
          </a:xfrm>
          <a:prstGeom prst="rect">
            <a:avLst/>
          </a:prstGeom>
          <a:noFill/>
        </p:spPr>
        <p:txBody>
          <a:bodyPr wrap="square" rtlCol="0">
            <a:spAutoFit/>
          </a:bodyPr>
          <a:lstStyle/>
          <a:p>
            <a:r>
              <a:rPr lang="en-US" dirty="0"/>
              <a:t>Please note—this is </a:t>
            </a:r>
            <a:r>
              <a:rPr lang="en-US" b="1" dirty="0"/>
              <a:t>not</a:t>
            </a:r>
            <a:r>
              <a:rPr lang="en-US" dirty="0"/>
              <a:t> a complete list of all student support organizations on campus! We’ve curated a short list to keep information overload to a minimum, but there are many additional organizations that are worth knowing about. The </a:t>
            </a:r>
            <a:r>
              <a:rPr lang="en-US" dirty="0">
                <a:hlinkClick r:id="rId2"/>
              </a:rPr>
              <a:t>Division of Student Affairs </a:t>
            </a:r>
            <a:r>
              <a:rPr lang="en-US" dirty="0"/>
              <a:t>and the </a:t>
            </a:r>
            <a:r>
              <a:rPr lang="en-US" dirty="0">
                <a:hlinkClick r:id="rId3"/>
              </a:rPr>
              <a:t>AMS clubs listings</a:t>
            </a:r>
            <a:r>
              <a:rPr lang="en-US" dirty="0"/>
              <a:t> are good follow-up sources.</a:t>
            </a:r>
          </a:p>
        </p:txBody>
      </p:sp>
    </p:spTree>
    <p:extLst>
      <p:ext uri="{BB962C8B-B14F-4D97-AF65-F5344CB8AC3E}">
        <p14:creationId xmlns:p14="http://schemas.microsoft.com/office/powerpoint/2010/main" val="3515481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9E79-0094-BB4B-8815-BAC23069F1A9}"/>
              </a:ext>
            </a:extLst>
          </p:cNvPr>
          <p:cNvSpPr>
            <a:spLocks noGrp="1"/>
          </p:cNvSpPr>
          <p:nvPr>
            <p:ph type="title"/>
          </p:nvPr>
        </p:nvSpPr>
        <p:spPr>
          <a:xfrm>
            <a:off x="2620963" y="-85589"/>
            <a:ext cx="3505199" cy="2029483"/>
          </a:xfrm>
        </p:spPr>
        <p:txBody>
          <a:bodyPr/>
          <a:lstStyle/>
          <a:p>
            <a:r>
              <a:rPr lang="en-US" dirty="0"/>
              <a:t>Four Directions Indigenous Student Centre</a:t>
            </a:r>
            <a:br>
              <a:rPr lang="en-US" dirty="0"/>
            </a:br>
            <a:r>
              <a:rPr lang="en-US" dirty="0" err="1"/>
              <a:t>queensu.ca</a:t>
            </a:r>
            <a:r>
              <a:rPr lang="en-US" dirty="0"/>
              <a:t>/</a:t>
            </a:r>
            <a:r>
              <a:rPr lang="en-US" dirty="0" err="1"/>
              <a:t>fourdirections</a:t>
            </a:r>
            <a:endParaRPr lang="en-US" dirty="0"/>
          </a:p>
        </p:txBody>
      </p:sp>
      <p:sp>
        <p:nvSpPr>
          <p:cNvPr id="3" name="Content Placeholder 2">
            <a:extLst>
              <a:ext uri="{FF2B5EF4-FFF2-40B4-BE49-F238E27FC236}">
                <a16:creationId xmlns:a16="http://schemas.microsoft.com/office/drawing/2014/main" id="{FD92C1FB-3AAF-5E47-8A70-0B3E97A069F7}"/>
              </a:ext>
            </a:extLst>
          </p:cNvPr>
          <p:cNvSpPr>
            <a:spLocks noGrp="1"/>
          </p:cNvSpPr>
          <p:nvPr>
            <p:ph idx="1"/>
          </p:nvPr>
        </p:nvSpPr>
        <p:spPr/>
        <p:txBody>
          <a:bodyPr/>
          <a:lstStyle/>
          <a:p>
            <a:r>
              <a:rPr lang="en-US" dirty="0"/>
              <a:t>Advising </a:t>
            </a:r>
          </a:p>
          <a:p>
            <a:pPr lvl="1"/>
            <a:r>
              <a:rPr lang="en-US" dirty="0"/>
              <a:t>Including financial, career, and academic.</a:t>
            </a:r>
          </a:p>
          <a:p>
            <a:r>
              <a:rPr lang="en-US" dirty="0"/>
              <a:t>Culturally relevant counselling and wellness programming. </a:t>
            </a:r>
          </a:p>
          <a:p>
            <a:pPr lvl="1"/>
            <a:r>
              <a:rPr lang="en-US" dirty="0"/>
              <a:t>Including individual and group counselling.</a:t>
            </a:r>
          </a:p>
          <a:p>
            <a:r>
              <a:rPr lang="en-US" dirty="0"/>
              <a:t>Tutoring </a:t>
            </a:r>
          </a:p>
          <a:p>
            <a:r>
              <a:rPr lang="en-US" dirty="0"/>
              <a:t>Cultural safety training</a:t>
            </a:r>
          </a:p>
          <a:p>
            <a:pPr lvl="1"/>
            <a:r>
              <a:rPr lang="en-US" dirty="0"/>
              <a:t>For campus partners and faculty </a:t>
            </a:r>
          </a:p>
          <a:p>
            <a:r>
              <a:rPr lang="en-US" dirty="0"/>
              <a:t>Cultural events and programs</a:t>
            </a:r>
          </a:p>
          <a:p>
            <a:pPr lvl="1"/>
            <a:r>
              <a:rPr lang="en-US" dirty="0"/>
              <a:t>Including beading, feasts, and fires.</a:t>
            </a:r>
          </a:p>
          <a:p>
            <a:pPr marL="57150" indent="0">
              <a:buNone/>
            </a:pPr>
            <a:endParaRPr lang="en-US" dirty="0"/>
          </a:p>
        </p:txBody>
      </p:sp>
      <p:sp>
        <p:nvSpPr>
          <p:cNvPr id="4" name="Text Placeholder 3">
            <a:extLst>
              <a:ext uri="{FF2B5EF4-FFF2-40B4-BE49-F238E27FC236}">
                <a16:creationId xmlns:a16="http://schemas.microsoft.com/office/drawing/2014/main" id="{B33C0922-1337-B44E-984D-704F63B12385}"/>
              </a:ext>
            </a:extLst>
          </p:cNvPr>
          <p:cNvSpPr>
            <a:spLocks noGrp="1"/>
          </p:cNvSpPr>
          <p:nvPr>
            <p:ph type="body" sz="half" idx="2"/>
          </p:nvPr>
        </p:nvSpPr>
        <p:spPr>
          <a:xfrm>
            <a:off x="2620962" y="2041231"/>
            <a:ext cx="3505199" cy="3385478"/>
          </a:xfrm>
        </p:spPr>
        <p:txBody>
          <a:bodyPr/>
          <a:lstStyle/>
          <a:p>
            <a:r>
              <a:rPr lang="en-US" dirty="0"/>
              <a:t>Four Directions provides holistic support services for Indigenous students at Queen’s. </a:t>
            </a:r>
          </a:p>
        </p:txBody>
      </p:sp>
      <p:pic>
        <p:nvPicPr>
          <p:cNvPr id="6" name="Picture 5">
            <a:extLst>
              <a:ext uri="{FF2B5EF4-FFF2-40B4-BE49-F238E27FC236}">
                <a16:creationId xmlns:a16="http://schemas.microsoft.com/office/drawing/2014/main" id="{C021994C-1102-724D-91B6-1D21CACE660F}"/>
              </a:ext>
            </a:extLst>
          </p:cNvPr>
          <p:cNvPicPr>
            <a:picLocks noChangeAspect="1"/>
          </p:cNvPicPr>
          <p:nvPr/>
        </p:nvPicPr>
        <p:blipFill>
          <a:blip r:embed="rId2"/>
          <a:stretch>
            <a:fillRect/>
          </a:stretch>
        </p:blipFill>
        <p:spPr>
          <a:xfrm>
            <a:off x="2424112" y="3153569"/>
            <a:ext cx="3898900" cy="3289300"/>
          </a:xfrm>
          <a:prstGeom prst="rect">
            <a:avLst/>
          </a:prstGeom>
        </p:spPr>
      </p:pic>
    </p:spTree>
    <p:extLst>
      <p:ext uri="{BB962C8B-B14F-4D97-AF65-F5344CB8AC3E}">
        <p14:creationId xmlns:p14="http://schemas.microsoft.com/office/powerpoint/2010/main" val="3644465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9E79-0094-BB4B-8815-BAC23069F1A9}"/>
              </a:ext>
            </a:extLst>
          </p:cNvPr>
          <p:cNvSpPr>
            <a:spLocks noGrp="1"/>
          </p:cNvSpPr>
          <p:nvPr>
            <p:ph type="title"/>
          </p:nvPr>
        </p:nvSpPr>
        <p:spPr>
          <a:xfrm>
            <a:off x="2360611" y="446088"/>
            <a:ext cx="3962401" cy="2029483"/>
          </a:xfrm>
        </p:spPr>
        <p:txBody>
          <a:bodyPr>
            <a:normAutofit fontScale="90000"/>
          </a:bodyPr>
          <a:lstStyle/>
          <a:p>
            <a:r>
              <a:rPr lang="en-US" sz="2700" dirty="0"/>
              <a:t>Student Academic Success Services (SASS)</a:t>
            </a:r>
            <a:br>
              <a:rPr lang="en-US" dirty="0"/>
            </a:br>
            <a:br>
              <a:rPr lang="en-US" dirty="0"/>
            </a:br>
            <a:r>
              <a:rPr lang="en-US" b="1" dirty="0"/>
              <a:t>Website: </a:t>
            </a:r>
            <a:r>
              <a:rPr lang="en-US" dirty="0"/>
              <a:t>sass.queensu.ca</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FD92C1FB-3AAF-5E47-8A70-0B3E97A069F7}"/>
              </a:ext>
            </a:extLst>
          </p:cNvPr>
          <p:cNvSpPr>
            <a:spLocks noGrp="1"/>
          </p:cNvSpPr>
          <p:nvPr>
            <p:ph idx="1"/>
          </p:nvPr>
        </p:nvSpPr>
        <p:spPr>
          <a:xfrm>
            <a:off x="6323012" y="446088"/>
            <a:ext cx="5181600" cy="6066224"/>
          </a:xfrm>
        </p:spPr>
        <p:txBody>
          <a:bodyPr/>
          <a:lstStyle/>
          <a:p>
            <a:r>
              <a:rPr lang="en-US" sz="2000" dirty="0"/>
              <a:t>Online resources on </a:t>
            </a:r>
            <a:r>
              <a:rPr lang="en-US" sz="2000" dirty="0">
                <a:hlinkClick r:id="rId2"/>
              </a:rPr>
              <a:t>Academic Skills </a:t>
            </a:r>
            <a:r>
              <a:rPr lang="en-US" sz="2000" dirty="0"/>
              <a:t>and </a:t>
            </a:r>
            <a:r>
              <a:rPr lang="en-US" sz="2000" dirty="0">
                <a:hlinkClick r:id="rId3"/>
              </a:rPr>
              <a:t>Writing</a:t>
            </a:r>
            <a:r>
              <a:rPr lang="en-US" sz="2000" dirty="0"/>
              <a:t> topics, including an </a:t>
            </a:r>
            <a:r>
              <a:rPr lang="en-US" sz="2000" dirty="0">
                <a:hlinkClick r:id="rId4"/>
              </a:rPr>
              <a:t>Assignment Planner</a:t>
            </a:r>
            <a:r>
              <a:rPr lang="en-US" sz="2000" dirty="0"/>
              <a:t> and resource about </a:t>
            </a:r>
            <a:r>
              <a:rPr lang="en-US" sz="2000" dirty="0">
                <a:hlinkClick r:id="rId5"/>
              </a:rPr>
              <a:t>Working from home.</a:t>
            </a:r>
            <a:r>
              <a:rPr lang="en-US" sz="2000" dirty="0"/>
              <a:t> </a:t>
            </a:r>
          </a:p>
          <a:p>
            <a:r>
              <a:rPr lang="en-US" sz="2000" dirty="0">
                <a:hlinkClick r:id="rId6"/>
              </a:rPr>
              <a:t>Workshops</a:t>
            </a:r>
            <a:r>
              <a:rPr lang="en-US" sz="2000" dirty="0"/>
              <a:t> and </a:t>
            </a:r>
            <a:r>
              <a:rPr lang="en-US" sz="2000" dirty="0">
                <a:hlinkClick r:id="rId7"/>
              </a:rPr>
              <a:t>Drop-in events</a:t>
            </a:r>
            <a:r>
              <a:rPr lang="en-US" sz="2000" dirty="0"/>
              <a:t>.</a:t>
            </a:r>
          </a:p>
          <a:p>
            <a:r>
              <a:rPr lang="en-US" sz="2000" dirty="0">
                <a:hlinkClick r:id="rId8"/>
              </a:rPr>
              <a:t>Supports</a:t>
            </a:r>
            <a:r>
              <a:rPr lang="en-US" sz="2000" dirty="0"/>
              <a:t> for students with English as an Additional Language, including </a:t>
            </a:r>
            <a:r>
              <a:rPr lang="en-US" sz="2000" dirty="0">
                <a:hlinkClick r:id="rId9"/>
              </a:rPr>
              <a:t>appointments</a:t>
            </a:r>
            <a:r>
              <a:rPr lang="en-US" sz="2000" dirty="0"/>
              <a:t> for academic English skills development.</a:t>
            </a:r>
          </a:p>
          <a:p>
            <a:r>
              <a:rPr lang="en-US" sz="2000" dirty="0">
                <a:hlinkClick r:id="rId10"/>
              </a:rPr>
              <a:t>Writing appointments and academic skills appointments </a:t>
            </a:r>
            <a:r>
              <a:rPr lang="en-US" sz="2000" dirty="0"/>
              <a:t>currently held online and booked through an </a:t>
            </a:r>
            <a:r>
              <a:rPr lang="en-US" sz="2000" dirty="0">
                <a:hlinkClick r:id="rId11"/>
              </a:rPr>
              <a:t>online booking system</a:t>
            </a:r>
            <a:r>
              <a:rPr lang="en-US" sz="2000" dirty="0"/>
              <a:t>. </a:t>
            </a:r>
          </a:p>
          <a:p>
            <a:endParaRPr lang="en-US" dirty="0"/>
          </a:p>
        </p:txBody>
      </p:sp>
      <p:sp>
        <p:nvSpPr>
          <p:cNvPr id="4" name="Text Placeholder 3">
            <a:extLst>
              <a:ext uri="{FF2B5EF4-FFF2-40B4-BE49-F238E27FC236}">
                <a16:creationId xmlns:a16="http://schemas.microsoft.com/office/drawing/2014/main" id="{B33C0922-1337-B44E-984D-704F63B12385}"/>
              </a:ext>
            </a:extLst>
          </p:cNvPr>
          <p:cNvSpPr>
            <a:spLocks noGrp="1"/>
          </p:cNvSpPr>
          <p:nvPr>
            <p:ph type="body" sz="half" idx="2"/>
          </p:nvPr>
        </p:nvSpPr>
        <p:spPr>
          <a:xfrm>
            <a:off x="2412428" y="2853944"/>
            <a:ext cx="3505199" cy="3385478"/>
          </a:xfrm>
        </p:spPr>
        <p:txBody>
          <a:bodyPr>
            <a:normAutofit/>
          </a:bodyPr>
          <a:lstStyle/>
          <a:p>
            <a:r>
              <a:rPr lang="en-US" sz="2000" dirty="0"/>
              <a:t>Student Academic Success Services (SASS) is the go-to for academic skills and writing support on campus that enhance students’ capacity to fulfill their learning goals and academic potential at Queen’s. </a:t>
            </a:r>
          </a:p>
        </p:txBody>
      </p:sp>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60611" y="1963718"/>
            <a:ext cx="3151632" cy="701040"/>
          </a:xfrm>
          <a:prstGeom prst="rect">
            <a:avLst/>
          </a:prstGeom>
        </p:spPr>
      </p:pic>
    </p:spTree>
    <p:extLst>
      <p:ext uri="{BB962C8B-B14F-4D97-AF65-F5344CB8AC3E}">
        <p14:creationId xmlns:p14="http://schemas.microsoft.com/office/powerpoint/2010/main" val="753957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9E79-0094-BB4B-8815-BAC23069F1A9}"/>
              </a:ext>
            </a:extLst>
          </p:cNvPr>
          <p:cNvSpPr>
            <a:spLocks noGrp="1"/>
          </p:cNvSpPr>
          <p:nvPr>
            <p:ph type="title"/>
          </p:nvPr>
        </p:nvSpPr>
        <p:spPr>
          <a:xfrm>
            <a:off x="2336228" y="635274"/>
            <a:ext cx="3796943" cy="2328644"/>
          </a:xfrm>
        </p:spPr>
        <p:txBody>
          <a:bodyPr>
            <a:normAutofit fontScale="90000"/>
          </a:bodyPr>
          <a:lstStyle/>
          <a:p>
            <a:r>
              <a:rPr lang="en-US" sz="2200" dirty="0"/>
              <a:t>Queen’s University International Centre (QUIC)</a:t>
            </a:r>
            <a:br>
              <a:rPr lang="en-US" sz="2200" dirty="0"/>
            </a:br>
            <a:br>
              <a:rPr lang="en-US" sz="2200" dirty="0"/>
            </a:br>
            <a:r>
              <a:rPr lang="en-US" b="1" dirty="0"/>
              <a:t>Website: </a:t>
            </a:r>
            <a:r>
              <a:rPr lang="en-US" dirty="0"/>
              <a:t>quic.queensu.ca</a:t>
            </a:r>
            <a:br>
              <a:rPr lang="en-US" dirty="0"/>
            </a:b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FD92C1FB-3AAF-5E47-8A70-0B3E97A069F7}"/>
              </a:ext>
            </a:extLst>
          </p:cNvPr>
          <p:cNvSpPr>
            <a:spLocks noGrp="1"/>
          </p:cNvSpPr>
          <p:nvPr>
            <p:ph idx="1"/>
          </p:nvPr>
        </p:nvSpPr>
        <p:spPr>
          <a:xfrm>
            <a:off x="6323012" y="446088"/>
            <a:ext cx="5181600" cy="5887805"/>
          </a:xfrm>
        </p:spPr>
        <p:txBody>
          <a:bodyPr>
            <a:normAutofit/>
          </a:bodyPr>
          <a:lstStyle/>
          <a:p>
            <a:r>
              <a:rPr lang="en-US" sz="2000" dirty="0">
                <a:hlinkClick r:id="rId2"/>
              </a:rPr>
              <a:t>Orientation resources and events </a:t>
            </a:r>
            <a:r>
              <a:rPr lang="en-US" sz="2000" dirty="0"/>
              <a:t>for international students.</a:t>
            </a:r>
          </a:p>
          <a:p>
            <a:r>
              <a:rPr lang="en-US" sz="2000" dirty="0"/>
              <a:t>An </a:t>
            </a:r>
            <a:r>
              <a:rPr lang="en-US" sz="2000" dirty="0">
                <a:hlinkClick r:id="rId3"/>
              </a:rPr>
              <a:t>International Student Guidebook</a:t>
            </a:r>
            <a:r>
              <a:rPr lang="en-US" sz="2000" dirty="0"/>
              <a:t>.</a:t>
            </a:r>
          </a:p>
          <a:p>
            <a:r>
              <a:rPr lang="en-US" sz="2000" dirty="0">
                <a:hlinkClick r:id="rId4"/>
              </a:rPr>
              <a:t>International Student Advisors</a:t>
            </a:r>
            <a:r>
              <a:rPr lang="en-US" sz="2000" dirty="0"/>
              <a:t> that provide transition guidance and information.</a:t>
            </a:r>
          </a:p>
          <a:p>
            <a:r>
              <a:rPr lang="en-US" sz="2000" dirty="0"/>
              <a:t>The </a:t>
            </a:r>
            <a:r>
              <a:rPr lang="en-US" sz="2000" dirty="0">
                <a:hlinkClick r:id="rId5"/>
              </a:rPr>
              <a:t>English Conversation Program </a:t>
            </a:r>
            <a:r>
              <a:rPr lang="en-US" sz="2000" dirty="0"/>
              <a:t>to assist students in developing spoken English.</a:t>
            </a:r>
          </a:p>
          <a:p>
            <a:r>
              <a:rPr lang="en-US" sz="2000" dirty="0">
                <a:hlinkClick r:id="rId6"/>
              </a:rPr>
              <a:t>Intercultural training </a:t>
            </a:r>
            <a:r>
              <a:rPr lang="en-US" sz="2000" dirty="0"/>
              <a:t>for all students. </a:t>
            </a:r>
          </a:p>
          <a:p>
            <a:r>
              <a:rPr lang="en-US" sz="2000" dirty="0"/>
              <a:t>Information about </a:t>
            </a:r>
            <a:r>
              <a:rPr lang="en-US" sz="2000" dirty="0">
                <a:hlinkClick r:id="rId7"/>
              </a:rPr>
              <a:t>adjusting to Canadian academics</a:t>
            </a:r>
            <a:r>
              <a:rPr lang="en-US" sz="2000" dirty="0"/>
              <a:t> and about </a:t>
            </a:r>
            <a:r>
              <a:rPr lang="en-US" sz="2000" dirty="0">
                <a:hlinkClick r:id="rId8"/>
              </a:rPr>
              <a:t>academic support</a:t>
            </a:r>
            <a:r>
              <a:rPr lang="en-US" sz="2000" dirty="0"/>
              <a:t>.</a:t>
            </a:r>
          </a:p>
        </p:txBody>
      </p:sp>
      <p:sp>
        <p:nvSpPr>
          <p:cNvPr id="4" name="Text Placeholder 3">
            <a:extLst>
              <a:ext uri="{FF2B5EF4-FFF2-40B4-BE49-F238E27FC236}">
                <a16:creationId xmlns:a16="http://schemas.microsoft.com/office/drawing/2014/main" id="{B33C0922-1337-B44E-984D-704F63B12385}"/>
              </a:ext>
            </a:extLst>
          </p:cNvPr>
          <p:cNvSpPr>
            <a:spLocks noGrp="1"/>
          </p:cNvSpPr>
          <p:nvPr>
            <p:ph type="body" sz="half" idx="2"/>
          </p:nvPr>
        </p:nvSpPr>
        <p:spPr>
          <a:xfrm>
            <a:off x="2336227" y="3371892"/>
            <a:ext cx="3796944" cy="1664223"/>
          </a:xfrm>
        </p:spPr>
        <p:txBody>
          <a:bodyPr>
            <a:noAutofit/>
          </a:bodyPr>
          <a:lstStyle/>
          <a:p>
            <a:r>
              <a:rPr lang="en-US" sz="2000" dirty="0"/>
              <a:t>The Queen’s University International Centre (QUIC) is a support service for all members of the Queen’s community and through its activities promotes an internationally informed and cross-culturally sensitive learning environment. </a:t>
            </a: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60611" y="2064547"/>
            <a:ext cx="3480816" cy="710184"/>
          </a:xfrm>
          <a:prstGeom prst="rect">
            <a:avLst/>
          </a:prstGeom>
        </p:spPr>
      </p:pic>
    </p:spTree>
    <p:extLst>
      <p:ext uri="{BB962C8B-B14F-4D97-AF65-F5344CB8AC3E}">
        <p14:creationId xmlns:p14="http://schemas.microsoft.com/office/powerpoint/2010/main" val="209879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2C1FB-3AAF-5E47-8A70-0B3E97A069F7}"/>
              </a:ext>
            </a:extLst>
          </p:cNvPr>
          <p:cNvSpPr>
            <a:spLocks noGrp="1"/>
          </p:cNvSpPr>
          <p:nvPr>
            <p:ph idx="1"/>
          </p:nvPr>
        </p:nvSpPr>
        <p:spPr>
          <a:xfrm>
            <a:off x="6824354" y="314819"/>
            <a:ext cx="5181600" cy="5583262"/>
          </a:xfrm>
        </p:spPr>
        <p:txBody>
          <a:bodyPr>
            <a:normAutofit/>
          </a:bodyPr>
          <a:lstStyle/>
          <a:p>
            <a:pPr marL="0" indent="0">
              <a:buNone/>
            </a:pPr>
            <a:r>
              <a:rPr lang="en-CA" b="1" i="1" dirty="0"/>
              <a:t>SWS services continue during COVID-19, visit our website for hours and updates. </a:t>
            </a:r>
            <a:r>
              <a:rPr lang="en-CA" dirty="0"/>
              <a:t>Same day appointments available. </a:t>
            </a:r>
          </a:p>
          <a:p>
            <a:r>
              <a:rPr lang="en-CA" dirty="0"/>
              <a:t>Medical care appointments available with doctors, nurses and occupational therapists.</a:t>
            </a:r>
          </a:p>
          <a:p>
            <a:r>
              <a:rPr lang="en-CA" dirty="0"/>
              <a:t>Mental health appointments, crisis support and specialized referrals</a:t>
            </a:r>
          </a:p>
          <a:p>
            <a:r>
              <a:rPr lang="en-CA" dirty="0"/>
              <a:t>Professional and peer-led wellness groups, workshops and mental health trainings</a:t>
            </a:r>
          </a:p>
          <a:p>
            <a:r>
              <a:rPr lang="en-CA" dirty="0"/>
              <a:t>Accommodations and supports for students with a disability provided by QSAS advisors</a:t>
            </a:r>
          </a:p>
          <a:p>
            <a:r>
              <a:rPr lang="en-CA" dirty="0"/>
              <a:t>Healthy lifestyle and safer substance use appointments</a:t>
            </a:r>
          </a:p>
          <a:p>
            <a:r>
              <a:rPr lang="en-CA" dirty="0"/>
              <a:t>Volunteer opportunities for students </a:t>
            </a:r>
          </a:p>
        </p:txBody>
      </p:sp>
      <p:sp>
        <p:nvSpPr>
          <p:cNvPr id="4" name="Text Placeholder 3">
            <a:extLst>
              <a:ext uri="{FF2B5EF4-FFF2-40B4-BE49-F238E27FC236}">
                <a16:creationId xmlns:a16="http://schemas.microsoft.com/office/drawing/2014/main" id="{B33C0922-1337-B44E-984D-704F63B12385}"/>
              </a:ext>
            </a:extLst>
          </p:cNvPr>
          <p:cNvSpPr>
            <a:spLocks noGrp="1"/>
          </p:cNvSpPr>
          <p:nvPr>
            <p:ph type="body" sz="half" idx="2"/>
          </p:nvPr>
        </p:nvSpPr>
        <p:spPr>
          <a:xfrm>
            <a:off x="1642754" y="4937131"/>
            <a:ext cx="5181600" cy="1067167"/>
          </a:xfrm>
        </p:spPr>
        <p:txBody>
          <a:bodyPr>
            <a:normAutofit lnSpcReduction="10000"/>
          </a:bodyPr>
          <a:lstStyle/>
          <a:p>
            <a:r>
              <a:rPr lang="en-US" dirty="0">
                <a:hlinkClick r:id="rId2"/>
              </a:rPr>
              <a:t>https://www.queensu.ca/studentwellness/</a:t>
            </a:r>
            <a:r>
              <a:rPr lang="en-US" dirty="0"/>
              <a:t> </a:t>
            </a:r>
          </a:p>
          <a:p>
            <a:r>
              <a:rPr lang="en-US" dirty="0"/>
              <a:t>Student Wellness Services works to provide a welcoming, confidential, and integrated service that is responsive to student health, wellness, and accessibility needs.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9068" y="5805577"/>
            <a:ext cx="1472932" cy="103739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6991" y="6004298"/>
            <a:ext cx="5889640" cy="853702"/>
          </a:xfrm>
          <a:prstGeom prst="rect">
            <a:avLst/>
          </a:prstGeom>
        </p:spPr>
      </p:pic>
      <p:pic>
        <p:nvPicPr>
          <p:cNvPr id="18" name="Picture 17" descr="A sign on the side of a building&#10;&#10;Description automatically generated">
            <a:extLst>
              <a:ext uri="{FF2B5EF4-FFF2-40B4-BE49-F238E27FC236}">
                <a16:creationId xmlns:a16="http://schemas.microsoft.com/office/drawing/2014/main" id="{EB79072A-A06D-41DA-86C2-576BA0A0AE0A}"/>
              </a:ext>
            </a:extLst>
          </p:cNvPr>
          <p:cNvPicPr>
            <a:picLocks noChangeAspect="1"/>
          </p:cNvPicPr>
          <p:nvPr/>
        </p:nvPicPr>
        <p:blipFill>
          <a:blip r:embed="rId5"/>
          <a:stretch>
            <a:fillRect/>
          </a:stretch>
        </p:blipFill>
        <p:spPr>
          <a:xfrm>
            <a:off x="1642753" y="314819"/>
            <a:ext cx="4677835" cy="4453246"/>
          </a:xfrm>
          <a:prstGeom prst="rect">
            <a:avLst/>
          </a:prstGeom>
        </p:spPr>
      </p:pic>
    </p:spTree>
    <p:extLst>
      <p:ext uri="{BB962C8B-B14F-4D97-AF65-F5344CB8AC3E}">
        <p14:creationId xmlns:p14="http://schemas.microsoft.com/office/powerpoint/2010/main" val="216499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indoor, table, photo, sitting&#10;&#10;Description automatically generated">
            <a:extLst>
              <a:ext uri="{FF2B5EF4-FFF2-40B4-BE49-F238E27FC236}">
                <a16:creationId xmlns:a16="http://schemas.microsoft.com/office/drawing/2014/main" id="{CDA14B79-0931-4C61-81C0-7296787CDC79}"/>
              </a:ext>
            </a:extLst>
          </p:cNvPr>
          <p:cNvPicPr>
            <a:picLocks noGrp="1" noChangeAspect="1"/>
          </p:cNvPicPr>
          <p:nvPr>
            <p:ph idx="1"/>
          </p:nvPr>
        </p:nvPicPr>
        <p:blipFill>
          <a:blip r:embed="rId2"/>
          <a:stretch>
            <a:fillRect/>
          </a:stretch>
        </p:blipFill>
        <p:spPr>
          <a:xfrm>
            <a:off x="2666884" y="173372"/>
            <a:ext cx="4887138" cy="6516186"/>
          </a:xfrm>
        </p:spPr>
      </p:pic>
      <p:sp>
        <p:nvSpPr>
          <p:cNvPr id="3" name="TextBox 2"/>
          <p:cNvSpPr txBox="1"/>
          <p:nvPr/>
        </p:nvSpPr>
        <p:spPr>
          <a:xfrm>
            <a:off x="8190411" y="476810"/>
            <a:ext cx="3579223" cy="6740307"/>
          </a:xfrm>
          <a:prstGeom prst="rect">
            <a:avLst/>
          </a:prstGeom>
          <a:noFill/>
        </p:spPr>
        <p:txBody>
          <a:bodyPr wrap="square" rtlCol="0">
            <a:spAutoFit/>
          </a:bodyPr>
          <a:lstStyle/>
          <a:p>
            <a:pPr marL="285750" indent="-285750">
              <a:buFont typeface="Arial" panose="020B0604020202020204" pitchFamily="34" charset="0"/>
              <a:buChar char="•"/>
            </a:pPr>
            <a:r>
              <a:rPr lang="en-CA" dirty="0"/>
              <a:t>TAO’s online self-directed learning modules and resource library can be accessed by any student, staff or faculty.</a:t>
            </a:r>
          </a:p>
          <a:p>
            <a:endParaRPr lang="en-CA" dirty="0"/>
          </a:p>
          <a:p>
            <a:pPr marL="285750" indent="-285750">
              <a:buFont typeface="Arial" panose="020B0604020202020204" pitchFamily="34" charset="0"/>
              <a:buChar char="•"/>
            </a:pPr>
            <a:r>
              <a:rPr lang="en-CA" dirty="0"/>
              <a:t>Integrate TAO into your syllabus/course, for a unique wellness learning opportunity that can be personalized to meet the needs of your students. A specific program (with direct access code &amp; tracking) can be created for your course, in collaboration with the SWS team. Contact </a:t>
            </a:r>
            <a:r>
              <a:rPr lang="en-CA" dirty="0">
                <a:hlinkClick r:id="rId3"/>
              </a:rPr>
              <a:t>healthed@queensu.ca</a:t>
            </a:r>
            <a:r>
              <a:rPr lang="en-CA" dirty="0"/>
              <a:t> </a:t>
            </a:r>
          </a:p>
          <a:p>
            <a:endParaRPr lang="en-CA" dirty="0"/>
          </a:p>
          <a:p>
            <a:endParaRPr lang="en-CA" dirty="0"/>
          </a:p>
          <a:p>
            <a:endParaRPr lang="en-CA" dirty="0"/>
          </a:p>
          <a:p>
            <a:endParaRPr lang="en-CA" dirty="0"/>
          </a:p>
          <a:p>
            <a:endParaRPr lang="en-US" dirty="0"/>
          </a:p>
        </p:txBody>
      </p:sp>
    </p:spTree>
    <p:extLst>
      <p:ext uri="{BB962C8B-B14F-4D97-AF65-F5344CB8AC3E}">
        <p14:creationId xmlns:p14="http://schemas.microsoft.com/office/powerpoint/2010/main" val="1506910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9E79-0094-BB4B-8815-BAC23069F1A9}"/>
              </a:ext>
            </a:extLst>
          </p:cNvPr>
          <p:cNvSpPr>
            <a:spLocks noGrp="1"/>
          </p:cNvSpPr>
          <p:nvPr>
            <p:ph type="title"/>
          </p:nvPr>
        </p:nvSpPr>
        <p:spPr>
          <a:xfrm>
            <a:off x="2589212" y="446087"/>
            <a:ext cx="3505199" cy="2029483"/>
          </a:xfrm>
        </p:spPr>
        <p:txBody>
          <a:bodyPr/>
          <a:lstStyle/>
          <a:p>
            <a:r>
              <a:rPr lang="en-US" dirty="0"/>
              <a:t>Career Services</a:t>
            </a:r>
            <a:br>
              <a:rPr lang="en-US" dirty="0"/>
            </a:br>
            <a:r>
              <a:rPr lang="en-CA" dirty="0">
                <a:hlinkClick r:id="rId2"/>
              </a:rPr>
              <a:t>careers.queensu.ca</a:t>
            </a:r>
            <a:endParaRPr lang="en-US" dirty="0"/>
          </a:p>
        </p:txBody>
      </p:sp>
      <p:sp>
        <p:nvSpPr>
          <p:cNvPr id="3" name="Content Placeholder 2">
            <a:extLst>
              <a:ext uri="{FF2B5EF4-FFF2-40B4-BE49-F238E27FC236}">
                <a16:creationId xmlns:a16="http://schemas.microsoft.com/office/drawing/2014/main" id="{FD92C1FB-3AAF-5E47-8A70-0B3E97A069F7}"/>
              </a:ext>
            </a:extLst>
          </p:cNvPr>
          <p:cNvSpPr>
            <a:spLocks noGrp="1"/>
          </p:cNvSpPr>
          <p:nvPr>
            <p:ph idx="1"/>
          </p:nvPr>
        </p:nvSpPr>
        <p:spPr/>
        <p:txBody>
          <a:bodyPr>
            <a:normAutofit fontScale="92500" lnSpcReduction="20000"/>
          </a:bodyPr>
          <a:lstStyle/>
          <a:p>
            <a:r>
              <a:rPr lang="en-CA" dirty="0"/>
              <a:t>We can offer remote workshops to your class on a variety of career development topics through the Zoom platform. Read more about our offerings here: </a:t>
            </a:r>
            <a:r>
              <a:rPr lang="en-CA" u="sng" dirty="0">
                <a:hlinkClick r:id="rId3"/>
              </a:rPr>
              <a:t>https://careers.queensu.ca/faculty-staff/career-help-your-students/request-career-workshop</a:t>
            </a:r>
            <a:r>
              <a:rPr lang="en-CA" dirty="0"/>
              <a:t> </a:t>
            </a:r>
          </a:p>
          <a:p>
            <a:pPr lvl="0"/>
            <a:r>
              <a:rPr lang="en-CA" dirty="0"/>
              <a:t>Career Services offers remote support for students in the form of online workshops, drop-in advising, and counselling to answer questions related to major selection, career direction, job search &amp; applications, and grad school – find out more at </a:t>
            </a:r>
            <a:r>
              <a:rPr lang="en-CA" u="sng" dirty="0">
                <a:hlinkClick r:id="rId4"/>
              </a:rPr>
              <a:t>https://careers.queensu.ca/students</a:t>
            </a:r>
            <a:endParaRPr lang="en-CA" dirty="0"/>
          </a:p>
          <a:p>
            <a:pPr lvl="0"/>
            <a:r>
              <a:rPr lang="en-CA" dirty="0"/>
              <a:t>The Major Maps are a great resource to directs students towards to get them thinking about their degree selection, career options, and ways to build experience at Queen’s, along with the customizable blank </a:t>
            </a:r>
            <a:r>
              <a:rPr lang="en-CA" dirty="0" err="1"/>
              <a:t>MyMajorMap</a:t>
            </a:r>
            <a:r>
              <a:rPr lang="en-CA" dirty="0"/>
              <a:t> that students can use to make their own maps at </a:t>
            </a:r>
            <a:r>
              <a:rPr lang="en-CA" u="sng" dirty="0">
                <a:hlinkClick r:id="rId5"/>
              </a:rPr>
              <a:t>https://careers.queensu.ca/students/wondering-about-career-options/major-maps</a:t>
            </a:r>
            <a:endParaRPr lang="en-CA" dirty="0"/>
          </a:p>
        </p:txBody>
      </p:sp>
      <p:sp>
        <p:nvSpPr>
          <p:cNvPr id="4" name="Text Placeholder 3">
            <a:extLst>
              <a:ext uri="{FF2B5EF4-FFF2-40B4-BE49-F238E27FC236}">
                <a16:creationId xmlns:a16="http://schemas.microsoft.com/office/drawing/2014/main" id="{B33C0922-1337-B44E-984D-704F63B12385}"/>
              </a:ext>
            </a:extLst>
          </p:cNvPr>
          <p:cNvSpPr>
            <a:spLocks noGrp="1"/>
          </p:cNvSpPr>
          <p:nvPr>
            <p:ph type="body" sz="half" idx="2"/>
          </p:nvPr>
        </p:nvSpPr>
        <p:spPr>
          <a:xfrm>
            <a:off x="2589212" y="2475571"/>
            <a:ext cx="3505199" cy="3385478"/>
          </a:xfrm>
        </p:spPr>
        <p:txBody>
          <a:bodyPr>
            <a:normAutofit/>
          </a:bodyPr>
          <a:lstStyle/>
          <a:p>
            <a:r>
              <a:rPr lang="en-CA" sz="1800" dirty="0"/>
              <a:t>At Career Services, we help students explore all kinds of career questions. We work with currently-registered Queen's students (and recent grads) from first year through to PhD in any program.</a:t>
            </a:r>
          </a:p>
        </p:txBody>
      </p:sp>
      <p:pic>
        <p:nvPicPr>
          <p:cNvPr id="7" name="Picture 6" descr="A close up of a black background&#10;&#10;Description automatically generated">
            <a:extLst>
              <a:ext uri="{FF2B5EF4-FFF2-40B4-BE49-F238E27FC236}">
                <a16:creationId xmlns:a16="http://schemas.microsoft.com/office/drawing/2014/main" id="{A45B617C-2F4E-4F88-A702-AD3025957E06}"/>
              </a:ext>
            </a:extLst>
          </p:cNvPr>
          <p:cNvPicPr>
            <a:picLocks noChangeAspect="1"/>
          </p:cNvPicPr>
          <p:nvPr/>
        </p:nvPicPr>
        <p:blipFill rotWithShape="1">
          <a:blip r:embed="rId6"/>
          <a:srcRect l="15373"/>
          <a:stretch/>
        </p:blipFill>
        <p:spPr>
          <a:xfrm>
            <a:off x="2589212" y="950854"/>
            <a:ext cx="3969671" cy="1016478"/>
          </a:xfrm>
          <a:prstGeom prst="rect">
            <a:avLst/>
          </a:prstGeom>
        </p:spPr>
      </p:pic>
    </p:spTree>
    <p:extLst>
      <p:ext uri="{BB962C8B-B14F-4D97-AF65-F5344CB8AC3E}">
        <p14:creationId xmlns:p14="http://schemas.microsoft.com/office/powerpoint/2010/main" val="3519576650"/>
      </p:ext>
    </p:extLst>
  </p:cSld>
  <p:clrMapOvr>
    <a:masterClrMapping/>
  </p:clrMapOvr>
</p:sld>
</file>

<file path=ppt/theme/theme1.xml><?xml version="1.0" encoding="utf-8"?>
<a:theme xmlns:a="http://schemas.openxmlformats.org/drawingml/2006/main" name="Wisp">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95</TotalTime>
  <Words>1297</Words>
  <Application>Microsoft Macintosh PowerPoint</Application>
  <PresentationFormat>Widescreen</PresentationFormat>
  <Paragraphs>98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Wisp</vt:lpstr>
      <vt:lpstr>Supports for Remote Learners</vt:lpstr>
      <vt:lpstr>This slide deck, compiled by Queen’s University’s Centre for Teaching and Learning, shares information and links about various campus supports for students and the role they play in enhancing your teaching and your students’ learning. Feel free to share selected information with your students and post the slides to your course website or within class presentations.</vt:lpstr>
      <vt:lpstr>Campus Units</vt:lpstr>
      <vt:lpstr>Four Directions Indigenous Student Centre queensu.ca/fourdirections</vt:lpstr>
      <vt:lpstr>Student Academic Success Services (SASS)  Website: sass.queensu.ca   </vt:lpstr>
      <vt:lpstr>Queen’s University International Centre (QUIC)  Website: quic.queensu.ca    </vt:lpstr>
      <vt:lpstr>PowerPoint Presentation</vt:lpstr>
      <vt:lpstr>PowerPoint Presentation</vt:lpstr>
      <vt:lpstr>Career Services careers.queensu.ca</vt:lpstr>
      <vt:lpstr>Experiential Learning Hub queensu.ca/ experientiallearninghub</vt:lpstr>
      <vt:lpstr>Your unit’s name, website and logo</vt:lpstr>
      <vt:lpstr>Queen’s University Library  library.queensu.ca  </vt:lpstr>
      <vt:lpstr>Queen’s University Library  library.queensu.ca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Supports for Remote Learners</dc:title>
  <dc:creator>Robin Attas</dc:creator>
  <cp:lastModifiedBy>Robin Attas</cp:lastModifiedBy>
  <cp:revision>1</cp:revision>
  <dcterms:created xsi:type="dcterms:W3CDTF">2020-06-15T17:52:21Z</dcterms:created>
  <dcterms:modified xsi:type="dcterms:W3CDTF">2020-06-25T18:37:32Z</dcterms:modified>
</cp:coreProperties>
</file>