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6" r:id="rId1"/>
  </p:sldMasterIdLst>
  <p:notesMasterIdLst>
    <p:notesMasterId r:id="rId32"/>
  </p:notesMasterIdLst>
  <p:sldIdLst>
    <p:sldId id="352" r:id="rId2"/>
    <p:sldId id="356" r:id="rId3"/>
    <p:sldId id="357" r:id="rId4"/>
    <p:sldId id="296" r:id="rId5"/>
    <p:sldId id="358" r:id="rId6"/>
    <p:sldId id="360" r:id="rId7"/>
    <p:sldId id="284" r:id="rId8"/>
    <p:sldId id="287" r:id="rId9"/>
    <p:sldId id="355" r:id="rId10"/>
    <p:sldId id="290" r:id="rId11"/>
    <p:sldId id="297" r:id="rId12"/>
    <p:sldId id="299" r:id="rId13"/>
    <p:sldId id="300" r:id="rId14"/>
    <p:sldId id="307" r:id="rId15"/>
    <p:sldId id="310" r:id="rId16"/>
    <p:sldId id="342" r:id="rId17"/>
    <p:sldId id="379" r:id="rId18"/>
    <p:sldId id="387" r:id="rId19"/>
    <p:sldId id="320" r:id="rId20"/>
    <p:sldId id="321" r:id="rId21"/>
    <p:sldId id="339" r:id="rId22"/>
    <p:sldId id="329" r:id="rId23"/>
    <p:sldId id="366" r:id="rId24"/>
    <p:sldId id="368" r:id="rId25"/>
    <p:sldId id="372" r:id="rId26"/>
    <p:sldId id="371" r:id="rId27"/>
    <p:sldId id="374" r:id="rId28"/>
    <p:sldId id="380" r:id="rId29"/>
    <p:sldId id="381" r:id="rId30"/>
    <p:sldId id="333" r:id="rId31"/>
  </p:sldIdLst>
  <p:sldSz cx="9144000" cy="5143500" type="screen16x9"/>
  <p:notesSz cx="6858000" cy="9144000"/>
  <p:custDataLst>
    <p:tags r:id="rId3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59">
          <p15:clr>
            <a:srgbClr val="A4A3A4"/>
          </p15:clr>
        </p15:guide>
        <p15:guide id="2" pos="429">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delen Fellows" initials="MF" lastIdx="1" clrIdx="0">
    <p:extLst>
      <p:ext uri="{19B8F6BF-5375-455C-9EA6-DF929625EA0E}">
        <p15:presenceInfo xmlns:p15="http://schemas.microsoft.com/office/powerpoint/2012/main" userId="S::15mf39@queensu.ca::3b66230d-0e50-47af-bec9-047ad4b26b9d"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6B94"/>
    <a:srgbClr val="946819"/>
    <a:srgbClr val="C2BDFF"/>
    <a:srgbClr val="FFF9BA"/>
    <a:srgbClr val="002060"/>
    <a:srgbClr val="4A10A0"/>
    <a:srgbClr val="797A7F"/>
    <a:srgbClr val="188E08"/>
    <a:srgbClr val="105F05"/>
    <a:srgbClr val="3888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941" autoAdjust="0"/>
    <p:restoredTop sz="94660"/>
  </p:normalViewPr>
  <p:slideViewPr>
    <p:cSldViewPr snapToGrid="0" snapToObjects="1">
      <p:cViewPr varScale="1">
        <p:scale>
          <a:sx n="144" d="100"/>
          <a:sy n="144" d="100"/>
        </p:scale>
        <p:origin x="252" y="120"/>
      </p:cViewPr>
      <p:guideLst>
        <p:guide orient="horz" pos="859"/>
        <p:guide pos="429"/>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DFFB64-19E6-4C65-B25D-32377139AF6D}" type="doc">
      <dgm:prSet loTypeId="urn:microsoft.com/office/officeart/2009/layout/CircleArrowProcess" loCatId="cycle" qsTypeId="urn:microsoft.com/office/officeart/2005/8/quickstyle/3d4" qsCatId="3D" csTypeId="urn:microsoft.com/office/officeart/2005/8/colors/accent1_2" csCatId="accent1" phldr="1"/>
      <dgm:spPr/>
    </dgm:pt>
    <dgm:pt modelId="{67950403-D505-4E6F-AB4A-CB43EBCE268C}">
      <dgm:prSet phldrT="[Text]"/>
      <dgm:spPr/>
      <dgm:t>
        <a:bodyPr lIns="6985"/>
        <a:lstStyle/>
        <a:p>
          <a:r>
            <a:rPr lang="en-US" dirty="0">
              <a:effectLst/>
            </a:rPr>
            <a:t>Waste Report (inclusive of audit)</a:t>
          </a:r>
        </a:p>
      </dgm:t>
    </dgm:pt>
    <dgm:pt modelId="{5547477F-BBAC-4ACA-8747-C13E3BAE786F}" type="parTrans" cxnId="{9DD4D845-62DA-4515-9A6D-22AB1DAEBC1F}">
      <dgm:prSet/>
      <dgm:spPr/>
      <dgm:t>
        <a:bodyPr/>
        <a:lstStyle/>
        <a:p>
          <a:endParaRPr lang="en-US"/>
        </a:p>
      </dgm:t>
    </dgm:pt>
    <dgm:pt modelId="{13994197-5E6C-4AE1-B595-48DA997E5AED}" type="sibTrans" cxnId="{9DD4D845-62DA-4515-9A6D-22AB1DAEBC1F}">
      <dgm:prSet/>
      <dgm:spPr/>
      <dgm:t>
        <a:bodyPr/>
        <a:lstStyle/>
        <a:p>
          <a:endParaRPr lang="en-US"/>
        </a:p>
      </dgm:t>
    </dgm:pt>
    <dgm:pt modelId="{8D79EC7F-B552-43F9-869E-F53AC962A998}">
      <dgm:prSet phldrT="[Text]"/>
      <dgm:spPr/>
      <dgm:t>
        <a:bodyPr/>
        <a:lstStyle/>
        <a:p>
          <a:r>
            <a:rPr lang="en-US" dirty="0">
              <a:effectLst/>
            </a:rPr>
            <a:t>Reduce, Reuse, Recycle</a:t>
          </a:r>
        </a:p>
      </dgm:t>
    </dgm:pt>
    <dgm:pt modelId="{0DF11769-56ED-4C6D-8058-66860230F056}" type="parTrans" cxnId="{A4F8365D-7DFA-4ADB-A2EE-C8F6668BD465}">
      <dgm:prSet/>
      <dgm:spPr/>
      <dgm:t>
        <a:bodyPr/>
        <a:lstStyle/>
        <a:p>
          <a:endParaRPr lang="en-US"/>
        </a:p>
      </dgm:t>
    </dgm:pt>
    <dgm:pt modelId="{8FF9190E-266D-4798-A474-29AD4C0515A0}" type="sibTrans" cxnId="{A4F8365D-7DFA-4ADB-A2EE-C8F6668BD465}">
      <dgm:prSet/>
      <dgm:spPr/>
      <dgm:t>
        <a:bodyPr/>
        <a:lstStyle/>
        <a:p>
          <a:endParaRPr lang="en-US"/>
        </a:p>
      </dgm:t>
    </dgm:pt>
    <dgm:pt modelId="{E51C5229-62CD-46AA-8135-50949EEF8240}">
      <dgm:prSet phldrT="[Text]"/>
      <dgm:spPr/>
      <dgm:t>
        <a:bodyPr/>
        <a:lstStyle/>
        <a:p>
          <a:r>
            <a:rPr lang="en-US" dirty="0">
              <a:effectLst/>
            </a:rPr>
            <a:t>Waste Reduction Plan</a:t>
          </a:r>
        </a:p>
      </dgm:t>
    </dgm:pt>
    <dgm:pt modelId="{750A435A-8700-459C-A387-F164F7F58299}" type="parTrans" cxnId="{EAEF4F23-F5B1-49B1-AB97-D7FA65BECE1D}">
      <dgm:prSet/>
      <dgm:spPr/>
      <dgm:t>
        <a:bodyPr/>
        <a:lstStyle/>
        <a:p>
          <a:endParaRPr lang="en-US"/>
        </a:p>
      </dgm:t>
    </dgm:pt>
    <dgm:pt modelId="{63644AED-BF0F-420E-92F6-36560512C4D1}" type="sibTrans" cxnId="{EAEF4F23-F5B1-49B1-AB97-D7FA65BECE1D}">
      <dgm:prSet/>
      <dgm:spPr/>
      <dgm:t>
        <a:bodyPr/>
        <a:lstStyle/>
        <a:p>
          <a:endParaRPr lang="en-US"/>
        </a:p>
      </dgm:t>
    </dgm:pt>
    <dgm:pt modelId="{3E6BFE7B-45FA-4034-A676-FBD2C5B22C83}" type="pres">
      <dgm:prSet presAssocID="{09DFFB64-19E6-4C65-B25D-32377139AF6D}" presName="Name0" presStyleCnt="0">
        <dgm:presLayoutVars>
          <dgm:chMax val="7"/>
          <dgm:chPref val="7"/>
          <dgm:dir/>
          <dgm:animLvl val="lvl"/>
        </dgm:presLayoutVars>
      </dgm:prSet>
      <dgm:spPr/>
    </dgm:pt>
    <dgm:pt modelId="{E0098B44-9DFE-4445-B706-2F3A66E8E3CE}" type="pres">
      <dgm:prSet presAssocID="{67950403-D505-4E6F-AB4A-CB43EBCE268C}" presName="Accent1" presStyleCnt="0"/>
      <dgm:spPr/>
    </dgm:pt>
    <dgm:pt modelId="{74539DAD-73E4-4182-8237-B4D4B4DB5D78}" type="pres">
      <dgm:prSet presAssocID="{67950403-D505-4E6F-AB4A-CB43EBCE268C}" presName="Accent" presStyleLbl="node1" presStyleIdx="0" presStyleCnt="3"/>
      <dgm:spPr/>
    </dgm:pt>
    <dgm:pt modelId="{78C87CD0-432A-4EE8-B572-FEAA2FD7654A}" type="pres">
      <dgm:prSet presAssocID="{67950403-D505-4E6F-AB4A-CB43EBCE268C}" presName="Parent1" presStyleLbl="revTx" presStyleIdx="0" presStyleCnt="3">
        <dgm:presLayoutVars>
          <dgm:chMax val="1"/>
          <dgm:chPref val="1"/>
          <dgm:bulletEnabled val="1"/>
        </dgm:presLayoutVars>
      </dgm:prSet>
      <dgm:spPr/>
    </dgm:pt>
    <dgm:pt modelId="{EE223B3D-0E64-442B-A99A-1703DFD481C5}" type="pres">
      <dgm:prSet presAssocID="{E51C5229-62CD-46AA-8135-50949EEF8240}" presName="Accent2" presStyleCnt="0"/>
      <dgm:spPr/>
    </dgm:pt>
    <dgm:pt modelId="{9DC1E877-E899-469D-950F-219A0A5F5F71}" type="pres">
      <dgm:prSet presAssocID="{E51C5229-62CD-46AA-8135-50949EEF8240}" presName="Accent" presStyleLbl="node1" presStyleIdx="1" presStyleCnt="3"/>
      <dgm:spPr/>
    </dgm:pt>
    <dgm:pt modelId="{1561D311-634C-4696-9E48-664BE2A31664}" type="pres">
      <dgm:prSet presAssocID="{E51C5229-62CD-46AA-8135-50949EEF8240}" presName="Parent2" presStyleLbl="revTx" presStyleIdx="1" presStyleCnt="3">
        <dgm:presLayoutVars>
          <dgm:chMax val="1"/>
          <dgm:chPref val="1"/>
          <dgm:bulletEnabled val="1"/>
        </dgm:presLayoutVars>
      </dgm:prSet>
      <dgm:spPr/>
    </dgm:pt>
    <dgm:pt modelId="{15545F6B-231A-4424-8850-B6A873814C90}" type="pres">
      <dgm:prSet presAssocID="{8D79EC7F-B552-43F9-869E-F53AC962A998}" presName="Accent3" presStyleCnt="0"/>
      <dgm:spPr/>
    </dgm:pt>
    <dgm:pt modelId="{A48243DD-F9FB-42B8-A214-DAE0D15F60E1}" type="pres">
      <dgm:prSet presAssocID="{8D79EC7F-B552-43F9-869E-F53AC962A998}" presName="Accent" presStyleLbl="node1" presStyleIdx="2" presStyleCnt="3" custLinFactNeighborX="-591" custLinFactNeighborY="1313"/>
      <dgm:spPr/>
    </dgm:pt>
    <dgm:pt modelId="{5731A563-0B91-485C-821C-9FF9605CB237}" type="pres">
      <dgm:prSet presAssocID="{8D79EC7F-B552-43F9-869E-F53AC962A998}" presName="Parent3" presStyleLbl="revTx" presStyleIdx="2" presStyleCnt="3">
        <dgm:presLayoutVars>
          <dgm:chMax val="1"/>
          <dgm:chPref val="1"/>
          <dgm:bulletEnabled val="1"/>
        </dgm:presLayoutVars>
      </dgm:prSet>
      <dgm:spPr/>
    </dgm:pt>
  </dgm:ptLst>
  <dgm:cxnLst>
    <dgm:cxn modelId="{EAEF4F23-F5B1-49B1-AB97-D7FA65BECE1D}" srcId="{09DFFB64-19E6-4C65-B25D-32377139AF6D}" destId="{E51C5229-62CD-46AA-8135-50949EEF8240}" srcOrd="1" destOrd="0" parTransId="{750A435A-8700-459C-A387-F164F7F58299}" sibTransId="{63644AED-BF0F-420E-92F6-36560512C4D1}"/>
    <dgm:cxn modelId="{77A1E540-8558-4971-9D85-ABED00D32329}" type="presOf" srcId="{67950403-D505-4E6F-AB4A-CB43EBCE268C}" destId="{78C87CD0-432A-4EE8-B572-FEAA2FD7654A}" srcOrd="0" destOrd="0" presId="urn:microsoft.com/office/officeart/2009/layout/CircleArrowProcess"/>
    <dgm:cxn modelId="{A4F8365D-7DFA-4ADB-A2EE-C8F6668BD465}" srcId="{09DFFB64-19E6-4C65-B25D-32377139AF6D}" destId="{8D79EC7F-B552-43F9-869E-F53AC962A998}" srcOrd="2" destOrd="0" parTransId="{0DF11769-56ED-4C6D-8058-66860230F056}" sibTransId="{8FF9190E-266D-4798-A474-29AD4C0515A0}"/>
    <dgm:cxn modelId="{B2BA2F62-37E5-4B4D-9E6B-3FE0D05F0442}" type="presOf" srcId="{E51C5229-62CD-46AA-8135-50949EEF8240}" destId="{1561D311-634C-4696-9E48-664BE2A31664}" srcOrd="0" destOrd="0" presId="urn:microsoft.com/office/officeart/2009/layout/CircleArrowProcess"/>
    <dgm:cxn modelId="{9DD4D845-62DA-4515-9A6D-22AB1DAEBC1F}" srcId="{09DFFB64-19E6-4C65-B25D-32377139AF6D}" destId="{67950403-D505-4E6F-AB4A-CB43EBCE268C}" srcOrd="0" destOrd="0" parTransId="{5547477F-BBAC-4ACA-8747-C13E3BAE786F}" sibTransId="{13994197-5E6C-4AE1-B595-48DA997E5AED}"/>
    <dgm:cxn modelId="{74AECDD1-0749-42C3-AA9A-DB61746C72A4}" type="presOf" srcId="{09DFFB64-19E6-4C65-B25D-32377139AF6D}" destId="{3E6BFE7B-45FA-4034-A676-FBD2C5B22C83}" srcOrd="0" destOrd="0" presId="urn:microsoft.com/office/officeart/2009/layout/CircleArrowProcess"/>
    <dgm:cxn modelId="{998A7EE3-1830-43CE-BE37-4A3ADF7CA9C1}" type="presOf" srcId="{8D79EC7F-B552-43F9-869E-F53AC962A998}" destId="{5731A563-0B91-485C-821C-9FF9605CB237}" srcOrd="0" destOrd="0" presId="urn:microsoft.com/office/officeart/2009/layout/CircleArrowProcess"/>
    <dgm:cxn modelId="{AD8A6DDB-5FE2-4AA1-812F-2D0B259B95CE}" type="presParOf" srcId="{3E6BFE7B-45FA-4034-A676-FBD2C5B22C83}" destId="{E0098B44-9DFE-4445-B706-2F3A66E8E3CE}" srcOrd="0" destOrd="0" presId="urn:microsoft.com/office/officeart/2009/layout/CircleArrowProcess"/>
    <dgm:cxn modelId="{BE4C9BAD-8877-44F0-A31D-BD6404C29643}" type="presParOf" srcId="{E0098B44-9DFE-4445-B706-2F3A66E8E3CE}" destId="{74539DAD-73E4-4182-8237-B4D4B4DB5D78}" srcOrd="0" destOrd="0" presId="urn:microsoft.com/office/officeart/2009/layout/CircleArrowProcess"/>
    <dgm:cxn modelId="{83690870-01C9-408E-B1D2-ADE6EB3123E0}" type="presParOf" srcId="{3E6BFE7B-45FA-4034-A676-FBD2C5B22C83}" destId="{78C87CD0-432A-4EE8-B572-FEAA2FD7654A}" srcOrd="1" destOrd="0" presId="urn:microsoft.com/office/officeart/2009/layout/CircleArrowProcess"/>
    <dgm:cxn modelId="{9BAEF102-1E17-43A1-8B7A-71AD40BB4D1F}" type="presParOf" srcId="{3E6BFE7B-45FA-4034-A676-FBD2C5B22C83}" destId="{EE223B3D-0E64-442B-A99A-1703DFD481C5}" srcOrd="2" destOrd="0" presId="urn:microsoft.com/office/officeart/2009/layout/CircleArrowProcess"/>
    <dgm:cxn modelId="{5FA6D01E-FA66-44E8-AA47-256BFE8F0471}" type="presParOf" srcId="{EE223B3D-0E64-442B-A99A-1703DFD481C5}" destId="{9DC1E877-E899-469D-950F-219A0A5F5F71}" srcOrd="0" destOrd="0" presId="urn:microsoft.com/office/officeart/2009/layout/CircleArrowProcess"/>
    <dgm:cxn modelId="{D75F9D5F-E1E2-48A1-B9EB-BC6A6CCB6D76}" type="presParOf" srcId="{3E6BFE7B-45FA-4034-A676-FBD2C5B22C83}" destId="{1561D311-634C-4696-9E48-664BE2A31664}" srcOrd="3" destOrd="0" presId="urn:microsoft.com/office/officeart/2009/layout/CircleArrowProcess"/>
    <dgm:cxn modelId="{64B6DE47-1319-4E18-BA48-9A9235DD989F}" type="presParOf" srcId="{3E6BFE7B-45FA-4034-A676-FBD2C5B22C83}" destId="{15545F6B-231A-4424-8850-B6A873814C90}" srcOrd="4" destOrd="0" presId="urn:microsoft.com/office/officeart/2009/layout/CircleArrowProcess"/>
    <dgm:cxn modelId="{23E3EE18-49D8-46F4-84E0-0C7BE2433464}" type="presParOf" srcId="{15545F6B-231A-4424-8850-B6A873814C90}" destId="{A48243DD-F9FB-42B8-A214-DAE0D15F60E1}" srcOrd="0" destOrd="0" presId="urn:microsoft.com/office/officeart/2009/layout/CircleArrowProcess"/>
    <dgm:cxn modelId="{BFC367A8-27A8-4DD3-A359-8B1A87305E56}" type="presParOf" srcId="{3E6BFE7B-45FA-4034-A676-FBD2C5B22C83}" destId="{5731A563-0B91-485C-821C-9FF9605CB237}"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539DAD-73E4-4182-8237-B4D4B4DB5D78}">
      <dsp:nvSpPr>
        <dsp:cNvPr id="0" name=""/>
        <dsp:cNvSpPr/>
      </dsp:nvSpPr>
      <dsp:spPr>
        <a:xfrm>
          <a:off x="1308708" y="0"/>
          <a:ext cx="1658761" cy="1659013"/>
        </a:xfrm>
        <a:prstGeom prst="circularArrow">
          <a:avLst>
            <a:gd name="adj1" fmla="val 10980"/>
            <a:gd name="adj2" fmla="val 1142322"/>
            <a:gd name="adj3" fmla="val 4500000"/>
            <a:gd name="adj4" fmla="val 10800000"/>
            <a:gd name="adj5" fmla="val 125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78C87CD0-432A-4EE8-B572-FEAA2FD7654A}">
      <dsp:nvSpPr>
        <dsp:cNvPr id="0" name=""/>
        <dsp:cNvSpPr/>
      </dsp:nvSpPr>
      <dsp:spPr>
        <a:xfrm>
          <a:off x="1675349" y="598954"/>
          <a:ext cx="921741" cy="460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985"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dirty="0">
              <a:effectLst/>
            </a:rPr>
            <a:t>Waste Report (inclusive of audit)</a:t>
          </a:r>
        </a:p>
      </dsp:txBody>
      <dsp:txXfrm>
        <a:off x="1675349" y="598954"/>
        <a:ext cx="921741" cy="460760"/>
      </dsp:txXfrm>
    </dsp:sp>
    <dsp:sp modelId="{9DC1E877-E899-469D-950F-219A0A5F5F71}">
      <dsp:nvSpPr>
        <dsp:cNvPr id="0" name=""/>
        <dsp:cNvSpPr/>
      </dsp:nvSpPr>
      <dsp:spPr>
        <a:xfrm>
          <a:off x="847993" y="953226"/>
          <a:ext cx="1658761" cy="1659013"/>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1561D311-634C-4696-9E48-664BE2A31664}">
      <dsp:nvSpPr>
        <dsp:cNvPr id="0" name=""/>
        <dsp:cNvSpPr/>
      </dsp:nvSpPr>
      <dsp:spPr>
        <a:xfrm>
          <a:off x="1216503" y="1557694"/>
          <a:ext cx="921741" cy="460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dirty="0">
              <a:effectLst/>
            </a:rPr>
            <a:t>Waste Reduction Plan</a:t>
          </a:r>
        </a:p>
      </dsp:txBody>
      <dsp:txXfrm>
        <a:off x="1216503" y="1557694"/>
        <a:ext cx="921741" cy="460760"/>
      </dsp:txXfrm>
    </dsp:sp>
    <dsp:sp modelId="{A48243DD-F9FB-42B8-A214-DAE0D15F60E1}">
      <dsp:nvSpPr>
        <dsp:cNvPr id="0" name=""/>
        <dsp:cNvSpPr/>
      </dsp:nvSpPr>
      <dsp:spPr>
        <a:xfrm>
          <a:off x="1418346" y="2039242"/>
          <a:ext cx="1425132" cy="1425704"/>
        </a:xfrm>
        <a:prstGeom prst="blockArc">
          <a:avLst>
            <a:gd name="adj1" fmla="val 13500000"/>
            <a:gd name="adj2" fmla="val 10800000"/>
            <a:gd name="adj3" fmla="val 12740"/>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sp>
    <dsp:sp modelId="{5731A563-0B91-485C-821C-9FF9605CB237}">
      <dsp:nvSpPr>
        <dsp:cNvPr id="0" name=""/>
        <dsp:cNvSpPr/>
      </dsp:nvSpPr>
      <dsp:spPr>
        <a:xfrm>
          <a:off x="1677529" y="2517813"/>
          <a:ext cx="921741" cy="4607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US" sz="1000" kern="1200" dirty="0">
              <a:effectLst/>
            </a:rPr>
            <a:t>Reduce, Reuse, Recycle</a:t>
          </a:r>
        </a:p>
      </dsp:txBody>
      <dsp:txXfrm>
        <a:off x="1677529" y="2517813"/>
        <a:ext cx="921741" cy="460760"/>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288B6B-30BE-42AA-A647-7F8F11CA5271}" type="datetimeFigureOut">
              <a:rPr lang="en-CA" smtClean="0"/>
              <a:t>2021-08-10</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8632C3D-2224-4B9D-906B-BC839FEF7871}" type="slidenum">
              <a:rPr lang="en-CA" smtClean="0"/>
              <a:t>‹#›</a:t>
            </a:fld>
            <a:endParaRPr lang="en-CA"/>
          </a:p>
        </p:txBody>
      </p:sp>
    </p:spTree>
    <p:extLst>
      <p:ext uri="{BB962C8B-B14F-4D97-AF65-F5344CB8AC3E}">
        <p14:creationId xmlns:p14="http://schemas.microsoft.com/office/powerpoint/2010/main" val="3030943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1</a:t>
            </a:fld>
            <a:endParaRPr lang="en-CA"/>
          </a:p>
        </p:txBody>
      </p:sp>
    </p:spTree>
    <p:extLst>
      <p:ext uri="{BB962C8B-B14F-4D97-AF65-F5344CB8AC3E}">
        <p14:creationId xmlns:p14="http://schemas.microsoft.com/office/powerpoint/2010/main" val="36832497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Hans" dirty="0"/>
              <a:t>Materials</a:t>
            </a:r>
            <a:r>
              <a:rPr lang="zh-Hans" altLang="en-US" dirty="0"/>
              <a:t> </a:t>
            </a:r>
            <a:r>
              <a:rPr lang="en-US" altLang="zh-Hans" dirty="0"/>
              <a:t>are</a:t>
            </a:r>
            <a:r>
              <a:rPr lang="zh-Hans" altLang="en-US" dirty="0"/>
              <a:t> </a:t>
            </a:r>
            <a:r>
              <a:rPr lang="en-US" altLang="zh-Hans" dirty="0"/>
              <a:t>collected</a:t>
            </a:r>
            <a:r>
              <a:rPr lang="zh-Hans" altLang="en-US" dirty="0"/>
              <a:t> </a:t>
            </a:r>
            <a:r>
              <a:rPr lang="en-US" altLang="zh-Hans" dirty="0"/>
              <a:t>at</a:t>
            </a:r>
            <a:r>
              <a:rPr lang="zh-Hans" altLang="en-US" dirty="0"/>
              <a:t> </a:t>
            </a:r>
            <a:r>
              <a:rPr lang="en-US" altLang="zh-Hans" dirty="0"/>
              <a:t>curbside.</a:t>
            </a:r>
            <a:r>
              <a:rPr lang="zh-Hans" altLang="en-US" dirty="0"/>
              <a:t> </a:t>
            </a:r>
            <a:r>
              <a:rPr lang="en-US" altLang="zh-CN" dirty="0"/>
              <a:t>Collected</a:t>
            </a:r>
            <a:r>
              <a:rPr lang="zh-Hans" altLang="en-US" dirty="0"/>
              <a:t> </a:t>
            </a:r>
            <a:r>
              <a:rPr lang="en-US" altLang="zh-Hans" dirty="0"/>
              <a:t>m</a:t>
            </a:r>
            <a:r>
              <a:rPr lang="en-US" altLang="zh-CN" dirty="0"/>
              <a:t>aterials are brought to the Kingston Area Recycling Centre and dumped on the tipping floors. Materials are then sorted by hand into the various recycling streams</a:t>
            </a:r>
            <a:r>
              <a:rPr lang="zh-Hans" altLang="en-US" dirty="0"/>
              <a:t> </a:t>
            </a:r>
            <a:r>
              <a:rPr lang="en-US" altLang="zh-Hans" dirty="0"/>
              <a:t>and</a:t>
            </a:r>
            <a:r>
              <a:rPr lang="zh-Hans" altLang="en-US" dirty="0"/>
              <a:t> </a:t>
            </a:r>
            <a:r>
              <a:rPr lang="en-US" altLang="zh-Hans" dirty="0"/>
              <a:t>then</a:t>
            </a:r>
            <a:r>
              <a:rPr lang="zh-Hans" altLang="en-US" dirty="0"/>
              <a:t> </a:t>
            </a:r>
            <a:r>
              <a:rPr lang="en-US" altLang="zh-Hans" dirty="0"/>
              <a:t>made</a:t>
            </a:r>
            <a:r>
              <a:rPr lang="zh-Hans" altLang="en-US" dirty="0"/>
              <a:t> </a:t>
            </a:r>
            <a:r>
              <a:rPr lang="en-US" altLang="zh-Hans" dirty="0"/>
              <a:t>into</a:t>
            </a:r>
            <a:r>
              <a:rPr lang="zh-Hans" altLang="en-US" dirty="0"/>
              <a:t> </a:t>
            </a:r>
            <a:r>
              <a:rPr lang="en-US" altLang="zh-Hans" dirty="0"/>
              <a:t>new</a:t>
            </a:r>
            <a:r>
              <a:rPr lang="zh-Hans" altLang="en-US" dirty="0"/>
              <a:t> </a:t>
            </a:r>
            <a:r>
              <a:rPr lang="en-US" altLang="zh-Hans" dirty="0"/>
              <a:t>consumer</a:t>
            </a:r>
            <a:r>
              <a:rPr lang="zh-Hans" altLang="en-US" dirty="0"/>
              <a:t> </a:t>
            </a:r>
            <a:r>
              <a:rPr lang="en-US" altLang="zh-Hans" dirty="0"/>
              <a:t>goods.</a:t>
            </a:r>
            <a:r>
              <a:rPr lang="zh-Hans" altLang="en-US" dirty="0"/>
              <a:t> </a:t>
            </a:r>
            <a:r>
              <a:rPr lang="en-US" altLang="zh-CN" dirty="0"/>
              <a:t>The sorted material is baled and prepared for shipping to end markets. Once a full truck load of material is available, it will be sold to end markets to be made into new consumer goods</a:t>
            </a:r>
            <a:r>
              <a:rPr lang="en-US" altLang="zh-Hans" dirty="0"/>
              <a:t>.</a:t>
            </a:r>
            <a:endParaRPr kumimoji="1" lang="zh-CN" altLang="en-US" dirty="0"/>
          </a:p>
          <a:p>
            <a:endParaRPr kumimoji="1" lang="zh-CN" altLang="en-US" dirty="0"/>
          </a:p>
        </p:txBody>
      </p:sp>
      <p:sp>
        <p:nvSpPr>
          <p:cNvPr id="4" name="幻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3E1E7D0-30AA-D84B-883E-BB8310D7CABC}" type="slidenum">
              <a:rPr kumimoji="1"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1"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750217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11</a:t>
            </a:fld>
            <a:endParaRPr lang="en-CA"/>
          </a:p>
        </p:txBody>
      </p:sp>
    </p:spTree>
    <p:extLst>
      <p:ext uri="{BB962C8B-B14F-4D97-AF65-F5344CB8AC3E}">
        <p14:creationId xmlns:p14="http://schemas.microsoft.com/office/powerpoint/2010/main" val="3788827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12</a:t>
            </a:fld>
            <a:endParaRPr lang="en-CA"/>
          </a:p>
        </p:txBody>
      </p:sp>
    </p:spTree>
    <p:extLst>
      <p:ext uri="{BB962C8B-B14F-4D97-AF65-F5344CB8AC3E}">
        <p14:creationId xmlns:p14="http://schemas.microsoft.com/office/powerpoint/2010/main" val="24757688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13</a:t>
            </a:fld>
            <a:endParaRPr lang="en-CA"/>
          </a:p>
        </p:txBody>
      </p:sp>
    </p:spTree>
    <p:extLst>
      <p:ext uri="{BB962C8B-B14F-4D97-AF65-F5344CB8AC3E}">
        <p14:creationId xmlns:p14="http://schemas.microsoft.com/office/powerpoint/2010/main" val="444925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14</a:t>
            </a:fld>
            <a:endParaRPr lang="en-CA"/>
          </a:p>
        </p:txBody>
      </p:sp>
    </p:spTree>
    <p:extLst>
      <p:ext uri="{BB962C8B-B14F-4D97-AF65-F5344CB8AC3E}">
        <p14:creationId xmlns:p14="http://schemas.microsoft.com/office/powerpoint/2010/main" val="42844188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15</a:t>
            </a:fld>
            <a:endParaRPr lang="en-CA"/>
          </a:p>
        </p:txBody>
      </p:sp>
    </p:spTree>
    <p:extLst>
      <p:ext uri="{BB962C8B-B14F-4D97-AF65-F5344CB8AC3E}">
        <p14:creationId xmlns:p14="http://schemas.microsoft.com/office/powerpoint/2010/main" val="36150677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Put more pictures of organic waste items</a:t>
            </a:r>
          </a:p>
        </p:txBody>
      </p:sp>
      <p:sp>
        <p:nvSpPr>
          <p:cNvPr id="4" name="Slide Number Placeholder 3"/>
          <p:cNvSpPr>
            <a:spLocks noGrp="1"/>
          </p:cNvSpPr>
          <p:nvPr>
            <p:ph type="sldNum" sz="quarter" idx="10"/>
          </p:nvPr>
        </p:nvSpPr>
        <p:spPr/>
        <p:txBody>
          <a:bodyPr/>
          <a:lstStyle/>
          <a:p>
            <a:fld id="{B2E321CC-C1D6-407C-83E9-21D29B4A5302}" type="slidenum">
              <a:rPr lang="en-CA" smtClean="0"/>
              <a:t>16</a:t>
            </a:fld>
            <a:endParaRPr lang="en-CA"/>
          </a:p>
        </p:txBody>
      </p:sp>
    </p:spTree>
    <p:extLst>
      <p:ext uri="{BB962C8B-B14F-4D97-AF65-F5344CB8AC3E}">
        <p14:creationId xmlns:p14="http://schemas.microsoft.com/office/powerpoint/2010/main" val="2927248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Put more pictures of organic waste items</a:t>
            </a:r>
          </a:p>
        </p:txBody>
      </p:sp>
      <p:sp>
        <p:nvSpPr>
          <p:cNvPr id="4" name="Slide Number Placeholder 3"/>
          <p:cNvSpPr>
            <a:spLocks noGrp="1"/>
          </p:cNvSpPr>
          <p:nvPr>
            <p:ph type="sldNum" sz="quarter" idx="10"/>
          </p:nvPr>
        </p:nvSpPr>
        <p:spPr/>
        <p:txBody>
          <a:bodyPr/>
          <a:lstStyle/>
          <a:p>
            <a:fld id="{B2E321CC-C1D6-407C-83E9-21D29B4A5302}" type="slidenum">
              <a:rPr lang="en-CA" smtClean="0"/>
              <a:t>17</a:t>
            </a:fld>
            <a:endParaRPr lang="en-CA"/>
          </a:p>
        </p:txBody>
      </p:sp>
    </p:spTree>
    <p:extLst>
      <p:ext uri="{BB962C8B-B14F-4D97-AF65-F5344CB8AC3E}">
        <p14:creationId xmlns:p14="http://schemas.microsoft.com/office/powerpoint/2010/main" val="11239808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18</a:t>
            </a:fld>
            <a:endParaRPr lang="en-CA"/>
          </a:p>
        </p:txBody>
      </p:sp>
    </p:spTree>
    <p:extLst>
      <p:ext uri="{BB962C8B-B14F-4D97-AF65-F5344CB8AC3E}">
        <p14:creationId xmlns:p14="http://schemas.microsoft.com/office/powerpoint/2010/main" val="21888803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19</a:t>
            </a:fld>
            <a:endParaRPr lang="en-CA"/>
          </a:p>
        </p:txBody>
      </p:sp>
    </p:spTree>
    <p:extLst>
      <p:ext uri="{BB962C8B-B14F-4D97-AF65-F5344CB8AC3E}">
        <p14:creationId xmlns:p14="http://schemas.microsoft.com/office/powerpoint/2010/main" val="14460840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2</a:t>
            </a:fld>
            <a:endParaRPr lang="en-CA"/>
          </a:p>
        </p:txBody>
      </p:sp>
    </p:spTree>
    <p:extLst>
      <p:ext uri="{BB962C8B-B14F-4D97-AF65-F5344CB8AC3E}">
        <p14:creationId xmlns:p14="http://schemas.microsoft.com/office/powerpoint/2010/main" val="27531404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20</a:t>
            </a:fld>
            <a:endParaRPr lang="en-CA"/>
          </a:p>
        </p:txBody>
      </p:sp>
    </p:spTree>
    <p:extLst>
      <p:ext uri="{BB962C8B-B14F-4D97-AF65-F5344CB8AC3E}">
        <p14:creationId xmlns:p14="http://schemas.microsoft.com/office/powerpoint/2010/main" val="31531141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21</a:t>
            </a:fld>
            <a:endParaRPr lang="en-CA"/>
          </a:p>
        </p:txBody>
      </p:sp>
    </p:spTree>
    <p:extLst>
      <p:ext uri="{BB962C8B-B14F-4D97-AF65-F5344CB8AC3E}">
        <p14:creationId xmlns:p14="http://schemas.microsoft.com/office/powerpoint/2010/main" val="882626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22</a:t>
            </a:fld>
            <a:endParaRPr lang="en-CA"/>
          </a:p>
        </p:txBody>
      </p:sp>
    </p:spTree>
    <p:extLst>
      <p:ext uri="{BB962C8B-B14F-4D97-AF65-F5344CB8AC3E}">
        <p14:creationId xmlns:p14="http://schemas.microsoft.com/office/powerpoint/2010/main" val="32662792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23</a:t>
            </a:fld>
            <a:endParaRPr lang="en-CA"/>
          </a:p>
        </p:txBody>
      </p:sp>
    </p:spTree>
    <p:extLst>
      <p:ext uri="{BB962C8B-B14F-4D97-AF65-F5344CB8AC3E}">
        <p14:creationId xmlns:p14="http://schemas.microsoft.com/office/powerpoint/2010/main" val="150419112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24</a:t>
            </a:fld>
            <a:endParaRPr lang="en-CA"/>
          </a:p>
        </p:txBody>
      </p:sp>
    </p:spTree>
    <p:extLst>
      <p:ext uri="{BB962C8B-B14F-4D97-AF65-F5344CB8AC3E}">
        <p14:creationId xmlns:p14="http://schemas.microsoft.com/office/powerpoint/2010/main" val="16151150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25</a:t>
            </a:fld>
            <a:endParaRPr lang="en-CA"/>
          </a:p>
        </p:txBody>
      </p:sp>
    </p:spTree>
    <p:extLst>
      <p:ext uri="{BB962C8B-B14F-4D97-AF65-F5344CB8AC3E}">
        <p14:creationId xmlns:p14="http://schemas.microsoft.com/office/powerpoint/2010/main" val="26608767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26</a:t>
            </a:fld>
            <a:endParaRPr lang="en-CA"/>
          </a:p>
        </p:txBody>
      </p:sp>
    </p:spTree>
    <p:extLst>
      <p:ext uri="{BB962C8B-B14F-4D97-AF65-F5344CB8AC3E}">
        <p14:creationId xmlns:p14="http://schemas.microsoft.com/office/powerpoint/2010/main" val="37699138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27</a:t>
            </a:fld>
            <a:endParaRPr lang="en-CA"/>
          </a:p>
        </p:txBody>
      </p:sp>
    </p:spTree>
    <p:extLst>
      <p:ext uri="{BB962C8B-B14F-4D97-AF65-F5344CB8AC3E}">
        <p14:creationId xmlns:p14="http://schemas.microsoft.com/office/powerpoint/2010/main" val="23731612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28</a:t>
            </a:fld>
            <a:endParaRPr lang="en-CA"/>
          </a:p>
        </p:txBody>
      </p:sp>
    </p:spTree>
    <p:extLst>
      <p:ext uri="{BB962C8B-B14F-4D97-AF65-F5344CB8AC3E}">
        <p14:creationId xmlns:p14="http://schemas.microsoft.com/office/powerpoint/2010/main" val="32682373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29</a:t>
            </a:fld>
            <a:endParaRPr lang="en-CA"/>
          </a:p>
        </p:txBody>
      </p:sp>
    </p:spTree>
    <p:extLst>
      <p:ext uri="{BB962C8B-B14F-4D97-AF65-F5344CB8AC3E}">
        <p14:creationId xmlns:p14="http://schemas.microsoft.com/office/powerpoint/2010/main" val="762088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3</a:t>
            </a:fld>
            <a:endParaRPr lang="en-CA"/>
          </a:p>
        </p:txBody>
      </p:sp>
    </p:spTree>
    <p:extLst>
      <p:ext uri="{BB962C8B-B14F-4D97-AF65-F5344CB8AC3E}">
        <p14:creationId xmlns:p14="http://schemas.microsoft.com/office/powerpoint/2010/main" val="37559828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30</a:t>
            </a:fld>
            <a:endParaRPr lang="en-CA"/>
          </a:p>
        </p:txBody>
      </p:sp>
    </p:spTree>
    <p:extLst>
      <p:ext uri="{BB962C8B-B14F-4D97-AF65-F5344CB8AC3E}">
        <p14:creationId xmlns:p14="http://schemas.microsoft.com/office/powerpoint/2010/main" val="3331129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4</a:t>
            </a:fld>
            <a:endParaRPr lang="en-CA"/>
          </a:p>
        </p:txBody>
      </p:sp>
    </p:spTree>
    <p:extLst>
      <p:ext uri="{BB962C8B-B14F-4D97-AF65-F5344CB8AC3E}">
        <p14:creationId xmlns:p14="http://schemas.microsoft.com/office/powerpoint/2010/main" val="697170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5</a:t>
            </a:fld>
            <a:endParaRPr lang="en-CA"/>
          </a:p>
        </p:txBody>
      </p:sp>
    </p:spTree>
    <p:extLst>
      <p:ext uri="{BB962C8B-B14F-4D97-AF65-F5344CB8AC3E}">
        <p14:creationId xmlns:p14="http://schemas.microsoft.com/office/powerpoint/2010/main" val="1094721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6</a:t>
            </a:fld>
            <a:endParaRPr lang="en-CA"/>
          </a:p>
        </p:txBody>
      </p:sp>
    </p:spTree>
    <p:extLst>
      <p:ext uri="{BB962C8B-B14F-4D97-AF65-F5344CB8AC3E}">
        <p14:creationId xmlns:p14="http://schemas.microsoft.com/office/powerpoint/2010/main" val="1743240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7</a:t>
            </a:fld>
            <a:endParaRPr lang="en-CA"/>
          </a:p>
        </p:txBody>
      </p:sp>
    </p:spTree>
    <p:extLst>
      <p:ext uri="{BB962C8B-B14F-4D97-AF65-F5344CB8AC3E}">
        <p14:creationId xmlns:p14="http://schemas.microsoft.com/office/powerpoint/2010/main" val="873968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8</a:t>
            </a:fld>
            <a:endParaRPr lang="en-CA"/>
          </a:p>
        </p:txBody>
      </p:sp>
    </p:spTree>
    <p:extLst>
      <p:ext uri="{BB962C8B-B14F-4D97-AF65-F5344CB8AC3E}">
        <p14:creationId xmlns:p14="http://schemas.microsoft.com/office/powerpoint/2010/main" val="30505804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48632C3D-2224-4B9D-906B-BC839FEF7871}" type="slidenum">
              <a:rPr lang="en-CA" smtClean="0"/>
              <a:t>9</a:t>
            </a:fld>
            <a:endParaRPr lang="en-CA"/>
          </a:p>
        </p:txBody>
      </p:sp>
    </p:spTree>
    <p:extLst>
      <p:ext uri="{BB962C8B-B14F-4D97-AF65-F5344CB8AC3E}">
        <p14:creationId xmlns:p14="http://schemas.microsoft.com/office/powerpoint/2010/main" val="7853362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1038" y="1597819"/>
            <a:ext cx="7777162" cy="1102519"/>
          </a:xfrm>
        </p:spPr>
        <p:txBody>
          <a:bodyPr lIns="0" tIns="0" rIns="0" bIns="0" anchor="t">
            <a:normAutofit/>
          </a:bodyPr>
          <a:lstStyle>
            <a:lvl1pPr algn="l">
              <a:defRPr sz="3600" b="0">
                <a:solidFill>
                  <a:schemeClr val="tx1"/>
                </a:solidFill>
                <a:latin typeface="Palatino Linotype"/>
                <a:cs typeface="Palatino Linotype"/>
              </a:defRPr>
            </a:lvl1pPr>
          </a:lstStyle>
          <a:p>
            <a:r>
              <a:rPr lang="en-US"/>
              <a:t>Click to edit Master title style</a:t>
            </a:r>
          </a:p>
        </p:txBody>
      </p:sp>
      <p:sp>
        <p:nvSpPr>
          <p:cNvPr id="3" name="Subtitle 2"/>
          <p:cNvSpPr>
            <a:spLocks noGrp="1"/>
          </p:cNvSpPr>
          <p:nvPr>
            <p:ph type="subTitle" idx="1"/>
          </p:nvPr>
        </p:nvSpPr>
        <p:spPr>
          <a:xfrm>
            <a:off x="685800" y="2914650"/>
            <a:ext cx="7772400" cy="1314450"/>
          </a:xfrm>
        </p:spPr>
        <p:txBody>
          <a:bodyPr lIns="0" bIns="0">
            <a:normAutofit/>
          </a:bodyPr>
          <a:lstStyle>
            <a:lvl1pPr marL="0" indent="0" algn="l">
              <a:buNone/>
              <a:defRPr sz="1800" b="1" i="0">
                <a:solidFill>
                  <a:schemeClr val="tx1">
                    <a:tint val="75000"/>
                  </a:schemeClr>
                </a:solidFill>
                <a:latin typeface="Calibri"/>
                <a:cs typeface="Calibri"/>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8" name="Date Placeholder 3"/>
          <p:cNvSpPr>
            <a:spLocks noGrp="1"/>
          </p:cNvSpPr>
          <p:nvPr>
            <p:ph type="dt" sz="half" idx="2"/>
          </p:nvPr>
        </p:nvSpPr>
        <p:spPr>
          <a:xfrm>
            <a:off x="685800" y="4871671"/>
            <a:ext cx="909770" cy="273844"/>
          </a:xfrm>
          <a:prstGeom prst="rect">
            <a:avLst/>
          </a:prstGeom>
        </p:spPr>
        <p:txBody>
          <a:bodyPr vert="horz" lIns="0" tIns="0" rIns="0" bIns="0" rtlCol="0" anchor="t"/>
          <a:lstStyle>
            <a:lvl1pPr algn="l">
              <a:defRPr sz="1200">
                <a:solidFill>
                  <a:schemeClr val="tx1">
                    <a:tint val="75000"/>
                  </a:schemeClr>
                </a:solidFill>
              </a:defRPr>
            </a:lvl1pPr>
          </a:lstStyle>
          <a:p>
            <a:fld id="{2F6AE53F-E227-A345-A672-286B2CEC4DE6}" type="datetimeFigureOut">
              <a:rPr lang="en-US"/>
              <a:pPr/>
              <a:t>8/10/2021</a:t>
            </a:fld>
            <a:endParaRPr lang="en-US"/>
          </a:p>
        </p:txBody>
      </p:sp>
      <p:sp>
        <p:nvSpPr>
          <p:cNvPr id="9" name="Footer Placeholder 4"/>
          <p:cNvSpPr>
            <a:spLocks noGrp="1"/>
          </p:cNvSpPr>
          <p:nvPr>
            <p:ph type="ftr" sz="quarter" idx="3"/>
          </p:nvPr>
        </p:nvSpPr>
        <p:spPr>
          <a:xfrm>
            <a:off x="1318788" y="4871671"/>
            <a:ext cx="3177013" cy="273844"/>
          </a:xfrm>
          <a:prstGeom prst="rect">
            <a:avLst/>
          </a:prstGeom>
        </p:spPr>
        <p:txBody>
          <a:bodyPr vert="horz" lIns="0" tIns="0" rIns="0" bIns="0" rtlCol="0" anchor="t"/>
          <a:lstStyle>
            <a:lvl1pPr algn="l">
              <a:defRPr sz="1200">
                <a:solidFill>
                  <a:schemeClr val="tx1">
                    <a:tint val="75000"/>
                  </a:schemeClr>
                </a:solidFill>
              </a:defRPr>
            </a:lvl1pPr>
          </a:lstStyle>
          <a:p>
            <a:endParaRPr lang="en-US"/>
          </a:p>
        </p:txBody>
      </p:sp>
      <p:sp>
        <p:nvSpPr>
          <p:cNvPr id="10" name="Slide Number Placeholder 5"/>
          <p:cNvSpPr>
            <a:spLocks noGrp="1"/>
          </p:cNvSpPr>
          <p:nvPr>
            <p:ph type="sldNum" sz="quarter" idx="4"/>
          </p:nvPr>
        </p:nvSpPr>
        <p:spPr>
          <a:xfrm>
            <a:off x="6553201" y="4871671"/>
            <a:ext cx="1904949" cy="273844"/>
          </a:xfrm>
          <a:prstGeom prst="rect">
            <a:avLst/>
          </a:prstGeom>
        </p:spPr>
        <p:txBody>
          <a:bodyPr vert="horz" lIns="0" tIns="0" rIns="0" bIns="0" rtlCol="0" anchor="t"/>
          <a:lstStyle>
            <a:lvl1pPr algn="r">
              <a:defRPr sz="1200">
                <a:solidFill>
                  <a:schemeClr val="tx1">
                    <a:tint val="75000"/>
                  </a:schemeClr>
                </a:solidFill>
              </a:defRPr>
            </a:lvl1pPr>
          </a:lstStyle>
          <a:p>
            <a:fld id="{10537617-F04D-2D48-8B5D-62F0364B9B54}" type="slidenum">
              <a:rPr lang="en-US"/>
              <a:pPr/>
              <a:t>‹#›</a:t>
            </a:fld>
            <a:endParaRPr lang="en-US"/>
          </a:p>
        </p:txBody>
      </p:sp>
    </p:spTree>
    <p:extLst>
      <p:ext uri="{BB962C8B-B14F-4D97-AF65-F5344CB8AC3E}">
        <p14:creationId xmlns:p14="http://schemas.microsoft.com/office/powerpoint/2010/main" val="1734617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363265"/>
            <a:ext cx="2057400" cy="336274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1363265"/>
            <a:ext cx="6019800" cy="336274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F6AE53F-E227-A345-A672-286B2CEC4DE6}" type="datetimeFigureOut">
              <a:rPr lang="en-US"/>
              <a:pPr/>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537617-F04D-2D48-8B5D-62F0364B9B54}" type="slidenum">
              <a:rPr lang="en-US"/>
              <a:pPr/>
              <a:t>‹#›</a:t>
            </a:fld>
            <a:endParaRPr lang="en-US"/>
          </a:p>
        </p:txBody>
      </p:sp>
    </p:spTree>
    <p:extLst>
      <p:ext uri="{BB962C8B-B14F-4D97-AF65-F5344CB8AC3E}">
        <p14:creationId xmlns:p14="http://schemas.microsoft.com/office/powerpoint/2010/main" val="22530909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 name="Content Placeholder 2"/>
          <p:cNvSpPr>
            <a:spLocks noGrp="1"/>
          </p:cNvSpPr>
          <p:nvPr>
            <p:ph idx="1"/>
          </p:nvPr>
        </p:nvSpPr>
        <p:spPr/>
        <p:txBody>
          <a:bodyPr lIns="0" tIns="0" rIns="0" bIns="0"/>
          <a:lstStyle>
            <a:lvl1pPr marL="228600" indent="-228600">
              <a:defRPr sz="2400">
                <a:latin typeface="Palatino Linotype"/>
                <a:cs typeface="Palatino Linotype"/>
              </a:defRPr>
            </a:lvl1pPr>
            <a:lvl2pPr marL="455613" indent="-227013">
              <a:defRPr sz="2400">
                <a:latin typeface="Palatino Linotype"/>
                <a:cs typeface="Palatino Linotype"/>
              </a:defRPr>
            </a:lvl2pPr>
            <a:lvl3pPr marL="684213" indent="-228600">
              <a:defRPr sz="2400">
                <a:latin typeface="Palatino Linotype"/>
                <a:cs typeface="Palatino Linotype"/>
              </a:defRPr>
            </a:lvl3pPr>
            <a:lvl4pPr marL="911225" indent="-227013">
              <a:defRPr>
                <a:latin typeface="Palatino Linotype"/>
                <a:cs typeface="Palatino Linotype"/>
              </a:defRPr>
            </a:lvl4pPr>
            <a:lvl5pPr marL="1139825" indent="-228600">
              <a:defRPr>
                <a:latin typeface="Palatino Linotype"/>
                <a:cs typeface="Palatino Linotyp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F6AE53F-E227-A345-A672-286B2CEC4DE6}" type="datetimeFigureOut">
              <a:rPr lang="en-US"/>
              <a:pPr/>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537617-F04D-2D48-8B5D-62F0364B9B54}" type="slidenum">
              <a:rPr lang="en-US"/>
              <a:pPr/>
              <a:t>‹#›</a:t>
            </a:fld>
            <a:endParaRPr lang="en-US"/>
          </a:p>
        </p:txBody>
      </p:sp>
    </p:spTree>
    <p:extLst>
      <p:ext uri="{BB962C8B-B14F-4D97-AF65-F5344CB8AC3E}">
        <p14:creationId xmlns:p14="http://schemas.microsoft.com/office/powerpoint/2010/main" val="31766617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5801" y="3305176"/>
            <a:ext cx="7808913" cy="1021556"/>
          </a:xfrm>
        </p:spPr>
        <p:txBody>
          <a:bodyPr anchor="t">
            <a:normAutofit/>
          </a:bodyPr>
          <a:lstStyle>
            <a:lvl1pPr algn="l">
              <a:defRPr sz="3600" b="0" i="0" cap="none">
                <a:solidFill>
                  <a:schemeClr val="tx1"/>
                </a:solidFill>
                <a:latin typeface="Palatino Linotype"/>
                <a:cs typeface="Palatino Linotype"/>
              </a:defRPr>
            </a:lvl1pPr>
          </a:lstStyle>
          <a:p>
            <a:r>
              <a:rPr lang="en-US"/>
              <a:t>Click to edit Master title style</a:t>
            </a:r>
          </a:p>
        </p:txBody>
      </p:sp>
      <p:sp>
        <p:nvSpPr>
          <p:cNvPr id="3" name="Text Placeholder 2"/>
          <p:cNvSpPr>
            <a:spLocks noGrp="1"/>
          </p:cNvSpPr>
          <p:nvPr>
            <p:ph type="body" idx="1"/>
          </p:nvPr>
        </p:nvSpPr>
        <p:spPr>
          <a:xfrm>
            <a:off x="681039" y="2180035"/>
            <a:ext cx="7813675" cy="1050013"/>
          </a:xfrm>
        </p:spPr>
        <p:txBody>
          <a:bodyPr lIns="0" tIns="0" rIns="0" bIns="0" anchor="b"/>
          <a:lstStyle>
            <a:lvl1pPr marL="0" indent="0">
              <a:buNone/>
              <a:defRPr sz="2000" b="1">
                <a:solidFill>
                  <a:schemeClr val="tx1">
                    <a:tint val="75000"/>
                  </a:schemeClr>
                </a:solidFill>
                <a:latin typeface="+mn-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F6AE53F-E227-A345-A672-286B2CEC4DE6}" type="datetimeFigureOut">
              <a:rPr lang="en-US"/>
              <a:pPr/>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537617-F04D-2D48-8B5D-62F0364B9B54}" type="slidenum">
              <a:rPr lang="en-US"/>
              <a:pPr/>
              <a:t>‹#›</a:t>
            </a:fld>
            <a:endParaRPr lang="en-US"/>
          </a:p>
        </p:txBody>
      </p:sp>
    </p:spTree>
    <p:extLst>
      <p:ext uri="{BB962C8B-B14F-4D97-AF65-F5344CB8AC3E}">
        <p14:creationId xmlns:p14="http://schemas.microsoft.com/office/powerpoint/2010/main" val="12480607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1038" y="1362868"/>
            <a:ext cx="3814762" cy="3311129"/>
          </a:xfrm>
        </p:spPr>
        <p:txBody>
          <a:bodyPr lIns="0" tIns="0" rIns="0" bIns="0"/>
          <a:lstStyle>
            <a:lvl1pPr>
              <a:defRPr sz="2400" b="0" i="0">
                <a:latin typeface="Palatino Linotype"/>
                <a:cs typeface="Palatino Linotype"/>
              </a:defRPr>
            </a:lvl1pPr>
            <a:lvl2pPr>
              <a:defRPr sz="2400" b="0" i="0">
                <a:latin typeface="Palatino Linotype"/>
                <a:cs typeface="Palatino Linotype"/>
              </a:defRPr>
            </a:lvl2pPr>
            <a:lvl3pPr>
              <a:defRPr sz="1800" b="0" i="0">
                <a:latin typeface="Palatino Linotype"/>
                <a:cs typeface="Palatino Linotype"/>
              </a:defRPr>
            </a:lvl3pPr>
            <a:lvl4pPr>
              <a:defRPr sz="1800" b="0" i="0">
                <a:latin typeface="Palatino Linotype"/>
                <a:cs typeface="Palatino Linotype"/>
              </a:defRPr>
            </a:lvl4pPr>
            <a:lvl5pPr>
              <a:defRPr sz="1800" b="0" i="0">
                <a:latin typeface="Palatino Linotype"/>
                <a:cs typeface="Palatino Linotype"/>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02991" y="1362868"/>
            <a:ext cx="3883809" cy="3311129"/>
          </a:xfrm>
        </p:spPr>
        <p:txBody>
          <a:bodyPr lIns="0" tIns="0" rIns="0"/>
          <a:lstStyle>
            <a:lvl1pPr>
              <a:defRPr sz="2400" b="0" i="0">
                <a:latin typeface="Palatino Linotype"/>
                <a:cs typeface="Palatino Linotype"/>
              </a:defRPr>
            </a:lvl1pPr>
            <a:lvl2pPr>
              <a:defRPr sz="2400" b="0" i="0">
                <a:latin typeface="Palatino Linotype"/>
                <a:cs typeface="Palatino Linotype"/>
              </a:defRPr>
            </a:lvl2pPr>
            <a:lvl3pPr>
              <a:defRPr sz="1800" b="0" i="0">
                <a:latin typeface="Palatino Linotype"/>
                <a:cs typeface="Palatino Linotype"/>
              </a:defRPr>
            </a:lvl3pPr>
            <a:lvl4pPr>
              <a:defRPr sz="1800" b="0" i="0">
                <a:latin typeface="Palatino Linotype"/>
                <a:cs typeface="Palatino Linotype"/>
              </a:defRPr>
            </a:lvl4pPr>
            <a:lvl5pPr>
              <a:defRPr sz="1800" b="0" i="0">
                <a:latin typeface="Palatino Linotype"/>
                <a:cs typeface="Palatino Linotype"/>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2F6AE53F-E227-A345-A672-286B2CEC4DE6}" type="datetimeFigureOut">
              <a:rPr lang="en-US"/>
              <a:pPr/>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537617-F04D-2D48-8B5D-62F0364B9B54}" type="slidenum">
              <a:rPr lang="en-US"/>
              <a:pPr/>
              <a:t>‹#›</a:t>
            </a:fld>
            <a:endParaRPr lang="en-US"/>
          </a:p>
        </p:txBody>
      </p:sp>
    </p:spTree>
    <p:extLst>
      <p:ext uri="{BB962C8B-B14F-4D97-AF65-F5344CB8AC3E}">
        <p14:creationId xmlns:p14="http://schemas.microsoft.com/office/powerpoint/2010/main" val="25423030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F6AE53F-E227-A345-A672-286B2CEC4DE6}" type="datetimeFigureOut">
              <a:rPr lang="en-US"/>
              <a:pPr/>
              <a:t>8/10/2021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0537617-F04D-2D48-8B5D-62F0364B9B54}" type="slidenum">
              <a:rPr lang="en-US"/>
              <a:pPr/>
              <a:t>‹#›</a:t>
            </a:fld>
            <a:endParaRPr lang="en-US"/>
          </a:p>
        </p:txBody>
      </p:sp>
    </p:spTree>
    <p:extLst>
      <p:ext uri="{BB962C8B-B14F-4D97-AF65-F5344CB8AC3E}">
        <p14:creationId xmlns:p14="http://schemas.microsoft.com/office/powerpoint/2010/main" val="25102089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6AE53F-E227-A345-A672-286B2CEC4DE6}" type="datetimeFigureOut">
              <a:rPr lang="en-US"/>
              <a:pPr/>
              <a:t>8/10/2021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0537617-F04D-2D48-8B5D-62F0364B9B54}" type="slidenum">
              <a:rPr lang="en-US"/>
              <a:pPr/>
              <a:t>‹#›</a:t>
            </a:fld>
            <a:endParaRPr lang="en-US"/>
          </a:p>
        </p:txBody>
      </p:sp>
    </p:spTree>
    <p:extLst>
      <p:ext uri="{BB962C8B-B14F-4D97-AF65-F5344CB8AC3E}">
        <p14:creationId xmlns:p14="http://schemas.microsoft.com/office/powerpoint/2010/main" val="28324302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1039" y="958632"/>
            <a:ext cx="2784475" cy="665549"/>
          </a:xfrm>
        </p:spPr>
        <p:txBody>
          <a:bodyPr anchor="b">
            <a:normAutofit/>
          </a:bodyPr>
          <a:lstStyle>
            <a:lvl1pPr algn="l">
              <a:defRPr sz="1800" b="1"/>
            </a:lvl1pPr>
          </a:lstStyle>
          <a:p>
            <a:r>
              <a:rPr lang="en-US"/>
              <a:t>Click to edit Master title style</a:t>
            </a:r>
          </a:p>
        </p:txBody>
      </p:sp>
      <p:sp>
        <p:nvSpPr>
          <p:cNvPr id="3" name="Content Placeholder 2"/>
          <p:cNvSpPr>
            <a:spLocks noGrp="1"/>
          </p:cNvSpPr>
          <p:nvPr>
            <p:ph idx="1"/>
          </p:nvPr>
        </p:nvSpPr>
        <p:spPr>
          <a:xfrm>
            <a:off x="3575050" y="1362624"/>
            <a:ext cx="5111750" cy="3396854"/>
          </a:xfrm>
        </p:spPr>
        <p:txBody>
          <a:bodyPr/>
          <a:lstStyle>
            <a:lvl1pPr>
              <a:defRPr sz="2400"/>
            </a:lvl1pPr>
            <a:lvl2pPr>
              <a:defRPr sz="2400"/>
            </a:lvl2pPr>
            <a:lvl3pPr>
              <a:defRPr sz="20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81039" y="1721874"/>
            <a:ext cx="2784475" cy="303760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F6AE53F-E227-A345-A672-286B2CEC4DE6}" type="datetimeFigureOut">
              <a:rPr lang="en-US"/>
              <a:pPr/>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537617-F04D-2D48-8B5D-62F0364B9B54}" type="slidenum">
              <a:rPr lang="en-US"/>
              <a:pPr/>
              <a:t>‹#›</a:t>
            </a:fld>
            <a:endParaRPr lang="en-US"/>
          </a:p>
        </p:txBody>
      </p:sp>
    </p:spTree>
    <p:extLst>
      <p:ext uri="{BB962C8B-B14F-4D97-AF65-F5344CB8AC3E}">
        <p14:creationId xmlns:p14="http://schemas.microsoft.com/office/powerpoint/2010/main" val="13207323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4128766"/>
            <a:ext cx="5486400" cy="425054"/>
          </a:xfrm>
        </p:spPr>
        <p:txBody>
          <a:bodyPr anchor="b"/>
          <a:lstStyle>
            <a:lvl1pPr algn="l">
              <a:defRPr sz="2000" b="0">
                <a:solidFill>
                  <a:schemeClr val="tx1"/>
                </a:solidFill>
                <a:latin typeface="Palatino Linotype"/>
                <a:cs typeface="Palatino Linotype"/>
              </a:defRPr>
            </a:lvl1pPr>
          </a:lstStyle>
          <a:p>
            <a:r>
              <a:rPr lang="en-US"/>
              <a:t>Click to edit Master title style</a:t>
            </a:r>
          </a:p>
        </p:txBody>
      </p:sp>
      <p:sp>
        <p:nvSpPr>
          <p:cNvPr id="3" name="Picture Placeholder 2"/>
          <p:cNvSpPr>
            <a:spLocks noGrp="1"/>
          </p:cNvSpPr>
          <p:nvPr>
            <p:ph type="pic" idx="1"/>
          </p:nvPr>
        </p:nvSpPr>
        <p:spPr>
          <a:xfrm>
            <a:off x="685801" y="1363266"/>
            <a:ext cx="7772349" cy="286583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85800" y="4553820"/>
            <a:ext cx="5486400" cy="603647"/>
          </a:xfrm>
        </p:spPr>
        <p:txBody>
          <a:bodyPr/>
          <a:lstStyle>
            <a:lvl1pPr marL="0" indent="0">
              <a:buNone/>
              <a:defRPr sz="1400" b="1" i="0">
                <a:latin typeface="Calibri"/>
                <a:cs typeface="Calibri"/>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F6AE53F-E227-A345-A672-286B2CEC4DE6}" type="datetimeFigureOut">
              <a:rPr lang="en-US"/>
              <a:pPr/>
              <a:t>8/10/2021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0537617-F04D-2D48-8B5D-62F0364B9B54}" type="slidenum">
              <a:rPr lang="en-US"/>
              <a:pPr/>
              <a:t>‹#›</a:t>
            </a:fld>
            <a:endParaRPr lang="en-US"/>
          </a:p>
        </p:txBody>
      </p:sp>
    </p:spTree>
    <p:extLst>
      <p:ext uri="{BB962C8B-B14F-4D97-AF65-F5344CB8AC3E}">
        <p14:creationId xmlns:p14="http://schemas.microsoft.com/office/powerpoint/2010/main" val="33291096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a:xfrm>
            <a:off x="681038" y="1363266"/>
            <a:ext cx="8005762" cy="338105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F6AE53F-E227-A345-A672-286B2CEC4DE6}" type="datetimeFigureOut">
              <a:rPr lang="en-US"/>
              <a:pPr/>
              <a:t>8/10/2021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0537617-F04D-2D48-8B5D-62F0364B9B54}" type="slidenum">
              <a:rPr lang="en-US"/>
              <a:pPr/>
              <a:t>‹#›</a:t>
            </a:fld>
            <a:endParaRPr lang="en-US"/>
          </a:p>
        </p:txBody>
      </p:sp>
    </p:spTree>
    <p:extLst>
      <p:ext uri="{BB962C8B-B14F-4D97-AF65-F5344CB8AC3E}">
        <p14:creationId xmlns:p14="http://schemas.microsoft.com/office/powerpoint/2010/main" val="33191545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lumMod val="75000"/>
              </a:schemeClr>
            </a:gs>
            <a:gs pos="35000">
              <a:schemeClr val="bg2">
                <a:lumMod val="65000"/>
              </a:schemeClr>
            </a:gs>
            <a:gs pos="65000">
              <a:schemeClr val="bg2">
                <a:lumMod val="50000"/>
              </a:schemeClr>
            </a:gs>
            <a:gs pos="81000">
              <a:srgbClr val="6F6F6F"/>
            </a:gs>
            <a:gs pos="100000">
              <a:schemeClr val="accent6">
                <a:lumMod val="65000"/>
                <a:lumOff val="35000"/>
              </a:schemeClr>
            </a:gs>
          </a:gsLst>
          <a:lin ang="5400000" scaled="1"/>
          <a:tileRect/>
        </a:gradFill>
        <a:effectLst/>
      </p:bgPr>
    </p:bg>
    <p:spTree>
      <p:nvGrpSpPr>
        <p:cNvPr id="1" name=""/>
        <p:cNvGrpSpPr/>
        <p:nvPr/>
      </p:nvGrpSpPr>
      <p:grpSpPr>
        <a:xfrm>
          <a:off x="0" y="0"/>
          <a:ext cx="0" cy="0"/>
          <a:chOff x="0" y="0"/>
          <a:chExt cx="0" cy="0"/>
        </a:xfrm>
      </p:grpSpPr>
      <p:pic>
        <p:nvPicPr>
          <p:cNvPr id="10" name="Picture 9" descr="tricolour curves-colour logo wide.ai"/>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2" name="Title Placeholder 1"/>
          <p:cNvSpPr>
            <a:spLocks noGrp="1"/>
          </p:cNvSpPr>
          <p:nvPr>
            <p:ph type="title"/>
          </p:nvPr>
        </p:nvSpPr>
        <p:spPr>
          <a:xfrm>
            <a:off x="681039" y="1"/>
            <a:ext cx="6122987" cy="708290"/>
          </a:xfrm>
          <a:prstGeom prst="rect">
            <a:avLst/>
          </a:prstGeom>
        </p:spPr>
        <p:txBody>
          <a:bodyPr vert="horz" lIns="0" tIns="45720" rIns="91440" bIns="0" rtlCol="0" anchor="ctr">
            <a:normAutofit/>
          </a:bodyPr>
          <a:lstStyle/>
          <a:p>
            <a:r>
              <a:rPr lang="en-US"/>
              <a:t>Click to edit Master title style</a:t>
            </a:r>
          </a:p>
        </p:txBody>
      </p:sp>
      <p:sp>
        <p:nvSpPr>
          <p:cNvPr id="3" name="Text Placeholder 2"/>
          <p:cNvSpPr>
            <a:spLocks noGrp="1"/>
          </p:cNvSpPr>
          <p:nvPr>
            <p:ph type="body" idx="1"/>
          </p:nvPr>
        </p:nvSpPr>
        <p:spPr>
          <a:xfrm>
            <a:off x="681038" y="1363267"/>
            <a:ext cx="8005762" cy="3231356"/>
          </a:xfrm>
          <a:prstGeom prst="rect">
            <a:avLst/>
          </a:prstGeom>
        </p:spPr>
        <p:txBody>
          <a:bodyPr vert="horz" lIns="0" tIns="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85800" y="4871671"/>
            <a:ext cx="909770" cy="273844"/>
          </a:xfrm>
          <a:prstGeom prst="rect">
            <a:avLst/>
          </a:prstGeom>
        </p:spPr>
        <p:txBody>
          <a:bodyPr vert="horz" lIns="0" tIns="0" rIns="0" bIns="0" rtlCol="0" anchor="t"/>
          <a:lstStyle>
            <a:lvl1pPr algn="l">
              <a:defRPr sz="1200">
                <a:solidFill>
                  <a:schemeClr val="tx1">
                    <a:tint val="75000"/>
                  </a:schemeClr>
                </a:solidFill>
              </a:defRPr>
            </a:lvl1pPr>
          </a:lstStyle>
          <a:p>
            <a:fld id="{2F6AE53F-E227-A345-A672-286B2CEC4DE6}" type="datetimeFigureOut">
              <a:rPr lang="en-US"/>
              <a:pPr/>
              <a:t>8/10/2021</a:t>
            </a:fld>
            <a:endParaRPr lang="en-US"/>
          </a:p>
        </p:txBody>
      </p:sp>
      <p:sp>
        <p:nvSpPr>
          <p:cNvPr id="5" name="Footer Placeholder 4"/>
          <p:cNvSpPr>
            <a:spLocks noGrp="1"/>
          </p:cNvSpPr>
          <p:nvPr>
            <p:ph type="ftr" sz="quarter" idx="3"/>
          </p:nvPr>
        </p:nvSpPr>
        <p:spPr>
          <a:xfrm>
            <a:off x="1318788" y="4871671"/>
            <a:ext cx="3177013" cy="273844"/>
          </a:xfrm>
          <a:prstGeom prst="rect">
            <a:avLst/>
          </a:prstGeom>
        </p:spPr>
        <p:txBody>
          <a:bodyPr vert="horz" lIns="0" tIns="0" rIns="0" bIns="0" rtlCol="0" anchor="t"/>
          <a:lstStyle>
            <a:lvl1pPr algn="l">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1" y="4871671"/>
            <a:ext cx="1904949" cy="273844"/>
          </a:xfrm>
          <a:prstGeom prst="rect">
            <a:avLst/>
          </a:prstGeom>
        </p:spPr>
        <p:txBody>
          <a:bodyPr vert="horz" lIns="0" tIns="0" rIns="0" bIns="0" rtlCol="0" anchor="t"/>
          <a:lstStyle>
            <a:lvl1pPr algn="r">
              <a:defRPr sz="1200">
                <a:solidFill>
                  <a:schemeClr val="tx1">
                    <a:tint val="75000"/>
                  </a:schemeClr>
                </a:solidFill>
              </a:defRPr>
            </a:lvl1pPr>
          </a:lstStyle>
          <a:p>
            <a:fld id="{10537617-F04D-2D48-8B5D-62F0364B9B54}" type="slidenum">
              <a:rPr lang="en-US"/>
              <a:pPr/>
              <a:t>‹#›</a:t>
            </a:fld>
            <a:endParaRPr lang="en-US"/>
          </a:p>
        </p:txBody>
      </p:sp>
    </p:spTree>
    <p:extLst>
      <p:ext uri="{BB962C8B-B14F-4D97-AF65-F5344CB8AC3E}">
        <p14:creationId xmlns:p14="http://schemas.microsoft.com/office/powerpoint/2010/main" val="735818738"/>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Lst>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xStyles>
    <p:titleStyle>
      <a:lvl1pPr algn="l" defTabSz="457200" rtl="0" eaLnBrk="1" latinLnBrk="0" hangingPunct="1">
        <a:lnSpc>
          <a:spcPts val="2400"/>
        </a:lnSpc>
        <a:spcBef>
          <a:spcPct val="0"/>
        </a:spcBef>
        <a:buNone/>
        <a:defRPr sz="2400" b="1" kern="1200">
          <a:solidFill>
            <a:schemeClr val="accent1"/>
          </a:solidFill>
          <a:latin typeface="+mj-lt"/>
          <a:ea typeface="+mj-ea"/>
          <a:cs typeface="+mj-cs"/>
        </a:defRPr>
      </a:lvl1pPr>
    </p:titleStyle>
    <p:bodyStyle>
      <a:lvl1pPr marL="228600" indent="-228600" algn="l" defTabSz="457200" rtl="0" eaLnBrk="1" latinLnBrk="0" hangingPunct="1">
        <a:spcBef>
          <a:spcPct val="20000"/>
        </a:spcBef>
        <a:buFont typeface="Arial"/>
        <a:buChar char="•"/>
        <a:defRPr sz="2400" b="0" i="0" kern="1200">
          <a:solidFill>
            <a:schemeClr val="tx1"/>
          </a:solidFill>
          <a:latin typeface="Palatino Linotype"/>
          <a:ea typeface="+mn-ea"/>
          <a:cs typeface="Palatino Linotype"/>
        </a:defRPr>
      </a:lvl1pPr>
      <a:lvl2pPr marL="455613" indent="-227013" algn="l" defTabSz="457200" rtl="0" eaLnBrk="1" latinLnBrk="0" hangingPunct="1">
        <a:spcBef>
          <a:spcPct val="20000"/>
        </a:spcBef>
        <a:buFont typeface="Arial"/>
        <a:buChar char="–"/>
        <a:defRPr sz="2400" b="0" i="0" kern="1200">
          <a:solidFill>
            <a:schemeClr val="tx1"/>
          </a:solidFill>
          <a:latin typeface="Palatino Linotype"/>
          <a:ea typeface="+mn-ea"/>
          <a:cs typeface="Palatino Linotype"/>
        </a:defRPr>
      </a:lvl2pPr>
      <a:lvl3pPr marL="684213" indent="-228600" algn="l" defTabSz="457200" rtl="0" eaLnBrk="1" latinLnBrk="0" hangingPunct="1">
        <a:spcBef>
          <a:spcPct val="20000"/>
        </a:spcBef>
        <a:buFont typeface="Arial"/>
        <a:buChar char="•"/>
        <a:defRPr sz="2400" b="0" i="0" kern="1200">
          <a:solidFill>
            <a:schemeClr val="tx1"/>
          </a:solidFill>
          <a:latin typeface="Palatino Linotype"/>
          <a:ea typeface="+mn-ea"/>
          <a:cs typeface="Palatino Linotype"/>
        </a:defRPr>
      </a:lvl3pPr>
      <a:lvl4pPr marL="911225" indent="-227013" algn="l" defTabSz="457200" rtl="0" eaLnBrk="1" latinLnBrk="0" hangingPunct="1">
        <a:spcBef>
          <a:spcPct val="20000"/>
        </a:spcBef>
        <a:buFont typeface="Arial"/>
        <a:buChar char="–"/>
        <a:defRPr sz="2000" b="0" i="0" kern="1200">
          <a:solidFill>
            <a:schemeClr val="tx1"/>
          </a:solidFill>
          <a:latin typeface="Palatino Linotype"/>
          <a:ea typeface="+mn-ea"/>
          <a:cs typeface="Palatino Linotype"/>
        </a:defRPr>
      </a:lvl4pPr>
      <a:lvl5pPr marL="1139825" indent="-228600" algn="l" defTabSz="457200" rtl="0" eaLnBrk="1" latinLnBrk="0" hangingPunct="1">
        <a:spcBef>
          <a:spcPct val="20000"/>
        </a:spcBef>
        <a:buFont typeface="Arial"/>
        <a:buChar char="»"/>
        <a:defRPr sz="2000" b="0" i="0" kern="1200">
          <a:solidFill>
            <a:schemeClr val="tx1"/>
          </a:solidFill>
          <a:latin typeface="Palatino Linotype"/>
          <a:ea typeface="+mn-ea"/>
          <a:cs typeface="Palatino Linotype"/>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7"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16.jpg"/><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s://www.queensu.ca/sustainability/campus-initiatives/recycling/waste-wizard" TargetMode="External"/><Relationship Id="rId5" Type="http://schemas.openxmlformats.org/officeDocument/2006/relationships/image" Target="../media/image24.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0.jp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queensu.ca/facilities/services/energy-and-waste-management/recycling"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hyperlink" Target="https://www.queensu.ca/sustainability/campus-initiatives/recycling/battery-recycling"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queensu.ca/sustainability/campus-initiatives/recycling/waste-wizard"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34.PNG"/><Relationship Id="rId4" Type="http://schemas.openxmlformats.org/officeDocument/2006/relationships/hyperlink" Target="https://apps.apple.com/us/app/queens-waste-look-up-tool/id1483256783"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hyperlink" Target="https://www.queensu.ca/facilities/services/energy-and-waste-management" TargetMode="Externa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tiff"/><Relationship Id="rId5" Type="http://schemas.openxmlformats.org/officeDocument/2006/relationships/image" Target="../media/image11.tiff"/><Relationship Id="rId4" Type="http://schemas.openxmlformats.org/officeDocument/2006/relationships/image" Target="../media/image10.tiff"/></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8"/>
            <a:ext cx="7777162" cy="2218450"/>
          </a:xfrm>
        </p:spPr>
        <p:txBody>
          <a:bodyPr>
            <a:noAutofit/>
          </a:bodyPr>
          <a:lstStyle/>
          <a:p>
            <a:pPr algn="ctr"/>
            <a:br>
              <a:rPr lang="en-CA" sz="5400" b="1" dirty="0">
                <a:solidFill>
                  <a:srgbClr val="002060"/>
                </a:solidFill>
                <a:latin typeface="Calibri" panose="020F0502020204030204" pitchFamily="34" charset="0"/>
                <a:cs typeface="Calibri" panose="020F0502020204030204" pitchFamily="34" charset="0"/>
              </a:rPr>
            </a:br>
            <a:br>
              <a:rPr lang="en-CA" sz="6000" b="1" dirty="0">
                <a:solidFill>
                  <a:srgbClr val="002060"/>
                </a:solidFill>
                <a:latin typeface="Calibri" panose="020F0502020204030204" pitchFamily="34" charset="0"/>
                <a:cs typeface="Calibri" panose="020F0502020204030204" pitchFamily="34" charset="0"/>
              </a:rPr>
            </a:br>
            <a:r>
              <a:rPr lang="en-CA" sz="6000" b="1" dirty="0">
                <a:solidFill>
                  <a:srgbClr val="002060"/>
                </a:solidFill>
                <a:latin typeface="Calibri" panose="020F0502020204030204" pitchFamily="34" charset="0"/>
                <a:cs typeface="Calibri" panose="020F0502020204030204" pitchFamily="34" charset="0"/>
              </a:rPr>
              <a:t>Recycling Awareness at</a:t>
            </a:r>
            <a:br>
              <a:rPr lang="en-CA" sz="6000" b="1" dirty="0">
                <a:solidFill>
                  <a:srgbClr val="002060"/>
                </a:solidFill>
                <a:latin typeface="Calibri" panose="020F0502020204030204" pitchFamily="34" charset="0"/>
                <a:cs typeface="Calibri" panose="020F0502020204030204" pitchFamily="34" charset="0"/>
              </a:rPr>
            </a:br>
            <a:r>
              <a:rPr lang="en-CA" sz="6000" b="1" dirty="0">
                <a:solidFill>
                  <a:srgbClr val="002060"/>
                </a:solidFill>
                <a:latin typeface="Calibri" panose="020F0502020204030204" pitchFamily="34" charset="0"/>
                <a:cs typeface="Calibri" panose="020F0502020204030204" pitchFamily="34" charset="0"/>
              </a:rPr>
              <a:t> </a:t>
            </a:r>
            <a:br>
              <a:rPr lang="en-CA" sz="6000" b="1" dirty="0">
                <a:solidFill>
                  <a:srgbClr val="002060"/>
                </a:solidFill>
                <a:latin typeface="Calibri" panose="020F0502020204030204" pitchFamily="34" charset="0"/>
                <a:cs typeface="Calibri" panose="020F0502020204030204" pitchFamily="34" charset="0"/>
              </a:rPr>
            </a:br>
            <a:br>
              <a:rPr lang="en-CA" sz="6000" b="1" dirty="0">
                <a:solidFill>
                  <a:srgbClr val="002060"/>
                </a:solidFill>
                <a:latin typeface="Calibri" panose="020F0502020204030204" pitchFamily="34" charset="0"/>
                <a:cs typeface="Calibri" panose="020F0502020204030204" pitchFamily="34" charset="0"/>
              </a:rPr>
            </a:br>
            <a:r>
              <a:rPr lang="en-CA" sz="6000" b="1" dirty="0">
                <a:solidFill>
                  <a:srgbClr val="002060"/>
                </a:solidFill>
                <a:latin typeface="Calibri" panose="020F0502020204030204" pitchFamily="34" charset="0"/>
                <a:cs typeface="Calibri" panose="020F0502020204030204" pitchFamily="34" charset="0"/>
              </a:rPr>
              <a:t>Queen’s University</a:t>
            </a:r>
            <a:endParaRPr lang="en-CA" sz="5400" b="1" dirty="0">
              <a:solidFill>
                <a:srgbClr val="002060"/>
              </a:solidFill>
              <a:latin typeface="Calibri" panose="020F0502020204030204" pitchFamily="34" charset="0"/>
              <a:cs typeface="Calibri" panose="020F050202020403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8979" y="3816268"/>
            <a:ext cx="1463041" cy="1254290"/>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A1FBC9-6B5D-8148-A8F8-63571D6ECEEC}"/>
              </a:ext>
            </a:extLst>
          </p:cNvPr>
          <p:cNvSpPr>
            <a:spLocks noGrp="1"/>
          </p:cNvSpPr>
          <p:nvPr>
            <p:ph type="title"/>
          </p:nvPr>
        </p:nvSpPr>
        <p:spPr>
          <a:xfrm>
            <a:off x="255737" y="0"/>
            <a:ext cx="6580998" cy="708290"/>
          </a:xfrm>
        </p:spPr>
        <p:txBody>
          <a:bodyPr>
            <a:normAutofit/>
          </a:bodyPr>
          <a:lstStyle/>
          <a:p>
            <a:r>
              <a:rPr lang="en-US" altLang="zh-Hans" sz="2800" dirty="0">
                <a:ln w="0"/>
                <a:latin typeface="Calibri" panose="020F0502020204030204" pitchFamily="34" charset="0"/>
                <a:ea typeface="+mn-ea"/>
                <a:cs typeface="Calibri" panose="020F0502020204030204" pitchFamily="34" charset="0"/>
              </a:rPr>
              <a:t>So, where</a:t>
            </a:r>
            <a:r>
              <a:rPr lang="zh-Hans" altLang="en-US" sz="2800" dirty="0">
                <a:ln w="0"/>
                <a:latin typeface="Calibri" panose="020F0502020204030204" pitchFamily="34" charset="0"/>
                <a:ea typeface="+mn-ea"/>
                <a:cs typeface="Calibri" panose="020F0502020204030204" pitchFamily="34" charset="0"/>
              </a:rPr>
              <a:t> </a:t>
            </a:r>
            <a:r>
              <a:rPr lang="en-CA" altLang="zh-Hans" sz="2800" dirty="0">
                <a:ln w="0"/>
                <a:latin typeface="Calibri" panose="020F0502020204030204" pitchFamily="34" charset="0"/>
                <a:ea typeface="+mn-ea"/>
                <a:cs typeface="Calibri" panose="020F0502020204030204" pitchFamily="34" charset="0"/>
              </a:rPr>
              <a:t>do </a:t>
            </a:r>
            <a:r>
              <a:rPr lang="en-US" altLang="zh-Hans" sz="2800" dirty="0">
                <a:ln w="0"/>
                <a:latin typeface="Calibri" panose="020F0502020204030204" pitchFamily="34" charset="0"/>
                <a:ea typeface="+mn-ea"/>
                <a:cs typeface="Calibri" panose="020F0502020204030204" pitchFamily="34" charset="0"/>
              </a:rPr>
              <a:t>recyclables</a:t>
            </a:r>
            <a:r>
              <a:rPr lang="zh-Hans" altLang="en-US" sz="2800" dirty="0">
                <a:ln w="0"/>
                <a:latin typeface="Calibri" panose="020F0502020204030204" pitchFamily="34" charset="0"/>
                <a:ea typeface="+mn-ea"/>
                <a:cs typeface="Calibri" panose="020F0502020204030204" pitchFamily="34" charset="0"/>
              </a:rPr>
              <a:t> </a:t>
            </a:r>
            <a:r>
              <a:rPr lang="en-US" altLang="zh-Hans" sz="2800" dirty="0">
                <a:ln w="0"/>
                <a:latin typeface="Calibri" panose="020F0502020204030204" pitchFamily="34" charset="0"/>
                <a:ea typeface="+mn-ea"/>
                <a:cs typeface="Calibri" panose="020F0502020204030204" pitchFamily="34" charset="0"/>
              </a:rPr>
              <a:t>go?</a:t>
            </a:r>
            <a:endParaRPr lang="zh-CN" altLang="en-US" sz="2800" dirty="0">
              <a:ln w="0"/>
              <a:latin typeface="Calibri" panose="020F0502020204030204" pitchFamily="34" charset="0"/>
              <a:ea typeface="+mn-ea"/>
              <a:cs typeface="Calibri" panose="020F0502020204030204" pitchFamily="34" charset="0"/>
            </a:endParaRPr>
          </a:p>
        </p:txBody>
      </p:sp>
      <p:sp>
        <p:nvSpPr>
          <p:cNvPr id="11" name="文本框 10">
            <a:extLst>
              <a:ext uri="{FF2B5EF4-FFF2-40B4-BE49-F238E27FC236}">
                <a16:creationId xmlns:a16="http://schemas.microsoft.com/office/drawing/2014/main" id="{667F8763-D77A-1F4A-8925-9237125E3BB2}"/>
              </a:ext>
            </a:extLst>
          </p:cNvPr>
          <p:cNvSpPr txBox="1"/>
          <p:nvPr/>
        </p:nvSpPr>
        <p:spPr>
          <a:xfrm>
            <a:off x="4306186" y="3848986"/>
            <a:ext cx="2349795"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
        <p:nvSpPr>
          <p:cNvPr id="13" name="文本框 12">
            <a:extLst>
              <a:ext uri="{FF2B5EF4-FFF2-40B4-BE49-F238E27FC236}">
                <a16:creationId xmlns:a16="http://schemas.microsoft.com/office/drawing/2014/main" id="{F00B106B-9BCF-2148-840A-62511FD4B1F6}"/>
              </a:ext>
            </a:extLst>
          </p:cNvPr>
          <p:cNvSpPr txBox="1"/>
          <p:nvPr/>
        </p:nvSpPr>
        <p:spPr>
          <a:xfrm>
            <a:off x="7304567" y="4029740"/>
            <a:ext cx="123337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
        <p:nvSpPr>
          <p:cNvPr id="24" name="圆角矩形 23">
            <a:extLst>
              <a:ext uri="{FF2B5EF4-FFF2-40B4-BE49-F238E27FC236}">
                <a16:creationId xmlns:a16="http://schemas.microsoft.com/office/drawing/2014/main" id="{5BDB47CA-864E-A647-8449-3E05252A99ED}"/>
              </a:ext>
            </a:extLst>
          </p:cNvPr>
          <p:cNvSpPr/>
          <p:nvPr/>
        </p:nvSpPr>
        <p:spPr>
          <a:xfrm>
            <a:off x="6925787" y="1863799"/>
            <a:ext cx="1996708" cy="1907607"/>
          </a:xfrm>
          <a:prstGeom prst="roundRect">
            <a:avLst>
              <a:gd name="adj" fmla="val 10000"/>
            </a:avLst>
          </a:prstGeom>
          <a:blipFill>
            <a:blip r:embed="rId3">
              <a:extLst>
                <a:ext uri="{28A0092B-C50C-407E-A947-70E740481C1C}">
                  <a14:useLocalDpi xmlns:a14="http://schemas.microsoft.com/office/drawing/2010/main" val="0"/>
                </a:ext>
              </a:extLst>
            </a:blip>
            <a:srcRect/>
            <a:stretch>
              <a:fillRect/>
            </a:stretch>
          </a:blipFill>
          <a:scene3d>
            <a:camera prst="orthographicFront"/>
            <a:lightRig rig="flat" dir="t"/>
          </a:scene3d>
          <a:sp3d z="-190500" prstMaterial="plastic">
            <a:bevelT w="88900" h="88900"/>
            <a:bevelB w="88900" h="31750" prst="angle"/>
          </a:sp3d>
        </p:spPr>
        <p:style>
          <a:lnRef idx="0">
            <a:schemeClr val="lt1">
              <a:hueOff val="0"/>
              <a:satOff val="0"/>
              <a:lumOff val="0"/>
              <a:alphaOff val="0"/>
            </a:schemeClr>
          </a:lnRef>
          <a:fillRef idx="3">
            <a:scrgbClr r="0" g="0" b="0"/>
          </a:fillRef>
          <a:effectRef idx="2">
            <a:schemeClr val="accent1">
              <a:tint val="50000"/>
              <a:hueOff val="0"/>
              <a:satOff val="0"/>
              <a:lumOff val="0"/>
              <a:alphaOff val="0"/>
            </a:schemeClr>
          </a:effectRef>
          <a:fontRef idx="minor">
            <a:schemeClr val="lt1">
              <a:hueOff val="0"/>
              <a:satOff val="0"/>
              <a:lumOff val="0"/>
              <a:alphaOff val="0"/>
            </a:schemeClr>
          </a:fontRef>
        </p:style>
      </p:sp>
      <p:sp>
        <p:nvSpPr>
          <p:cNvPr id="25" name="任意形状 24">
            <a:extLst>
              <a:ext uri="{FF2B5EF4-FFF2-40B4-BE49-F238E27FC236}">
                <a16:creationId xmlns:a16="http://schemas.microsoft.com/office/drawing/2014/main" id="{DB368EC6-6AEE-7C4F-B4F9-24FA7D9B6D59}"/>
              </a:ext>
            </a:extLst>
          </p:cNvPr>
          <p:cNvSpPr/>
          <p:nvPr/>
        </p:nvSpPr>
        <p:spPr>
          <a:xfrm>
            <a:off x="7905382" y="3174931"/>
            <a:ext cx="1233377" cy="1241293"/>
          </a:xfrm>
          <a:custGeom>
            <a:avLst/>
            <a:gdLst>
              <a:gd name="connsiteX0" fmla="*/ 0 w 1054408"/>
              <a:gd name="connsiteY0" fmla="*/ 105441 h 1054408"/>
              <a:gd name="connsiteX1" fmla="*/ 105441 w 1054408"/>
              <a:gd name="connsiteY1" fmla="*/ 0 h 1054408"/>
              <a:gd name="connsiteX2" fmla="*/ 948967 w 1054408"/>
              <a:gd name="connsiteY2" fmla="*/ 0 h 1054408"/>
              <a:gd name="connsiteX3" fmla="*/ 1054408 w 1054408"/>
              <a:gd name="connsiteY3" fmla="*/ 105441 h 1054408"/>
              <a:gd name="connsiteX4" fmla="*/ 1054408 w 1054408"/>
              <a:gd name="connsiteY4" fmla="*/ 948967 h 1054408"/>
              <a:gd name="connsiteX5" fmla="*/ 948967 w 1054408"/>
              <a:gd name="connsiteY5" fmla="*/ 1054408 h 1054408"/>
              <a:gd name="connsiteX6" fmla="*/ 105441 w 1054408"/>
              <a:gd name="connsiteY6" fmla="*/ 1054408 h 1054408"/>
              <a:gd name="connsiteX7" fmla="*/ 0 w 1054408"/>
              <a:gd name="connsiteY7" fmla="*/ 948967 h 1054408"/>
              <a:gd name="connsiteX8" fmla="*/ 0 w 1054408"/>
              <a:gd name="connsiteY8" fmla="*/ 105441 h 105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08" h="1054408">
                <a:moveTo>
                  <a:pt x="0" y="105441"/>
                </a:moveTo>
                <a:cubicBezTo>
                  <a:pt x="0" y="47208"/>
                  <a:pt x="47208" y="0"/>
                  <a:pt x="105441" y="0"/>
                </a:cubicBezTo>
                <a:lnTo>
                  <a:pt x="948967" y="0"/>
                </a:lnTo>
                <a:cubicBezTo>
                  <a:pt x="1007200" y="0"/>
                  <a:pt x="1054408" y="47208"/>
                  <a:pt x="1054408" y="105441"/>
                </a:cubicBezTo>
                <a:lnTo>
                  <a:pt x="1054408" y="948967"/>
                </a:lnTo>
                <a:cubicBezTo>
                  <a:pt x="1054408" y="1007200"/>
                  <a:pt x="1007200" y="1054408"/>
                  <a:pt x="948967" y="1054408"/>
                </a:cubicBezTo>
                <a:lnTo>
                  <a:pt x="105441" y="1054408"/>
                </a:lnTo>
                <a:cubicBezTo>
                  <a:pt x="47208" y="1054408"/>
                  <a:pt x="0" y="1007200"/>
                  <a:pt x="0" y="948967"/>
                </a:cubicBezTo>
                <a:lnTo>
                  <a:pt x="0" y="105441"/>
                </a:lnTo>
                <a:close/>
              </a:path>
            </a:pathLst>
          </a:custGeom>
          <a:gradFill flip="none" rotWithShape="1">
            <a:gsLst>
              <a:gs pos="0">
                <a:schemeClr val="accent3">
                  <a:lumMod val="40000"/>
                  <a:lumOff val="60000"/>
                </a:schemeClr>
              </a:gs>
              <a:gs pos="64000">
                <a:schemeClr val="accent3">
                  <a:lumMod val="95000"/>
                  <a:lumOff val="5000"/>
                  <a:alpha val="93000"/>
                </a:schemeClr>
              </a:gs>
              <a:gs pos="100000">
                <a:schemeClr val="accent3">
                  <a:lumMod val="60000"/>
                </a:schemeClr>
              </a:gs>
            </a:gsLst>
            <a:path path="circle">
              <a:fillToRect l="50000" t="130000" r="50000" b="-30000"/>
            </a:path>
            <a:tileRect/>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88033" tIns="88033" rIns="88033" bIns="88033" numCol="1" spcCol="1270" anchor="ctr" anchorCtr="0">
            <a:noAutofit/>
          </a:bodyPr>
          <a:lstStyle/>
          <a:p>
            <a:pPr marL="0" marR="0" lvl="0" indent="0" algn="ctr" defTabSz="666750" rtl="0" eaLnBrk="1" fontAlgn="auto" latinLnBrk="0" hangingPunct="1">
              <a:lnSpc>
                <a:spcPct val="90000"/>
              </a:lnSpc>
              <a:spcBef>
                <a:spcPct val="0"/>
              </a:spcBef>
              <a:spcAft>
                <a:spcPct val="35000"/>
              </a:spcAft>
              <a:buClrTx/>
              <a:buSzTx/>
              <a:buFontTx/>
              <a:buNone/>
              <a:tabLst/>
              <a:defRPr/>
            </a:pPr>
            <a:r>
              <a:rPr kumimoji="1" lang="en-US" altLang="zh-CN" sz="1500" dirty="0">
                <a:solidFill>
                  <a:prstClr val="white"/>
                </a:solidFill>
                <a:latin typeface="Calibri"/>
                <a:ea typeface="宋体" panose="02010600030101010101" pitchFamily="2" charset="-122"/>
              </a:rPr>
              <a:t>Sorted into separate recycling  streams</a:t>
            </a:r>
            <a:endParaRPr kumimoji="0" lang="zh-CN" altLang="en-US" sz="15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84008" y="692450"/>
            <a:ext cx="1996709" cy="196447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6" name="任意形状 25">
            <a:extLst>
              <a:ext uri="{FF2B5EF4-FFF2-40B4-BE49-F238E27FC236}">
                <a16:creationId xmlns:a16="http://schemas.microsoft.com/office/drawing/2014/main" id="{6CE949FB-B88D-D54B-8AAF-E9778DA7CEE5}"/>
              </a:ext>
            </a:extLst>
          </p:cNvPr>
          <p:cNvSpPr/>
          <p:nvPr/>
        </p:nvSpPr>
        <p:spPr>
          <a:xfrm rot="19493932">
            <a:off x="6804020" y="4029916"/>
            <a:ext cx="603702" cy="504346"/>
          </a:xfrm>
          <a:custGeom>
            <a:avLst/>
            <a:gdLst>
              <a:gd name="connsiteX0" fmla="*/ 0 w 333640"/>
              <a:gd name="connsiteY0" fmla="*/ 50672 h 253359"/>
              <a:gd name="connsiteX1" fmla="*/ 206961 w 333640"/>
              <a:gd name="connsiteY1" fmla="*/ 50672 h 253359"/>
              <a:gd name="connsiteX2" fmla="*/ 206961 w 333640"/>
              <a:gd name="connsiteY2" fmla="*/ 0 h 253359"/>
              <a:gd name="connsiteX3" fmla="*/ 333640 w 333640"/>
              <a:gd name="connsiteY3" fmla="*/ 126680 h 253359"/>
              <a:gd name="connsiteX4" fmla="*/ 206961 w 333640"/>
              <a:gd name="connsiteY4" fmla="*/ 253359 h 253359"/>
              <a:gd name="connsiteX5" fmla="*/ 206961 w 333640"/>
              <a:gd name="connsiteY5" fmla="*/ 202687 h 253359"/>
              <a:gd name="connsiteX6" fmla="*/ 0 w 333640"/>
              <a:gd name="connsiteY6" fmla="*/ 202687 h 253359"/>
              <a:gd name="connsiteX7" fmla="*/ 0 w 333640"/>
              <a:gd name="connsiteY7" fmla="*/ 50672 h 25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40" h="253359">
                <a:moveTo>
                  <a:pt x="333640" y="202687"/>
                </a:moveTo>
                <a:lnTo>
                  <a:pt x="126679" y="202687"/>
                </a:lnTo>
                <a:lnTo>
                  <a:pt x="126679" y="253359"/>
                </a:lnTo>
                <a:lnTo>
                  <a:pt x="0" y="126679"/>
                </a:lnTo>
                <a:lnTo>
                  <a:pt x="126679" y="0"/>
                </a:lnTo>
                <a:lnTo>
                  <a:pt x="126679" y="50672"/>
                </a:lnTo>
                <a:lnTo>
                  <a:pt x="333640" y="50672"/>
                </a:lnTo>
                <a:lnTo>
                  <a:pt x="333640" y="202687"/>
                </a:lnTo>
                <a:close/>
              </a:path>
            </a:pathLst>
          </a:custGeom>
          <a:gradFill flip="none" rotWithShape="0">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scene3d>
            <a:camera prst="orthographicFront"/>
            <a:lightRig rig="flat" dir="t"/>
          </a:scene3d>
          <a:sp3d z="-80000" prstMaterial="plastic">
            <a:bevelT w="50800" h="50800"/>
            <a:bevelB w="25400" h="25400" prst="angle"/>
          </a:sp3d>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76007" tIns="50672" rIns="1" bIns="50672" numCol="1" spcCol="1270" anchor="ctr" anchorCtr="0">
            <a:no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0" name="圆角矩形 29">
            <a:extLst>
              <a:ext uri="{FF2B5EF4-FFF2-40B4-BE49-F238E27FC236}">
                <a16:creationId xmlns:a16="http://schemas.microsoft.com/office/drawing/2014/main" id="{22C8F2A2-DBE0-F04A-9C54-76C14ED220B0}"/>
              </a:ext>
            </a:extLst>
          </p:cNvPr>
          <p:cNvSpPr/>
          <p:nvPr/>
        </p:nvSpPr>
        <p:spPr>
          <a:xfrm>
            <a:off x="186763" y="3217568"/>
            <a:ext cx="1930383" cy="1907607"/>
          </a:xfrm>
          <a:prstGeom prst="roundRect">
            <a:avLst>
              <a:gd name="adj" fmla="val 10000"/>
            </a:avLst>
          </a:prstGeom>
          <a:blipFill rotWithShape="1">
            <a:blip r:embed="rId5">
              <a:extLst>
                <a:ext uri="{28A0092B-C50C-407E-A947-70E740481C1C}">
                  <a14:useLocalDpi xmlns:a14="http://schemas.microsoft.com/office/drawing/2010/main" val="0"/>
                </a:ext>
              </a:extLst>
            </a:blip>
            <a:srcRect/>
            <a:stretch>
              <a:fillRect/>
            </a:stretch>
          </a:blipFill>
          <a:scene3d>
            <a:camera prst="orthographicFront"/>
            <a:lightRig rig="flat" dir="t"/>
          </a:scene3d>
          <a:sp3d z="-190500" prstMaterial="plastic">
            <a:bevelT w="88900" h="88900"/>
            <a:bevelB w="88900" h="31750" prst="angle"/>
          </a:sp3d>
        </p:spPr>
        <p:style>
          <a:lnRef idx="0">
            <a:schemeClr val="lt1">
              <a:hueOff val="0"/>
              <a:satOff val="0"/>
              <a:lumOff val="0"/>
              <a:alphaOff val="0"/>
            </a:schemeClr>
          </a:lnRef>
          <a:fillRef idx="3">
            <a:scrgbClr r="0" g="0" b="0"/>
          </a:fillRef>
          <a:effectRef idx="2">
            <a:schemeClr val="accent1">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sp>
        <p:nvSpPr>
          <p:cNvPr id="31" name="任意形状 30">
            <a:extLst>
              <a:ext uri="{FF2B5EF4-FFF2-40B4-BE49-F238E27FC236}">
                <a16:creationId xmlns:a16="http://schemas.microsoft.com/office/drawing/2014/main" id="{B0BD7582-4C63-3940-8AA9-7EB5C09ADDA4}"/>
              </a:ext>
            </a:extLst>
          </p:cNvPr>
          <p:cNvSpPr/>
          <p:nvPr/>
        </p:nvSpPr>
        <p:spPr>
          <a:xfrm>
            <a:off x="1782738" y="3902206"/>
            <a:ext cx="1239753" cy="1256609"/>
          </a:xfrm>
          <a:custGeom>
            <a:avLst/>
            <a:gdLst>
              <a:gd name="connsiteX0" fmla="*/ 0 w 1054408"/>
              <a:gd name="connsiteY0" fmla="*/ 105441 h 1054408"/>
              <a:gd name="connsiteX1" fmla="*/ 105441 w 1054408"/>
              <a:gd name="connsiteY1" fmla="*/ 0 h 1054408"/>
              <a:gd name="connsiteX2" fmla="*/ 948967 w 1054408"/>
              <a:gd name="connsiteY2" fmla="*/ 0 h 1054408"/>
              <a:gd name="connsiteX3" fmla="*/ 1054408 w 1054408"/>
              <a:gd name="connsiteY3" fmla="*/ 105441 h 1054408"/>
              <a:gd name="connsiteX4" fmla="*/ 1054408 w 1054408"/>
              <a:gd name="connsiteY4" fmla="*/ 948967 h 1054408"/>
              <a:gd name="connsiteX5" fmla="*/ 948967 w 1054408"/>
              <a:gd name="connsiteY5" fmla="*/ 1054408 h 1054408"/>
              <a:gd name="connsiteX6" fmla="*/ 105441 w 1054408"/>
              <a:gd name="connsiteY6" fmla="*/ 1054408 h 1054408"/>
              <a:gd name="connsiteX7" fmla="*/ 0 w 1054408"/>
              <a:gd name="connsiteY7" fmla="*/ 948967 h 1054408"/>
              <a:gd name="connsiteX8" fmla="*/ 0 w 1054408"/>
              <a:gd name="connsiteY8" fmla="*/ 105441 h 105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08" h="1054408">
                <a:moveTo>
                  <a:pt x="0" y="105441"/>
                </a:moveTo>
                <a:cubicBezTo>
                  <a:pt x="0" y="47208"/>
                  <a:pt x="47208" y="0"/>
                  <a:pt x="105441" y="0"/>
                </a:cubicBezTo>
                <a:lnTo>
                  <a:pt x="948967" y="0"/>
                </a:lnTo>
                <a:cubicBezTo>
                  <a:pt x="1007200" y="0"/>
                  <a:pt x="1054408" y="47208"/>
                  <a:pt x="1054408" y="105441"/>
                </a:cubicBezTo>
                <a:lnTo>
                  <a:pt x="1054408" y="948967"/>
                </a:lnTo>
                <a:cubicBezTo>
                  <a:pt x="1054408" y="1007200"/>
                  <a:pt x="1007200" y="1054408"/>
                  <a:pt x="948967" y="1054408"/>
                </a:cubicBezTo>
                <a:lnTo>
                  <a:pt x="105441" y="1054408"/>
                </a:lnTo>
                <a:cubicBezTo>
                  <a:pt x="47208" y="1054408"/>
                  <a:pt x="0" y="1007200"/>
                  <a:pt x="0" y="948967"/>
                </a:cubicBezTo>
                <a:lnTo>
                  <a:pt x="0" y="105441"/>
                </a:lnTo>
                <a:close/>
              </a:path>
            </a:pathLst>
          </a:custGeom>
          <a:gradFill flip="none" rotWithShape="1">
            <a:gsLst>
              <a:gs pos="0">
                <a:schemeClr val="accent3">
                  <a:lumMod val="40000"/>
                  <a:lumOff val="60000"/>
                </a:schemeClr>
              </a:gs>
              <a:gs pos="64000">
                <a:schemeClr val="accent3">
                  <a:lumMod val="95000"/>
                  <a:lumOff val="5000"/>
                  <a:alpha val="93000"/>
                </a:schemeClr>
              </a:gs>
              <a:gs pos="100000">
                <a:schemeClr val="accent3">
                  <a:lumMod val="60000"/>
                </a:schemeClr>
              </a:gs>
            </a:gsLst>
            <a:path path="circle">
              <a:fillToRect l="50000" t="130000" r="50000" b="-30000"/>
            </a:path>
            <a:tileRect/>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88033" tIns="88033" rIns="88033" bIns="88033" numCol="1" spcCol="1270" anchor="ctr" anchorCtr="0">
            <a:noAutofit/>
          </a:bodyPr>
          <a:lstStyle/>
          <a:p>
            <a:pPr marL="0" marR="0" lvl="0" indent="0" algn="ctr" defTabSz="666750" rtl="0" eaLnBrk="1" fontAlgn="auto" latinLnBrk="0" hangingPunct="1">
              <a:lnSpc>
                <a:spcPct val="90000"/>
              </a:lnSpc>
              <a:spcBef>
                <a:spcPct val="0"/>
              </a:spcBef>
              <a:spcAft>
                <a:spcPct val="35000"/>
              </a:spcAft>
              <a:buClrTx/>
              <a:buSzTx/>
              <a:buFontTx/>
              <a:buNone/>
              <a:tabLst/>
              <a:defRPr/>
            </a:pPr>
            <a:r>
              <a:rPr kumimoji="1" lang="en-US" altLang="zh-CN" sz="15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E</a:t>
            </a:r>
            <a:r>
              <a:rPr kumimoji="1" lang="en-US" altLang="zh-Hans" sz="1500" b="0" i="0" u="none" strike="noStrike" kern="1200" cap="none" spc="0" normalizeH="0" baseline="0" noProof="0" dirty="0">
                <a:ln>
                  <a:noFill/>
                </a:ln>
                <a:solidFill>
                  <a:prstClr val="white"/>
                </a:solidFill>
                <a:effectLst/>
                <a:uLnTx/>
                <a:uFillTx/>
                <a:latin typeface="Calibri"/>
                <a:cs typeface="+mn-cs"/>
              </a:rPr>
              <a:t>nd</a:t>
            </a:r>
            <a:r>
              <a:rPr kumimoji="1" lang="zh-Hans" altLang="en-US" sz="1500" b="0" i="0" u="none" strike="noStrike" kern="1200" cap="none" spc="0" normalizeH="0" baseline="0" noProof="0" dirty="0">
                <a:ln>
                  <a:noFill/>
                </a:ln>
                <a:solidFill>
                  <a:prstClr val="white"/>
                </a:solidFill>
                <a:effectLst/>
                <a:uLnTx/>
                <a:uFillTx/>
                <a:latin typeface="Calibri"/>
                <a:cs typeface="+mn-cs"/>
              </a:rPr>
              <a:t> </a:t>
            </a:r>
            <a:r>
              <a:rPr kumimoji="1" lang="en-US" altLang="zh-Hans" sz="1500" b="0" i="0" u="none" strike="noStrike" kern="1200" cap="none" spc="0" normalizeH="0" baseline="0" noProof="0" dirty="0">
                <a:ln>
                  <a:noFill/>
                </a:ln>
                <a:solidFill>
                  <a:prstClr val="white"/>
                </a:solidFill>
                <a:effectLst/>
                <a:uLnTx/>
                <a:uFillTx/>
                <a:latin typeface="Calibri"/>
                <a:cs typeface="+mn-cs"/>
              </a:rPr>
              <a:t>users</a:t>
            </a:r>
            <a:r>
              <a:rPr kumimoji="1" lang="zh-Hans" altLang="en-US" sz="1500" b="0" i="0" u="none" strike="noStrike" kern="1200" cap="none" spc="0" normalizeH="0" baseline="0" noProof="0" dirty="0">
                <a:ln>
                  <a:noFill/>
                </a:ln>
                <a:solidFill>
                  <a:prstClr val="white"/>
                </a:solidFill>
                <a:effectLst/>
                <a:uLnTx/>
                <a:uFillTx/>
                <a:latin typeface="Calibri"/>
                <a:cs typeface="+mn-cs"/>
              </a:rPr>
              <a:t> </a:t>
            </a:r>
            <a:r>
              <a:rPr kumimoji="1" lang="en-US" altLang="zh-Hans" sz="1500" b="0" i="0" u="none" strike="noStrike" kern="1200" cap="none" spc="0" normalizeH="0" baseline="0" noProof="0" dirty="0">
                <a:ln>
                  <a:noFill/>
                </a:ln>
                <a:solidFill>
                  <a:prstClr val="white"/>
                </a:solidFill>
                <a:effectLst/>
                <a:uLnTx/>
                <a:uFillTx/>
                <a:latin typeface="Calibri"/>
                <a:cs typeface="+mn-cs"/>
              </a:rPr>
              <a:t>and</a:t>
            </a:r>
            <a:r>
              <a:rPr kumimoji="1" lang="zh-Hans" altLang="en-US" sz="1500" b="0" i="0" u="none" strike="noStrike" kern="1200" cap="none" spc="0" normalizeH="0" baseline="0" noProof="0" dirty="0">
                <a:ln>
                  <a:noFill/>
                </a:ln>
                <a:solidFill>
                  <a:prstClr val="white"/>
                </a:solidFill>
                <a:effectLst/>
                <a:uLnTx/>
                <a:uFillTx/>
                <a:latin typeface="Calibri"/>
                <a:cs typeface="+mn-cs"/>
              </a:rPr>
              <a:t> </a:t>
            </a:r>
            <a:r>
              <a:rPr kumimoji="1" lang="en-US" altLang="zh-Hans" sz="1500" b="0" i="0" u="none" strike="noStrike" kern="1200" cap="none" spc="0" normalizeH="0" baseline="0" noProof="0" dirty="0">
                <a:ln>
                  <a:noFill/>
                </a:ln>
                <a:solidFill>
                  <a:prstClr val="white"/>
                </a:solidFill>
                <a:effectLst/>
                <a:uLnTx/>
                <a:uFillTx/>
                <a:latin typeface="Calibri"/>
                <a:cs typeface="+mn-cs"/>
              </a:rPr>
              <a:t>brokers</a:t>
            </a:r>
            <a:endParaRPr kumimoji="0" lang="zh-CN" altLang="en-US" sz="15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2" name="任意形状 21">
            <a:extLst>
              <a:ext uri="{FF2B5EF4-FFF2-40B4-BE49-F238E27FC236}">
                <a16:creationId xmlns:a16="http://schemas.microsoft.com/office/drawing/2014/main" id="{3E9B7EF5-0AEC-EE43-A8A0-19ECCDEE7122}"/>
              </a:ext>
            </a:extLst>
          </p:cNvPr>
          <p:cNvSpPr/>
          <p:nvPr/>
        </p:nvSpPr>
        <p:spPr>
          <a:xfrm>
            <a:off x="5278484" y="1904447"/>
            <a:ext cx="1239753" cy="1256608"/>
          </a:xfrm>
          <a:custGeom>
            <a:avLst/>
            <a:gdLst>
              <a:gd name="connsiteX0" fmla="*/ 0 w 1054408"/>
              <a:gd name="connsiteY0" fmla="*/ 105441 h 1054408"/>
              <a:gd name="connsiteX1" fmla="*/ 105441 w 1054408"/>
              <a:gd name="connsiteY1" fmla="*/ 0 h 1054408"/>
              <a:gd name="connsiteX2" fmla="*/ 948967 w 1054408"/>
              <a:gd name="connsiteY2" fmla="*/ 0 h 1054408"/>
              <a:gd name="connsiteX3" fmla="*/ 1054408 w 1054408"/>
              <a:gd name="connsiteY3" fmla="*/ 105441 h 1054408"/>
              <a:gd name="connsiteX4" fmla="*/ 1054408 w 1054408"/>
              <a:gd name="connsiteY4" fmla="*/ 948967 h 1054408"/>
              <a:gd name="connsiteX5" fmla="*/ 948967 w 1054408"/>
              <a:gd name="connsiteY5" fmla="*/ 1054408 h 1054408"/>
              <a:gd name="connsiteX6" fmla="*/ 105441 w 1054408"/>
              <a:gd name="connsiteY6" fmla="*/ 1054408 h 1054408"/>
              <a:gd name="connsiteX7" fmla="*/ 0 w 1054408"/>
              <a:gd name="connsiteY7" fmla="*/ 948967 h 1054408"/>
              <a:gd name="connsiteX8" fmla="*/ 0 w 1054408"/>
              <a:gd name="connsiteY8" fmla="*/ 105441 h 105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08" h="1054408">
                <a:moveTo>
                  <a:pt x="0" y="105441"/>
                </a:moveTo>
                <a:cubicBezTo>
                  <a:pt x="0" y="47208"/>
                  <a:pt x="47208" y="0"/>
                  <a:pt x="105441" y="0"/>
                </a:cubicBezTo>
                <a:lnTo>
                  <a:pt x="948967" y="0"/>
                </a:lnTo>
                <a:cubicBezTo>
                  <a:pt x="1007200" y="0"/>
                  <a:pt x="1054408" y="47208"/>
                  <a:pt x="1054408" y="105441"/>
                </a:cubicBezTo>
                <a:lnTo>
                  <a:pt x="1054408" y="948967"/>
                </a:lnTo>
                <a:cubicBezTo>
                  <a:pt x="1054408" y="1007200"/>
                  <a:pt x="1007200" y="1054408"/>
                  <a:pt x="948967" y="1054408"/>
                </a:cubicBezTo>
                <a:lnTo>
                  <a:pt x="105441" y="1054408"/>
                </a:lnTo>
                <a:cubicBezTo>
                  <a:pt x="47208" y="1054408"/>
                  <a:pt x="0" y="1007200"/>
                  <a:pt x="0" y="948967"/>
                </a:cubicBezTo>
                <a:lnTo>
                  <a:pt x="0" y="105441"/>
                </a:lnTo>
                <a:close/>
              </a:path>
            </a:pathLst>
          </a:custGeom>
          <a:gradFill flip="none" rotWithShape="1">
            <a:gsLst>
              <a:gs pos="0">
                <a:schemeClr val="accent3">
                  <a:lumMod val="40000"/>
                  <a:lumOff val="60000"/>
                </a:schemeClr>
              </a:gs>
              <a:gs pos="64000">
                <a:schemeClr val="accent3">
                  <a:lumMod val="95000"/>
                  <a:lumOff val="5000"/>
                  <a:alpha val="93000"/>
                </a:schemeClr>
              </a:gs>
              <a:gs pos="100000">
                <a:schemeClr val="accent3">
                  <a:lumMod val="60000"/>
                </a:schemeClr>
              </a:gs>
            </a:gsLst>
            <a:path path="circle">
              <a:fillToRect l="50000" t="130000" r="50000" b="-30000"/>
            </a:path>
            <a:tileRect/>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88033" tIns="88033" rIns="88033" bIns="88033" numCol="1" spcCol="1270" anchor="ctr" anchorCtr="0">
            <a:noAutofit/>
          </a:bodyPr>
          <a:lstStyle/>
          <a:p>
            <a:pPr marL="0" marR="0" lvl="0" indent="0" algn="ctr" defTabSz="666750" rtl="0" eaLnBrk="1" fontAlgn="auto" latinLnBrk="0" hangingPunct="1">
              <a:lnSpc>
                <a:spcPct val="90000"/>
              </a:lnSpc>
              <a:spcBef>
                <a:spcPct val="0"/>
              </a:spcBef>
              <a:spcAft>
                <a:spcPct val="35000"/>
              </a:spcAft>
              <a:buClrTx/>
              <a:buSzTx/>
              <a:buFontTx/>
              <a:buNone/>
              <a:tabLst/>
              <a:defRPr/>
            </a:pPr>
            <a:r>
              <a:rPr kumimoji="1" lang="en-US" altLang="zh-CN" sz="1500" dirty="0">
                <a:solidFill>
                  <a:prstClr val="white"/>
                </a:solidFill>
                <a:latin typeface="Calibri"/>
                <a:ea typeface="宋体" panose="02010600030101010101" pitchFamily="2" charset="-122"/>
              </a:rPr>
              <a:t>Brockville Material Recovery Facility </a:t>
            </a:r>
            <a:endParaRPr kumimoji="0" lang="zh-CN" altLang="en-US" sz="15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84008" y="3239053"/>
            <a:ext cx="2055001" cy="190760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8" name="任意形状 27">
            <a:extLst>
              <a:ext uri="{FF2B5EF4-FFF2-40B4-BE49-F238E27FC236}">
                <a16:creationId xmlns:a16="http://schemas.microsoft.com/office/drawing/2014/main" id="{E8F52D21-E6B0-9641-9767-F9CDF7F0A818}"/>
              </a:ext>
            </a:extLst>
          </p:cNvPr>
          <p:cNvSpPr/>
          <p:nvPr/>
        </p:nvSpPr>
        <p:spPr>
          <a:xfrm>
            <a:off x="5311013" y="3902206"/>
            <a:ext cx="1265414" cy="1241294"/>
          </a:xfrm>
          <a:custGeom>
            <a:avLst/>
            <a:gdLst>
              <a:gd name="connsiteX0" fmla="*/ 0 w 1054408"/>
              <a:gd name="connsiteY0" fmla="*/ 105441 h 1054408"/>
              <a:gd name="connsiteX1" fmla="*/ 105441 w 1054408"/>
              <a:gd name="connsiteY1" fmla="*/ 0 h 1054408"/>
              <a:gd name="connsiteX2" fmla="*/ 948967 w 1054408"/>
              <a:gd name="connsiteY2" fmla="*/ 0 h 1054408"/>
              <a:gd name="connsiteX3" fmla="*/ 1054408 w 1054408"/>
              <a:gd name="connsiteY3" fmla="*/ 105441 h 1054408"/>
              <a:gd name="connsiteX4" fmla="*/ 1054408 w 1054408"/>
              <a:gd name="connsiteY4" fmla="*/ 948967 h 1054408"/>
              <a:gd name="connsiteX5" fmla="*/ 948967 w 1054408"/>
              <a:gd name="connsiteY5" fmla="*/ 1054408 h 1054408"/>
              <a:gd name="connsiteX6" fmla="*/ 105441 w 1054408"/>
              <a:gd name="connsiteY6" fmla="*/ 1054408 h 1054408"/>
              <a:gd name="connsiteX7" fmla="*/ 0 w 1054408"/>
              <a:gd name="connsiteY7" fmla="*/ 948967 h 1054408"/>
              <a:gd name="connsiteX8" fmla="*/ 0 w 1054408"/>
              <a:gd name="connsiteY8" fmla="*/ 105441 h 105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08" h="1054408">
                <a:moveTo>
                  <a:pt x="0" y="105441"/>
                </a:moveTo>
                <a:cubicBezTo>
                  <a:pt x="0" y="47208"/>
                  <a:pt x="47208" y="0"/>
                  <a:pt x="105441" y="0"/>
                </a:cubicBezTo>
                <a:lnTo>
                  <a:pt x="948967" y="0"/>
                </a:lnTo>
                <a:cubicBezTo>
                  <a:pt x="1007200" y="0"/>
                  <a:pt x="1054408" y="47208"/>
                  <a:pt x="1054408" y="105441"/>
                </a:cubicBezTo>
                <a:lnTo>
                  <a:pt x="1054408" y="948967"/>
                </a:lnTo>
                <a:cubicBezTo>
                  <a:pt x="1054408" y="1007200"/>
                  <a:pt x="1007200" y="1054408"/>
                  <a:pt x="948967" y="1054408"/>
                </a:cubicBezTo>
                <a:lnTo>
                  <a:pt x="105441" y="1054408"/>
                </a:lnTo>
                <a:cubicBezTo>
                  <a:pt x="47208" y="1054408"/>
                  <a:pt x="0" y="1007200"/>
                  <a:pt x="0" y="948967"/>
                </a:cubicBezTo>
                <a:lnTo>
                  <a:pt x="0" y="105441"/>
                </a:lnTo>
                <a:close/>
              </a:path>
            </a:pathLst>
          </a:custGeom>
          <a:gradFill flip="none" rotWithShape="1">
            <a:gsLst>
              <a:gs pos="0">
                <a:schemeClr val="accent3">
                  <a:lumMod val="40000"/>
                  <a:lumOff val="60000"/>
                </a:schemeClr>
              </a:gs>
              <a:gs pos="64000">
                <a:schemeClr val="accent3">
                  <a:lumMod val="95000"/>
                  <a:lumOff val="5000"/>
                  <a:alpha val="93000"/>
                </a:schemeClr>
              </a:gs>
              <a:gs pos="100000">
                <a:schemeClr val="accent3">
                  <a:lumMod val="60000"/>
                </a:schemeClr>
              </a:gs>
            </a:gsLst>
            <a:path path="circle">
              <a:fillToRect l="50000" t="130000" r="50000" b="-30000"/>
            </a:path>
            <a:tileRect/>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88033" tIns="88033" rIns="88033" bIns="88033" numCol="1" spcCol="1270" anchor="ctr" anchorCtr="0">
            <a:noAutofit/>
          </a:bodyPr>
          <a:lstStyle/>
          <a:p>
            <a:pPr marL="0" marR="0" lvl="0" indent="0" algn="ctr" defTabSz="666750" rtl="0" eaLnBrk="1" fontAlgn="auto" latinLnBrk="0" hangingPunct="1">
              <a:lnSpc>
                <a:spcPct val="90000"/>
              </a:lnSpc>
              <a:spcBef>
                <a:spcPct val="0"/>
              </a:spcBef>
              <a:spcAft>
                <a:spcPct val="35000"/>
              </a:spcAft>
              <a:buClrTx/>
              <a:buSzTx/>
              <a:buFontTx/>
              <a:buNone/>
              <a:tabLst/>
              <a:defRPr/>
            </a:pPr>
            <a:r>
              <a:rPr kumimoji="1" lang="en-US" altLang="zh-Hans" sz="1500" b="0" i="0" u="none" strike="noStrike" kern="1200" cap="none" spc="0" normalizeH="0" baseline="0" noProof="0" dirty="0">
                <a:ln>
                  <a:noFill/>
                </a:ln>
                <a:solidFill>
                  <a:prstClr val="white"/>
                </a:solidFill>
                <a:effectLst/>
                <a:uLnTx/>
                <a:uFillTx/>
                <a:latin typeface="Calibri"/>
                <a:cs typeface="+mn-cs"/>
              </a:rPr>
              <a:t>End</a:t>
            </a:r>
            <a:r>
              <a:rPr kumimoji="1" lang="zh-Hans" altLang="en-US" sz="1500" b="0" i="0" u="none" strike="noStrike" kern="1200" cap="none" spc="0" normalizeH="0" baseline="0" noProof="0" dirty="0">
                <a:ln>
                  <a:noFill/>
                </a:ln>
                <a:solidFill>
                  <a:prstClr val="white"/>
                </a:solidFill>
                <a:effectLst/>
                <a:uLnTx/>
                <a:uFillTx/>
                <a:latin typeface="Calibri"/>
                <a:cs typeface="+mn-cs"/>
              </a:rPr>
              <a:t> </a:t>
            </a:r>
            <a:r>
              <a:rPr kumimoji="1" lang="en-US" altLang="zh-CN" sz="15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rPr>
              <a:t>m</a:t>
            </a:r>
            <a:r>
              <a:rPr kumimoji="1" lang="en-US" altLang="zh-Hans" sz="1500" b="0" i="0" u="none" strike="noStrike" kern="1200" cap="none" spc="0" normalizeH="0" baseline="0" noProof="0" dirty="0">
                <a:ln>
                  <a:noFill/>
                </a:ln>
                <a:solidFill>
                  <a:prstClr val="white"/>
                </a:solidFill>
                <a:effectLst/>
                <a:uLnTx/>
                <a:uFillTx/>
                <a:latin typeface="Calibri"/>
                <a:cs typeface="+mn-cs"/>
              </a:rPr>
              <a:t>arkets</a:t>
            </a:r>
            <a:endParaRPr kumimoji="0" lang="zh-CN" altLang="en-US" sz="15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pic>
        <p:nvPicPr>
          <p:cNvPr id="5" name="Picture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84535" y="752796"/>
            <a:ext cx="2003649" cy="19076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9" name="任意形状 18">
            <a:extLst>
              <a:ext uri="{FF2B5EF4-FFF2-40B4-BE49-F238E27FC236}">
                <a16:creationId xmlns:a16="http://schemas.microsoft.com/office/drawing/2014/main" id="{FC386A40-2FB2-0A4D-A45A-E9237E367BF4}"/>
              </a:ext>
            </a:extLst>
          </p:cNvPr>
          <p:cNvSpPr/>
          <p:nvPr/>
        </p:nvSpPr>
        <p:spPr>
          <a:xfrm>
            <a:off x="1807220" y="1813169"/>
            <a:ext cx="1239753" cy="1256608"/>
          </a:xfrm>
          <a:custGeom>
            <a:avLst/>
            <a:gdLst>
              <a:gd name="connsiteX0" fmla="*/ 0 w 1054408"/>
              <a:gd name="connsiteY0" fmla="*/ 105441 h 1054408"/>
              <a:gd name="connsiteX1" fmla="*/ 105441 w 1054408"/>
              <a:gd name="connsiteY1" fmla="*/ 0 h 1054408"/>
              <a:gd name="connsiteX2" fmla="*/ 948967 w 1054408"/>
              <a:gd name="connsiteY2" fmla="*/ 0 h 1054408"/>
              <a:gd name="connsiteX3" fmla="*/ 1054408 w 1054408"/>
              <a:gd name="connsiteY3" fmla="*/ 105441 h 1054408"/>
              <a:gd name="connsiteX4" fmla="*/ 1054408 w 1054408"/>
              <a:gd name="connsiteY4" fmla="*/ 948967 h 1054408"/>
              <a:gd name="connsiteX5" fmla="*/ 948967 w 1054408"/>
              <a:gd name="connsiteY5" fmla="*/ 1054408 h 1054408"/>
              <a:gd name="connsiteX6" fmla="*/ 105441 w 1054408"/>
              <a:gd name="connsiteY6" fmla="*/ 1054408 h 1054408"/>
              <a:gd name="connsiteX7" fmla="*/ 0 w 1054408"/>
              <a:gd name="connsiteY7" fmla="*/ 948967 h 1054408"/>
              <a:gd name="connsiteX8" fmla="*/ 0 w 1054408"/>
              <a:gd name="connsiteY8" fmla="*/ 105441 h 1054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4408" h="1054408">
                <a:moveTo>
                  <a:pt x="0" y="105441"/>
                </a:moveTo>
                <a:cubicBezTo>
                  <a:pt x="0" y="47208"/>
                  <a:pt x="47208" y="0"/>
                  <a:pt x="105441" y="0"/>
                </a:cubicBezTo>
                <a:lnTo>
                  <a:pt x="948967" y="0"/>
                </a:lnTo>
                <a:cubicBezTo>
                  <a:pt x="1007200" y="0"/>
                  <a:pt x="1054408" y="47208"/>
                  <a:pt x="1054408" y="105441"/>
                </a:cubicBezTo>
                <a:lnTo>
                  <a:pt x="1054408" y="948967"/>
                </a:lnTo>
                <a:cubicBezTo>
                  <a:pt x="1054408" y="1007200"/>
                  <a:pt x="1007200" y="1054408"/>
                  <a:pt x="948967" y="1054408"/>
                </a:cubicBezTo>
                <a:lnTo>
                  <a:pt x="105441" y="1054408"/>
                </a:lnTo>
                <a:cubicBezTo>
                  <a:pt x="47208" y="1054408"/>
                  <a:pt x="0" y="1007200"/>
                  <a:pt x="0" y="948967"/>
                </a:cubicBezTo>
                <a:lnTo>
                  <a:pt x="0" y="105441"/>
                </a:lnTo>
                <a:close/>
              </a:path>
            </a:pathLst>
          </a:custGeom>
          <a:gradFill flip="none" rotWithShape="1">
            <a:gsLst>
              <a:gs pos="0">
                <a:schemeClr val="accent3">
                  <a:lumMod val="40000"/>
                  <a:lumOff val="60000"/>
                </a:schemeClr>
              </a:gs>
              <a:gs pos="64000">
                <a:schemeClr val="accent3">
                  <a:lumMod val="95000"/>
                  <a:lumOff val="5000"/>
                  <a:alpha val="93000"/>
                </a:schemeClr>
              </a:gs>
              <a:gs pos="100000">
                <a:schemeClr val="accent3">
                  <a:lumMod val="60000"/>
                </a:schemeClr>
              </a:gs>
            </a:gsLst>
            <a:path path="circle">
              <a:fillToRect l="50000" t="130000" r="50000" b="-30000"/>
            </a:path>
            <a:tileRect/>
          </a:gradFill>
          <a:scene3d>
            <a:camera prst="orthographicFront"/>
            <a:lightRig rig="flat" dir="t"/>
          </a:scene3d>
          <a:sp3d prstMaterial="plastic">
            <a:bevelT w="120900" h="88900"/>
            <a:bevelB w="88900" h="31750" prst="angle"/>
          </a:sp3d>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spcFirstLastPara="0" vert="horz" wrap="square" lIns="88033" tIns="88033" rIns="88033" bIns="88033" numCol="1" spcCol="1270" anchor="ctr" anchorCtr="0">
            <a:noAutofit/>
          </a:bodyPr>
          <a:lstStyle/>
          <a:p>
            <a:pPr marL="0" marR="0" lvl="0" indent="0" algn="ctr" defTabSz="666750" rtl="0" eaLnBrk="1" fontAlgn="auto" latinLnBrk="0" hangingPunct="1">
              <a:lnSpc>
                <a:spcPct val="90000"/>
              </a:lnSpc>
              <a:spcBef>
                <a:spcPct val="0"/>
              </a:spcBef>
              <a:spcAft>
                <a:spcPct val="35000"/>
              </a:spcAft>
              <a:buClrTx/>
              <a:buSzTx/>
              <a:buFontTx/>
              <a:buNone/>
              <a:tabLst/>
              <a:defRPr/>
            </a:pPr>
            <a:r>
              <a:rPr kumimoji="0" lang="en-US" altLang="zh-Hans" sz="1500" b="0" i="0" u="none" strike="noStrike" kern="1200" cap="none" spc="0" normalizeH="0" baseline="0" noProof="0" dirty="0">
                <a:ln>
                  <a:noFill/>
                </a:ln>
                <a:solidFill>
                  <a:prstClr val="white"/>
                </a:solidFill>
                <a:effectLst/>
                <a:uLnTx/>
                <a:uFillTx/>
                <a:latin typeface="Calibri"/>
                <a:cs typeface="+mn-cs"/>
              </a:rPr>
              <a:t>University</a:t>
            </a:r>
            <a:r>
              <a:rPr kumimoji="0" lang="zh-Hans" altLang="en-US" sz="1500" b="0" i="0" u="none" strike="noStrike" kern="1200" cap="none" spc="0" normalizeH="0" baseline="0" noProof="0" dirty="0">
                <a:ln>
                  <a:noFill/>
                </a:ln>
                <a:solidFill>
                  <a:prstClr val="white"/>
                </a:solidFill>
                <a:effectLst/>
                <a:uLnTx/>
                <a:uFillTx/>
                <a:latin typeface="Calibri"/>
                <a:cs typeface="+mn-cs"/>
              </a:rPr>
              <a:t> </a:t>
            </a:r>
            <a:r>
              <a:rPr kumimoji="0" lang="en-US" altLang="zh-Hans" sz="1500" b="0" i="0" u="none" strike="noStrike" kern="1200" cap="none" spc="0" normalizeH="0" baseline="0" noProof="0" dirty="0">
                <a:ln>
                  <a:noFill/>
                </a:ln>
                <a:solidFill>
                  <a:prstClr val="white"/>
                </a:solidFill>
                <a:effectLst/>
                <a:uLnTx/>
                <a:uFillTx/>
                <a:latin typeface="Calibri"/>
                <a:cs typeface="+mn-cs"/>
              </a:rPr>
              <a:t>collection</a:t>
            </a:r>
            <a:endParaRPr kumimoji="0" lang="zh-CN" altLang="en-US" sz="15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1" name="任意形状 25">
            <a:extLst>
              <a:ext uri="{FF2B5EF4-FFF2-40B4-BE49-F238E27FC236}">
                <a16:creationId xmlns:a16="http://schemas.microsoft.com/office/drawing/2014/main" id="{02257851-B905-1B4E-A289-8452E43228B1}"/>
              </a:ext>
            </a:extLst>
          </p:cNvPr>
          <p:cNvSpPr/>
          <p:nvPr/>
        </p:nvSpPr>
        <p:spPr>
          <a:xfrm rot="12886560">
            <a:off x="6257085" y="1415924"/>
            <a:ext cx="638683" cy="481475"/>
          </a:xfrm>
          <a:custGeom>
            <a:avLst/>
            <a:gdLst>
              <a:gd name="connsiteX0" fmla="*/ 0 w 333640"/>
              <a:gd name="connsiteY0" fmla="*/ 50672 h 253359"/>
              <a:gd name="connsiteX1" fmla="*/ 206961 w 333640"/>
              <a:gd name="connsiteY1" fmla="*/ 50672 h 253359"/>
              <a:gd name="connsiteX2" fmla="*/ 206961 w 333640"/>
              <a:gd name="connsiteY2" fmla="*/ 0 h 253359"/>
              <a:gd name="connsiteX3" fmla="*/ 333640 w 333640"/>
              <a:gd name="connsiteY3" fmla="*/ 126680 h 253359"/>
              <a:gd name="connsiteX4" fmla="*/ 206961 w 333640"/>
              <a:gd name="connsiteY4" fmla="*/ 253359 h 253359"/>
              <a:gd name="connsiteX5" fmla="*/ 206961 w 333640"/>
              <a:gd name="connsiteY5" fmla="*/ 202687 h 253359"/>
              <a:gd name="connsiteX6" fmla="*/ 0 w 333640"/>
              <a:gd name="connsiteY6" fmla="*/ 202687 h 253359"/>
              <a:gd name="connsiteX7" fmla="*/ 0 w 333640"/>
              <a:gd name="connsiteY7" fmla="*/ 50672 h 25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40" h="253359">
                <a:moveTo>
                  <a:pt x="333640" y="202687"/>
                </a:moveTo>
                <a:lnTo>
                  <a:pt x="126679" y="202687"/>
                </a:lnTo>
                <a:lnTo>
                  <a:pt x="126679" y="253359"/>
                </a:lnTo>
                <a:lnTo>
                  <a:pt x="0" y="126679"/>
                </a:lnTo>
                <a:lnTo>
                  <a:pt x="126679" y="0"/>
                </a:lnTo>
                <a:lnTo>
                  <a:pt x="126679" y="50672"/>
                </a:lnTo>
                <a:lnTo>
                  <a:pt x="333640" y="50672"/>
                </a:lnTo>
                <a:lnTo>
                  <a:pt x="333640" y="202687"/>
                </a:lnTo>
                <a:close/>
              </a:path>
            </a:pathLst>
          </a:custGeom>
          <a:gradFill flip="none" rotWithShape="0">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scene3d>
            <a:camera prst="orthographicFront"/>
            <a:lightRig rig="flat" dir="t"/>
          </a:scene3d>
          <a:sp3d z="-80000" prstMaterial="plastic">
            <a:bevelT w="50800" h="50800"/>
            <a:bevelB w="25400" h="25400" prst="angle"/>
          </a:sp3d>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76007" tIns="50672" rIns="1" bIns="50672" numCol="1" spcCol="1270" anchor="ctr" anchorCtr="0">
            <a:no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7" name="任意形状 25">
            <a:extLst>
              <a:ext uri="{FF2B5EF4-FFF2-40B4-BE49-F238E27FC236}">
                <a16:creationId xmlns:a16="http://schemas.microsoft.com/office/drawing/2014/main" id="{C99E1CC2-E34F-0F43-84BB-B03EB5DB5F69}"/>
              </a:ext>
            </a:extLst>
          </p:cNvPr>
          <p:cNvSpPr/>
          <p:nvPr/>
        </p:nvSpPr>
        <p:spPr>
          <a:xfrm rot="10800000">
            <a:off x="2596509" y="1150399"/>
            <a:ext cx="718982" cy="532207"/>
          </a:xfrm>
          <a:custGeom>
            <a:avLst/>
            <a:gdLst>
              <a:gd name="connsiteX0" fmla="*/ 0 w 333640"/>
              <a:gd name="connsiteY0" fmla="*/ 50672 h 253359"/>
              <a:gd name="connsiteX1" fmla="*/ 206961 w 333640"/>
              <a:gd name="connsiteY1" fmla="*/ 50672 h 253359"/>
              <a:gd name="connsiteX2" fmla="*/ 206961 w 333640"/>
              <a:gd name="connsiteY2" fmla="*/ 0 h 253359"/>
              <a:gd name="connsiteX3" fmla="*/ 333640 w 333640"/>
              <a:gd name="connsiteY3" fmla="*/ 126680 h 253359"/>
              <a:gd name="connsiteX4" fmla="*/ 206961 w 333640"/>
              <a:gd name="connsiteY4" fmla="*/ 253359 h 253359"/>
              <a:gd name="connsiteX5" fmla="*/ 206961 w 333640"/>
              <a:gd name="connsiteY5" fmla="*/ 202687 h 253359"/>
              <a:gd name="connsiteX6" fmla="*/ 0 w 333640"/>
              <a:gd name="connsiteY6" fmla="*/ 202687 h 253359"/>
              <a:gd name="connsiteX7" fmla="*/ 0 w 333640"/>
              <a:gd name="connsiteY7" fmla="*/ 50672 h 25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40" h="253359">
                <a:moveTo>
                  <a:pt x="333640" y="202687"/>
                </a:moveTo>
                <a:lnTo>
                  <a:pt x="126679" y="202687"/>
                </a:lnTo>
                <a:lnTo>
                  <a:pt x="126679" y="253359"/>
                </a:lnTo>
                <a:lnTo>
                  <a:pt x="0" y="126679"/>
                </a:lnTo>
                <a:lnTo>
                  <a:pt x="126679" y="0"/>
                </a:lnTo>
                <a:lnTo>
                  <a:pt x="126679" y="50672"/>
                </a:lnTo>
                <a:lnTo>
                  <a:pt x="333640" y="50672"/>
                </a:lnTo>
                <a:lnTo>
                  <a:pt x="333640" y="202687"/>
                </a:lnTo>
                <a:close/>
              </a:path>
            </a:pathLst>
          </a:custGeom>
          <a:gradFill flip="none" rotWithShape="0">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scene3d>
            <a:camera prst="orthographicFront"/>
            <a:lightRig rig="flat" dir="t"/>
          </a:scene3d>
          <a:sp3d z="-80000" prstMaterial="plastic">
            <a:bevelT w="50800" h="50800"/>
            <a:bevelB w="25400" h="25400" prst="angle"/>
          </a:sp3d>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76007" tIns="50672" rIns="1" bIns="50672" numCol="1" spcCol="1270" anchor="ctr" anchorCtr="0">
            <a:no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2" name="任意形状 25">
            <a:extLst>
              <a:ext uri="{FF2B5EF4-FFF2-40B4-BE49-F238E27FC236}">
                <a16:creationId xmlns:a16="http://schemas.microsoft.com/office/drawing/2014/main" id="{23E9A75D-DB41-C94B-9E69-1FE8A34E0BAE}"/>
              </a:ext>
            </a:extLst>
          </p:cNvPr>
          <p:cNvSpPr/>
          <p:nvPr/>
        </p:nvSpPr>
        <p:spPr>
          <a:xfrm>
            <a:off x="2567036" y="3293784"/>
            <a:ext cx="718982" cy="532207"/>
          </a:xfrm>
          <a:custGeom>
            <a:avLst/>
            <a:gdLst>
              <a:gd name="connsiteX0" fmla="*/ 0 w 333640"/>
              <a:gd name="connsiteY0" fmla="*/ 50672 h 253359"/>
              <a:gd name="connsiteX1" fmla="*/ 206961 w 333640"/>
              <a:gd name="connsiteY1" fmla="*/ 50672 h 253359"/>
              <a:gd name="connsiteX2" fmla="*/ 206961 w 333640"/>
              <a:gd name="connsiteY2" fmla="*/ 0 h 253359"/>
              <a:gd name="connsiteX3" fmla="*/ 333640 w 333640"/>
              <a:gd name="connsiteY3" fmla="*/ 126680 h 253359"/>
              <a:gd name="connsiteX4" fmla="*/ 206961 w 333640"/>
              <a:gd name="connsiteY4" fmla="*/ 253359 h 253359"/>
              <a:gd name="connsiteX5" fmla="*/ 206961 w 333640"/>
              <a:gd name="connsiteY5" fmla="*/ 202687 h 253359"/>
              <a:gd name="connsiteX6" fmla="*/ 0 w 333640"/>
              <a:gd name="connsiteY6" fmla="*/ 202687 h 253359"/>
              <a:gd name="connsiteX7" fmla="*/ 0 w 333640"/>
              <a:gd name="connsiteY7" fmla="*/ 50672 h 25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3640" h="253359">
                <a:moveTo>
                  <a:pt x="333640" y="202687"/>
                </a:moveTo>
                <a:lnTo>
                  <a:pt x="126679" y="202687"/>
                </a:lnTo>
                <a:lnTo>
                  <a:pt x="126679" y="253359"/>
                </a:lnTo>
                <a:lnTo>
                  <a:pt x="0" y="126679"/>
                </a:lnTo>
                <a:lnTo>
                  <a:pt x="126679" y="0"/>
                </a:lnTo>
                <a:lnTo>
                  <a:pt x="126679" y="50672"/>
                </a:lnTo>
                <a:lnTo>
                  <a:pt x="333640" y="50672"/>
                </a:lnTo>
                <a:lnTo>
                  <a:pt x="333640" y="202687"/>
                </a:lnTo>
                <a:close/>
              </a:path>
            </a:pathLst>
          </a:custGeom>
          <a:gradFill flip="none" rotWithShape="0">
            <a:gsLst>
              <a:gs pos="0">
                <a:schemeClr val="accent1">
                  <a:lumMod val="40000"/>
                  <a:lumOff val="60000"/>
                </a:schemeClr>
              </a:gs>
              <a:gs pos="46000">
                <a:schemeClr val="accent1">
                  <a:lumMod val="95000"/>
                  <a:lumOff val="5000"/>
                </a:schemeClr>
              </a:gs>
              <a:gs pos="100000">
                <a:schemeClr val="accent1">
                  <a:lumMod val="60000"/>
                </a:schemeClr>
              </a:gs>
            </a:gsLst>
            <a:path path="circle">
              <a:fillToRect l="50000" t="130000" r="50000" b="-30000"/>
            </a:path>
            <a:tileRect/>
          </a:gradFill>
          <a:scene3d>
            <a:camera prst="orthographicFront"/>
            <a:lightRig rig="flat" dir="t"/>
          </a:scene3d>
          <a:sp3d z="-80000" prstMaterial="plastic">
            <a:bevelT w="50800" h="50800"/>
            <a:bevelB w="25400" h="25400" prst="angle"/>
          </a:sp3d>
        </p:spPr>
        <p:style>
          <a:lnRef idx="0">
            <a:schemeClr val="accent1">
              <a:tint val="60000"/>
              <a:hueOff val="0"/>
              <a:satOff val="0"/>
              <a:lumOff val="0"/>
              <a:alphaOff val="0"/>
            </a:schemeClr>
          </a:lnRef>
          <a:fillRef idx="3">
            <a:scrgbClr r="0" g="0" b="0"/>
          </a:fillRef>
          <a:effectRef idx="2">
            <a:schemeClr val="accent1">
              <a:tint val="60000"/>
              <a:hueOff val="0"/>
              <a:satOff val="0"/>
              <a:lumOff val="0"/>
              <a:alphaOff val="0"/>
            </a:schemeClr>
          </a:effectRef>
          <a:fontRef idx="minor">
            <a:schemeClr val="lt1"/>
          </a:fontRef>
        </p:style>
        <p:txBody>
          <a:bodyPr spcFirstLastPara="0" vert="horz" wrap="square" lIns="76007" tIns="50672" rIns="1" bIns="50672" numCol="1" spcCol="1270" anchor="ctr" anchorCtr="0">
            <a:noAutofit/>
          </a:bodyPr>
          <a:lstStyle/>
          <a:p>
            <a:pPr marL="0" marR="0" lvl="0" indent="0" algn="ctr" defTabSz="444500" rtl="0" eaLnBrk="1" fontAlgn="auto" latinLnBrk="0" hangingPunct="1">
              <a:lnSpc>
                <a:spcPct val="90000"/>
              </a:lnSpc>
              <a:spcBef>
                <a:spcPct val="0"/>
              </a:spcBef>
              <a:spcAft>
                <a:spcPct val="35000"/>
              </a:spcAft>
              <a:buClrTx/>
              <a:buSzTx/>
              <a:buFontTx/>
              <a:buNone/>
              <a:tabLst/>
              <a:defRPr/>
            </a:pPr>
            <a:endParaRPr kumimoji="0" lang="zh-CN" altLang="en-US" sz="1000" b="0" i="0" u="none" strike="noStrike" kern="1200" cap="none" spc="0" normalizeH="0" baseline="0" noProof="0" dirty="0">
              <a:ln>
                <a:noFill/>
              </a:ln>
              <a:solidFill>
                <a:prstClr val="white"/>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9903292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15622" y="881647"/>
            <a:ext cx="5517866" cy="2172449"/>
          </a:xfrm>
        </p:spPr>
        <p:txBody>
          <a:bodyPr>
            <a:normAutofit/>
          </a:bodyPr>
          <a:lstStyle/>
          <a:p>
            <a:pPr algn="ctr">
              <a:spcBef>
                <a:spcPts val="600"/>
              </a:spcBef>
            </a:pPr>
            <a:br>
              <a:rPr lang="en-US" sz="4200" dirty="0">
                <a:latin typeface="Calibri" panose="020F0502020204030204" pitchFamily="34" charset="0"/>
                <a:cs typeface="Calibri" panose="020F0502020204030204" pitchFamily="34" charset="0"/>
              </a:rPr>
            </a:br>
            <a:br>
              <a:rPr lang="en-US" sz="4200" dirty="0">
                <a:latin typeface="Calibri" panose="020F0502020204030204" pitchFamily="34" charset="0"/>
                <a:cs typeface="Calibri" panose="020F0502020204030204" pitchFamily="34" charset="0"/>
              </a:rPr>
            </a:br>
            <a:r>
              <a:rPr lang="en-US" sz="4200" dirty="0">
                <a:latin typeface="Calibri" panose="020F0502020204030204" pitchFamily="34" charset="0"/>
                <a:cs typeface="Calibri" panose="020F0502020204030204" pitchFamily="34" charset="0"/>
              </a:rPr>
              <a:t>Module 3 </a:t>
            </a:r>
            <a:br>
              <a:rPr lang="en-US" sz="4200" dirty="0">
                <a:latin typeface="Calibri" panose="020F0502020204030204" pitchFamily="34" charset="0"/>
                <a:cs typeface="Calibri" panose="020F0502020204030204" pitchFamily="34" charset="0"/>
              </a:rPr>
            </a:br>
            <a:br>
              <a:rPr lang="en-US" sz="4200" dirty="0">
                <a:latin typeface="Calibri" panose="020F0502020204030204" pitchFamily="34" charset="0"/>
                <a:cs typeface="Calibri" panose="020F0502020204030204" pitchFamily="34" charset="0"/>
              </a:rPr>
            </a:br>
            <a:r>
              <a:rPr lang="en-US" sz="4200" dirty="0">
                <a:latin typeface="Calibri" panose="020F0502020204030204" pitchFamily="34" charset="0"/>
                <a:cs typeface="Calibri" panose="020F0502020204030204" pitchFamily="34" charset="0"/>
              </a:rPr>
              <a:t>Mixed Paper Recycling</a:t>
            </a:r>
          </a:p>
        </p:txBody>
      </p:sp>
      <p:pic>
        <p:nvPicPr>
          <p:cNvPr id="3" name="Content Placeholder 5">
            <a:extLst>
              <a:ext uri="{FF2B5EF4-FFF2-40B4-BE49-F238E27FC236}">
                <a16:creationId xmlns:a16="http://schemas.microsoft.com/office/drawing/2014/main" id="{2EB894B9-2C80-494B-9379-1D1A28C9C1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29891" y="2754047"/>
            <a:ext cx="1684217" cy="2181535"/>
          </a:xfrm>
          <a:prstGeom prst="rect">
            <a:avLst/>
          </a:prstGeom>
        </p:spPr>
      </p:pic>
    </p:spTree>
    <p:extLst>
      <p:ext uri="{BB962C8B-B14F-4D97-AF65-F5344CB8AC3E}">
        <p14:creationId xmlns:p14="http://schemas.microsoft.com/office/powerpoint/2010/main" val="32918310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latin typeface="Calibri" panose="020F0502020204030204" pitchFamily="34" charset="0"/>
                <a:cs typeface="Calibri" panose="020F0502020204030204" pitchFamily="34" charset="0"/>
              </a:rPr>
              <a:t>Examples of mixed paper</a:t>
            </a:r>
          </a:p>
        </p:txBody>
      </p:sp>
      <p:sp>
        <p:nvSpPr>
          <p:cNvPr id="11" name="Rectangle 10"/>
          <p:cNvSpPr/>
          <p:nvPr/>
        </p:nvSpPr>
        <p:spPr>
          <a:xfrm>
            <a:off x="6005315" y="1508193"/>
            <a:ext cx="1876143" cy="509691"/>
          </a:xfrm>
          <a:prstGeom prst="rect">
            <a:avLst/>
          </a:prstGeom>
          <a:noFill/>
        </p:spPr>
        <p:txBody>
          <a:bodyPr wrap="square" lIns="91440" tIns="45720" rIns="91440" bIns="45720">
            <a:prstTxWarp prst="textArchUp">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i="0" u="none" strike="noStrike" kern="1200" normalizeH="0" baseline="0" noProof="0" dirty="0">
                <a:ln w="0"/>
                <a:solidFill>
                  <a:schemeClr val="accent1"/>
                </a:solidFill>
                <a:effectLst>
                  <a:outerShdw blurRad="38100" dist="25400" dir="5400000" algn="ctr" rotWithShape="0">
                    <a:srgbClr val="6E747A">
                      <a:alpha val="43000"/>
                    </a:srgbClr>
                  </a:outerShdw>
                </a:effectLst>
                <a:uLnTx/>
                <a:uFillTx/>
                <a:latin typeface="Calibri"/>
                <a:ea typeface="+mn-ea"/>
                <a:cs typeface="+mn-cs"/>
              </a:rPr>
              <a:t>Important</a:t>
            </a:r>
          </a:p>
        </p:txBody>
      </p:sp>
      <p:sp>
        <p:nvSpPr>
          <p:cNvPr id="12" name="Down Arrow 11"/>
          <p:cNvSpPr/>
          <p:nvPr/>
        </p:nvSpPr>
        <p:spPr>
          <a:xfrm>
            <a:off x="6854907" y="1689676"/>
            <a:ext cx="189186" cy="40681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CA" sz="1800" b="0" i="0" u="none" strike="noStrike" kern="1200" cap="none" spc="0" normalizeH="0" baseline="0" noProof="0">
              <a:ln>
                <a:noFill/>
              </a:ln>
              <a:solidFill>
                <a:prstClr val="white"/>
              </a:solidFill>
              <a:effectLst>
                <a:glow rad="228600">
                  <a:srgbClr val="061D38">
                    <a:satMod val="175000"/>
                    <a:alpha val="40000"/>
                  </a:srgbClr>
                </a:glow>
              </a:effectLst>
              <a:uLnTx/>
              <a:uFillTx/>
              <a:latin typeface="Calibri"/>
              <a:ea typeface="+mn-ea"/>
              <a:cs typeface="+mn-cs"/>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5214" y="580620"/>
            <a:ext cx="3524825" cy="4562880"/>
          </a:xfrm>
          <a:prstGeom prst="roundRect">
            <a:avLst>
              <a:gd name="adj" fmla="val 8594"/>
            </a:avLst>
          </a:prstGeom>
          <a:solidFill>
            <a:srgbClr val="FFFFFF">
              <a:shade val="85000"/>
            </a:srgbClr>
          </a:solidFill>
          <a:ln>
            <a:noFill/>
          </a:ln>
          <a:effectLst/>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24489" y="3328451"/>
            <a:ext cx="1692264" cy="1934015"/>
          </a:xfrm>
          <a:prstGeom prst="rect">
            <a:avLst/>
          </a:prstGeom>
        </p:spPr>
      </p:pic>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69364" y="2150417"/>
            <a:ext cx="3548043" cy="2993083"/>
          </a:xfrm>
          <a:prstGeom prst="roundRect">
            <a:avLst>
              <a:gd name="adj" fmla="val 8594"/>
            </a:avLst>
          </a:prstGeom>
          <a:solidFill>
            <a:srgbClr val="FFFFFF">
              <a:shade val="85000"/>
            </a:srgbClr>
          </a:solidFill>
          <a:ln>
            <a:noFill/>
          </a:ln>
          <a:effectLst/>
        </p:spPr>
      </p:pic>
    </p:spTree>
    <p:extLst>
      <p:ext uri="{BB962C8B-B14F-4D97-AF65-F5344CB8AC3E}">
        <p14:creationId xmlns:p14="http://schemas.microsoft.com/office/powerpoint/2010/main" val="5633618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par>
                                <p:cTn id="21" presetID="53" presetClass="entr" presetSubtype="16"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par>
                                <p:cTn id="26" presetID="1"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childTnLst>
                                </p:cTn>
                              </p:par>
                              <p:par>
                                <p:cTn id="28" presetID="26" presetClass="emph" presetSubtype="0" fill="hold" nodeType="withEffect">
                                  <p:stCondLst>
                                    <p:cond delay="0"/>
                                  </p:stCondLst>
                                  <p:childTnLst>
                                    <p:animEffect transition="out" filter="fade">
                                      <p:cBhvr>
                                        <p:cTn id="29" dur="1000" tmFilter="0, 0; .2, .5; .8, .5; 1, 0"/>
                                        <p:tgtEl>
                                          <p:spTgt spid="9"/>
                                        </p:tgtEl>
                                      </p:cBhvr>
                                    </p:animEffect>
                                    <p:animScale>
                                      <p:cBhvr>
                                        <p:cTn id="30" dur="500" autoRev="1" fill="hold"/>
                                        <p:tgtEl>
                                          <p:spTgt spid="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latin typeface="Calibri" panose="020F0502020204030204" pitchFamily="34" charset="0"/>
                <a:cs typeface="Calibri" panose="020F0502020204030204" pitchFamily="34" charset="0"/>
              </a:rPr>
              <a:t>Do not recycle these as mixed paper</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050" y="1294515"/>
            <a:ext cx="4597066" cy="2585850"/>
          </a:xfrm>
          <a:prstGeom prst="roundRect">
            <a:avLst>
              <a:gd name="adj" fmla="val 8594"/>
            </a:avLst>
          </a:prstGeom>
          <a:solidFill>
            <a:srgbClr val="FFFFFF">
              <a:shade val="85000"/>
            </a:srgbClr>
          </a:solidFill>
          <a:ln>
            <a:noFill/>
          </a:ln>
          <a:effectLst/>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45471" y="1895850"/>
            <a:ext cx="1578442" cy="1578442"/>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9830975">
            <a:off x="425711" y="4026336"/>
            <a:ext cx="571015" cy="992905"/>
          </a:xfrm>
          <a:prstGeom prst="rect">
            <a:avLst/>
          </a:prstGeom>
          <a:ln>
            <a:noFill/>
          </a:ln>
          <a:effectLst>
            <a:outerShdw blurRad="190500" dist="228600" dir="2700000" algn="ctr">
              <a:srgbClr val="000000">
                <a:alpha val="30000"/>
              </a:srgbClr>
            </a:outerShdw>
            <a:softEdge rad="317500"/>
          </a:effectLst>
          <a:scene3d>
            <a:camera prst="orthographicFront">
              <a:rot lat="0" lon="0" rev="0"/>
            </a:camera>
            <a:lightRig rig="glow" dir="t">
              <a:rot lat="0" lon="0" rev="4800000"/>
            </a:lightRig>
          </a:scene3d>
          <a:sp3d prstMaterial="matte">
            <a:bevelT w="127000" h="63500"/>
          </a:sp3d>
        </p:spPr>
      </p:pic>
      <p:sp>
        <p:nvSpPr>
          <p:cNvPr id="4" name="TextBox 3"/>
          <p:cNvSpPr txBox="1"/>
          <p:nvPr/>
        </p:nvSpPr>
        <p:spPr>
          <a:xfrm>
            <a:off x="1064935" y="4346772"/>
            <a:ext cx="7939514" cy="477054"/>
          </a:xfrm>
          <a:prstGeom prst="rect">
            <a:avLst/>
          </a:prstGeom>
          <a:noFill/>
        </p:spPr>
        <p:txBody>
          <a:bodyPr wrap="square" rtlCol="0">
            <a:spAutoFit/>
          </a:bodyPr>
          <a:lstStyle/>
          <a:p>
            <a:r>
              <a:rPr lang="en-CA" sz="2500" dirty="0">
                <a:latin typeface="Calibri" panose="020F0502020204030204" pitchFamily="34" charset="0"/>
                <a:cs typeface="Calibri" panose="020F0502020204030204" pitchFamily="34" charset="0"/>
              </a:rPr>
              <a:t>Don’t know where it goes? Use our </a:t>
            </a:r>
            <a:r>
              <a:rPr lang="en-CA" sz="2500" dirty="0">
                <a:latin typeface="Calibri" panose="020F0502020204030204" pitchFamily="34" charset="0"/>
                <a:cs typeface="Calibri" panose="020F0502020204030204" pitchFamily="34" charset="0"/>
                <a:hlinkClick r:id="rId6"/>
              </a:rPr>
              <a:t>waste look-up tool</a:t>
            </a:r>
            <a:r>
              <a:rPr lang="en-CA" sz="2500" dirty="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179174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9"/>
                                        </p:tgtEl>
                                        <p:attrNameLst>
                                          <p:attrName>r</p:attrName>
                                        </p:attrNameLst>
                                      </p:cBhvr>
                                    </p:animRot>
                                  </p:childTnLst>
                                </p:cTn>
                              </p:par>
                              <p:par>
                                <p:cTn id="7" presetID="35"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2000"/>
                                        <p:tgtEl>
                                          <p:spTgt spid="8"/>
                                        </p:tgtEl>
                                      </p:cBhvr>
                                    </p:animEffect>
                                    <p:anim calcmode="lin" valueType="num">
                                      <p:cBhvr>
                                        <p:cTn id="10" dur="2000" fill="hold"/>
                                        <p:tgtEl>
                                          <p:spTgt spid="8"/>
                                        </p:tgtEl>
                                        <p:attrNameLst>
                                          <p:attrName>style.rotation</p:attrName>
                                        </p:attrNameLst>
                                      </p:cBhvr>
                                      <p:tavLst>
                                        <p:tav tm="0">
                                          <p:val>
                                            <p:fltVal val="720"/>
                                          </p:val>
                                        </p:tav>
                                        <p:tav tm="100000">
                                          <p:val>
                                            <p:fltVal val="0"/>
                                          </p:val>
                                        </p:tav>
                                      </p:tavLst>
                                    </p:anim>
                                    <p:anim calcmode="lin" valueType="num">
                                      <p:cBhvr>
                                        <p:cTn id="11" dur="2000" fill="hold"/>
                                        <p:tgtEl>
                                          <p:spTgt spid="8"/>
                                        </p:tgtEl>
                                        <p:attrNameLst>
                                          <p:attrName>ppt_h</p:attrName>
                                        </p:attrNameLst>
                                      </p:cBhvr>
                                      <p:tavLst>
                                        <p:tav tm="0">
                                          <p:val>
                                            <p:fltVal val="0"/>
                                          </p:val>
                                        </p:tav>
                                        <p:tav tm="100000">
                                          <p:val>
                                            <p:strVal val="#ppt_h"/>
                                          </p:val>
                                        </p:tav>
                                      </p:tavLst>
                                    </p:anim>
                                    <p:anim calcmode="lin" valueType="num">
                                      <p:cBhvr>
                                        <p:cTn id="12" dur="2000" fill="hold"/>
                                        <p:tgtEl>
                                          <p:spTgt spid="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latin typeface="Calibri" panose="020F0502020204030204" pitchFamily="34" charset="0"/>
                <a:cs typeface="Calibri" panose="020F0502020204030204" pitchFamily="34" charset="0"/>
              </a:rPr>
              <a:t>Book Recycling at Queen’s</a:t>
            </a:r>
          </a:p>
        </p:txBody>
      </p:sp>
      <p:sp>
        <p:nvSpPr>
          <p:cNvPr id="3" name="Content Placeholder 2"/>
          <p:cNvSpPr>
            <a:spLocks noGrp="1"/>
          </p:cNvSpPr>
          <p:nvPr>
            <p:ph idx="1"/>
          </p:nvPr>
        </p:nvSpPr>
        <p:spPr>
          <a:xfrm>
            <a:off x="12901" y="1388520"/>
            <a:ext cx="3459077" cy="3754979"/>
          </a:xfrm>
        </p:spPr>
        <p:txBody>
          <a:bodyPr>
            <a:normAutofit/>
          </a:bodyPr>
          <a:lstStyle/>
          <a:p>
            <a:pPr marL="0" indent="0" algn="ctr">
              <a:buNone/>
            </a:pPr>
            <a:r>
              <a:rPr lang="en-US" sz="2600" dirty="0">
                <a:latin typeface="Calibri" panose="020F0502020204030204" pitchFamily="34" charset="0"/>
                <a:cs typeface="Calibri" panose="020F0502020204030204" pitchFamily="34" charset="0"/>
              </a:rPr>
              <a:t>Queen's has a textbook recycling program through Textbooks for Change. Check out this list of locations for collection containers! </a:t>
            </a:r>
            <a:endParaRPr lang="en-CA" sz="2600" dirty="0">
              <a:latin typeface="Calibri" panose="020F0502020204030204" pitchFamily="34" charset="0"/>
              <a:cs typeface="Calibri" panose="020F050202020403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7475" y="1280060"/>
            <a:ext cx="5518184" cy="3754979"/>
          </a:xfrm>
          <a:prstGeom prst="rect">
            <a:avLst/>
          </a:prstGeom>
          <a:ln>
            <a:noFill/>
          </a:ln>
          <a:effectLst>
            <a:outerShdw dist="27940" sx="1000" sy="1000" algn="ctr">
              <a:srgbClr val="000000"/>
            </a:outerShdw>
          </a:effectLst>
          <a:scene3d>
            <a:camera prst="orthographicFront">
              <a:rot lat="0" lon="0" rev="0"/>
            </a:camera>
            <a:lightRig rig="threePt" dir="t"/>
          </a:scene3d>
          <a:sp3d prstMaterial="matte"/>
        </p:spPr>
      </p:pic>
    </p:spTree>
    <p:extLst>
      <p:ext uri="{BB962C8B-B14F-4D97-AF65-F5344CB8AC3E}">
        <p14:creationId xmlns:p14="http://schemas.microsoft.com/office/powerpoint/2010/main" val="3081923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rgbClr val="188E08"/>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014045" y="858810"/>
            <a:ext cx="5115910" cy="1712940"/>
          </a:xfrm>
        </p:spPr>
        <p:txBody>
          <a:bodyPr>
            <a:noAutofit/>
          </a:bodyPr>
          <a:lstStyle/>
          <a:p>
            <a:pPr algn="ctr"/>
            <a:br>
              <a:rPr lang="en-US" sz="4200" dirty="0">
                <a:latin typeface="Calibri" panose="020F0502020204030204" pitchFamily="34" charset="0"/>
                <a:cs typeface="Calibri" panose="020F0502020204030204" pitchFamily="34" charset="0"/>
              </a:rPr>
            </a:br>
            <a:br>
              <a:rPr lang="en-US" sz="4200" dirty="0">
                <a:latin typeface="Calibri" panose="020F0502020204030204" pitchFamily="34" charset="0"/>
                <a:cs typeface="Calibri" panose="020F0502020204030204" pitchFamily="34" charset="0"/>
              </a:rPr>
            </a:br>
            <a:r>
              <a:rPr lang="en-US" sz="4200" dirty="0">
                <a:latin typeface="Calibri" panose="020F0502020204030204" pitchFamily="34" charset="0"/>
                <a:cs typeface="Calibri" panose="020F0502020204030204" pitchFamily="34" charset="0"/>
              </a:rPr>
              <a:t>Module 4</a:t>
            </a:r>
            <a:br>
              <a:rPr lang="en-US" sz="4200" dirty="0">
                <a:latin typeface="Calibri" panose="020F0502020204030204" pitchFamily="34" charset="0"/>
                <a:cs typeface="Calibri" panose="020F0502020204030204" pitchFamily="34" charset="0"/>
              </a:rPr>
            </a:br>
            <a:br>
              <a:rPr lang="en-US" sz="4200" dirty="0">
                <a:latin typeface="Calibri" panose="020F0502020204030204" pitchFamily="34" charset="0"/>
                <a:cs typeface="Calibri" panose="020F0502020204030204" pitchFamily="34" charset="0"/>
              </a:rPr>
            </a:br>
            <a:r>
              <a:rPr lang="en-US" sz="4200" dirty="0">
                <a:latin typeface="Calibri" panose="020F0502020204030204" pitchFamily="34" charset="0"/>
                <a:cs typeface="Calibri" panose="020F0502020204030204" pitchFamily="34" charset="0"/>
              </a:rPr>
              <a:t>Organics</a:t>
            </a:r>
            <a:br>
              <a:rPr lang="en-US" sz="3200" b="1" dirty="0">
                <a:effectLst>
                  <a:outerShdw blurRad="38100" dist="38100" dir="2700000" algn="tl">
                    <a:srgbClr val="000000">
                      <a:alpha val="43137"/>
                    </a:srgbClr>
                  </a:outerShdw>
                </a:effectLst>
              </a:rPr>
            </a:br>
            <a:endParaRPr lang="en-US" sz="3200" dirty="0"/>
          </a:p>
        </p:txBody>
      </p:sp>
      <p:pic>
        <p:nvPicPr>
          <p:cNvPr id="3" name="Picture 2">
            <a:extLst>
              <a:ext uri="{FF2B5EF4-FFF2-40B4-BE49-F238E27FC236}">
                <a16:creationId xmlns:a16="http://schemas.microsoft.com/office/drawing/2014/main" id="{400676E9-A6C4-2A4A-AAC4-875F436A85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4151" y="2571750"/>
            <a:ext cx="1815698" cy="2351841"/>
          </a:xfrm>
          <a:prstGeom prst="rect">
            <a:avLst/>
          </a:prstGeom>
        </p:spPr>
      </p:pic>
    </p:spTree>
    <p:extLst>
      <p:ext uri="{BB962C8B-B14F-4D97-AF65-F5344CB8AC3E}">
        <p14:creationId xmlns:p14="http://schemas.microsoft.com/office/powerpoint/2010/main" val="4795576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rgbClr val="188E08"/>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681039" y="1"/>
            <a:ext cx="6122987" cy="708290"/>
          </a:xfrm>
        </p:spPr>
        <p:txBody>
          <a:bodyPr/>
          <a:lstStyle/>
          <a:p>
            <a:r>
              <a:rPr lang="en-US" dirty="0">
                <a:latin typeface="Calibri" panose="020F0502020204030204" pitchFamily="34" charset="0"/>
                <a:cs typeface="Calibri" panose="020F0502020204030204" pitchFamily="34" charset="0"/>
              </a:rPr>
              <a:t>What is an organic item?</a:t>
            </a:r>
          </a:p>
        </p:txBody>
      </p:sp>
      <p:sp>
        <p:nvSpPr>
          <p:cNvPr id="6" name="Content Placeholder 1">
            <a:extLst>
              <a:ext uri="{FF2B5EF4-FFF2-40B4-BE49-F238E27FC236}">
                <a16:creationId xmlns:a16="http://schemas.microsoft.com/office/drawing/2014/main" id="{CC39B183-F8BA-400F-8137-B1EA72AD10ED}"/>
              </a:ext>
            </a:extLst>
          </p:cNvPr>
          <p:cNvSpPr>
            <a:spLocks noGrp="1"/>
          </p:cNvSpPr>
          <p:nvPr>
            <p:ph sz="half" idx="1"/>
          </p:nvPr>
        </p:nvSpPr>
        <p:spPr>
          <a:xfrm>
            <a:off x="334229" y="1645491"/>
            <a:ext cx="4553081" cy="2979960"/>
          </a:xfrm>
        </p:spPr>
        <p:txBody>
          <a:bodyPr>
            <a:normAutofit/>
          </a:bodyPr>
          <a:lstStyle/>
          <a:p>
            <a:pPr marL="0" indent="0">
              <a:buNone/>
            </a:pPr>
            <a:r>
              <a:rPr lang="en-CA" sz="2800" dirty="0">
                <a:latin typeface="Calibri" panose="020F0502020204030204" pitchFamily="34" charset="0"/>
                <a:cs typeface="Calibri" panose="020F0502020204030204" pitchFamily="34" charset="0"/>
              </a:rPr>
              <a:t>Items that can easily breakdown with the action of microorganisms. They are mainly materials of plant and animal origin.</a:t>
            </a:r>
          </a:p>
          <a:p>
            <a:pPr marL="0" indent="0">
              <a:buNone/>
            </a:pPr>
            <a:r>
              <a:rPr lang="en-CA" dirty="0">
                <a:effectLst>
                  <a:outerShdw blurRad="38100" dist="38100" dir="2700000" algn="tl">
                    <a:srgbClr val="000000">
                      <a:alpha val="43137"/>
                    </a:srgbClr>
                  </a:outerShdw>
                </a:effectLst>
              </a:rPr>
              <a:t>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148" y="1399548"/>
            <a:ext cx="3158099" cy="3106084"/>
          </a:xfrm>
          <a:prstGeom prst="ellipse">
            <a:avLst/>
          </a:prstGeom>
          <a:ln>
            <a:noFill/>
          </a:ln>
          <a:effectLst>
            <a:softEdge rad="112500"/>
          </a:effectLst>
        </p:spPr>
      </p:pic>
    </p:spTree>
    <p:extLst>
      <p:ext uri="{BB962C8B-B14F-4D97-AF65-F5344CB8AC3E}">
        <p14:creationId xmlns:p14="http://schemas.microsoft.com/office/powerpoint/2010/main" val="24951810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rgbClr val="188E08"/>
            </a:gs>
          </a:gsLst>
          <a:path path="circle">
            <a:fillToRect l="50000" t="-80000" r="50000" b="180000"/>
          </a:path>
          <a:tileRect/>
        </a:gra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578" y="0"/>
            <a:ext cx="3857623" cy="5143499"/>
          </a:xfrm>
          <a:prstGeom prst="rect">
            <a:avLst/>
          </a:prstGeom>
        </p:spPr>
      </p:pic>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2084" y="0"/>
            <a:ext cx="3857625" cy="5143499"/>
          </a:xfrm>
          <a:prstGeom prst="rect">
            <a:avLst/>
          </a:prstGeom>
        </p:spPr>
      </p:pic>
    </p:spTree>
    <p:extLst>
      <p:ext uri="{BB962C8B-B14F-4D97-AF65-F5344CB8AC3E}">
        <p14:creationId xmlns:p14="http://schemas.microsoft.com/office/powerpoint/2010/main" val="34594027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0"/>
                <a:lumOff val="100000"/>
              </a:schemeClr>
            </a:gs>
            <a:gs pos="35000">
              <a:schemeClr val="accent2">
                <a:lumMod val="0"/>
                <a:lumOff val="100000"/>
              </a:schemeClr>
            </a:gs>
            <a:gs pos="100000">
              <a:srgbClr val="188E08"/>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FF86D5-7A5F-47EE-ADF6-EC46D3B9C0CA}"/>
              </a:ext>
            </a:extLst>
          </p:cNvPr>
          <p:cNvSpPr>
            <a:spLocks noGrp="1"/>
          </p:cNvSpPr>
          <p:nvPr>
            <p:ph type="title"/>
          </p:nvPr>
        </p:nvSpPr>
        <p:spPr/>
        <p:txBody>
          <a:bodyPr/>
          <a:lstStyle/>
          <a:p>
            <a:r>
              <a:rPr lang="en-CA" dirty="0">
                <a:latin typeface="Calibri" panose="020F0502020204030204" pitchFamily="34" charset="0"/>
                <a:cs typeface="Calibri" panose="020F0502020204030204" pitchFamily="34" charset="0"/>
              </a:rPr>
              <a:t>Biodegradable versus Compostable? </a:t>
            </a:r>
          </a:p>
        </p:txBody>
      </p:sp>
      <p:sp>
        <p:nvSpPr>
          <p:cNvPr id="4" name="TextBox 3"/>
          <p:cNvSpPr txBox="1"/>
          <p:nvPr/>
        </p:nvSpPr>
        <p:spPr>
          <a:xfrm>
            <a:off x="0" y="1179060"/>
            <a:ext cx="8778240" cy="646331"/>
          </a:xfrm>
          <a:prstGeom prst="rect">
            <a:avLst/>
          </a:prstGeom>
          <a:noFill/>
        </p:spPr>
        <p:txBody>
          <a:bodyPr wrap="square" rtlCol="0">
            <a:spAutoFit/>
          </a:bodyPr>
          <a:lstStyle/>
          <a:p>
            <a:endParaRPr lang="en-CA" dirty="0">
              <a:latin typeface="Palatino Linotype" panose="02040502050505030304" pitchFamily="18" charset="0"/>
            </a:endParaRPr>
          </a:p>
          <a:p>
            <a:endParaRPr lang="en-CA" dirty="0">
              <a:latin typeface="Palatino Linotype" panose="02040502050505030304" pitchFamily="18" charset="0"/>
            </a:endParaRPr>
          </a:p>
        </p:txBody>
      </p:sp>
      <p:sp>
        <p:nvSpPr>
          <p:cNvPr id="3" name="TextBox 2"/>
          <p:cNvSpPr txBox="1"/>
          <p:nvPr/>
        </p:nvSpPr>
        <p:spPr>
          <a:xfrm>
            <a:off x="321585" y="1026102"/>
            <a:ext cx="5437770" cy="646331"/>
          </a:xfrm>
          <a:prstGeom prst="rect">
            <a:avLst/>
          </a:prstGeom>
          <a:noFill/>
        </p:spPr>
        <p:txBody>
          <a:bodyPr wrap="square" rtlCol="0">
            <a:spAutoFit/>
          </a:bodyPr>
          <a:lstStyle/>
          <a:p>
            <a:endParaRPr lang="en-CA" dirty="0">
              <a:latin typeface="Palatino Linotype" panose="02040502050505030304" pitchFamily="18" charset="0"/>
            </a:endParaRPr>
          </a:p>
          <a:p>
            <a:endParaRPr lang="en-CA" dirty="0"/>
          </a:p>
        </p:txBody>
      </p:sp>
      <p:sp>
        <p:nvSpPr>
          <p:cNvPr id="6" name="TextBox 5"/>
          <p:cNvSpPr txBox="1"/>
          <p:nvPr/>
        </p:nvSpPr>
        <p:spPr>
          <a:xfrm>
            <a:off x="321585" y="1372973"/>
            <a:ext cx="6104440" cy="3770263"/>
          </a:xfrm>
          <a:prstGeom prst="rect">
            <a:avLst/>
          </a:prstGeom>
          <a:noFill/>
        </p:spPr>
        <p:txBody>
          <a:bodyPr wrap="square" rtlCol="0">
            <a:spAutoFit/>
          </a:bodyPr>
          <a:lstStyle/>
          <a:p>
            <a:r>
              <a:rPr lang="en-CA" sz="1700" dirty="0">
                <a:latin typeface="Calibri" panose="020F0502020204030204" pitchFamily="34" charset="0"/>
                <a:cs typeface="Calibri" panose="020F0502020204030204" pitchFamily="34" charset="0"/>
              </a:rPr>
              <a:t>“Biodegradable” refers to items that degrade into harmless compounds. However, biodegradable items can take a long time to break down and often leave residual materials behind. </a:t>
            </a:r>
          </a:p>
          <a:p>
            <a:endParaRPr lang="en-CA" sz="1700" dirty="0">
              <a:latin typeface="Calibri" panose="020F0502020204030204" pitchFamily="34" charset="0"/>
              <a:cs typeface="Calibri" panose="020F0502020204030204" pitchFamily="34" charset="0"/>
            </a:endParaRPr>
          </a:p>
          <a:p>
            <a:r>
              <a:rPr lang="en-CA" sz="1700" dirty="0">
                <a:latin typeface="Calibri" panose="020F0502020204030204" pitchFamily="34" charset="0"/>
                <a:cs typeface="Calibri" panose="020F0502020204030204" pitchFamily="34" charset="0"/>
              </a:rPr>
              <a:t>“Compostable” refers to items that can break down into humus and organic materials within a short time period, and can be used to produce rich compost. </a:t>
            </a:r>
          </a:p>
          <a:p>
            <a:endParaRPr lang="en-CA" sz="1700" dirty="0">
              <a:latin typeface="Calibri" panose="020F0502020204030204" pitchFamily="34" charset="0"/>
              <a:cs typeface="Calibri" panose="020F0502020204030204" pitchFamily="34" charset="0"/>
            </a:endParaRPr>
          </a:p>
          <a:p>
            <a:pPr marL="285750" indent="-285750">
              <a:buFont typeface="Wingdings" pitchFamily="2" charset="2"/>
              <a:buChar char="Ø"/>
            </a:pPr>
            <a:r>
              <a:rPr lang="en-CA" sz="1700" dirty="0">
                <a:latin typeface="Calibri" panose="020F0502020204030204" pitchFamily="34" charset="0"/>
                <a:cs typeface="Calibri" panose="020F0502020204030204" pitchFamily="34" charset="0"/>
              </a:rPr>
              <a:t>In general, biodegradable items are not accepted in municipal or institutional organics programs, whereas compostable items are. </a:t>
            </a:r>
          </a:p>
          <a:p>
            <a:pPr marL="285750" indent="-285750">
              <a:buFont typeface="Wingdings" pitchFamily="2" charset="2"/>
              <a:buChar char="Ø"/>
            </a:pPr>
            <a:r>
              <a:rPr lang="en-CA" sz="1700" dirty="0">
                <a:latin typeface="Calibri" panose="020F0502020204030204" pitchFamily="34" charset="0"/>
                <a:cs typeface="Calibri" panose="020F0502020204030204" pitchFamily="34" charset="0"/>
              </a:rPr>
              <a:t>Look for the BPI symbol which indicates that the item is certified compostable and can be placed into the organics bin. </a:t>
            </a:r>
          </a:p>
          <a:p>
            <a:endParaRPr lang="en-CA"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39957" y="3731339"/>
            <a:ext cx="2484225" cy="102748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9957" y="1401324"/>
            <a:ext cx="2484225" cy="1707905"/>
          </a:xfrm>
          <a:prstGeom prst="rect">
            <a:avLst/>
          </a:prstGeom>
        </p:spPr>
      </p:pic>
    </p:spTree>
    <p:extLst>
      <p:ext uri="{BB962C8B-B14F-4D97-AF65-F5344CB8AC3E}">
        <p14:creationId xmlns:p14="http://schemas.microsoft.com/office/powerpoint/2010/main" val="7568963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6000">
              <a:schemeClr val="accent5">
                <a:lumMod val="0"/>
                <a:lumOff val="100000"/>
              </a:schemeClr>
            </a:gs>
            <a:gs pos="100000">
              <a:srgbClr val="576B94"/>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24990" y="1390792"/>
            <a:ext cx="5494020" cy="2739248"/>
          </a:xfrm>
        </p:spPr>
        <p:txBody>
          <a:bodyPr>
            <a:normAutofit/>
          </a:bodyPr>
          <a:lstStyle/>
          <a:p>
            <a:pPr algn="ctr"/>
            <a:br>
              <a:rPr lang="en-US" sz="4200" dirty="0">
                <a:latin typeface="Calibri" panose="020F0502020204030204" pitchFamily="34" charset="0"/>
                <a:cs typeface="Calibri" panose="020F0502020204030204" pitchFamily="34" charset="0"/>
              </a:rPr>
            </a:br>
            <a:br>
              <a:rPr lang="en-US" sz="4200" dirty="0">
                <a:latin typeface="Calibri" panose="020F0502020204030204" pitchFamily="34" charset="0"/>
                <a:cs typeface="Calibri" panose="020F0502020204030204" pitchFamily="34" charset="0"/>
              </a:rPr>
            </a:br>
            <a:r>
              <a:rPr lang="en-US" sz="4200" dirty="0">
                <a:latin typeface="Calibri" panose="020F0502020204030204" pitchFamily="34" charset="0"/>
                <a:cs typeface="Calibri" panose="020F0502020204030204" pitchFamily="34" charset="0"/>
              </a:rPr>
              <a:t>Module 5</a:t>
            </a:r>
            <a:br>
              <a:rPr lang="en-US" sz="4200" dirty="0">
                <a:latin typeface="Calibri" panose="020F0502020204030204" pitchFamily="34" charset="0"/>
                <a:cs typeface="Calibri" panose="020F0502020204030204" pitchFamily="34" charset="0"/>
              </a:rPr>
            </a:br>
            <a:br>
              <a:rPr lang="en-US" sz="4200" dirty="0">
                <a:latin typeface="Calibri" panose="020F0502020204030204" pitchFamily="34" charset="0"/>
                <a:cs typeface="Calibri" panose="020F0502020204030204" pitchFamily="34" charset="0"/>
              </a:rPr>
            </a:br>
            <a:r>
              <a:rPr lang="en-US" sz="4200" dirty="0">
                <a:latin typeface="Calibri" panose="020F0502020204030204" pitchFamily="34" charset="0"/>
                <a:cs typeface="Calibri" panose="020F0502020204030204" pitchFamily="34" charset="0"/>
              </a:rPr>
              <a:t>Queen’s Diversion</a:t>
            </a:r>
            <a:br>
              <a:rPr lang="en-US" sz="4200" dirty="0">
                <a:latin typeface="Calibri" panose="020F0502020204030204" pitchFamily="34" charset="0"/>
                <a:cs typeface="Calibri" panose="020F0502020204030204" pitchFamily="34" charset="0"/>
              </a:rPr>
            </a:br>
            <a:br>
              <a:rPr lang="en-US" sz="4200" dirty="0">
                <a:latin typeface="Calibri" panose="020F0502020204030204" pitchFamily="34" charset="0"/>
                <a:cs typeface="Calibri" panose="020F0502020204030204" pitchFamily="34" charset="0"/>
              </a:rPr>
            </a:br>
            <a:r>
              <a:rPr lang="en-US" sz="4200" dirty="0">
                <a:latin typeface="Calibri" panose="020F0502020204030204" pitchFamily="34" charset="0"/>
                <a:cs typeface="Calibri" panose="020F0502020204030204" pitchFamily="34" charset="0"/>
              </a:rPr>
              <a:t> Programs</a:t>
            </a:r>
            <a:br>
              <a:rPr lang="en-US" sz="4200" dirty="0">
                <a:latin typeface="Calibri" panose="020F0502020204030204" pitchFamily="34" charset="0"/>
                <a:cs typeface="Calibri" panose="020F0502020204030204" pitchFamily="34" charset="0"/>
              </a:rPr>
            </a:br>
            <a:endParaRPr lang="en-US" sz="4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725284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latin typeface="Calibri" panose="020F0502020204030204" pitchFamily="34" charset="0"/>
                <a:cs typeface="Calibri" panose="020F0502020204030204" pitchFamily="34" charset="0"/>
              </a:rPr>
              <a:t>Learning Objectives </a:t>
            </a:r>
          </a:p>
        </p:txBody>
      </p:sp>
      <p:sp>
        <p:nvSpPr>
          <p:cNvPr id="3" name="Content Placeholder 2"/>
          <p:cNvSpPr>
            <a:spLocks noGrp="1"/>
          </p:cNvSpPr>
          <p:nvPr>
            <p:ph idx="1"/>
          </p:nvPr>
        </p:nvSpPr>
        <p:spPr>
          <a:xfrm>
            <a:off x="681038" y="1468042"/>
            <a:ext cx="8005762" cy="3231356"/>
          </a:xfrm>
        </p:spPr>
        <p:txBody>
          <a:bodyPr>
            <a:normAutofit/>
          </a:bodyPr>
          <a:lstStyle/>
          <a:p>
            <a:pPr marL="0" indent="0">
              <a:buNone/>
            </a:pPr>
            <a:r>
              <a:rPr lang="en-CA" sz="2600" dirty="0">
                <a:latin typeface="Calibri" panose="020F0502020204030204" pitchFamily="34" charset="0"/>
                <a:ea typeface="Palatino" pitchFamily="2" charset="77"/>
                <a:cs typeface="Calibri" panose="020F0502020204030204" pitchFamily="34" charset="0"/>
              </a:rPr>
              <a:t>These modules will help you develop an understanding of: </a:t>
            </a:r>
          </a:p>
          <a:p>
            <a:pPr marL="0">
              <a:buFont typeface="Wingdings" panose="05000000000000000000" pitchFamily="2" charset="2"/>
              <a:buChar char="Ø"/>
            </a:pPr>
            <a:r>
              <a:rPr lang="en-CA" sz="2600" dirty="0">
                <a:latin typeface="Calibri" panose="020F0502020204030204" pitchFamily="34" charset="0"/>
                <a:ea typeface="Palatino" pitchFamily="2" charset="77"/>
                <a:cs typeface="Calibri" panose="020F0502020204030204" pitchFamily="34" charset="0"/>
              </a:rPr>
              <a:t>Provincial legislation and regulations</a:t>
            </a:r>
          </a:p>
          <a:p>
            <a:pPr marL="0">
              <a:buFont typeface="Wingdings" panose="05000000000000000000" pitchFamily="2" charset="2"/>
              <a:buChar char="Ø"/>
            </a:pPr>
            <a:r>
              <a:rPr lang="en-CA" sz="2600" dirty="0">
                <a:latin typeface="Calibri" panose="020F0502020204030204" pitchFamily="34" charset="0"/>
                <a:ea typeface="Palatino" pitchFamily="2" charset="77"/>
                <a:cs typeface="Calibri" panose="020F0502020204030204" pitchFamily="34" charset="0"/>
              </a:rPr>
              <a:t>Environmental importance</a:t>
            </a:r>
          </a:p>
          <a:p>
            <a:pPr marL="0">
              <a:buFont typeface="Wingdings" panose="05000000000000000000" pitchFamily="2" charset="2"/>
              <a:buChar char="Ø"/>
            </a:pPr>
            <a:r>
              <a:rPr lang="en-CA" sz="2600" dirty="0">
                <a:latin typeface="Calibri" panose="020F0502020204030204" pitchFamily="34" charset="0"/>
                <a:ea typeface="Palatino" pitchFamily="2" charset="77"/>
                <a:cs typeface="Calibri" panose="020F0502020204030204" pitchFamily="34" charset="0"/>
              </a:rPr>
              <a:t>Campus recycling &amp; reuse programs</a:t>
            </a:r>
          </a:p>
          <a:p>
            <a:endParaRPr lang="en-CA" dirty="0"/>
          </a:p>
        </p:txBody>
      </p:sp>
      <p:pic>
        <p:nvPicPr>
          <p:cNvPr id="5" name="Picture 4">
            <a:extLst>
              <a:ext uri="{FF2B5EF4-FFF2-40B4-BE49-F238E27FC236}">
                <a16:creationId xmlns:a16="http://schemas.microsoft.com/office/drawing/2014/main" id="{CCADC4FC-6C19-6043-9391-E988C8099E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6021" y="2571750"/>
            <a:ext cx="2100779" cy="2084194"/>
          </a:xfrm>
          <a:prstGeom prst="rect">
            <a:avLst/>
          </a:prstGeom>
        </p:spPr>
      </p:pic>
    </p:spTree>
    <p:extLst>
      <p:ext uri="{BB962C8B-B14F-4D97-AF65-F5344CB8AC3E}">
        <p14:creationId xmlns:p14="http://schemas.microsoft.com/office/powerpoint/2010/main" val="23875252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rgbClr val="576B94"/>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Calibri" panose="020F0502020204030204" pitchFamily="34" charset="0"/>
                <a:cs typeface="Calibri" panose="020F0502020204030204" pitchFamily="34" charset="0"/>
              </a:rPr>
              <a:t>Introduction to Electronic Waste (e-waste)</a:t>
            </a:r>
          </a:p>
        </p:txBody>
      </p:sp>
      <p:sp>
        <p:nvSpPr>
          <p:cNvPr id="5" name="Content Placeholder 4"/>
          <p:cNvSpPr>
            <a:spLocks noGrp="1"/>
          </p:cNvSpPr>
          <p:nvPr>
            <p:ph idx="1"/>
          </p:nvPr>
        </p:nvSpPr>
        <p:spPr>
          <a:xfrm>
            <a:off x="3329153" y="1075134"/>
            <a:ext cx="5533697" cy="3231356"/>
          </a:xfrm>
        </p:spPr>
        <p:txBody>
          <a:bodyPr>
            <a:noAutofit/>
            <a:scene3d>
              <a:camera prst="orthographicFront"/>
              <a:lightRig rig="harsh" dir="t"/>
            </a:scene3d>
            <a:sp3d extrusionH="57150" prstMaterial="matte">
              <a:bevelT w="63500" h="12700" prst="angle"/>
              <a:contourClr>
                <a:schemeClr val="bg1">
                  <a:lumMod val="65000"/>
                </a:schemeClr>
              </a:contourClr>
            </a:sp3d>
          </a:bodyPr>
          <a:lstStyle/>
          <a:p>
            <a:pPr marL="0" indent="0">
              <a:lnSpc>
                <a:spcPct val="107000"/>
              </a:lnSpc>
              <a:spcAft>
                <a:spcPts val="800"/>
              </a:spcAft>
              <a:buNone/>
            </a:pPr>
            <a:r>
              <a:rPr lang="en-CA" b="1" dirty="0">
                <a:latin typeface="Calibri" panose="020F0502020204030204" pitchFamily="34" charset="0"/>
                <a:ea typeface="Calibri" panose="020F0502020204030204" pitchFamily="34" charset="0"/>
                <a:cs typeface="Calibri" panose="020F0502020204030204" pitchFamily="34" charset="0"/>
              </a:rPr>
              <a:t>What is E-Waste? </a:t>
            </a:r>
          </a:p>
          <a:p>
            <a:pPr>
              <a:lnSpc>
                <a:spcPct val="107000"/>
              </a:lnSpc>
              <a:spcAft>
                <a:spcPts val="800"/>
              </a:spcAft>
            </a:pPr>
            <a:r>
              <a:rPr lang="en-CA" dirty="0">
                <a:latin typeface="Calibri" panose="020F0502020204030204" pitchFamily="34" charset="0"/>
                <a:ea typeface="Calibri" panose="020F0502020204030204" pitchFamily="34" charset="0"/>
                <a:cs typeface="Calibri" panose="020F0502020204030204" pitchFamily="34" charset="0"/>
              </a:rPr>
              <a:t>E-waste includes any end-of-life or discarded appliances using electricity </a:t>
            </a:r>
          </a:p>
          <a:p>
            <a:pPr>
              <a:lnSpc>
                <a:spcPct val="107000"/>
              </a:lnSpc>
              <a:spcAft>
                <a:spcPts val="800"/>
              </a:spcAft>
            </a:pPr>
            <a:r>
              <a:rPr lang="en-CA" dirty="0">
                <a:latin typeface="Calibri" panose="020F0502020204030204" pitchFamily="34" charset="0"/>
                <a:ea typeface="Calibri" panose="020F0502020204030204" pitchFamily="34" charset="0"/>
                <a:cs typeface="Calibri" panose="020F0502020204030204" pitchFamily="34" charset="0"/>
              </a:rPr>
              <a:t>It includes any used electronics that are destined for reuse, resale, salvage, recycling or disposal</a:t>
            </a:r>
          </a:p>
          <a:p>
            <a:pPr>
              <a:lnSpc>
                <a:spcPct val="107000"/>
              </a:lnSpc>
              <a:spcAft>
                <a:spcPts val="800"/>
              </a:spcAft>
            </a:pPr>
            <a:r>
              <a:rPr lang="en-CA" dirty="0">
                <a:latin typeface="Calibri" panose="020F0502020204030204" pitchFamily="34" charset="0"/>
                <a:cs typeface="Calibri" panose="020F0502020204030204" pitchFamily="34" charset="0"/>
              </a:rPr>
              <a:t>Queen’s has an institutional disposal program for departments. For more info check </a:t>
            </a:r>
            <a:r>
              <a:rPr lang="en-CA" dirty="0">
                <a:latin typeface="Calibri" panose="020F0502020204030204" pitchFamily="34" charset="0"/>
                <a:cs typeface="Calibri" panose="020F0502020204030204" pitchFamily="34" charset="0"/>
                <a:hlinkClick r:id="rId3"/>
              </a:rPr>
              <a:t>the Facilities website.</a:t>
            </a:r>
            <a:endParaRPr lang="en-US" dirty="0">
              <a:latin typeface="Calibri" panose="020F0502020204030204" pitchFamily="34" charset="0"/>
              <a:cs typeface="Calibri" panose="020F0502020204030204" pitchFamily="34" charset="0"/>
            </a:endParaRP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63267"/>
            <a:ext cx="3048000" cy="300037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11321624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rgbClr val="576B94"/>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Calibri" panose="020F0502020204030204" pitchFamily="34" charset="0"/>
                <a:cs typeface="Calibri" panose="020F0502020204030204" pitchFamily="34" charset="0"/>
              </a:rPr>
              <a:t>Battery Recycling at Queen’s</a:t>
            </a:r>
          </a:p>
        </p:txBody>
      </p:sp>
      <p:pic>
        <p:nvPicPr>
          <p:cNvPr id="6" name="Content Placeholder 5" descr="http://www.rawmaterials.com/skins/rawmaterials/assets/images/ui/od-drum.jpg">
            <a:extLst>
              <a:ext uri="{FF2B5EF4-FFF2-40B4-BE49-F238E27FC236}">
                <a16:creationId xmlns:a16="http://schemas.microsoft.com/office/drawing/2014/main" id="{961E32E6-96AC-401F-BFE0-8770710D6BE0}"/>
              </a:ext>
            </a:extLst>
          </p:cNvPr>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1083375" y="1207008"/>
            <a:ext cx="2399364" cy="3416320"/>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4523023" y="1576340"/>
            <a:ext cx="3939938" cy="2677656"/>
          </a:xfrm>
          <a:prstGeom prst="rect">
            <a:avLst/>
          </a:prstGeom>
          <a:noFill/>
        </p:spPr>
        <p:txBody>
          <a:bodyPr wrap="square" rtlCol="0">
            <a:spAutoFit/>
          </a:bodyPr>
          <a:lstStyle/>
          <a:p>
            <a:r>
              <a:rPr lang="en-CA" sz="2400" dirty="0">
                <a:latin typeface="Calibri" panose="020F0502020204030204" pitchFamily="34" charset="0"/>
                <a:cs typeface="Calibri" panose="020F0502020204030204" pitchFamily="34" charset="0"/>
              </a:rPr>
              <a:t>Recycle your batteries from your office and home at any of the locations listed </a:t>
            </a:r>
            <a:r>
              <a:rPr lang="en-CA" sz="2400" dirty="0">
                <a:latin typeface="Calibri" panose="020F0502020204030204" pitchFamily="34" charset="0"/>
                <a:cs typeface="Calibri" panose="020F0502020204030204" pitchFamily="34" charset="0"/>
                <a:hlinkClick r:id="rId4"/>
              </a:rPr>
              <a:t>here</a:t>
            </a:r>
            <a:r>
              <a:rPr lang="en-CA" sz="2400" dirty="0">
                <a:latin typeface="Calibri" panose="020F0502020204030204" pitchFamily="34" charset="0"/>
                <a:cs typeface="Calibri" panose="020F0502020204030204" pitchFamily="34" charset="0"/>
              </a:rPr>
              <a:t>. </a:t>
            </a:r>
          </a:p>
          <a:p>
            <a:endParaRPr lang="en-CA" sz="2400" dirty="0">
              <a:latin typeface="Calibri" panose="020F0502020204030204" pitchFamily="34" charset="0"/>
              <a:cs typeface="Calibri" panose="020F0502020204030204" pitchFamily="34" charset="0"/>
            </a:endParaRPr>
          </a:p>
          <a:p>
            <a:r>
              <a:rPr lang="en-CA" sz="2400" dirty="0">
                <a:latin typeface="Calibri" panose="020F0502020204030204" pitchFamily="34" charset="0"/>
                <a:cs typeface="Calibri" panose="020F0502020204030204" pitchFamily="34" charset="0"/>
              </a:rPr>
              <a:t>Look for these “RMC” bins at the listed locations to place your batteries inside. </a:t>
            </a:r>
          </a:p>
        </p:txBody>
      </p:sp>
    </p:spTree>
    <p:extLst>
      <p:ext uri="{BB962C8B-B14F-4D97-AF65-F5344CB8AC3E}">
        <p14:creationId xmlns:p14="http://schemas.microsoft.com/office/powerpoint/2010/main" val="1942414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rgbClr val="576B94"/>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latin typeface="Calibri" panose="020F0502020204030204" pitchFamily="34" charset="0"/>
                <a:cs typeface="Calibri" panose="020F0502020204030204" pitchFamily="34" charset="0"/>
              </a:rPr>
              <a:t>Reusing at Queen’s</a:t>
            </a:r>
          </a:p>
        </p:txBody>
      </p:sp>
      <p:pic>
        <p:nvPicPr>
          <p:cNvPr id="8" name="Picture 7">
            <a:extLst>
              <a:ext uri="{FF2B5EF4-FFF2-40B4-BE49-F238E27FC236}">
                <a16:creationId xmlns:a16="http://schemas.microsoft.com/office/drawing/2014/main" id="{156C4138-415A-4640-B270-C0A876201A2D}"/>
              </a:ext>
            </a:extLst>
          </p:cNvPr>
          <p:cNvPicPr>
            <a:picLocks noChangeAspect="1"/>
          </p:cNvPicPr>
          <p:nvPr/>
        </p:nvPicPr>
        <p:blipFill>
          <a:blip r:embed="rId3"/>
          <a:stretch>
            <a:fillRect/>
          </a:stretch>
        </p:blipFill>
        <p:spPr>
          <a:xfrm>
            <a:off x="194082" y="1651534"/>
            <a:ext cx="4377918" cy="2462579"/>
          </a:xfrm>
          <a:prstGeom prst="roundRect">
            <a:avLst>
              <a:gd name="adj" fmla="val 8594"/>
            </a:avLst>
          </a:prstGeom>
          <a:solidFill>
            <a:srgbClr val="FFFFFF">
              <a:shade val="85000"/>
            </a:srgbClr>
          </a:solidFill>
          <a:ln>
            <a:noFill/>
          </a:ln>
          <a:effectLst/>
        </p:spPr>
      </p:pic>
      <p:sp>
        <p:nvSpPr>
          <p:cNvPr id="3" name="Rectangle 2"/>
          <p:cNvSpPr/>
          <p:nvPr/>
        </p:nvSpPr>
        <p:spPr>
          <a:xfrm>
            <a:off x="4941921" y="1805789"/>
            <a:ext cx="4377918" cy="230832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CA" sz="2400" b="0" i="0" u="none" strike="noStrike" kern="1200" cap="none" spc="0" normalizeH="0" baseline="0" noProof="0" dirty="0" err="1">
                <a:ln>
                  <a:noFill/>
                </a:ln>
                <a:solidFill>
                  <a:prstClr val="black"/>
                </a:solidFill>
                <a:uLnTx/>
                <a:uFillTx/>
                <a:latin typeface="Calibri" panose="020F0502020204030204" pitchFamily="34" charset="0"/>
                <a:cs typeface="Calibri" panose="020F0502020204030204" pitchFamily="34" charset="0"/>
              </a:rPr>
              <a:t>ReUseIt@Queen’s</a:t>
            </a:r>
            <a:r>
              <a:rPr kumimoji="0" lang="en-CA" sz="2400" b="0" i="0" u="none" strike="noStrike" kern="1200" cap="none" spc="0" normalizeH="0" baseline="0" noProof="0" dirty="0">
                <a:ln>
                  <a:noFill/>
                </a:ln>
                <a:solidFill>
                  <a:prstClr val="black"/>
                </a:solidFill>
                <a:uLnTx/>
                <a:uFillTx/>
                <a:latin typeface="Calibri" panose="020F0502020204030204" pitchFamily="34" charset="0"/>
                <a:cs typeface="Calibri" panose="020F0502020204030204" pitchFamily="34" charset="0"/>
              </a:rPr>
              <a:t> is an asset exchange program where Queen’s community members can share their unwanted used items with others in the community.</a:t>
            </a:r>
          </a:p>
        </p:txBody>
      </p:sp>
    </p:spTree>
    <p:extLst>
      <p:ext uri="{BB962C8B-B14F-4D97-AF65-F5344CB8AC3E}">
        <p14:creationId xmlns:p14="http://schemas.microsoft.com/office/powerpoint/2010/main" val="28226672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rgbClr val="576B94"/>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latin typeface="Calibri" panose="020F0502020204030204" pitchFamily="34" charset="0"/>
                <a:cs typeface="Calibri" panose="020F0502020204030204" pitchFamily="34" charset="0"/>
              </a:rPr>
              <a:t>Queen’s Waste Wizard</a:t>
            </a:r>
          </a:p>
        </p:txBody>
      </p:sp>
      <p:sp>
        <p:nvSpPr>
          <p:cNvPr id="5" name="TextBox 4"/>
          <p:cNvSpPr txBox="1"/>
          <p:nvPr/>
        </p:nvSpPr>
        <p:spPr>
          <a:xfrm>
            <a:off x="346800" y="1463754"/>
            <a:ext cx="6457226" cy="2215991"/>
          </a:xfrm>
          <a:prstGeom prst="rect">
            <a:avLst/>
          </a:prstGeom>
          <a:noFill/>
        </p:spPr>
        <p:txBody>
          <a:bodyPr wrap="square" rtlCol="0">
            <a:spAutoFit/>
          </a:bodyPr>
          <a:lstStyle/>
          <a:p>
            <a:r>
              <a:rPr lang="en-CA" sz="2300" dirty="0">
                <a:latin typeface="Calibri" panose="020F0502020204030204" pitchFamily="34" charset="0"/>
                <a:cs typeface="Calibri" panose="020F0502020204030204" pitchFamily="34" charset="0"/>
              </a:rPr>
              <a:t>Queen’s has a </a:t>
            </a:r>
            <a:r>
              <a:rPr lang="en-CA" sz="2300" dirty="0">
                <a:latin typeface="Calibri" panose="020F0502020204030204" pitchFamily="34" charset="0"/>
                <a:cs typeface="Calibri" panose="020F0502020204030204" pitchFamily="34" charset="0"/>
                <a:hlinkClick r:id="rId3"/>
              </a:rPr>
              <a:t>Waste Wizard Look-Up </a:t>
            </a:r>
            <a:r>
              <a:rPr lang="en-CA" sz="2300" dirty="0">
                <a:latin typeface="Calibri" panose="020F0502020204030204" pitchFamily="34" charset="0"/>
                <a:cs typeface="Calibri" panose="020F0502020204030204" pitchFamily="34" charset="0"/>
              </a:rPr>
              <a:t>mobile app to help you sort your waste! It allows you to look up items and learn how to dispose of them properly. </a:t>
            </a:r>
          </a:p>
          <a:p>
            <a:endParaRPr lang="en-CA" sz="2300" dirty="0">
              <a:latin typeface="Calibri" panose="020F0502020204030204" pitchFamily="34" charset="0"/>
              <a:cs typeface="Calibri" panose="020F0502020204030204" pitchFamily="34" charset="0"/>
            </a:endParaRPr>
          </a:p>
          <a:p>
            <a:r>
              <a:rPr lang="en-CA" sz="2300" dirty="0">
                <a:latin typeface="Calibri" panose="020F0502020204030204" pitchFamily="34" charset="0"/>
                <a:cs typeface="Calibri" panose="020F0502020204030204" pitchFamily="34" charset="0"/>
              </a:rPr>
              <a:t>Available for </a:t>
            </a:r>
            <a:r>
              <a:rPr lang="en-CA" sz="2300" dirty="0">
                <a:latin typeface="Calibri" panose="020F0502020204030204" pitchFamily="34" charset="0"/>
                <a:cs typeface="Calibri" panose="020F0502020204030204" pitchFamily="34" charset="0"/>
                <a:hlinkClick r:id="rId4"/>
              </a:rPr>
              <a:t>download </a:t>
            </a:r>
            <a:r>
              <a:rPr lang="en-CA" sz="2300" dirty="0">
                <a:latin typeface="Calibri" panose="020F0502020204030204" pitchFamily="34" charset="0"/>
                <a:cs typeface="Calibri" panose="020F0502020204030204" pitchFamily="34" charset="0"/>
              </a:rPr>
              <a:t>for Apple and Android devices in app stores! </a:t>
            </a:r>
          </a:p>
        </p:txBody>
      </p:sp>
      <p:pic>
        <p:nvPicPr>
          <p:cNvPr id="6" name="Picture 5">
            <a:hlinkClick r:id="rId4"/>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0" y="3577272"/>
            <a:ext cx="3992236" cy="1360108"/>
          </a:xfrm>
          <a:prstGeom prst="rect">
            <a:avLst/>
          </a:prstGeom>
        </p:spPr>
      </p:pic>
    </p:spTree>
    <p:extLst>
      <p:ext uri="{BB962C8B-B14F-4D97-AF65-F5344CB8AC3E}">
        <p14:creationId xmlns:p14="http://schemas.microsoft.com/office/powerpoint/2010/main" val="23785867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rgbClr val="188E08"/>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4" name="Title 1"/>
          <p:cNvSpPr txBox="1">
            <a:spLocks/>
          </p:cNvSpPr>
          <p:nvPr/>
        </p:nvSpPr>
        <p:spPr>
          <a:xfrm>
            <a:off x="2014044" y="1441143"/>
            <a:ext cx="5593763" cy="2261214"/>
          </a:xfrm>
          <a:prstGeom prst="rect">
            <a:avLst/>
          </a:prstGeom>
        </p:spPr>
        <p:txBody>
          <a:bodyPr vert="horz" lIns="0" tIns="45720" rIns="91440" bIns="0" rtlCol="0" anchor="ctr">
            <a:noAutofit/>
          </a:bodyPr>
          <a:lstStyle>
            <a:lvl1pPr algn="l" defTabSz="457200" rtl="0" eaLnBrk="1" latinLnBrk="0" hangingPunct="1">
              <a:lnSpc>
                <a:spcPts val="2400"/>
              </a:lnSpc>
              <a:spcBef>
                <a:spcPct val="0"/>
              </a:spcBef>
              <a:buNone/>
              <a:defRPr sz="2400" b="1" kern="1200">
                <a:solidFill>
                  <a:schemeClr val="accent1"/>
                </a:solidFill>
                <a:latin typeface="+mj-lt"/>
                <a:ea typeface="+mj-ea"/>
                <a:cs typeface="+mj-cs"/>
              </a:defRPr>
            </a:lvl1pPr>
          </a:lstStyle>
          <a:p>
            <a:pPr algn="ctr"/>
            <a:br>
              <a:rPr lang="en-US" sz="4200" b="0" dirty="0">
                <a:solidFill>
                  <a:schemeClr val="tx1"/>
                </a:solidFill>
                <a:latin typeface="Calibri" panose="020F0502020204030204" pitchFamily="34" charset="0"/>
                <a:cs typeface="Calibri" panose="020F0502020204030204" pitchFamily="34" charset="0"/>
              </a:rPr>
            </a:br>
            <a:br>
              <a:rPr lang="en-US" sz="4200" b="0" dirty="0">
                <a:solidFill>
                  <a:schemeClr val="tx1"/>
                </a:solidFill>
                <a:cs typeface="Calibri" panose="020F0502020204030204" pitchFamily="34" charset="0"/>
              </a:rPr>
            </a:br>
            <a:r>
              <a:rPr lang="en-US" sz="4200" b="0" dirty="0">
                <a:solidFill>
                  <a:schemeClr val="tx1"/>
                </a:solidFill>
                <a:cs typeface="Calibri" panose="020F0502020204030204" pitchFamily="34" charset="0"/>
              </a:rPr>
              <a:t>Module 6</a:t>
            </a:r>
            <a:br>
              <a:rPr lang="en-US" sz="4200" b="0" dirty="0">
                <a:solidFill>
                  <a:schemeClr val="tx1"/>
                </a:solidFill>
                <a:cs typeface="Calibri" panose="020F0502020204030204" pitchFamily="34" charset="0"/>
              </a:rPr>
            </a:br>
            <a:br>
              <a:rPr lang="en-US" sz="4200" b="0" dirty="0">
                <a:solidFill>
                  <a:schemeClr val="tx1"/>
                </a:solidFill>
                <a:cs typeface="Calibri" panose="020F0502020204030204" pitchFamily="34" charset="0"/>
              </a:rPr>
            </a:br>
            <a:r>
              <a:rPr lang="en-US" sz="4200" b="0" dirty="0">
                <a:solidFill>
                  <a:schemeClr val="tx1"/>
                </a:solidFill>
                <a:cs typeface="Calibri" panose="020F0502020204030204" pitchFamily="34" charset="0"/>
              </a:rPr>
              <a:t>Re-Use Programs With </a:t>
            </a:r>
          </a:p>
          <a:p>
            <a:pPr algn="ctr"/>
            <a:endParaRPr lang="en-US" sz="4200" b="0" dirty="0">
              <a:solidFill>
                <a:schemeClr val="tx1"/>
              </a:solidFill>
              <a:effectLst>
                <a:outerShdw blurRad="38100" dist="38100" dir="2700000" algn="tl">
                  <a:srgbClr val="000000">
                    <a:alpha val="43137"/>
                  </a:srgbClr>
                </a:outerShdw>
              </a:effectLst>
              <a:cs typeface="Calibri" panose="020F0502020204030204" pitchFamily="34" charset="0"/>
            </a:endParaRPr>
          </a:p>
          <a:p>
            <a:pPr algn="ctr"/>
            <a:r>
              <a:rPr lang="en-US" sz="4200" b="0" dirty="0">
                <a:solidFill>
                  <a:schemeClr val="tx1"/>
                </a:solidFill>
                <a:effectLst>
                  <a:outerShdw blurRad="38100" dist="38100" dir="2700000" algn="tl">
                    <a:srgbClr val="000000">
                      <a:alpha val="43137"/>
                    </a:srgbClr>
                  </a:outerShdw>
                </a:effectLst>
                <a:cs typeface="Calibri" panose="020F0502020204030204" pitchFamily="34" charset="0"/>
              </a:rPr>
              <a:t>Queen’s Hospitality </a:t>
            </a:r>
          </a:p>
          <a:p>
            <a:pPr algn="ctr"/>
            <a:endParaRPr lang="en-US" sz="4200" b="0" dirty="0">
              <a:solidFill>
                <a:schemeClr val="tx1"/>
              </a:solidFill>
              <a:effectLst>
                <a:outerShdw blurRad="38100" dist="38100" dir="2700000" algn="tl">
                  <a:srgbClr val="000000">
                    <a:alpha val="43137"/>
                  </a:srgbClr>
                </a:outerShdw>
              </a:effectLst>
              <a:cs typeface="Calibri" panose="020F0502020204030204" pitchFamily="34" charset="0"/>
            </a:endParaRPr>
          </a:p>
          <a:p>
            <a:pPr algn="ctr"/>
            <a:r>
              <a:rPr lang="en-US" sz="4200" b="0" dirty="0">
                <a:solidFill>
                  <a:schemeClr val="tx1"/>
                </a:solidFill>
                <a:effectLst>
                  <a:outerShdw blurRad="38100" dist="38100" dir="2700000" algn="tl">
                    <a:srgbClr val="000000">
                      <a:alpha val="43137"/>
                    </a:srgbClr>
                  </a:outerShdw>
                </a:effectLst>
                <a:cs typeface="Calibri" panose="020F0502020204030204" pitchFamily="34" charset="0"/>
              </a:rPr>
              <a:t>Services</a:t>
            </a:r>
          </a:p>
          <a:p>
            <a:pPr algn="ctr"/>
            <a:endParaRPr lang="en-US" sz="4200" b="0" dirty="0">
              <a:solidFill>
                <a:schemeClr val="tx1"/>
              </a:solidFill>
              <a:effectLst>
                <a:outerShdw blurRad="38100" dist="38100" dir="2700000" algn="tl">
                  <a:srgbClr val="000000">
                    <a:alpha val="43137"/>
                  </a:srgbClr>
                </a:outerShdw>
              </a:effectLst>
              <a:cs typeface="Calibri" panose="020F0502020204030204" pitchFamily="34" charset="0"/>
            </a:endParaRPr>
          </a:p>
        </p:txBody>
      </p:sp>
      <p:sp>
        <p:nvSpPr>
          <p:cNvPr id="2" name="TextBox 1">
            <a:extLst>
              <a:ext uri="{FF2B5EF4-FFF2-40B4-BE49-F238E27FC236}">
                <a16:creationId xmlns:a16="http://schemas.microsoft.com/office/drawing/2014/main" id="{CDD4E81D-E238-3C4D-BCB8-54F506616FE3}"/>
              </a:ext>
            </a:extLst>
          </p:cNvPr>
          <p:cNvSpPr txBox="1"/>
          <p:nvPr/>
        </p:nvSpPr>
        <p:spPr>
          <a:xfrm>
            <a:off x="3475611" y="3947886"/>
            <a:ext cx="2670628" cy="377371"/>
          </a:xfrm>
          <a:prstGeom prst="rect">
            <a:avLst/>
          </a:prstGeom>
          <a:noFill/>
        </p:spPr>
        <p:txBody>
          <a:bodyPr wrap="square" rtlCol="0">
            <a:spAutoFit/>
          </a:bodyPr>
          <a:lstStyle/>
          <a:p>
            <a:r>
              <a:rPr lang="en-US" dirty="0" err="1"/>
              <a:t>www.dining.queensu.ca</a:t>
            </a:r>
            <a:endParaRPr lang="en-US" dirty="0"/>
          </a:p>
        </p:txBody>
      </p:sp>
      <p:pic>
        <p:nvPicPr>
          <p:cNvPr id="5" name="Picture 4" descr="Logo, company name&#10;&#10;Description automatically generated">
            <a:extLst>
              <a:ext uri="{FF2B5EF4-FFF2-40B4-BE49-F238E27FC236}">
                <a16:creationId xmlns:a16="http://schemas.microsoft.com/office/drawing/2014/main" id="{C939269F-AB9A-0A43-A4AC-05C3FD6FEEEF}"/>
              </a:ext>
            </a:extLst>
          </p:cNvPr>
          <p:cNvPicPr>
            <a:picLocks noChangeAspect="1"/>
          </p:cNvPicPr>
          <p:nvPr/>
        </p:nvPicPr>
        <p:blipFill>
          <a:blip r:embed="rId3"/>
          <a:stretch>
            <a:fillRect/>
          </a:stretch>
        </p:blipFill>
        <p:spPr>
          <a:xfrm>
            <a:off x="7008654" y="4103370"/>
            <a:ext cx="2135345" cy="1040130"/>
          </a:xfrm>
          <a:prstGeom prst="rect">
            <a:avLst/>
          </a:prstGeom>
        </p:spPr>
      </p:pic>
    </p:spTree>
    <p:extLst>
      <p:ext uri="{BB962C8B-B14F-4D97-AF65-F5344CB8AC3E}">
        <p14:creationId xmlns:p14="http://schemas.microsoft.com/office/powerpoint/2010/main" val="1655790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rgbClr val="188E08"/>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5" name="TextBox 4"/>
          <p:cNvSpPr txBox="1"/>
          <p:nvPr/>
        </p:nvSpPr>
        <p:spPr>
          <a:xfrm>
            <a:off x="3174589" y="1325496"/>
            <a:ext cx="5969411" cy="2800767"/>
          </a:xfrm>
          <a:prstGeom prst="rect">
            <a:avLst/>
          </a:prstGeom>
          <a:noFill/>
        </p:spPr>
        <p:txBody>
          <a:bodyPr wrap="square" rtlCol="0">
            <a:spAutoFit/>
          </a:bodyPr>
          <a:lstStyle/>
          <a:p>
            <a:r>
              <a:rPr lang="en-CA" sz="1600" dirty="0">
                <a:latin typeface="Calibri" panose="020F0502020204030204" pitchFamily="34" charset="0"/>
                <a:cs typeface="Calibri" panose="020F0502020204030204" pitchFamily="34" charset="0"/>
              </a:rPr>
              <a:t>These programs intend to help customers reduce their waste and increase dining flexibility by allowing students, staff and faculty to take their meals to go from participating locations. </a:t>
            </a:r>
          </a:p>
          <a:p>
            <a:endParaRPr lang="en-CA" sz="1600" dirty="0">
              <a:latin typeface="Calibri" panose="020F0502020204030204" pitchFamily="34" charset="0"/>
              <a:cs typeface="Calibri" panose="020F0502020204030204" pitchFamily="34" charset="0"/>
            </a:endParaRPr>
          </a:p>
          <a:p>
            <a:r>
              <a:rPr lang="en-CA" sz="1600" dirty="0">
                <a:latin typeface="Calibri" panose="020F0502020204030204" pitchFamily="34" charset="0"/>
                <a:cs typeface="Calibri" panose="020F0502020204030204" pitchFamily="34" charset="0"/>
              </a:rPr>
              <a:t>ECO Container: Students on a meal plan are automatically enrolled into the ECO Container program. Students not on a meal plan can opt in for a one-time $5 refundable deposit. </a:t>
            </a:r>
          </a:p>
          <a:p>
            <a:endParaRPr lang="en-CA" sz="1600" dirty="0">
              <a:latin typeface="Calibri" panose="020F0502020204030204" pitchFamily="34" charset="0"/>
              <a:cs typeface="Calibri" panose="020F0502020204030204" pitchFamily="34" charset="0"/>
            </a:endParaRPr>
          </a:p>
          <a:p>
            <a:r>
              <a:rPr lang="en-CA" sz="1600" dirty="0" err="1">
                <a:latin typeface="Calibri" panose="020F0502020204030204" pitchFamily="34" charset="0"/>
                <a:cs typeface="Calibri" panose="020F0502020204030204" pitchFamily="34" charset="0"/>
              </a:rPr>
              <a:t>Huskee</a:t>
            </a:r>
            <a:r>
              <a:rPr lang="en-CA" sz="1600" dirty="0">
                <a:latin typeface="Calibri" panose="020F0502020204030204" pitchFamily="34" charset="0"/>
                <a:cs typeface="Calibri" panose="020F0502020204030204" pitchFamily="34" charset="0"/>
              </a:rPr>
              <a:t> Cup: Participate in the reusable </a:t>
            </a:r>
            <a:r>
              <a:rPr lang="en-CA" sz="1600" dirty="0" err="1">
                <a:latin typeface="Calibri" panose="020F0502020204030204" pitchFamily="34" charset="0"/>
                <a:cs typeface="Calibri" panose="020F0502020204030204" pitchFamily="34" charset="0"/>
              </a:rPr>
              <a:t>Huskee</a:t>
            </a:r>
            <a:r>
              <a:rPr lang="en-CA" sz="1600" dirty="0">
                <a:latin typeface="Calibri" panose="020F0502020204030204" pitchFamily="34" charset="0"/>
                <a:cs typeface="Calibri" panose="020F0502020204030204" pitchFamily="34" charset="0"/>
              </a:rPr>
              <a:t> Cup program by paying $25 with a valid student card, or $27 without. </a:t>
            </a:r>
          </a:p>
          <a:p>
            <a:r>
              <a:rPr lang="en-CA" sz="1600" dirty="0">
                <a:latin typeface="Calibri" panose="020F0502020204030204" pitchFamily="34" charset="0"/>
                <a:cs typeface="Calibri" panose="020F0502020204030204" pitchFamily="34" charset="0"/>
              </a:rPr>
              <a:t>Learn more about these programs on the Hospitality Website.</a:t>
            </a:r>
          </a:p>
        </p:txBody>
      </p:sp>
      <p:pic>
        <p:nvPicPr>
          <p:cNvPr id="7" name="Content Placeholder 6" descr="Text&#10;&#10;Description automatically generated">
            <a:extLst>
              <a:ext uri="{FF2B5EF4-FFF2-40B4-BE49-F238E27FC236}">
                <a16:creationId xmlns:a16="http://schemas.microsoft.com/office/drawing/2014/main" id="{C02F3A0D-CCD2-BE44-A30E-3B2E28390A5A}"/>
              </a:ext>
            </a:extLst>
          </p:cNvPr>
          <p:cNvPicPr>
            <a:picLocks noGrp="1" noChangeAspect="1"/>
          </p:cNvPicPr>
          <p:nvPr>
            <p:ph idx="1"/>
          </p:nvPr>
        </p:nvPicPr>
        <p:blipFill>
          <a:blip r:embed="rId3"/>
          <a:stretch>
            <a:fillRect/>
          </a:stretch>
        </p:blipFill>
        <p:spPr>
          <a:xfrm>
            <a:off x="0" y="915593"/>
            <a:ext cx="3084321" cy="3915330"/>
          </a:xfrm>
        </p:spPr>
      </p:pic>
      <p:sp>
        <p:nvSpPr>
          <p:cNvPr id="8" name="TextBox 7">
            <a:extLst>
              <a:ext uri="{FF2B5EF4-FFF2-40B4-BE49-F238E27FC236}">
                <a16:creationId xmlns:a16="http://schemas.microsoft.com/office/drawing/2014/main" id="{7134AC5C-6BB1-FB4F-A2AF-74B852F44306}"/>
              </a:ext>
            </a:extLst>
          </p:cNvPr>
          <p:cNvSpPr txBox="1"/>
          <p:nvPr/>
        </p:nvSpPr>
        <p:spPr>
          <a:xfrm>
            <a:off x="447155" y="42146"/>
            <a:ext cx="4124845" cy="584775"/>
          </a:xfrm>
          <a:prstGeom prst="rect">
            <a:avLst/>
          </a:prstGeom>
          <a:noFill/>
        </p:spPr>
        <p:txBody>
          <a:bodyPr wrap="square" rtlCol="0">
            <a:spAutoFit/>
          </a:bodyPr>
          <a:lstStyle/>
          <a:p>
            <a:r>
              <a:rPr lang="en-US" sz="3200" dirty="0">
                <a:solidFill>
                  <a:schemeClr val="accent1"/>
                </a:solidFill>
              </a:rPr>
              <a:t>CHOOSE TO REUSE</a:t>
            </a:r>
          </a:p>
        </p:txBody>
      </p:sp>
      <p:pic>
        <p:nvPicPr>
          <p:cNvPr id="10" name="Picture 9" descr="Logo, company name&#10;&#10;Description automatically generated">
            <a:extLst>
              <a:ext uri="{FF2B5EF4-FFF2-40B4-BE49-F238E27FC236}">
                <a16:creationId xmlns:a16="http://schemas.microsoft.com/office/drawing/2014/main" id="{B9520B4A-52CE-6B44-B644-B0059C401AD7}"/>
              </a:ext>
            </a:extLst>
          </p:cNvPr>
          <p:cNvPicPr>
            <a:picLocks noChangeAspect="1"/>
          </p:cNvPicPr>
          <p:nvPr/>
        </p:nvPicPr>
        <p:blipFill>
          <a:blip r:embed="rId4"/>
          <a:stretch>
            <a:fillRect/>
          </a:stretch>
        </p:blipFill>
        <p:spPr>
          <a:xfrm>
            <a:off x="7117407" y="4156343"/>
            <a:ext cx="2026593" cy="987157"/>
          </a:xfrm>
          <a:prstGeom prst="rect">
            <a:avLst/>
          </a:prstGeom>
        </p:spPr>
      </p:pic>
    </p:spTree>
    <p:extLst>
      <p:ext uri="{BB962C8B-B14F-4D97-AF65-F5344CB8AC3E}">
        <p14:creationId xmlns:p14="http://schemas.microsoft.com/office/powerpoint/2010/main" val="13746040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rgbClr val="188E08"/>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2800" b="0" dirty="0">
                <a:latin typeface="Calibri" panose="020F0502020204030204" pitchFamily="34" charset="0"/>
                <a:cs typeface="Calibri" panose="020F0502020204030204" pitchFamily="34" charset="0"/>
              </a:rPr>
              <a:t>BOTTOMLESS BEVERAGE</a:t>
            </a:r>
          </a:p>
        </p:txBody>
      </p:sp>
      <p:sp>
        <p:nvSpPr>
          <p:cNvPr id="3" name="Content Placeholder 2"/>
          <p:cNvSpPr>
            <a:spLocks noGrp="1"/>
          </p:cNvSpPr>
          <p:nvPr>
            <p:ph idx="1"/>
          </p:nvPr>
        </p:nvSpPr>
        <p:spPr>
          <a:xfrm>
            <a:off x="4032432" y="1299711"/>
            <a:ext cx="4546375" cy="2860810"/>
          </a:xfrm>
        </p:spPr>
        <p:txBody>
          <a:bodyPr>
            <a:normAutofit/>
          </a:bodyPr>
          <a:lstStyle/>
          <a:p>
            <a:pPr marL="0" indent="0">
              <a:buNone/>
            </a:pPr>
            <a:r>
              <a:rPr lang="en-CA" dirty="0">
                <a:latin typeface="+mn-lt"/>
              </a:rPr>
              <a:t>To encourage the use of reusable mugs on campus, during the months of December and April, participate in the Bottomless Beverage program to receive unlimited tea and coffee refills at participating retail locations using your </a:t>
            </a:r>
            <a:r>
              <a:rPr lang="en-CA" dirty="0" err="1">
                <a:latin typeface="+mn-lt"/>
              </a:rPr>
              <a:t>Huskee</a:t>
            </a:r>
            <a:r>
              <a:rPr lang="en-CA" dirty="0">
                <a:latin typeface="+mn-lt"/>
              </a:rPr>
              <a:t> Cup!</a:t>
            </a:r>
          </a:p>
        </p:txBody>
      </p:sp>
      <p:pic>
        <p:nvPicPr>
          <p:cNvPr id="6" name="Picture 5" descr="Text, letter&#10;&#10;Description automatically generated">
            <a:extLst>
              <a:ext uri="{FF2B5EF4-FFF2-40B4-BE49-F238E27FC236}">
                <a16:creationId xmlns:a16="http://schemas.microsoft.com/office/drawing/2014/main" id="{43C63E04-01C2-C043-AF82-40BED63FBAE1}"/>
              </a:ext>
            </a:extLst>
          </p:cNvPr>
          <p:cNvPicPr>
            <a:picLocks noChangeAspect="1"/>
          </p:cNvPicPr>
          <p:nvPr/>
        </p:nvPicPr>
        <p:blipFill>
          <a:blip r:embed="rId3"/>
          <a:stretch>
            <a:fillRect/>
          </a:stretch>
        </p:blipFill>
        <p:spPr>
          <a:xfrm>
            <a:off x="387766" y="894942"/>
            <a:ext cx="3239354" cy="4192105"/>
          </a:xfrm>
          <a:prstGeom prst="rect">
            <a:avLst/>
          </a:prstGeom>
        </p:spPr>
      </p:pic>
      <p:pic>
        <p:nvPicPr>
          <p:cNvPr id="8" name="Picture 7" descr="Logo, company name&#10;&#10;Description automatically generated">
            <a:extLst>
              <a:ext uri="{FF2B5EF4-FFF2-40B4-BE49-F238E27FC236}">
                <a16:creationId xmlns:a16="http://schemas.microsoft.com/office/drawing/2014/main" id="{71890DA4-3D1F-4449-AA37-55E49DCE4531}"/>
              </a:ext>
            </a:extLst>
          </p:cNvPr>
          <p:cNvPicPr>
            <a:picLocks noChangeAspect="1"/>
          </p:cNvPicPr>
          <p:nvPr/>
        </p:nvPicPr>
        <p:blipFill>
          <a:blip r:embed="rId4"/>
          <a:stretch>
            <a:fillRect/>
          </a:stretch>
        </p:blipFill>
        <p:spPr>
          <a:xfrm>
            <a:off x="6804026" y="4003694"/>
            <a:ext cx="2339974" cy="1139805"/>
          </a:xfrm>
          <a:prstGeom prst="rect">
            <a:avLst/>
          </a:prstGeom>
        </p:spPr>
      </p:pic>
    </p:spTree>
    <p:extLst>
      <p:ext uri="{BB962C8B-B14F-4D97-AF65-F5344CB8AC3E}">
        <p14:creationId xmlns:p14="http://schemas.microsoft.com/office/powerpoint/2010/main" val="36054488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rgbClr val="188E08"/>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0" y="1250044"/>
            <a:ext cx="4094161" cy="3231356"/>
          </a:xfrm>
        </p:spPr>
        <p:txBody>
          <a:bodyPr/>
          <a:lstStyle/>
          <a:p>
            <a:pPr marL="0" indent="0">
              <a:buNone/>
            </a:pPr>
            <a:endParaRPr lang="en-CA" sz="1800" dirty="0">
              <a:latin typeface="Calibri" panose="020F0502020204030204" pitchFamily="34" charset="0"/>
              <a:cs typeface="Calibri" panose="020F0502020204030204" pitchFamily="34" charset="0"/>
            </a:endParaRPr>
          </a:p>
          <a:p>
            <a:pPr marL="0" indent="0">
              <a:buNone/>
            </a:pPr>
            <a:r>
              <a:rPr lang="en-CA" sz="2200" dirty="0">
                <a:latin typeface="Calibri" panose="020F0502020204030204" pitchFamily="34" charset="0"/>
                <a:cs typeface="Calibri" panose="020F0502020204030204" pitchFamily="34" charset="0"/>
              </a:rPr>
              <a:t>Looking for some items to help you reduce your consumption of single-use items? Hospitality Services has a variety of reusable items for sale at select locations to support a more sustainable eating environment. </a:t>
            </a:r>
          </a:p>
          <a:p>
            <a:pPr marL="0" indent="0">
              <a:buNone/>
            </a:pPr>
            <a:endParaRPr lang="en-CA" dirty="0"/>
          </a:p>
        </p:txBody>
      </p:sp>
      <p:pic>
        <p:nvPicPr>
          <p:cNvPr id="5" name="Picture 4">
            <a:extLst>
              <a:ext uri="{FF2B5EF4-FFF2-40B4-BE49-F238E27FC236}">
                <a16:creationId xmlns:a16="http://schemas.microsoft.com/office/drawing/2014/main" id="{90517EBB-03C3-E343-ADDA-C230CE0C7EA4}"/>
              </a:ext>
            </a:extLst>
          </p:cNvPr>
          <p:cNvPicPr>
            <a:picLocks noChangeAspect="1"/>
          </p:cNvPicPr>
          <p:nvPr/>
        </p:nvPicPr>
        <p:blipFill>
          <a:blip r:embed="rId3"/>
          <a:stretch>
            <a:fillRect/>
          </a:stretch>
        </p:blipFill>
        <p:spPr>
          <a:xfrm>
            <a:off x="477839" y="1458685"/>
            <a:ext cx="3438515" cy="3078505"/>
          </a:xfrm>
          <a:prstGeom prst="rect">
            <a:avLst/>
          </a:prstGeom>
        </p:spPr>
      </p:pic>
      <p:sp>
        <p:nvSpPr>
          <p:cNvPr id="6" name="TextBox 5">
            <a:extLst>
              <a:ext uri="{FF2B5EF4-FFF2-40B4-BE49-F238E27FC236}">
                <a16:creationId xmlns:a16="http://schemas.microsoft.com/office/drawing/2014/main" id="{0F5382AE-C15A-A54E-971F-43A4415E5F8C}"/>
              </a:ext>
            </a:extLst>
          </p:cNvPr>
          <p:cNvSpPr txBox="1"/>
          <p:nvPr/>
        </p:nvSpPr>
        <p:spPr>
          <a:xfrm>
            <a:off x="379182" y="144645"/>
            <a:ext cx="4378556" cy="461665"/>
          </a:xfrm>
          <a:prstGeom prst="rect">
            <a:avLst/>
          </a:prstGeom>
          <a:noFill/>
        </p:spPr>
        <p:txBody>
          <a:bodyPr wrap="square" rtlCol="0">
            <a:spAutoFit/>
          </a:bodyPr>
          <a:lstStyle/>
          <a:p>
            <a:r>
              <a:rPr lang="en-US" sz="2400" dirty="0">
                <a:solidFill>
                  <a:schemeClr val="accent1"/>
                </a:solidFill>
              </a:rPr>
              <a:t>REUSABLE ITEMS FOR PURCHASE</a:t>
            </a:r>
          </a:p>
        </p:txBody>
      </p:sp>
      <p:pic>
        <p:nvPicPr>
          <p:cNvPr id="8" name="Picture 7" descr="Logo, company name&#10;&#10;Description automatically generated">
            <a:extLst>
              <a:ext uri="{FF2B5EF4-FFF2-40B4-BE49-F238E27FC236}">
                <a16:creationId xmlns:a16="http://schemas.microsoft.com/office/drawing/2014/main" id="{833D8779-9277-754A-95AA-AA8D63825A34}"/>
              </a:ext>
            </a:extLst>
          </p:cNvPr>
          <p:cNvPicPr>
            <a:picLocks noChangeAspect="1"/>
          </p:cNvPicPr>
          <p:nvPr/>
        </p:nvPicPr>
        <p:blipFill>
          <a:blip r:embed="rId4"/>
          <a:stretch>
            <a:fillRect/>
          </a:stretch>
        </p:blipFill>
        <p:spPr>
          <a:xfrm>
            <a:off x="6395198" y="3811927"/>
            <a:ext cx="2748802" cy="1338946"/>
          </a:xfrm>
          <a:prstGeom prst="rect">
            <a:avLst/>
          </a:prstGeom>
        </p:spPr>
      </p:pic>
    </p:spTree>
    <p:extLst>
      <p:ext uri="{BB962C8B-B14F-4D97-AF65-F5344CB8AC3E}">
        <p14:creationId xmlns:p14="http://schemas.microsoft.com/office/powerpoint/2010/main" val="24422449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rgbClr val="188E08"/>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sz="3600" b="0" dirty="0" err="1">
                <a:latin typeface="Calibri" panose="020F0502020204030204" pitchFamily="34" charset="0"/>
                <a:cs typeface="Calibri" panose="020F0502020204030204" pitchFamily="34" charset="0"/>
              </a:rPr>
              <a:t>HuskeeSwap</a:t>
            </a:r>
            <a:endParaRPr lang="en-CA" sz="3600" b="0"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234550" y="1198306"/>
            <a:ext cx="4775864" cy="3945194"/>
          </a:xfrm>
        </p:spPr>
        <p:txBody>
          <a:bodyPr>
            <a:noAutofit/>
          </a:bodyPr>
          <a:lstStyle/>
          <a:p>
            <a:pPr marL="0" indent="0">
              <a:buNone/>
            </a:pPr>
            <a:r>
              <a:rPr lang="en-CA" sz="1800" dirty="0">
                <a:latin typeface="Calibri" panose="020F0502020204030204" pitchFamily="34" charset="0"/>
                <a:cs typeface="Calibri" panose="020F0502020204030204" pitchFamily="34" charset="0"/>
              </a:rPr>
              <a:t>Partnership program between Common Ground Coffeehouse and The Tea Room! </a:t>
            </a:r>
          </a:p>
          <a:p>
            <a:pPr marL="0" indent="0">
              <a:buNone/>
            </a:pPr>
            <a:r>
              <a:rPr lang="en-CA" sz="1800" dirty="0">
                <a:latin typeface="Calibri" panose="020F0502020204030204" pitchFamily="34" charset="0"/>
                <a:cs typeface="Calibri" panose="020F0502020204030204" pitchFamily="34" charset="0"/>
              </a:rPr>
              <a:t>How it works: </a:t>
            </a:r>
          </a:p>
          <a:p>
            <a:pPr marL="457200" indent="-457200">
              <a:buAutoNum type="arabicPeriod"/>
            </a:pPr>
            <a:r>
              <a:rPr lang="en-CA" sz="1800" dirty="0">
                <a:latin typeface="Calibri" panose="020F0502020204030204" pitchFamily="34" charset="0"/>
                <a:cs typeface="Calibri" panose="020F0502020204030204" pitchFamily="34" charset="0"/>
              </a:rPr>
              <a:t>Purchase a </a:t>
            </a:r>
            <a:r>
              <a:rPr lang="en-CA" sz="1800" dirty="0" err="1">
                <a:latin typeface="Calibri" panose="020F0502020204030204" pitchFamily="34" charset="0"/>
                <a:cs typeface="Calibri" panose="020F0502020204030204" pitchFamily="34" charset="0"/>
              </a:rPr>
              <a:t>HuskeeCup</a:t>
            </a:r>
            <a:r>
              <a:rPr lang="en-CA" sz="1800" dirty="0">
                <a:latin typeface="Calibri" panose="020F0502020204030204" pitchFamily="34" charset="0"/>
                <a:cs typeface="Calibri" panose="020F0502020204030204" pitchFamily="34" charset="0"/>
              </a:rPr>
              <a:t> + Lid for a one time fee of $25.00 at any participating location. </a:t>
            </a:r>
          </a:p>
          <a:p>
            <a:pPr marL="457200" indent="-457200">
              <a:buAutoNum type="arabicPeriod"/>
            </a:pPr>
            <a:r>
              <a:rPr lang="en-CA" sz="1800" dirty="0">
                <a:latin typeface="Calibri" panose="020F0502020204030204" pitchFamily="34" charset="0"/>
                <a:cs typeface="Calibri" panose="020F0502020204030204" pitchFamily="34" charset="0"/>
              </a:rPr>
              <a:t>Bring your </a:t>
            </a:r>
            <a:r>
              <a:rPr lang="en-CA" sz="1800" dirty="0" err="1">
                <a:latin typeface="Calibri" panose="020F0502020204030204" pitchFamily="34" charset="0"/>
                <a:cs typeface="Calibri" panose="020F0502020204030204" pitchFamily="34" charset="0"/>
              </a:rPr>
              <a:t>HuskeeCup</a:t>
            </a:r>
            <a:r>
              <a:rPr lang="en-CA" sz="1800" dirty="0">
                <a:latin typeface="Calibri" panose="020F0502020204030204" pitchFamily="34" charset="0"/>
                <a:cs typeface="Calibri" panose="020F0502020204030204" pitchFamily="34" charset="0"/>
              </a:rPr>
              <a:t> to any participating location, and drop off your used </a:t>
            </a:r>
            <a:r>
              <a:rPr lang="en-CA" sz="1800" dirty="0" err="1">
                <a:latin typeface="Calibri" panose="020F0502020204030204" pitchFamily="34" charset="0"/>
                <a:cs typeface="Calibri" panose="020F0502020204030204" pitchFamily="34" charset="0"/>
              </a:rPr>
              <a:t>HuskeeCup</a:t>
            </a:r>
            <a:r>
              <a:rPr lang="en-CA" sz="1800" dirty="0">
                <a:latin typeface="Calibri" panose="020F0502020204030204" pitchFamily="34" charset="0"/>
                <a:cs typeface="Calibri" panose="020F0502020204030204" pitchFamily="34" charset="0"/>
              </a:rPr>
              <a:t> to the cashier. </a:t>
            </a:r>
          </a:p>
          <a:p>
            <a:pPr marL="457200" indent="-457200">
              <a:buAutoNum type="arabicPeriod"/>
            </a:pPr>
            <a:r>
              <a:rPr lang="en-CA" sz="1800" dirty="0">
                <a:latin typeface="Calibri" panose="020F0502020204030204" pitchFamily="34" charset="0"/>
                <a:cs typeface="Calibri" panose="020F0502020204030204" pitchFamily="34" charset="0"/>
              </a:rPr>
              <a:t>Order your coffee as usual. </a:t>
            </a:r>
          </a:p>
          <a:p>
            <a:pPr marL="457200" indent="-457200">
              <a:buAutoNum type="arabicPeriod"/>
            </a:pPr>
            <a:r>
              <a:rPr lang="en-CA" sz="1800" dirty="0">
                <a:latin typeface="Calibri" panose="020F0502020204030204" pitchFamily="34" charset="0"/>
                <a:cs typeface="Calibri" panose="020F0502020204030204" pitchFamily="34" charset="0"/>
              </a:rPr>
              <a:t>Get your coffee in a clean </a:t>
            </a:r>
            <a:r>
              <a:rPr lang="en-CA" sz="1800" dirty="0" err="1">
                <a:latin typeface="Calibri" panose="020F0502020204030204" pitchFamily="34" charset="0"/>
                <a:cs typeface="Calibri" panose="020F0502020204030204" pitchFamily="34" charset="0"/>
              </a:rPr>
              <a:t>HuskeeCup</a:t>
            </a:r>
            <a:r>
              <a:rPr lang="en-CA" sz="1800" dirty="0">
                <a:latin typeface="Calibri" panose="020F0502020204030204" pitchFamily="34" charset="0"/>
                <a:cs typeface="Calibri" panose="020F0502020204030204" pitchFamily="34" charset="0"/>
              </a:rPr>
              <a:t>! </a:t>
            </a:r>
          </a:p>
          <a:p>
            <a:pPr marL="457200" indent="-457200">
              <a:buAutoNum type="arabicPeriod"/>
            </a:pPr>
            <a:r>
              <a:rPr lang="en-CA" sz="1800" dirty="0">
                <a:latin typeface="Calibri" panose="020F0502020204030204" pitchFamily="34" charset="0"/>
                <a:cs typeface="Calibri" panose="020F0502020204030204" pitchFamily="34" charset="0"/>
              </a:rPr>
              <a:t>Repeat!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86375" y="1362210"/>
            <a:ext cx="3757664" cy="2113686"/>
          </a:xfrm>
          <a:prstGeom prst="rect">
            <a:avLst/>
          </a:prstGeom>
        </p:spPr>
      </p:pic>
      <p:pic>
        <p:nvPicPr>
          <p:cNvPr id="6" name="Picture 5" descr="Logo, company name&#10;&#10;Description automatically generated">
            <a:extLst>
              <a:ext uri="{FF2B5EF4-FFF2-40B4-BE49-F238E27FC236}">
                <a16:creationId xmlns:a16="http://schemas.microsoft.com/office/drawing/2014/main" id="{D029E054-CF1F-ED4C-9544-C0E7ABB228BF}"/>
              </a:ext>
            </a:extLst>
          </p:cNvPr>
          <p:cNvPicPr>
            <a:picLocks noChangeAspect="1"/>
          </p:cNvPicPr>
          <p:nvPr/>
        </p:nvPicPr>
        <p:blipFill>
          <a:blip r:embed="rId4"/>
          <a:stretch>
            <a:fillRect/>
          </a:stretch>
        </p:blipFill>
        <p:spPr>
          <a:xfrm>
            <a:off x="6621479" y="3914775"/>
            <a:ext cx="2522521" cy="1228724"/>
          </a:xfrm>
          <a:prstGeom prst="rect">
            <a:avLst/>
          </a:prstGeom>
        </p:spPr>
      </p:pic>
    </p:spTree>
    <p:extLst>
      <p:ext uri="{BB962C8B-B14F-4D97-AF65-F5344CB8AC3E}">
        <p14:creationId xmlns:p14="http://schemas.microsoft.com/office/powerpoint/2010/main" val="24933388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35000">
              <a:schemeClr val="accent5">
                <a:lumMod val="0"/>
                <a:lumOff val="100000"/>
              </a:schemeClr>
            </a:gs>
            <a:gs pos="100000">
              <a:srgbClr val="188E08"/>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0" dirty="0">
                <a:latin typeface="Calibri" panose="020F0502020204030204" pitchFamily="34" charset="0"/>
                <a:cs typeface="Calibri" panose="020F0502020204030204" pitchFamily="34" charset="0"/>
              </a:rPr>
              <a:t>Common Ground Coffeehouse (</a:t>
            </a:r>
            <a:r>
              <a:rPr lang="en-CA" b="0" dirty="0" err="1">
                <a:latin typeface="Calibri" panose="020F0502020204030204" pitchFamily="34" charset="0"/>
                <a:cs typeface="Calibri" panose="020F0502020204030204" pitchFamily="34" charset="0"/>
              </a:rPr>
              <a:t>Cogro</a:t>
            </a:r>
            <a:r>
              <a:rPr lang="en-CA" b="0" dirty="0">
                <a:latin typeface="Calibri" panose="020F0502020204030204" pitchFamily="34" charset="0"/>
                <a:cs typeface="Calibri" panose="020F0502020204030204" pitchFamily="34" charset="0"/>
              </a:rPr>
              <a:t>)</a:t>
            </a:r>
          </a:p>
        </p:txBody>
      </p:sp>
      <p:sp>
        <p:nvSpPr>
          <p:cNvPr id="3" name="Content Placeholder 2"/>
          <p:cNvSpPr>
            <a:spLocks noGrp="1"/>
          </p:cNvSpPr>
          <p:nvPr>
            <p:ph idx="1"/>
          </p:nvPr>
        </p:nvSpPr>
        <p:spPr>
          <a:xfrm>
            <a:off x="3789687" y="1321058"/>
            <a:ext cx="4997089" cy="3231356"/>
          </a:xfrm>
        </p:spPr>
        <p:txBody>
          <a:bodyPr>
            <a:noAutofit/>
          </a:bodyPr>
          <a:lstStyle/>
          <a:p>
            <a:pPr marL="0" indent="0">
              <a:buNone/>
            </a:pPr>
            <a:r>
              <a:rPr lang="en-CA" sz="2000" dirty="0">
                <a:latin typeface="Calibri" panose="020F0502020204030204" pitchFamily="34" charset="0"/>
                <a:cs typeface="Calibri" panose="020F0502020204030204" pitchFamily="34" charset="0"/>
              </a:rPr>
              <a:t>Common Ground has introduced a $0.10 sustainability fee for all disposables to encourage customers to choose for here plates and mugs and/or  to bring reusable containers or to use the </a:t>
            </a:r>
            <a:r>
              <a:rPr lang="en-CA" sz="2000" dirty="0" err="1">
                <a:latin typeface="Calibri" panose="020F0502020204030204" pitchFamily="34" charset="0"/>
                <a:cs typeface="Calibri" panose="020F0502020204030204" pitchFamily="34" charset="0"/>
              </a:rPr>
              <a:t>HuskeeCup</a:t>
            </a:r>
            <a:r>
              <a:rPr lang="en-CA" sz="2000" dirty="0">
                <a:latin typeface="Calibri" panose="020F0502020204030204" pitchFamily="34" charset="0"/>
                <a:cs typeface="Calibri" panose="020F0502020204030204" pitchFamily="34" charset="0"/>
              </a:rPr>
              <a:t> program. </a:t>
            </a:r>
          </a:p>
          <a:p>
            <a:pPr marL="0" indent="0">
              <a:buNone/>
            </a:pPr>
            <a:r>
              <a:rPr lang="en-CA" sz="2000" dirty="0">
                <a:latin typeface="Calibri" panose="020F0502020204030204" pitchFamily="34" charset="0"/>
                <a:cs typeface="Calibri" panose="020F0502020204030204" pitchFamily="34" charset="0"/>
              </a:rPr>
              <a:t>Bring your own reusable mug or participate in the </a:t>
            </a:r>
            <a:r>
              <a:rPr lang="en-CA" sz="2000" dirty="0" err="1">
                <a:latin typeface="Calibri" panose="020F0502020204030204" pitchFamily="34" charset="0"/>
                <a:cs typeface="Calibri" panose="020F0502020204030204" pitchFamily="34" charset="0"/>
              </a:rPr>
              <a:t>HuskeeCup</a:t>
            </a:r>
            <a:r>
              <a:rPr lang="en-CA" sz="2000" dirty="0">
                <a:latin typeface="Calibri" panose="020F0502020204030204" pitchFamily="34" charset="0"/>
                <a:cs typeface="Calibri" panose="020F0502020204030204" pitchFamily="34" charset="0"/>
              </a:rPr>
              <a:t> program and receive $0.25 off your order! </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2910" y="1100137"/>
            <a:ext cx="3452277" cy="3452277"/>
          </a:xfrm>
          <a:prstGeom prst="rect">
            <a:avLst/>
          </a:prstGeom>
        </p:spPr>
      </p:pic>
      <p:pic>
        <p:nvPicPr>
          <p:cNvPr id="6" name="Picture 5" descr="Logo, company name&#10;&#10;Description automatically generated">
            <a:extLst>
              <a:ext uri="{FF2B5EF4-FFF2-40B4-BE49-F238E27FC236}">
                <a16:creationId xmlns:a16="http://schemas.microsoft.com/office/drawing/2014/main" id="{80B95185-B746-434A-A468-52C738C53079}"/>
              </a:ext>
            </a:extLst>
          </p:cNvPr>
          <p:cNvPicPr>
            <a:picLocks noChangeAspect="1"/>
          </p:cNvPicPr>
          <p:nvPr/>
        </p:nvPicPr>
        <p:blipFill>
          <a:blip r:embed="rId4"/>
          <a:stretch>
            <a:fillRect/>
          </a:stretch>
        </p:blipFill>
        <p:spPr>
          <a:xfrm>
            <a:off x="6504152" y="3909477"/>
            <a:ext cx="2639848" cy="1285874"/>
          </a:xfrm>
          <a:prstGeom prst="rect">
            <a:avLst/>
          </a:prstGeom>
        </p:spPr>
      </p:pic>
    </p:spTree>
    <p:extLst>
      <p:ext uri="{BB962C8B-B14F-4D97-AF65-F5344CB8AC3E}">
        <p14:creationId xmlns:p14="http://schemas.microsoft.com/office/powerpoint/2010/main" val="2940341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latin typeface="Calibri" panose="020F0502020204030204" pitchFamily="34" charset="0"/>
                <a:cs typeface="Calibri" panose="020F0502020204030204" pitchFamily="34" charset="0"/>
              </a:rPr>
              <a:t>Ontario Legislation</a:t>
            </a:r>
          </a:p>
        </p:txBody>
      </p:sp>
      <p:sp>
        <p:nvSpPr>
          <p:cNvPr id="3" name="Content Placeholder 2"/>
          <p:cNvSpPr>
            <a:spLocks noGrp="1"/>
          </p:cNvSpPr>
          <p:nvPr>
            <p:ph idx="1"/>
          </p:nvPr>
        </p:nvSpPr>
        <p:spPr>
          <a:xfrm>
            <a:off x="681039" y="1487092"/>
            <a:ext cx="8005762" cy="3231356"/>
          </a:xfrm>
        </p:spPr>
        <p:txBody>
          <a:bodyPr>
            <a:normAutofit/>
          </a:bodyPr>
          <a:lstStyle/>
          <a:p>
            <a:pPr>
              <a:buFont typeface="Wingdings" panose="05000000000000000000" pitchFamily="2" charset="2"/>
              <a:buChar char="Ø"/>
            </a:pPr>
            <a:r>
              <a:rPr lang="en-CA" sz="2200" dirty="0">
                <a:latin typeface="Calibri" panose="020F0502020204030204" pitchFamily="34" charset="0"/>
                <a:cs typeface="Calibri" panose="020F0502020204030204" pitchFamily="34" charset="0"/>
              </a:rPr>
              <a:t>The Ministry of the Environment, Conservation and Parks determines waste management legislation for the province of Ontario. The In-Ontario Environment Plan is shifting to place responsibility for production of waste onto the producers of products.</a:t>
            </a:r>
          </a:p>
          <a:p>
            <a:pPr>
              <a:buFont typeface="Wingdings" panose="05000000000000000000" pitchFamily="2" charset="2"/>
              <a:buChar char="Ø"/>
            </a:pPr>
            <a:r>
              <a:rPr lang="en-CA" sz="2200" dirty="0">
                <a:latin typeface="Calibri" panose="020F0502020204030204" pitchFamily="34" charset="0"/>
                <a:cs typeface="Calibri" panose="020F0502020204030204" pitchFamily="34" charset="0"/>
              </a:rPr>
              <a:t>Queen’s University falls under the Industrial, Commercial &amp; Institutional (IC&amp;I) Sector and is responsible for the management of their own waste. University waste and recycling is NOT part of the Kingston municipal recycling program. </a:t>
            </a:r>
          </a:p>
          <a:p>
            <a:pPr>
              <a:buFont typeface="Wingdings" panose="05000000000000000000" pitchFamily="2" charset="2"/>
              <a:buChar char="Ø"/>
            </a:pPr>
            <a:endParaRPr lang="en-CA" sz="2000" dirty="0"/>
          </a:p>
          <a:p>
            <a:endParaRPr lang="en-CA" sz="2000" dirty="0"/>
          </a:p>
        </p:txBody>
      </p:sp>
    </p:spTree>
    <p:extLst>
      <p:ext uri="{BB962C8B-B14F-4D97-AF65-F5344CB8AC3E}">
        <p14:creationId xmlns:p14="http://schemas.microsoft.com/office/powerpoint/2010/main" val="293886406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p:cNvSpPr txBox="1"/>
          <p:nvPr/>
        </p:nvSpPr>
        <p:spPr>
          <a:xfrm>
            <a:off x="520831" y="2894023"/>
            <a:ext cx="8267437" cy="2092881"/>
          </a:xfrm>
          <a:prstGeom prst="rect">
            <a:avLst/>
          </a:prstGeom>
          <a:noFill/>
        </p:spPr>
        <p:txBody>
          <a:bodyPr wrap="square" rtlCol="0">
            <a:spAutoFit/>
          </a:bodyPr>
          <a:lstStyle/>
          <a:p>
            <a:pPr algn="ctr"/>
            <a:r>
              <a:rPr lang="en-CA" sz="2600" dirty="0">
                <a:latin typeface="Calibri" panose="020F0502020204030204" pitchFamily="34" charset="0"/>
                <a:cs typeface="Calibri" panose="020F0502020204030204" pitchFamily="34" charset="0"/>
              </a:rPr>
              <a:t>You have successfully completed the Queen’s University Recycling Training Modules. The University appreciates that you’ve taken the time to learn more about reducing, reusing and recycling </a:t>
            </a:r>
            <a:r>
              <a:rPr lang="en-CA" sz="2600">
                <a:latin typeface="Calibri" panose="020F0502020204030204" pitchFamily="34" charset="0"/>
                <a:cs typeface="Calibri" panose="020F0502020204030204" pitchFamily="34" charset="0"/>
              </a:rPr>
              <a:t>on campus. Together </a:t>
            </a:r>
            <a:r>
              <a:rPr lang="en-CA" sz="2600" dirty="0">
                <a:latin typeface="Calibri" panose="020F0502020204030204" pitchFamily="34" charset="0"/>
                <a:cs typeface="Calibri" panose="020F0502020204030204" pitchFamily="34" charset="0"/>
              </a:rPr>
              <a:t>we can all make Queen’s a more sustainable institution!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8500" y="873006"/>
            <a:ext cx="7912100" cy="2456707"/>
          </a:xfrm>
          <a:prstGeom prst="rect">
            <a:avLst/>
          </a:prstGeom>
        </p:spPr>
      </p:pic>
    </p:spTree>
    <p:extLst>
      <p:ext uri="{BB962C8B-B14F-4D97-AF65-F5344CB8AC3E}">
        <p14:creationId xmlns:p14="http://schemas.microsoft.com/office/powerpoint/2010/main" val="26145598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latin typeface="Calibri" panose="020F0502020204030204" pitchFamily="34" charset="0"/>
                <a:cs typeface="Calibri" panose="020F0502020204030204" pitchFamily="34" charset="0"/>
              </a:rPr>
              <a:t>Ontario Regulation 102/94</a:t>
            </a:r>
          </a:p>
        </p:txBody>
      </p:sp>
      <p:graphicFrame>
        <p:nvGraphicFramePr>
          <p:cNvPr id="10" name="Diagram 3"/>
          <p:cNvGraphicFramePr/>
          <p:nvPr>
            <p:extLst>
              <p:ext uri="{D42A27DB-BD31-4B8C-83A1-F6EECF244321}">
                <p14:modId xmlns:p14="http://schemas.microsoft.com/office/powerpoint/2010/main" val="14985294"/>
              </p:ext>
            </p:extLst>
          </p:nvPr>
        </p:nvGraphicFramePr>
        <p:xfrm>
          <a:off x="-729331" y="1604513"/>
          <a:ext cx="3815463" cy="344622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5728550" y="1464056"/>
            <a:ext cx="3415450" cy="3016210"/>
          </a:xfrm>
          <a:prstGeom prst="rect">
            <a:avLst/>
          </a:prstGeom>
          <a:noFill/>
        </p:spPr>
        <p:txBody>
          <a:bodyPr wrap="square" rtlCol="0">
            <a:spAutoFit/>
            <a:scene3d>
              <a:camera prst="orthographicFront"/>
              <a:lightRig rig="harsh" dir="t"/>
            </a:scene3d>
            <a:sp3d extrusionH="57150" prstMaterial="matte">
              <a:bevelT w="63500" h="12700" prst="angle"/>
              <a:contourClr>
                <a:schemeClr val="bg1">
                  <a:lumMod val="65000"/>
                </a:schemeClr>
              </a:contourClr>
            </a:sp3d>
          </a:bodyPr>
          <a:lstStyle/>
          <a:p>
            <a:pPr marL="285750" indent="-285750">
              <a:buFont typeface="Wingdings" panose="05000000000000000000" pitchFamily="2" charset="2"/>
              <a:buChar char="v"/>
            </a:pPr>
            <a:r>
              <a:rPr lang="en-CA" sz="1900" dirty="0">
                <a:ln/>
                <a:latin typeface="Calibri" panose="020F0502020204030204" pitchFamily="34" charset="0"/>
                <a:cs typeface="Calibri" panose="020F0502020204030204" pitchFamily="34" charset="0"/>
              </a:rPr>
              <a:t>Queen’s is required to conduct regular audits of the campus waste streams to publish Waste Reduction Work Plans for the campus.</a:t>
            </a:r>
          </a:p>
          <a:p>
            <a:pPr marL="285750" indent="-285750">
              <a:buFont typeface="Wingdings" panose="05000000000000000000" pitchFamily="2" charset="2"/>
              <a:buChar char="v"/>
            </a:pPr>
            <a:endParaRPr lang="en-CA" sz="1900" dirty="0">
              <a:ln/>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r>
              <a:rPr lang="en-CA" sz="1900" dirty="0">
                <a:ln/>
                <a:latin typeface="Calibri" panose="020F0502020204030204" pitchFamily="34" charset="0"/>
                <a:cs typeface="Calibri" panose="020F0502020204030204" pitchFamily="34" charset="0"/>
              </a:rPr>
              <a:t>The audit findings and work plans are posted on the Facilities website </a:t>
            </a:r>
            <a:r>
              <a:rPr lang="en-CA" sz="1900" dirty="0">
                <a:ln/>
                <a:latin typeface="Calibri" panose="020F0502020204030204" pitchFamily="34" charset="0"/>
                <a:cs typeface="Calibri" panose="020F0502020204030204" pitchFamily="34" charset="0"/>
                <a:hlinkClick r:id="rId8"/>
              </a:rPr>
              <a:t>here.</a:t>
            </a:r>
            <a:endParaRPr lang="en-CA" sz="1900" dirty="0">
              <a:ln/>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CA" sz="1900" dirty="0">
              <a:ln/>
              <a:latin typeface="Calibri" panose="020F0502020204030204" pitchFamily="34" charset="0"/>
              <a:cs typeface="Calibri" panose="020F0502020204030204" pitchFamily="34" charset="0"/>
            </a:endParaRPr>
          </a:p>
        </p:txBody>
      </p:sp>
      <p:sp>
        <p:nvSpPr>
          <p:cNvPr id="3" name="Rectangle 2"/>
          <p:cNvSpPr/>
          <p:nvPr/>
        </p:nvSpPr>
        <p:spPr>
          <a:xfrm>
            <a:off x="436184" y="1101816"/>
            <a:ext cx="5907860" cy="923330"/>
          </a:xfrm>
          <a:prstGeom prst="rect">
            <a:avLst/>
          </a:prstGeom>
        </p:spPr>
        <p:txBody>
          <a:bodyPr wrap="square">
            <a:spAutoFit/>
          </a:bodyPr>
          <a:lstStyle/>
          <a:p>
            <a:r>
              <a:rPr lang="en-CA" b="1" dirty="0">
                <a:ln/>
                <a:latin typeface="Calibri" panose="020F0502020204030204" pitchFamily="34" charset="0"/>
                <a:cs typeface="Calibri" panose="020F0502020204030204" pitchFamily="34" charset="0"/>
              </a:rPr>
              <a:t>O. Reg. 102/94: Waste Audits &amp; Waste Reduction Work Plans </a:t>
            </a:r>
          </a:p>
          <a:p>
            <a:endParaRPr lang="en-CA" b="1" dirty="0">
              <a:ln/>
              <a:solidFill>
                <a:schemeClr val="accent3"/>
              </a:solidFill>
            </a:endParaRPr>
          </a:p>
        </p:txBody>
      </p:sp>
      <p:pic>
        <p:nvPicPr>
          <p:cNvPr id="9" name="Picture 8" descr="A group of people standing in front of a building&#10;&#10;Description automatically generated">
            <a:extLst>
              <a:ext uri="{FF2B5EF4-FFF2-40B4-BE49-F238E27FC236}">
                <a16:creationId xmlns:a16="http://schemas.microsoft.com/office/drawing/2014/main" id="{AF536E02-1D92-004E-B6F6-48DA56C5E393}"/>
              </a:ext>
            </a:extLst>
          </p:cNvPr>
          <p:cNvPicPr>
            <a:picLocks noChangeAspect="1"/>
          </p:cNvPicPr>
          <p:nvPr/>
        </p:nvPicPr>
        <p:blipFill>
          <a:blip r:embed="rId9"/>
          <a:stretch>
            <a:fillRect/>
          </a:stretch>
        </p:blipFill>
        <p:spPr>
          <a:xfrm>
            <a:off x="2748502" y="2088510"/>
            <a:ext cx="2401013" cy="1800759"/>
          </a:xfrm>
          <a:prstGeom prst="rect">
            <a:avLst/>
          </a:prstGeom>
        </p:spPr>
      </p:pic>
    </p:spTree>
    <p:extLst>
      <p:ext uri="{BB962C8B-B14F-4D97-AF65-F5344CB8AC3E}">
        <p14:creationId xmlns:p14="http://schemas.microsoft.com/office/powerpoint/2010/main" val="10854941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ppt_w</p:attrName>
                                        </p:attrNameLst>
                                      </p:cBhvr>
                                      <p:tavLst>
                                        <p:tav tm="0" fmla="#ppt_w*sin(2.5*pi*$)">
                                          <p:val>
                                            <p:fltVal val="0"/>
                                          </p:val>
                                        </p:tav>
                                        <p:tav tm="100000">
                                          <p:val>
                                            <p:fltVal val="1"/>
                                          </p:val>
                                        </p:tav>
                                      </p:tavLst>
                                    </p:anim>
                                    <p:anim calcmode="lin" valueType="num">
                                      <p:cBhvr>
                                        <p:cTn id="9"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latin typeface="Calibri" panose="020F0502020204030204" pitchFamily="34" charset="0"/>
                <a:cs typeface="Calibri" panose="020F0502020204030204" pitchFamily="34" charset="0"/>
              </a:rPr>
              <a:t>Ontario Regulation 103/94</a:t>
            </a:r>
          </a:p>
        </p:txBody>
      </p:sp>
      <p:sp>
        <p:nvSpPr>
          <p:cNvPr id="3" name="Content Placeholder 2"/>
          <p:cNvSpPr>
            <a:spLocks noGrp="1"/>
          </p:cNvSpPr>
          <p:nvPr>
            <p:ph idx="1"/>
          </p:nvPr>
        </p:nvSpPr>
        <p:spPr>
          <a:xfrm>
            <a:off x="681038" y="1677263"/>
            <a:ext cx="3795711" cy="703659"/>
          </a:xfrm>
        </p:spPr>
        <p:txBody>
          <a:bodyPr>
            <a:normAutofit fontScale="85000" lnSpcReduction="20000"/>
          </a:bodyPr>
          <a:lstStyle/>
          <a:p>
            <a:pPr marL="0" indent="0">
              <a:buNone/>
            </a:pPr>
            <a:r>
              <a:rPr lang="en-CA" sz="2200" b="1" dirty="0">
                <a:latin typeface="Calibri" panose="020F0502020204030204" pitchFamily="34" charset="0"/>
                <a:cs typeface="Calibri" panose="020F0502020204030204" pitchFamily="34" charset="0"/>
              </a:rPr>
              <a:t>O. Reg. 103/94: Industrial, Commercial &amp; Institutional Source Separation Programs: </a:t>
            </a:r>
          </a:p>
          <a:p>
            <a:pPr marL="0" indent="0">
              <a:buNone/>
            </a:pPr>
            <a:endParaRPr lang="en-CA" dirty="0"/>
          </a:p>
        </p:txBody>
      </p:sp>
      <p:sp>
        <p:nvSpPr>
          <p:cNvPr id="4" name="TextBox 3"/>
          <p:cNvSpPr txBox="1"/>
          <p:nvPr/>
        </p:nvSpPr>
        <p:spPr>
          <a:xfrm>
            <a:off x="541461" y="2438630"/>
            <a:ext cx="4101977" cy="1754326"/>
          </a:xfrm>
          <a:prstGeom prst="rect">
            <a:avLst/>
          </a:prstGeom>
          <a:noFill/>
        </p:spPr>
        <p:txBody>
          <a:bodyPr wrap="square" rtlCol="0">
            <a:spAutoFit/>
          </a:bodyPr>
          <a:lstStyle/>
          <a:p>
            <a:endParaRPr lang="en-CA"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endParaRPr lang="en-CA" dirty="0">
              <a:latin typeface="Calibri" panose="020F0502020204030204" pitchFamily="34" charset="0"/>
              <a:cs typeface="Calibri" panose="020F0502020204030204" pitchFamily="34" charset="0"/>
            </a:endParaRPr>
          </a:p>
          <a:p>
            <a:pPr marL="285750" indent="-285750">
              <a:buFont typeface="Wingdings" panose="05000000000000000000" pitchFamily="2" charset="2"/>
              <a:buChar char="v"/>
            </a:pPr>
            <a:r>
              <a:rPr lang="en-CA" dirty="0">
                <a:latin typeface="Calibri" panose="020F0502020204030204" pitchFamily="34" charset="0"/>
                <a:cs typeface="Calibri" panose="020F0502020204030204" pitchFamily="34" charset="0"/>
              </a:rPr>
              <a:t>Queen’s abides by this regulation by providing colour-coded waste watcher stations and signage in all campus buildings</a:t>
            </a:r>
          </a:p>
        </p:txBody>
      </p:sp>
      <p:pic>
        <p:nvPicPr>
          <p:cNvPr id="7" name="Picture 6" descr="Text, timeline&#10;&#10;Description automatically generated with medium confidence">
            <a:extLst>
              <a:ext uri="{FF2B5EF4-FFF2-40B4-BE49-F238E27FC236}">
                <a16:creationId xmlns:a16="http://schemas.microsoft.com/office/drawing/2014/main" id="{B79DF1B4-6F9D-4946-9765-8A3B4F2E7D08}"/>
              </a:ext>
            </a:extLst>
          </p:cNvPr>
          <p:cNvPicPr>
            <a:picLocks noChangeAspect="1"/>
          </p:cNvPicPr>
          <p:nvPr/>
        </p:nvPicPr>
        <p:blipFill>
          <a:blip r:embed="rId3"/>
          <a:stretch>
            <a:fillRect/>
          </a:stretch>
        </p:blipFill>
        <p:spPr>
          <a:xfrm>
            <a:off x="5231958" y="1363266"/>
            <a:ext cx="1383155" cy="1793603"/>
          </a:xfrm>
          <a:prstGeom prst="rect">
            <a:avLst/>
          </a:prstGeom>
        </p:spPr>
      </p:pic>
      <p:pic>
        <p:nvPicPr>
          <p:cNvPr id="9" name="Picture 8" descr="A picture containing text, bottle&#10;&#10;Description automatically generated">
            <a:extLst>
              <a:ext uri="{FF2B5EF4-FFF2-40B4-BE49-F238E27FC236}">
                <a16:creationId xmlns:a16="http://schemas.microsoft.com/office/drawing/2014/main" id="{1B127E6A-872C-0F48-90C2-E651C3A86E11}"/>
              </a:ext>
            </a:extLst>
          </p:cNvPr>
          <p:cNvPicPr>
            <a:picLocks noChangeAspect="1"/>
          </p:cNvPicPr>
          <p:nvPr/>
        </p:nvPicPr>
        <p:blipFill>
          <a:blip r:embed="rId4"/>
          <a:stretch>
            <a:fillRect/>
          </a:stretch>
        </p:blipFill>
        <p:spPr>
          <a:xfrm>
            <a:off x="7064056" y="1363266"/>
            <a:ext cx="1398906" cy="1814028"/>
          </a:xfrm>
          <a:prstGeom prst="rect">
            <a:avLst/>
          </a:prstGeom>
        </p:spPr>
      </p:pic>
      <p:pic>
        <p:nvPicPr>
          <p:cNvPr id="11" name="Picture 10" descr="A picture containing calendar&#10;&#10;Description automatically generated">
            <a:extLst>
              <a:ext uri="{FF2B5EF4-FFF2-40B4-BE49-F238E27FC236}">
                <a16:creationId xmlns:a16="http://schemas.microsoft.com/office/drawing/2014/main" id="{AFD8F254-B14A-1943-B5E2-48D31D0ACF6D}"/>
              </a:ext>
            </a:extLst>
          </p:cNvPr>
          <p:cNvPicPr>
            <a:picLocks noChangeAspect="1"/>
          </p:cNvPicPr>
          <p:nvPr/>
        </p:nvPicPr>
        <p:blipFill>
          <a:blip r:embed="rId5"/>
          <a:stretch>
            <a:fillRect/>
          </a:stretch>
        </p:blipFill>
        <p:spPr>
          <a:xfrm>
            <a:off x="5231958" y="3349895"/>
            <a:ext cx="1383155" cy="1793604"/>
          </a:xfrm>
          <a:prstGeom prst="rect">
            <a:avLst/>
          </a:prstGeom>
        </p:spPr>
      </p:pic>
      <p:pic>
        <p:nvPicPr>
          <p:cNvPr id="13" name="Picture 12" descr="Graphical user interface&#10;&#10;Description automatically generated with medium confidence">
            <a:extLst>
              <a:ext uri="{FF2B5EF4-FFF2-40B4-BE49-F238E27FC236}">
                <a16:creationId xmlns:a16="http://schemas.microsoft.com/office/drawing/2014/main" id="{CCFAB17D-15FC-2044-BB8C-3C00A375F347}"/>
              </a:ext>
            </a:extLst>
          </p:cNvPr>
          <p:cNvPicPr>
            <a:picLocks noChangeAspect="1"/>
          </p:cNvPicPr>
          <p:nvPr/>
        </p:nvPicPr>
        <p:blipFill>
          <a:blip r:embed="rId6"/>
          <a:stretch>
            <a:fillRect/>
          </a:stretch>
        </p:blipFill>
        <p:spPr>
          <a:xfrm>
            <a:off x="7203633" y="3349894"/>
            <a:ext cx="1383156" cy="1793605"/>
          </a:xfrm>
          <a:prstGeom prst="rect">
            <a:avLst/>
          </a:prstGeom>
        </p:spPr>
      </p:pic>
    </p:spTree>
    <p:extLst>
      <p:ext uri="{BB962C8B-B14F-4D97-AF65-F5344CB8AC3E}">
        <p14:creationId xmlns:p14="http://schemas.microsoft.com/office/powerpoint/2010/main" val="13685474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latin typeface="Calibri" panose="020F0502020204030204" pitchFamily="34" charset="0"/>
                <a:cs typeface="Calibri" panose="020F0502020204030204" pitchFamily="34" charset="0"/>
              </a:rPr>
              <a:t>Queen’s Diversion Rates</a:t>
            </a:r>
          </a:p>
        </p:txBody>
      </p:sp>
      <p:sp>
        <p:nvSpPr>
          <p:cNvPr id="3" name="Content Placeholder 2"/>
          <p:cNvSpPr>
            <a:spLocks noGrp="1"/>
          </p:cNvSpPr>
          <p:nvPr>
            <p:ph idx="1"/>
          </p:nvPr>
        </p:nvSpPr>
        <p:spPr>
          <a:xfrm>
            <a:off x="681038" y="1363267"/>
            <a:ext cx="8005762" cy="2751533"/>
          </a:xfrm>
        </p:spPr>
        <p:txBody>
          <a:bodyPr>
            <a:normAutofit lnSpcReduction="10000"/>
          </a:bodyPr>
          <a:lstStyle/>
          <a:p>
            <a:pPr marL="0" indent="0">
              <a:buNone/>
            </a:pPr>
            <a:r>
              <a:rPr lang="en-CA" sz="2800" dirty="0">
                <a:ln w="0"/>
                <a:solidFill>
                  <a:schemeClr val="accent1"/>
                </a:solidFill>
                <a:latin typeface="Calibri" panose="020F0502020204030204" pitchFamily="34" charset="0"/>
                <a:cs typeface="Calibri" panose="020F0502020204030204" pitchFamily="34" charset="0"/>
              </a:rPr>
              <a:t>What is a diversion rate? </a:t>
            </a:r>
          </a:p>
          <a:p>
            <a:pPr marL="0" indent="0">
              <a:buNone/>
            </a:pPr>
            <a:r>
              <a:rPr lang="en-CA" dirty="0">
                <a:latin typeface="Calibri" panose="020F0502020204030204" pitchFamily="34" charset="0"/>
                <a:cs typeface="Calibri" panose="020F0502020204030204" pitchFamily="34" charset="0"/>
              </a:rPr>
              <a:t>The amount of waste that is diverted from landfill into recycling streams. </a:t>
            </a:r>
          </a:p>
          <a:p>
            <a:pPr marL="0" indent="0">
              <a:buNone/>
            </a:pPr>
            <a:endParaRPr lang="en-CA" dirty="0">
              <a:latin typeface="Calibri" panose="020F0502020204030204" pitchFamily="34" charset="0"/>
              <a:cs typeface="Calibri" panose="020F0502020204030204" pitchFamily="34" charset="0"/>
            </a:endParaRPr>
          </a:p>
          <a:p>
            <a:pPr marL="0" indent="0">
              <a:buNone/>
            </a:pPr>
            <a:r>
              <a:rPr lang="en-CA" dirty="0">
                <a:latin typeface="Calibri" panose="020F0502020204030204" pitchFamily="34" charset="0"/>
                <a:cs typeface="Calibri" panose="020F0502020204030204" pitchFamily="34" charset="0"/>
              </a:rPr>
              <a:t>The Queen’s campus diversion rate for 2017/2018 was at 49%, however it has since lowered to 35% for 2018/2019 due to changes in </a:t>
            </a:r>
            <a:r>
              <a:rPr lang="en-CA">
                <a:latin typeface="Calibri" panose="020F0502020204030204" pitchFamily="34" charset="0"/>
                <a:cs typeface="Calibri" panose="020F0502020204030204" pitchFamily="34" charset="0"/>
              </a:rPr>
              <a:t>global recycling markets.</a:t>
            </a:r>
            <a:endParaRPr lang="en-CA" dirty="0">
              <a:latin typeface="Calibri" panose="020F0502020204030204" pitchFamily="34" charset="0"/>
              <a:cs typeface="Calibri" panose="020F0502020204030204" pitchFamily="34" charset="0"/>
            </a:endParaRPr>
          </a:p>
          <a:p>
            <a:pPr marL="0" indent="0">
              <a:buNone/>
            </a:pPr>
            <a:endParaRPr lang="en-CA" dirty="0"/>
          </a:p>
          <a:p>
            <a:pPr marL="0" indent="0">
              <a:buNone/>
            </a:pPr>
            <a:endParaRPr lang="en-CA" dirty="0"/>
          </a:p>
        </p:txBody>
      </p:sp>
    </p:spTree>
    <p:extLst>
      <p:ext uri="{BB962C8B-B14F-4D97-AF65-F5344CB8AC3E}">
        <p14:creationId xmlns:p14="http://schemas.microsoft.com/office/powerpoint/2010/main" val="34012643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A59339E-995E-D94D-8322-42E4FAA25E32}"/>
              </a:ext>
            </a:extLst>
          </p:cNvPr>
          <p:cNvSpPr>
            <a:spLocks noGrp="1"/>
          </p:cNvSpPr>
          <p:nvPr>
            <p:ph type="ctrTitle"/>
          </p:nvPr>
        </p:nvSpPr>
        <p:spPr>
          <a:xfrm>
            <a:off x="1359813" y="412418"/>
            <a:ext cx="6424374" cy="2843518"/>
          </a:xfrm>
        </p:spPr>
        <p:txBody>
          <a:bodyPr>
            <a:noAutofit/>
          </a:bodyPr>
          <a:lstStyle/>
          <a:p>
            <a:pPr algn="ctr">
              <a:lnSpc>
                <a:spcPct val="100000"/>
              </a:lnSpc>
              <a:spcBef>
                <a:spcPts val="600"/>
              </a:spcBef>
              <a:spcAft>
                <a:spcPts val="600"/>
              </a:spcAft>
            </a:pPr>
            <a:br>
              <a:rPr lang="en-US" sz="4200" dirty="0">
                <a:latin typeface="Calibri" panose="020F0502020204030204" pitchFamily="34" charset="0"/>
                <a:ea typeface="Palatino" pitchFamily="2" charset="77"/>
                <a:cs typeface="Calibri" panose="020F0502020204030204" pitchFamily="34" charset="0"/>
              </a:rPr>
            </a:br>
            <a:r>
              <a:rPr lang="en-US" sz="4200" dirty="0">
                <a:latin typeface="Calibri" panose="020F0502020204030204" pitchFamily="34" charset="0"/>
                <a:ea typeface="Palatino" pitchFamily="2" charset="77"/>
                <a:cs typeface="Calibri" panose="020F0502020204030204" pitchFamily="34" charset="0"/>
              </a:rPr>
              <a:t>Module 2</a:t>
            </a:r>
            <a:br>
              <a:rPr lang="en-US" sz="4200" dirty="0">
                <a:latin typeface="Calibri" panose="020F0502020204030204" pitchFamily="34" charset="0"/>
                <a:ea typeface="Palatino" pitchFamily="2" charset="77"/>
                <a:cs typeface="Calibri" panose="020F0502020204030204" pitchFamily="34" charset="0"/>
              </a:rPr>
            </a:br>
            <a:r>
              <a:rPr lang="en-US" sz="4200" dirty="0">
                <a:latin typeface="Calibri" panose="020F0502020204030204" pitchFamily="34" charset="0"/>
                <a:ea typeface="Palatino" pitchFamily="2" charset="77"/>
                <a:cs typeface="Calibri" panose="020F0502020204030204" pitchFamily="34" charset="0"/>
              </a:rPr>
              <a:t>Cans, Glass, Plastic</a:t>
            </a:r>
            <a:br>
              <a:rPr lang="en-US" sz="4200" dirty="0">
                <a:latin typeface="Calibri" panose="020F0502020204030204" pitchFamily="34" charset="0"/>
                <a:ea typeface="Palatino" pitchFamily="2" charset="77"/>
                <a:cs typeface="Calibri" panose="020F0502020204030204" pitchFamily="34" charset="0"/>
              </a:rPr>
            </a:br>
            <a:r>
              <a:rPr lang="en-US" altLang="zh-Hans" sz="4200" dirty="0">
                <a:latin typeface="Calibri" panose="020F0502020204030204" pitchFamily="34" charset="0"/>
                <a:ea typeface="Palatino" pitchFamily="2" charset="77"/>
                <a:cs typeface="Calibri" panose="020F0502020204030204" pitchFamily="34" charset="0"/>
              </a:rPr>
              <a:t>Recycling</a:t>
            </a:r>
            <a:endParaRPr lang="en-US" sz="4200" dirty="0">
              <a:latin typeface="Calibri" panose="020F0502020204030204" pitchFamily="34" charset="0"/>
              <a:cs typeface="Calibri" panose="020F0502020204030204" pitchFamily="34" charset="0"/>
            </a:endParaRPr>
          </a:p>
        </p:txBody>
      </p:sp>
      <p:pic>
        <p:nvPicPr>
          <p:cNvPr id="3" name="Content Placeholder 3">
            <a:extLst>
              <a:ext uri="{FF2B5EF4-FFF2-40B4-BE49-F238E27FC236}">
                <a16:creationId xmlns:a16="http://schemas.microsoft.com/office/drawing/2014/main" id="{D94B171A-5739-4A45-8DD9-2B056BFB82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5385" y="3084384"/>
            <a:ext cx="1533230" cy="1985964"/>
          </a:xfrm>
          <a:prstGeom prst="rect">
            <a:avLst/>
          </a:prstGeom>
        </p:spPr>
      </p:pic>
    </p:spTree>
    <p:extLst>
      <p:ext uri="{BB962C8B-B14F-4D97-AF65-F5344CB8AC3E}">
        <p14:creationId xmlns:p14="http://schemas.microsoft.com/office/powerpoint/2010/main" val="19158641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E74D2E2-9A25-004B-95CE-457B6D5AE37A}"/>
              </a:ext>
            </a:extLst>
          </p:cNvPr>
          <p:cNvPicPr>
            <a:picLocks noChangeAspect="1"/>
          </p:cNvPicPr>
          <p:nvPr/>
        </p:nvPicPr>
        <p:blipFill>
          <a:blip r:embed="rId3"/>
          <a:stretch>
            <a:fillRect/>
          </a:stretch>
        </p:blipFill>
        <p:spPr>
          <a:xfrm>
            <a:off x="43184" y="3201197"/>
            <a:ext cx="2744737" cy="1417912"/>
          </a:xfrm>
          <a:prstGeom prst="rect">
            <a:avLst/>
          </a:prstGeom>
          <a:ln>
            <a:noFill/>
          </a:ln>
          <a:effectLst>
            <a:outerShdw blurRad="292100" dist="139700" dir="2700000" algn="tl" rotWithShape="0">
              <a:srgbClr val="333333">
                <a:alpha val="65000"/>
              </a:srgbClr>
            </a:outerShdw>
          </a:effectLst>
        </p:spPr>
      </p:pic>
      <p:pic>
        <p:nvPicPr>
          <p:cNvPr id="6" name="图片 5">
            <a:extLst>
              <a:ext uri="{FF2B5EF4-FFF2-40B4-BE49-F238E27FC236}">
                <a16:creationId xmlns:a16="http://schemas.microsoft.com/office/drawing/2014/main" id="{831A7C4A-7C55-B440-9624-4A5EEBE54B6C}"/>
              </a:ext>
            </a:extLst>
          </p:cNvPr>
          <p:cNvPicPr>
            <a:picLocks noChangeAspect="1"/>
          </p:cNvPicPr>
          <p:nvPr/>
        </p:nvPicPr>
        <p:blipFill>
          <a:blip r:embed="rId4"/>
          <a:stretch>
            <a:fillRect/>
          </a:stretch>
        </p:blipFill>
        <p:spPr>
          <a:xfrm>
            <a:off x="43184" y="1416995"/>
            <a:ext cx="2744737" cy="1507724"/>
          </a:xfrm>
          <a:prstGeom prst="rect">
            <a:avLst/>
          </a:prstGeom>
          <a:ln>
            <a:noFill/>
          </a:ln>
          <a:effectLst>
            <a:outerShdw blurRad="292100" dist="139700" dir="2700000" algn="tl" rotWithShape="0">
              <a:srgbClr val="333333">
                <a:alpha val="65000"/>
              </a:srgbClr>
            </a:outerShdw>
          </a:effectLst>
        </p:spPr>
      </p:pic>
      <p:pic>
        <p:nvPicPr>
          <p:cNvPr id="7" name="图片 6">
            <a:extLst>
              <a:ext uri="{FF2B5EF4-FFF2-40B4-BE49-F238E27FC236}">
                <a16:creationId xmlns:a16="http://schemas.microsoft.com/office/drawing/2014/main" id="{68115297-63B6-044D-917E-8BDFA497559A}"/>
              </a:ext>
            </a:extLst>
          </p:cNvPr>
          <p:cNvPicPr>
            <a:picLocks noChangeAspect="1"/>
          </p:cNvPicPr>
          <p:nvPr/>
        </p:nvPicPr>
        <p:blipFill>
          <a:blip r:embed="rId5"/>
          <a:stretch>
            <a:fillRect/>
          </a:stretch>
        </p:blipFill>
        <p:spPr>
          <a:xfrm>
            <a:off x="4582752" y="3204544"/>
            <a:ext cx="2700609" cy="1482403"/>
          </a:xfrm>
          <a:prstGeom prst="rect">
            <a:avLst/>
          </a:prstGeom>
          <a:ln>
            <a:noFill/>
          </a:ln>
          <a:effectLst>
            <a:outerShdw blurRad="292100" dist="139700" dir="2700000" algn="tl" rotWithShape="0">
              <a:srgbClr val="333333">
                <a:alpha val="65000"/>
              </a:srgbClr>
            </a:outerShdw>
          </a:effectLst>
        </p:spPr>
      </p:pic>
      <p:pic>
        <p:nvPicPr>
          <p:cNvPr id="8" name="图片 7">
            <a:extLst>
              <a:ext uri="{FF2B5EF4-FFF2-40B4-BE49-F238E27FC236}">
                <a16:creationId xmlns:a16="http://schemas.microsoft.com/office/drawing/2014/main" id="{68E835C9-3C5A-1547-9AA0-2A106D0D7AE1}"/>
              </a:ext>
            </a:extLst>
          </p:cNvPr>
          <p:cNvPicPr>
            <a:picLocks noChangeAspect="1"/>
          </p:cNvPicPr>
          <p:nvPr/>
        </p:nvPicPr>
        <p:blipFill>
          <a:blip r:embed="rId6"/>
          <a:stretch>
            <a:fillRect/>
          </a:stretch>
        </p:blipFill>
        <p:spPr>
          <a:xfrm>
            <a:off x="4582752" y="1429654"/>
            <a:ext cx="2700608" cy="1482403"/>
          </a:xfrm>
          <a:prstGeom prst="rect">
            <a:avLst/>
          </a:prstGeom>
          <a:ln>
            <a:noFill/>
          </a:ln>
          <a:effectLst>
            <a:outerShdw blurRad="292100" dist="139700" dir="2700000" algn="tl" rotWithShape="0">
              <a:srgbClr val="333333">
                <a:alpha val="65000"/>
              </a:srgbClr>
            </a:outerShdw>
          </a:effectLst>
        </p:spPr>
      </p:pic>
      <p:sp>
        <p:nvSpPr>
          <p:cNvPr id="11" name="矩形 10">
            <a:extLst>
              <a:ext uri="{FF2B5EF4-FFF2-40B4-BE49-F238E27FC236}">
                <a16:creationId xmlns:a16="http://schemas.microsoft.com/office/drawing/2014/main" id="{940C4E01-90B9-7245-B386-6B8B826D6933}"/>
              </a:ext>
            </a:extLst>
          </p:cNvPr>
          <p:cNvSpPr/>
          <p:nvPr/>
        </p:nvSpPr>
        <p:spPr>
          <a:xfrm>
            <a:off x="2852319" y="1878469"/>
            <a:ext cx="1930150" cy="58477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tabLst/>
              <a:defRPr/>
            </a:pPr>
            <a:r>
              <a:rPr kumimoji="0" lang="en-US" altLang="zh-CN" sz="160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t>Metal food and beverage cans</a:t>
            </a:r>
          </a:p>
        </p:txBody>
      </p:sp>
      <p:sp>
        <p:nvSpPr>
          <p:cNvPr id="12" name="矩形 11">
            <a:extLst>
              <a:ext uri="{FF2B5EF4-FFF2-40B4-BE49-F238E27FC236}">
                <a16:creationId xmlns:a16="http://schemas.microsoft.com/office/drawing/2014/main" id="{3AE9F1E4-B466-DA4E-AA79-47637ECC32D0}"/>
              </a:ext>
            </a:extLst>
          </p:cNvPr>
          <p:cNvSpPr/>
          <p:nvPr/>
        </p:nvSpPr>
        <p:spPr>
          <a:xfrm>
            <a:off x="2852319" y="3494654"/>
            <a:ext cx="1466439" cy="830997"/>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tabLst/>
              <a:defRPr/>
            </a:pPr>
            <a:r>
              <a:rPr kumimoji="0" lang="en-US" altLang="zh-CN" sz="160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t>Clear and colo</a:t>
            </a:r>
            <a:r>
              <a:rPr kumimoji="0" lang="en-US" altLang="zh-Hans" sz="1600" i="0" u="none" strike="noStrike" kern="1200" cap="none" spc="0" normalizeH="0" baseline="0" noProof="0" dirty="0">
                <a:ln>
                  <a:noFill/>
                </a:ln>
                <a:solidFill>
                  <a:srgbClr val="000000"/>
                </a:solidFill>
                <a:effectLst/>
                <a:uLnTx/>
                <a:uFillTx/>
                <a:latin typeface="Calibri" panose="020F0502020204030204" pitchFamily="34" charset="0"/>
                <a:cs typeface="Calibri" panose="020F0502020204030204" pitchFamily="34" charset="0"/>
              </a:rPr>
              <a:t>re</a:t>
            </a:r>
            <a:r>
              <a:rPr kumimoji="0" lang="en-US" altLang="zh-CN" sz="160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t>d glass bottles and jars</a:t>
            </a:r>
          </a:p>
        </p:txBody>
      </p:sp>
      <p:sp>
        <p:nvSpPr>
          <p:cNvPr id="13" name="矩形 12">
            <a:extLst>
              <a:ext uri="{FF2B5EF4-FFF2-40B4-BE49-F238E27FC236}">
                <a16:creationId xmlns:a16="http://schemas.microsoft.com/office/drawing/2014/main" id="{FC4E26C4-A795-7149-B8F3-977D00409C62}"/>
              </a:ext>
            </a:extLst>
          </p:cNvPr>
          <p:cNvSpPr/>
          <p:nvPr/>
        </p:nvSpPr>
        <p:spPr>
          <a:xfrm>
            <a:off x="7451005" y="3776468"/>
            <a:ext cx="1649811" cy="338554"/>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tabLst/>
              <a:defRPr/>
            </a:pPr>
            <a:r>
              <a:rPr kumimoji="0" lang="en-US" altLang="zh-CN" sz="160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t>Plastic bottles</a:t>
            </a:r>
          </a:p>
        </p:txBody>
      </p:sp>
      <p:sp>
        <p:nvSpPr>
          <p:cNvPr id="14" name="矩形 13">
            <a:extLst>
              <a:ext uri="{FF2B5EF4-FFF2-40B4-BE49-F238E27FC236}">
                <a16:creationId xmlns:a16="http://schemas.microsoft.com/office/drawing/2014/main" id="{04056F54-B23D-C74E-AFCD-6501F36B2DDA}"/>
              </a:ext>
            </a:extLst>
          </p:cNvPr>
          <p:cNvSpPr/>
          <p:nvPr/>
        </p:nvSpPr>
        <p:spPr>
          <a:xfrm>
            <a:off x="7451005" y="1878469"/>
            <a:ext cx="1627186" cy="58477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tabLst/>
              <a:defRPr/>
            </a:pPr>
            <a:r>
              <a:rPr kumimoji="0" lang="en-US" altLang="zh-CN" sz="1600" i="0" u="none" strike="noStrike" kern="1200" cap="none" spc="0" normalizeH="0" baseline="0" noProof="0" dirty="0">
                <a:ln>
                  <a:noFill/>
                </a:ln>
                <a:solidFill>
                  <a:srgbClr val="000000"/>
                </a:solidFill>
                <a:effectLst/>
                <a:uLnTx/>
                <a:uFillTx/>
                <a:latin typeface="Calibri" panose="020F0502020204030204" pitchFamily="34" charset="0"/>
                <a:ea typeface="宋体" panose="02010600030101010101" pitchFamily="2" charset="-122"/>
                <a:cs typeface="Calibri" panose="020F0502020204030204" pitchFamily="34" charset="0"/>
              </a:rPr>
              <a:t>Plastic jars, tubs and lids</a:t>
            </a:r>
          </a:p>
        </p:txBody>
      </p:sp>
      <p:sp>
        <p:nvSpPr>
          <p:cNvPr id="15" name="Title 1">
            <a:extLst>
              <a:ext uri="{FF2B5EF4-FFF2-40B4-BE49-F238E27FC236}">
                <a16:creationId xmlns:a16="http://schemas.microsoft.com/office/drawing/2014/main" id="{35C13731-2B16-C247-B49A-C5AE5D604EE2}"/>
              </a:ext>
            </a:extLst>
          </p:cNvPr>
          <p:cNvSpPr>
            <a:spLocks noGrp="1"/>
          </p:cNvSpPr>
          <p:nvPr>
            <p:ph type="title"/>
          </p:nvPr>
        </p:nvSpPr>
        <p:spPr>
          <a:xfrm>
            <a:off x="681039" y="1"/>
            <a:ext cx="6122987" cy="708290"/>
          </a:xfrm>
        </p:spPr>
        <p:txBody>
          <a:bodyPr/>
          <a:lstStyle/>
          <a:p>
            <a:r>
              <a:rPr lang="en-CA" dirty="0">
                <a:latin typeface="Calibri" panose="020F0502020204030204" pitchFamily="34" charset="0"/>
                <a:cs typeface="Calibri" panose="020F0502020204030204" pitchFamily="34" charset="0"/>
              </a:rPr>
              <a:t>What goes in the blue bin at Queen’s? </a:t>
            </a:r>
          </a:p>
        </p:txBody>
      </p:sp>
    </p:spTree>
    <p:extLst>
      <p:ext uri="{BB962C8B-B14F-4D97-AF65-F5344CB8AC3E}">
        <p14:creationId xmlns:p14="http://schemas.microsoft.com/office/powerpoint/2010/main" val="11264713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lin ang="5400000" scaled="1"/>
          <a:tileRect/>
        </a:gradFill>
        <a:effectLst/>
      </p:bgPr>
    </p:bg>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86915" y="1869353"/>
            <a:ext cx="2197849" cy="2204902"/>
          </a:xfrm>
        </p:spPr>
      </p:pic>
      <p:sp>
        <p:nvSpPr>
          <p:cNvPr id="5" name="TextBox 4"/>
          <p:cNvSpPr txBox="1"/>
          <p:nvPr/>
        </p:nvSpPr>
        <p:spPr>
          <a:xfrm>
            <a:off x="3186546" y="1325199"/>
            <a:ext cx="5181600" cy="3293209"/>
          </a:xfrm>
          <a:prstGeom prst="rect">
            <a:avLst/>
          </a:prstGeom>
          <a:noFill/>
        </p:spPr>
        <p:txBody>
          <a:bodyPr wrap="square" rtlCol="0">
            <a:spAutoFit/>
          </a:bodyPr>
          <a:lstStyle/>
          <a:p>
            <a:pPr marL="285750" indent="-285750">
              <a:buFont typeface="Arial" panose="020B0604020202020204" pitchFamily="34" charset="0"/>
              <a:buChar char="•"/>
            </a:pPr>
            <a:r>
              <a:rPr lang="en-CA" sz="2600" dirty="0">
                <a:latin typeface="Calibri" panose="020F0502020204030204" pitchFamily="34" charset="0"/>
                <a:cs typeface="Calibri" panose="020F0502020204030204" pitchFamily="34" charset="0"/>
              </a:rPr>
              <a:t>Plastic utensils </a:t>
            </a:r>
          </a:p>
          <a:p>
            <a:pPr marL="285750" indent="-285750">
              <a:buFont typeface="Arial" panose="020B0604020202020204" pitchFamily="34" charset="0"/>
              <a:buChar char="•"/>
            </a:pPr>
            <a:r>
              <a:rPr lang="en-CA" sz="2600" dirty="0">
                <a:latin typeface="Calibri" panose="020F0502020204030204" pitchFamily="34" charset="0"/>
                <a:cs typeface="Calibri" panose="020F0502020204030204" pitchFamily="34" charset="0"/>
              </a:rPr>
              <a:t>Plastic bags </a:t>
            </a:r>
          </a:p>
          <a:p>
            <a:pPr marL="285750" indent="-285750">
              <a:buFont typeface="Arial" panose="020B0604020202020204" pitchFamily="34" charset="0"/>
              <a:buChar char="•"/>
            </a:pPr>
            <a:r>
              <a:rPr lang="en-CA" sz="2600" dirty="0">
                <a:latin typeface="Calibri" panose="020F0502020204030204" pitchFamily="34" charset="0"/>
                <a:cs typeface="Calibri" panose="020F0502020204030204" pitchFamily="34" charset="0"/>
              </a:rPr>
              <a:t>Coffee cups </a:t>
            </a:r>
          </a:p>
          <a:p>
            <a:pPr marL="285750" indent="-285750">
              <a:buFont typeface="Arial" panose="020B0604020202020204" pitchFamily="34" charset="0"/>
              <a:buChar char="•"/>
            </a:pPr>
            <a:r>
              <a:rPr lang="en-CA" sz="2600" dirty="0">
                <a:latin typeface="Calibri" panose="020F0502020204030204" pitchFamily="34" charset="0"/>
                <a:cs typeface="Calibri" panose="020F0502020204030204" pitchFamily="34" charset="0"/>
              </a:rPr>
              <a:t>Styrofoam </a:t>
            </a:r>
          </a:p>
          <a:p>
            <a:pPr marL="285750" indent="-285750">
              <a:buFont typeface="Arial" panose="020B0604020202020204" pitchFamily="34" charset="0"/>
              <a:buChar char="•"/>
            </a:pPr>
            <a:r>
              <a:rPr lang="en-CA" sz="2600" dirty="0">
                <a:latin typeface="Calibri" panose="020F0502020204030204" pitchFamily="34" charset="0"/>
                <a:cs typeface="Calibri" panose="020F0502020204030204" pitchFamily="34" charset="0"/>
              </a:rPr>
              <a:t>#6 Plastic </a:t>
            </a:r>
          </a:p>
          <a:p>
            <a:pPr marL="285750" indent="-285750">
              <a:buFont typeface="Arial" panose="020B0604020202020204" pitchFamily="34" charset="0"/>
              <a:buChar char="•"/>
            </a:pPr>
            <a:r>
              <a:rPr lang="en-CA" sz="2600" dirty="0">
                <a:latin typeface="Calibri" panose="020F0502020204030204" pitchFamily="34" charset="0"/>
                <a:cs typeface="Calibri" panose="020F0502020204030204" pitchFamily="34" charset="0"/>
              </a:rPr>
              <a:t>Candy bar wrappers/Chip bags </a:t>
            </a:r>
          </a:p>
          <a:p>
            <a:pPr marL="285750" indent="-285750">
              <a:buFont typeface="Arial" panose="020B0604020202020204" pitchFamily="34" charset="0"/>
              <a:buChar char="•"/>
            </a:pPr>
            <a:r>
              <a:rPr lang="en-CA" sz="2600" dirty="0">
                <a:latin typeface="Calibri" panose="020F0502020204030204" pitchFamily="34" charset="0"/>
                <a:cs typeface="Calibri" panose="020F0502020204030204" pitchFamily="34" charset="0"/>
              </a:rPr>
              <a:t>Tetra </a:t>
            </a:r>
            <a:r>
              <a:rPr lang="en-CA" sz="2600" dirty="0" err="1">
                <a:latin typeface="Calibri" panose="020F0502020204030204" pitchFamily="34" charset="0"/>
                <a:cs typeface="Calibri" panose="020F0502020204030204" pitchFamily="34" charset="0"/>
              </a:rPr>
              <a:t>Paks</a:t>
            </a:r>
            <a:r>
              <a:rPr lang="en-CA" sz="2600" dirty="0">
                <a:latin typeface="Calibri" panose="020F0502020204030204" pitchFamily="34" charset="0"/>
                <a:cs typeface="Calibri" panose="020F0502020204030204" pitchFamily="34" charset="0"/>
              </a:rPr>
              <a:t> </a:t>
            </a:r>
          </a:p>
          <a:p>
            <a:pPr marL="285750" indent="-285750">
              <a:buFont typeface="Arial" panose="020B0604020202020204" pitchFamily="34" charset="0"/>
              <a:buChar char="•"/>
            </a:pPr>
            <a:r>
              <a:rPr lang="en-CA" sz="2600" dirty="0">
                <a:latin typeface="Calibri" panose="020F0502020204030204" pitchFamily="34" charset="0"/>
                <a:cs typeface="Calibri" panose="020F0502020204030204" pitchFamily="34" charset="0"/>
              </a:rPr>
              <a:t>Any food items </a:t>
            </a:r>
          </a:p>
        </p:txBody>
      </p:sp>
      <p:sp>
        <p:nvSpPr>
          <p:cNvPr id="6" name="Title 5">
            <a:extLst>
              <a:ext uri="{FF2B5EF4-FFF2-40B4-BE49-F238E27FC236}">
                <a16:creationId xmlns:a16="http://schemas.microsoft.com/office/drawing/2014/main" id="{D854094A-C5B0-CD4A-B2A5-C0861527DA74}"/>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What does NOT GO in the blue bin?</a:t>
            </a:r>
          </a:p>
        </p:txBody>
      </p:sp>
    </p:spTree>
    <p:extLst>
      <p:ext uri="{BB962C8B-B14F-4D97-AF65-F5344CB8AC3E}">
        <p14:creationId xmlns:p14="http://schemas.microsoft.com/office/powerpoint/2010/main" val="6795328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OJECT_VERSION" val="9.3"/>
  <p:tag name="ISPRING_PROJECT_FOLDER_UPDATED" val="1"/>
  <p:tag name="ISPRING_PRESENTATION_COURSE_TITLE" val="Recycling Module"/>
  <p:tag name="ISPRING_FIRST_PUBLISH" val="1"/>
  <p:tag name="ISPRING_LMS_API_VERSION" val="SCORM 1.2"/>
  <p:tag name="ISPRING_ULTRA_SCORM_COURSE_ID" val="8C0054B1-4552-40A0-86BF-3DF760144E45"/>
  <p:tag name="ISPRING_CMI5_LAUNCH_METHOD" val="any window"/>
  <p:tag name="ISPRINGCLOUDFOLDERID" val="1"/>
  <p:tag name="ISPRINGONLINEFOLDERID" val="1"/>
  <p:tag name="ISPRING_SCORM_RATE_SLIDES" val="0"/>
  <p:tag name="ISPRING_CURRENT_PLAYER_ID" val="universal"/>
  <p:tag name="ISPRING_UUID" val="{E101332B-773E-4638-B5B0-A587A52619F1}"/>
  <p:tag name="ISPRING_OUTPUT_FOLDER" val="[[&quot;\uFFFDM\uFFFD\f{FC204A6A-4311-4EB8-A17D-C7912D680867}&quot;,&quot;I:\\Sustainability\\4. Students\\Rachael\\Recycling Module&quot;]]"/>
  <p:tag name="ISPRING_RESOURCE_FOLDER" val="I:\Sustainability\4. Students\Rachael\Recycling Module\Recycling Module v2 updated - Rachael edits [Repaired]"/>
  <p:tag name="ISPRING_PRESENTATION_PATH" val="I:\Sustainability\4. Students\Rachael\Recycling Module\Recycling Module v2 updated - Rachael edits [Repaired].pptx"/>
  <p:tag name="ISPRING_SCREEN_RECS_UPDATED" val="I:\Sustainability\4. Students\Rachael\Recycling Module\Recycling Module v2 updated - Rachael edits [Repaired]"/>
  <p:tag name="ISPRING_SCORM_PASSING_SCORE" val="62.000000"/>
  <p:tag name="ISPRING_ULTRA_SCORM_COURCE_TITLE" val="Recycling Module April 23"/>
  <p:tag name="ISPRING_SCORM_ENDPOINT" val="&lt;endpoint&gt;&lt;enable&gt;0&lt;/enable&gt;&lt;lrs&gt;http://&lt;/lrs&gt;&lt;auth&gt;0&lt;/auth&gt;&lt;login&gt;&lt;/login&gt;&lt;password&gt;&lt;/password&gt;&lt;key&gt;&lt;/key&gt;&lt;name&gt;&lt;/name&gt;&lt;email&gt;&lt;/email&gt;&lt;/endpoint&gt;&#10;"/>
  <p:tag name="ISPRING_PUBLISH_SETTINGS" val="{&quot;commonSettings&quot;:{&quot;webSettings&quot;:{&quot;useMobileViewer&quot;:&quot;T_FALSE&quot;},&quot;lmsSettings&quot;:{&quot;useMobileViewer&quot;:&quot;T_FALSE&quot;},&quot;cloudSettings&quot;:{&quot;useMobileViewer&quot;:&quot;T_FALSE&quot;},&quot;ispringLmsSettings&quot;:{&quot;useMobileViewer&quot;:&quot;T_FALSE&quot;},&quot;playerId&quot;:&quot;universal&quot;},&quot;advancedSettings&quot;:{&quot;enableTextAllocation&quot;:&quot;T_TRUE&quot;,&quot;viewingFromLocalDrive&quot;:&quot;T_TRUE&quot;,&quot;contentScale&quot;:75,&quot;contentScaleMode&quot;:&quot;FIT_TO_WINDOW&quot;},&quot;accessibilitySettings&quot;:{&quot;enabled&quot;:&quot;T_FALSE&quot;},&quot;compressionSettings&quot;:{&quot;imageSettings&quot;:{&quot;jpegQuality&quot;:70,&quot;optimizeImageForResolution&quot;:&quot;T_FALSE&quot;},&quot;audioQuality&quot;:70,&quot;videoQuality&quot;:65},&quot;protectionSettings&quot;:{&quot;watermarkEnabled&quot;:&quot;T_FALSE&quot;,&quot;watermarkPosition&quot;:&quot;MIDDLE_CENTER&quot;,&quot;openWatermarkUrl&quot;:&quot;T_FALSE&quot;,&quot;openWatermarkWebPageInNewWindow&quot;:&quot;T_FALSE&quot;,&quot;displayAfterEnabled&quot;:&quot;T_FALSE&quot;,&quot;displayUntilEnabled&quot;:&quot;T_FALSE&quot;,&quot;domainRestrictionEnabled&quot;:&quot;T_FALSE&quot;,&quot;enablePassword&quot;:&quot;T_FALSE&quot;},&quot;videoSettings&quot;:{&quot;videoCompressionSettings&quot;:{&quot;audioQuality&quot;:70,&quot;videoQuality&quot;:75},&quot;secondsOnEachSlide&quot;:5,&quot;hostingSettings&quot;:{}},&quot;ispringOnlineSettings&quot;:{&quot;onlineDestinationFolderId&quot;:&quot;1&quot;},&quot;cloudSettings&quot;:{&quot;onlineDestinationFolderId&quot;:&quot;1&quot;},&quot;wordSettings&quot;:{&quot;printCopies&quot;:1}}"/>
  <p:tag name="ISPRING_PRESENTATION_TITLE" val="Recycling Module April 23"/>
</p:tagLst>
</file>

<file path=ppt/theme/theme1.xml><?xml version="1.0" encoding="utf-8"?>
<a:theme xmlns:a="http://schemas.openxmlformats.org/drawingml/2006/main" name="1_Queen's PPT template 2011">
  <a:themeElements>
    <a:clrScheme name="Queen's triclour">
      <a:dk1>
        <a:sysClr val="windowText" lastClr="000000"/>
      </a:dk1>
      <a:lt1>
        <a:sysClr val="window" lastClr="FFFFFF"/>
      </a:lt1>
      <a:dk2>
        <a:srgbClr val="061D38"/>
      </a:dk2>
      <a:lt2>
        <a:srgbClr val="FFFFFF"/>
      </a:lt2>
      <a:accent1>
        <a:srgbClr val="910A29"/>
      </a:accent1>
      <a:accent2>
        <a:srgbClr val="F1AB1F"/>
      </a:accent2>
      <a:accent3>
        <a:srgbClr val="061D38"/>
      </a:accent3>
      <a:accent4>
        <a:srgbClr val="CDCDCD"/>
      </a:accent4>
      <a:accent5>
        <a:srgbClr val="7E7E7E"/>
      </a:accent5>
      <a:accent6>
        <a:srgbClr val="000000"/>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12703</TotalTime>
  <Words>1238</Words>
  <Application>Microsoft Office PowerPoint</Application>
  <PresentationFormat>On-screen Show (16:9)</PresentationFormat>
  <Paragraphs>145</Paragraphs>
  <Slides>30</Slides>
  <Notes>30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等线</vt:lpstr>
      <vt:lpstr>Arial</vt:lpstr>
      <vt:lpstr>Calibri</vt:lpstr>
      <vt:lpstr>Palatino Linotype</vt:lpstr>
      <vt:lpstr>Wingdings</vt:lpstr>
      <vt:lpstr>1_Queen's PPT template 2011</vt:lpstr>
      <vt:lpstr>  Recycling Awareness at    Queen’s University</vt:lpstr>
      <vt:lpstr>Learning Objectives </vt:lpstr>
      <vt:lpstr>Ontario Legislation</vt:lpstr>
      <vt:lpstr>Ontario Regulation 102/94</vt:lpstr>
      <vt:lpstr>Ontario Regulation 103/94</vt:lpstr>
      <vt:lpstr>Queen’s Diversion Rates</vt:lpstr>
      <vt:lpstr> Module 2 Cans, Glass, Plastic Recycling</vt:lpstr>
      <vt:lpstr>What goes in the blue bin at Queen’s? </vt:lpstr>
      <vt:lpstr>What does NOT GO in the blue bin?</vt:lpstr>
      <vt:lpstr>So, where do recyclables go?</vt:lpstr>
      <vt:lpstr>  Module 3   Mixed Paper Recycling</vt:lpstr>
      <vt:lpstr>Examples of mixed paper</vt:lpstr>
      <vt:lpstr>Do not recycle these as mixed paper</vt:lpstr>
      <vt:lpstr>Book Recycling at Queen’s</vt:lpstr>
      <vt:lpstr>  Module 4  Organics </vt:lpstr>
      <vt:lpstr>What is an organic item?</vt:lpstr>
      <vt:lpstr>PowerPoint Presentation</vt:lpstr>
      <vt:lpstr>Biodegradable versus Compostable? </vt:lpstr>
      <vt:lpstr>  Module 5  Queen’s Diversion   Programs </vt:lpstr>
      <vt:lpstr>Introduction to Electronic Waste (e-waste)</vt:lpstr>
      <vt:lpstr>Battery Recycling at Queen’s</vt:lpstr>
      <vt:lpstr>Reusing at Queen’s</vt:lpstr>
      <vt:lpstr>Queen’s Waste Wizard</vt:lpstr>
      <vt:lpstr>PowerPoint Presentation</vt:lpstr>
      <vt:lpstr>PowerPoint Presentation</vt:lpstr>
      <vt:lpstr>BOTTOMLESS BEVERAGE</vt:lpstr>
      <vt:lpstr>PowerPoint Presentation</vt:lpstr>
      <vt:lpstr>HuskeeSwap</vt:lpstr>
      <vt:lpstr>Common Ground Coffeehouse (Cogro)</vt:lpstr>
      <vt:lpstr>PowerPoint Presentation</vt:lpstr>
    </vt:vector>
  </TitlesOfParts>
  <Company>Queen's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Module April 23</dc:title>
  <dc:creator>Larry Harris</dc:creator>
  <cp:lastModifiedBy>Catherine Gaudreau</cp:lastModifiedBy>
  <cp:revision>418</cp:revision>
  <dcterms:created xsi:type="dcterms:W3CDTF">2011-07-05T18:52:53Z</dcterms:created>
  <dcterms:modified xsi:type="dcterms:W3CDTF">2021-08-10T12:38:46Z</dcterms:modified>
</cp:coreProperties>
</file>