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56" r:id="rId2"/>
    <p:sldId id="332" r:id="rId3"/>
    <p:sldId id="258" r:id="rId4"/>
    <p:sldId id="299" r:id="rId5"/>
    <p:sldId id="334" r:id="rId6"/>
    <p:sldId id="333" r:id="rId7"/>
    <p:sldId id="335" r:id="rId8"/>
    <p:sldId id="338" r:id="rId9"/>
    <p:sldId id="343" r:id="rId10"/>
    <p:sldId id="337" r:id="rId11"/>
    <p:sldId id="364" r:id="rId12"/>
    <p:sldId id="339" r:id="rId13"/>
    <p:sldId id="345" r:id="rId14"/>
    <p:sldId id="351" r:id="rId15"/>
    <p:sldId id="363" r:id="rId16"/>
    <p:sldId id="350" r:id="rId17"/>
    <p:sldId id="357" r:id="rId18"/>
    <p:sldId id="362" r:id="rId19"/>
    <p:sldId id="359" r:id="rId20"/>
    <p:sldId id="360" r:id="rId21"/>
    <p:sldId id="355" r:id="rId22"/>
    <p:sldId id="356" r:id="rId23"/>
    <p:sldId id="358" r:id="rId24"/>
    <p:sldId id="353" r:id="rId25"/>
    <p:sldId id="352" r:id="rId26"/>
    <p:sldId id="275" r:id="rId27"/>
    <p:sldId id="276" r:id="rId28"/>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userDrawn="1">
          <p15:clr>
            <a:srgbClr val="A4A3A4"/>
          </p15:clr>
        </p15:guide>
        <p15:guide id="3" orient="horz" pos="43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31" autoAdjust="0"/>
    <p:restoredTop sz="76642" autoAdjust="0"/>
  </p:normalViewPr>
  <p:slideViewPr>
    <p:cSldViewPr>
      <p:cViewPr varScale="1">
        <p:scale>
          <a:sx n="85" d="100"/>
          <a:sy n="85" d="100"/>
        </p:scale>
        <p:origin x="1440" y="78"/>
      </p:cViewPr>
      <p:guideLst>
        <p:guide/>
        <p:guide orient="horz" pos="43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D848BD-2BC7-4AB1-933D-446DEC66AC87}"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endParaRPr lang="en-US"/>
        </a:p>
      </dgm:t>
    </dgm:pt>
    <dgm:pt modelId="{D4B79AD0-3768-46F9-8C97-CB7B4EB9AC92}">
      <dgm:prSet phldrT="[Text]"/>
      <dgm:spPr/>
      <dgm:t>
        <a:bodyPr/>
        <a:lstStyle/>
        <a:p>
          <a:r>
            <a:rPr lang="en-US" dirty="0"/>
            <a:t>Step 1</a:t>
          </a:r>
        </a:p>
      </dgm:t>
    </dgm:pt>
    <dgm:pt modelId="{D45AE1A0-7C06-40A6-A0DB-B98142A9CF5D}" type="parTrans" cxnId="{FF71B1C7-9655-410D-B2FD-3322CA0033CD}">
      <dgm:prSet/>
      <dgm:spPr/>
      <dgm:t>
        <a:bodyPr/>
        <a:lstStyle/>
        <a:p>
          <a:endParaRPr lang="en-US"/>
        </a:p>
      </dgm:t>
    </dgm:pt>
    <dgm:pt modelId="{94F5DC8C-C206-4DE5-9D4C-80E1DD2B4319}" type="sibTrans" cxnId="{FF71B1C7-9655-410D-B2FD-3322CA0033CD}">
      <dgm:prSet/>
      <dgm:spPr/>
      <dgm:t>
        <a:bodyPr/>
        <a:lstStyle/>
        <a:p>
          <a:endParaRPr lang="en-US"/>
        </a:p>
      </dgm:t>
    </dgm:pt>
    <dgm:pt modelId="{D8CECE18-B7BD-4849-A06E-1D05233391D4}">
      <dgm:prSet phldrT="[Text]" custT="1"/>
      <dgm:spPr/>
      <dgm:t>
        <a:bodyPr/>
        <a:lstStyle/>
        <a:p>
          <a:pPr>
            <a:buChar char="•"/>
          </a:pPr>
          <a:r>
            <a:rPr lang="en-US" sz="1600" dirty="0">
              <a:solidFill>
                <a:sysClr val="windowText" lastClr="000000">
                  <a:hueOff val="0"/>
                  <a:satOff val="0"/>
                  <a:lumOff val="0"/>
                  <a:alphaOff val="0"/>
                </a:sysClr>
              </a:solidFill>
              <a:latin typeface="+mn-lt"/>
              <a:ea typeface="+mn-ea"/>
              <a:cs typeface="+mn-cs"/>
            </a:rPr>
            <a:t>Five (5) days before the Academic Term, send Section A completed </a:t>
          </a:r>
          <a:r>
            <a:rPr lang="en-US" sz="1600" b="1" i="1" u="sng" dirty="0">
              <a:solidFill>
                <a:sysClr val="windowText" lastClr="000000">
                  <a:hueOff val="0"/>
                  <a:satOff val="0"/>
                  <a:lumOff val="0"/>
                  <a:alphaOff val="0"/>
                </a:sysClr>
              </a:solidFill>
              <a:latin typeface="+mn-lt"/>
              <a:ea typeface="+mn-ea"/>
              <a:cs typeface="+mn-cs"/>
            </a:rPr>
            <a:t>or</a:t>
          </a:r>
          <a:r>
            <a:rPr lang="en-US" sz="1600" dirty="0">
              <a:solidFill>
                <a:sysClr val="windowText" lastClr="000000">
                  <a:hueOff val="0"/>
                  <a:satOff val="0"/>
                  <a:lumOff val="0"/>
                  <a:alphaOff val="0"/>
                </a:sysClr>
              </a:solidFill>
              <a:latin typeface="+mn-lt"/>
              <a:ea typeface="+mn-ea"/>
              <a:cs typeface="+mn-cs"/>
            </a:rPr>
            <a:t> an email communication with all of the fields in Section A of </a:t>
          </a:r>
          <a:r>
            <a:rPr lang="en-US" sz="1600">
              <a:solidFill>
                <a:sysClr val="windowText" lastClr="000000">
                  <a:hueOff val="0"/>
                  <a:satOff val="0"/>
                  <a:lumOff val="0"/>
                  <a:alphaOff val="0"/>
                </a:sysClr>
              </a:solidFill>
              <a:latin typeface="+mn-lt"/>
              <a:ea typeface="+mn-ea"/>
              <a:cs typeface="+mn-cs"/>
            </a:rPr>
            <a:t>the Teaching Assistant Form (TAF).</a:t>
          </a:r>
          <a:endParaRPr lang="en-US" sz="1600" dirty="0"/>
        </a:p>
      </dgm:t>
    </dgm:pt>
    <dgm:pt modelId="{DA3D74D0-D2BC-4DBE-A116-4FEB6CF96582}" type="parTrans" cxnId="{7ABFE000-1AFB-4145-8315-32BD477B55A9}">
      <dgm:prSet/>
      <dgm:spPr/>
      <dgm:t>
        <a:bodyPr/>
        <a:lstStyle/>
        <a:p>
          <a:endParaRPr lang="en-US"/>
        </a:p>
      </dgm:t>
    </dgm:pt>
    <dgm:pt modelId="{066A3243-0CC5-4FE8-B731-A868C1A734AC}" type="sibTrans" cxnId="{7ABFE000-1AFB-4145-8315-32BD477B55A9}">
      <dgm:prSet/>
      <dgm:spPr/>
      <dgm:t>
        <a:bodyPr/>
        <a:lstStyle/>
        <a:p>
          <a:endParaRPr lang="en-US"/>
        </a:p>
      </dgm:t>
    </dgm:pt>
    <dgm:pt modelId="{BACF610C-7A06-41AA-9A34-EA8227852E41}">
      <dgm:prSet phldrT="[Text]"/>
      <dgm:spPr/>
      <dgm:t>
        <a:bodyPr/>
        <a:lstStyle/>
        <a:p>
          <a:r>
            <a:rPr lang="en-US" dirty="0"/>
            <a:t>Step 2</a:t>
          </a:r>
        </a:p>
      </dgm:t>
    </dgm:pt>
    <dgm:pt modelId="{1BF2C57F-0147-4D46-AFE0-2A9EBB4A490D}" type="parTrans" cxnId="{5A771900-BD61-450E-BB57-FE4C070DD581}">
      <dgm:prSet/>
      <dgm:spPr/>
      <dgm:t>
        <a:bodyPr/>
        <a:lstStyle/>
        <a:p>
          <a:endParaRPr lang="en-US"/>
        </a:p>
      </dgm:t>
    </dgm:pt>
    <dgm:pt modelId="{1BBA3FC2-61CC-4B20-9C22-E7EC9D1CE9BF}" type="sibTrans" cxnId="{5A771900-BD61-450E-BB57-FE4C070DD581}">
      <dgm:prSet/>
      <dgm:spPr/>
      <dgm:t>
        <a:bodyPr/>
        <a:lstStyle/>
        <a:p>
          <a:endParaRPr lang="en-US"/>
        </a:p>
      </dgm:t>
    </dgm:pt>
    <dgm:pt modelId="{8B7CDCD4-BF40-4BC7-9739-DF8995962BEE}">
      <dgm:prSet phldrT="[Text]" custT="1"/>
      <dgm:spPr/>
      <dgm:t>
        <a:bodyPr/>
        <a:lstStyle/>
        <a:p>
          <a:r>
            <a:rPr lang="en-US" sz="1700" dirty="0">
              <a:solidFill>
                <a:sysClr val="windowText" lastClr="000000">
                  <a:hueOff val="0"/>
                  <a:satOff val="0"/>
                  <a:lumOff val="0"/>
                  <a:alphaOff val="0"/>
                </a:sysClr>
              </a:solidFill>
              <a:latin typeface="+mn-lt"/>
              <a:ea typeface="+mn-ea"/>
              <a:cs typeface="+mn-cs"/>
            </a:rPr>
            <a:t>Within two (2) business days of the communication in Step 1, the TA is required to respond with the information required to complete the E-Contract. </a:t>
          </a:r>
          <a:endParaRPr lang="en-US" sz="1700" dirty="0"/>
        </a:p>
      </dgm:t>
    </dgm:pt>
    <dgm:pt modelId="{64E4FF78-A1B1-4DA6-87ED-ADA22DB87D33}" type="parTrans" cxnId="{F26D12D8-3CAD-4E3A-90EB-26BBAE4DB872}">
      <dgm:prSet/>
      <dgm:spPr/>
      <dgm:t>
        <a:bodyPr/>
        <a:lstStyle/>
        <a:p>
          <a:endParaRPr lang="en-US"/>
        </a:p>
      </dgm:t>
    </dgm:pt>
    <dgm:pt modelId="{EFD4117B-7826-4452-A01E-0F13C974B5EE}" type="sibTrans" cxnId="{F26D12D8-3CAD-4E3A-90EB-26BBAE4DB872}">
      <dgm:prSet/>
      <dgm:spPr/>
      <dgm:t>
        <a:bodyPr/>
        <a:lstStyle/>
        <a:p>
          <a:endParaRPr lang="en-US"/>
        </a:p>
      </dgm:t>
    </dgm:pt>
    <dgm:pt modelId="{1E972105-24D5-40E9-89CF-C141744BF2A0}">
      <dgm:prSet phldrT="[Text]"/>
      <dgm:spPr/>
      <dgm:t>
        <a:bodyPr/>
        <a:lstStyle/>
        <a:p>
          <a:r>
            <a:rPr lang="en-US" dirty="0"/>
            <a:t>Step 3</a:t>
          </a:r>
        </a:p>
      </dgm:t>
    </dgm:pt>
    <dgm:pt modelId="{E6760A70-ACBB-4292-8C0F-69F1C0CF2A92}" type="parTrans" cxnId="{E22D5F74-068B-435D-B0A7-092F5BB27B2A}">
      <dgm:prSet/>
      <dgm:spPr/>
      <dgm:t>
        <a:bodyPr/>
        <a:lstStyle/>
        <a:p>
          <a:endParaRPr lang="en-US"/>
        </a:p>
      </dgm:t>
    </dgm:pt>
    <dgm:pt modelId="{D1E373D5-8F00-42F8-8070-4B148B40ADD3}" type="sibTrans" cxnId="{E22D5F74-068B-435D-B0A7-092F5BB27B2A}">
      <dgm:prSet/>
      <dgm:spPr/>
      <dgm:t>
        <a:bodyPr/>
        <a:lstStyle/>
        <a:p>
          <a:endParaRPr lang="en-US"/>
        </a:p>
      </dgm:t>
    </dgm:pt>
    <dgm:pt modelId="{55D66A9E-85C8-4A0F-A13D-1925C03984E7}">
      <dgm:prSet phldrT="[Text]" custT="1"/>
      <dgm:spPr/>
      <dgm:t>
        <a:bodyPr/>
        <a:lstStyle/>
        <a:p>
          <a:pPr>
            <a:buChar char="•"/>
          </a:pPr>
          <a:r>
            <a:rPr lang="en-US" sz="1600" dirty="0">
              <a:solidFill>
                <a:sysClr val="windowText" lastClr="000000">
                  <a:hueOff val="0"/>
                  <a:satOff val="0"/>
                  <a:lumOff val="0"/>
                  <a:alphaOff val="0"/>
                </a:sysClr>
              </a:solidFill>
              <a:latin typeface="+mn-lt"/>
              <a:ea typeface="+mn-ea"/>
              <a:cs typeface="+mn-cs"/>
            </a:rPr>
            <a:t>The Employment Supervisor will communicate or meet with the TA to jointly complete the TAF.  The completed TAF will be signed off by both parties (TA and Employee Supervisor) and sent to all parties copied on the form no later than two (2) business days prior to the fifteenth of the month. </a:t>
          </a:r>
          <a:r>
            <a:rPr lang="en-US" sz="1600" b="1" i="1" dirty="0">
              <a:solidFill>
                <a:sysClr val="windowText" lastClr="000000">
                  <a:hueOff val="0"/>
                  <a:satOff val="0"/>
                  <a:lumOff val="0"/>
                  <a:alphaOff val="0"/>
                </a:sysClr>
              </a:solidFill>
              <a:latin typeface="+mn-lt"/>
              <a:ea typeface="+mn-ea"/>
              <a:cs typeface="+mn-cs"/>
            </a:rPr>
            <a:t>TAF should be signed prior to the E-Contract. </a:t>
          </a:r>
          <a:endParaRPr lang="en-US" sz="1600" b="1" i="1" dirty="0"/>
        </a:p>
      </dgm:t>
    </dgm:pt>
    <dgm:pt modelId="{CF087D5F-B420-4FAC-86A8-26939D4C8ECB}" type="parTrans" cxnId="{54368892-331C-4F38-B254-805F2EF74733}">
      <dgm:prSet/>
      <dgm:spPr/>
      <dgm:t>
        <a:bodyPr/>
        <a:lstStyle/>
        <a:p>
          <a:endParaRPr lang="en-US"/>
        </a:p>
      </dgm:t>
    </dgm:pt>
    <dgm:pt modelId="{735A5AF1-E1F0-4E17-9500-43B5B38A1F5D}" type="sibTrans" cxnId="{54368892-331C-4F38-B254-805F2EF74733}">
      <dgm:prSet/>
      <dgm:spPr/>
      <dgm:t>
        <a:bodyPr/>
        <a:lstStyle/>
        <a:p>
          <a:endParaRPr lang="en-US"/>
        </a:p>
      </dgm:t>
    </dgm:pt>
    <dgm:pt modelId="{1F929157-BABF-4C50-9539-FB95CE81F22C}">
      <dgm:prSet/>
      <dgm:spPr/>
      <dgm:t>
        <a:bodyPr/>
        <a:lstStyle/>
        <a:p>
          <a:r>
            <a:rPr lang="en-US" dirty="0"/>
            <a:t>Step 4</a:t>
          </a:r>
        </a:p>
      </dgm:t>
    </dgm:pt>
    <dgm:pt modelId="{F5AA0DDC-FBDB-453D-969F-1F338BA3B1A3}" type="parTrans" cxnId="{4DE403FA-EB29-4040-AF56-CA4E5A2E17D9}">
      <dgm:prSet/>
      <dgm:spPr/>
      <dgm:t>
        <a:bodyPr/>
        <a:lstStyle/>
        <a:p>
          <a:endParaRPr lang="en-US"/>
        </a:p>
      </dgm:t>
    </dgm:pt>
    <dgm:pt modelId="{2AD820C7-E5DD-486B-84CB-6F734BA405D5}" type="sibTrans" cxnId="{4DE403FA-EB29-4040-AF56-CA4E5A2E17D9}">
      <dgm:prSet/>
      <dgm:spPr/>
      <dgm:t>
        <a:bodyPr/>
        <a:lstStyle/>
        <a:p>
          <a:endParaRPr lang="en-US"/>
        </a:p>
      </dgm:t>
    </dgm:pt>
    <dgm:pt modelId="{AF0701E0-DB2E-4CB8-9CA6-CE71B99B9643}">
      <dgm:prSet custT="1"/>
      <dgm:spPr/>
      <dgm:t>
        <a:bodyPr/>
        <a:lstStyle/>
        <a:p>
          <a:r>
            <a:rPr lang="en-US" sz="1600" dirty="0">
              <a:solidFill>
                <a:sysClr val="windowText" lastClr="000000">
                  <a:hueOff val="0"/>
                  <a:satOff val="0"/>
                  <a:lumOff val="0"/>
                  <a:alphaOff val="0"/>
                </a:sysClr>
              </a:solidFill>
              <a:latin typeface="+mn-lt"/>
              <a:ea typeface="+mn-ea"/>
              <a:cs typeface="+mn-cs"/>
            </a:rPr>
            <a:t>At the same time, advise the TA of the information required to create the E-Contract. </a:t>
          </a:r>
        </a:p>
      </dgm:t>
    </dgm:pt>
    <dgm:pt modelId="{A3B21348-0BE6-45B3-9784-5B9C572D4072}" type="parTrans" cxnId="{9D5AD3A7-9766-4A69-B5E5-14467AFEA59F}">
      <dgm:prSet/>
      <dgm:spPr/>
      <dgm:t>
        <a:bodyPr/>
        <a:lstStyle/>
        <a:p>
          <a:endParaRPr lang="en-US"/>
        </a:p>
      </dgm:t>
    </dgm:pt>
    <dgm:pt modelId="{9E5738B7-D78F-41AB-8A4A-6EF874A9E63A}" type="sibTrans" cxnId="{9D5AD3A7-9766-4A69-B5E5-14467AFEA59F}">
      <dgm:prSet/>
      <dgm:spPr/>
      <dgm:t>
        <a:bodyPr/>
        <a:lstStyle/>
        <a:p>
          <a:endParaRPr lang="en-US"/>
        </a:p>
      </dgm:t>
    </dgm:pt>
    <dgm:pt modelId="{39F9779E-3BC1-41D5-ABB4-E24054618260}">
      <dgm:prSet custT="1"/>
      <dgm:spPr/>
      <dgm:t>
        <a:bodyPr/>
        <a:lstStyle/>
        <a:p>
          <a:r>
            <a:rPr lang="en-US" sz="1700" dirty="0">
              <a:solidFill>
                <a:sysClr val="windowText" lastClr="000000">
                  <a:hueOff val="0"/>
                  <a:satOff val="0"/>
                  <a:lumOff val="0"/>
                  <a:alphaOff val="0"/>
                </a:sysClr>
              </a:solidFill>
              <a:latin typeface="+mn-lt"/>
              <a:ea typeface="+mn-ea"/>
              <a:cs typeface="+mn-cs"/>
            </a:rPr>
            <a:t>The finalized E-Contract will be signed by the TA no later than the fifteen (15</a:t>
          </a:r>
          <a:r>
            <a:rPr lang="en-US" sz="1700" baseline="30000" dirty="0">
              <a:solidFill>
                <a:sysClr val="windowText" lastClr="000000">
                  <a:hueOff val="0"/>
                  <a:satOff val="0"/>
                  <a:lumOff val="0"/>
                  <a:alphaOff val="0"/>
                </a:sysClr>
              </a:solidFill>
              <a:latin typeface="+mn-lt"/>
              <a:ea typeface="+mn-ea"/>
              <a:cs typeface="+mn-cs"/>
            </a:rPr>
            <a:t>th</a:t>
          </a:r>
          <a:r>
            <a:rPr lang="en-US" sz="1700" dirty="0">
              <a:solidFill>
                <a:sysClr val="windowText" lastClr="000000">
                  <a:hueOff val="0"/>
                  <a:satOff val="0"/>
                  <a:lumOff val="0"/>
                  <a:alphaOff val="0"/>
                </a:sysClr>
              </a:solidFill>
              <a:latin typeface="+mn-lt"/>
              <a:ea typeface="+mn-ea"/>
              <a:cs typeface="+mn-cs"/>
            </a:rPr>
            <a:t>) of the month. </a:t>
          </a:r>
          <a:endParaRPr lang="en-US" sz="1700" dirty="0"/>
        </a:p>
      </dgm:t>
    </dgm:pt>
    <dgm:pt modelId="{823C7ED8-6002-4566-80A2-00AB24BF7AB4}" type="parTrans" cxnId="{85BD13AA-B25B-4793-A6F3-725C3C0799BE}">
      <dgm:prSet/>
      <dgm:spPr/>
      <dgm:t>
        <a:bodyPr/>
        <a:lstStyle/>
        <a:p>
          <a:endParaRPr lang="en-US"/>
        </a:p>
      </dgm:t>
    </dgm:pt>
    <dgm:pt modelId="{035921EB-77BA-481C-8546-FB3ADEBC832F}" type="sibTrans" cxnId="{85BD13AA-B25B-4793-A6F3-725C3C0799BE}">
      <dgm:prSet/>
      <dgm:spPr/>
      <dgm:t>
        <a:bodyPr/>
        <a:lstStyle/>
        <a:p>
          <a:endParaRPr lang="en-US"/>
        </a:p>
      </dgm:t>
    </dgm:pt>
    <dgm:pt modelId="{9F9815A3-4F1A-47EA-A852-9CF89C4C5E8F}" type="pres">
      <dgm:prSet presAssocID="{63D848BD-2BC7-4AB1-933D-446DEC66AC87}" presName="linearFlow" presStyleCnt="0">
        <dgm:presLayoutVars>
          <dgm:dir/>
          <dgm:animLvl val="lvl"/>
          <dgm:resizeHandles val="exact"/>
        </dgm:presLayoutVars>
      </dgm:prSet>
      <dgm:spPr/>
    </dgm:pt>
    <dgm:pt modelId="{142A1F17-CD86-4EA9-92E0-C20DE1F2663B}" type="pres">
      <dgm:prSet presAssocID="{D4B79AD0-3768-46F9-8C97-CB7B4EB9AC92}" presName="composite" presStyleCnt="0"/>
      <dgm:spPr/>
    </dgm:pt>
    <dgm:pt modelId="{24D5A35C-B0BE-43EA-A922-1808BE2382C3}" type="pres">
      <dgm:prSet presAssocID="{D4B79AD0-3768-46F9-8C97-CB7B4EB9AC92}" presName="parentText" presStyleLbl="alignNode1" presStyleIdx="0" presStyleCnt="4">
        <dgm:presLayoutVars>
          <dgm:chMax val="1"/>
          <dgm:bulletEnabled val="1"/>
        </dgm:presLayoutVars>
      </dgm:prSet>
      <dgm:spPr/>
    </dgm:pt>
    <dgm:pt modelId="{59BFFF6C-A8C1-4804-A55A-FDAC7495AC51}" type="pres">
      <dgm:prSet presAssocID="{D4B79AD0-3768-46F9-8C97-CB7B4EB9AC92}" presName="descendantText" presStyleLbl="alignAcc1" presStyleIdx="0" presStyleCnt="4" custScaleY="100000">
        <dgm:presLayoutVars>
          <dgm:bulletEnabled val="1"/>
        </dgm:presLayoutVars>
      </dgm:prSet>
      <dgm:spPr/>
    </dgm:pt>
    <dgm:pt modelId="{7589B4D4-110A-4F84-8389-238AE2E87360}" type="pres">
      <dgm:prSet presAssocID="{94F5DC8C-C206-4DE5-9D4C-80E1DD2B4319}" presName="sp" presStyleCnt="0"/>
      <dgm:spPr/>
    </dgm:pt>
    <dgm:pt modelId="{06B14749-2049-4F7F-842E-7596E5F36E96}" type="pres">
      <dgm:prSet presAssocID="{BACF610C-7A06-41AA-9A34-EA8227852E41}" presName="composite" presStyleCnt="0"/>
      <dgm:spPr/>
    </dgm:pt>
    <dgm:pt modelId="{E5FF1799-8425-4E41-8F9F-437E6BD88F6A}" type="pres">
      <dgm:prSet presAssocID="{BACF610C-7A06-41AA-9A34-EA8227852E41}" presName="parentText" presStyleLbl="alignNode1" presStyleIdx="1" presStyleCnt="4">
        <dgm:presLayoutVars>
          <dgm:chMax val="1"/>
          <dgm:bulletEnabled val="1"/>
        </dgm:presLayoutVars>
      </dgm:prSet>
      <dgm:spPr/>
    </dgm:pt>
    <dgm:pt modelId="{0FEED0C1-26E3-4667-96AC-896738735689}" type="pres">
      <dgm:prSet presAssocID="{BACF610C-7A06-41AA-9A34-EA8227852E41}" presName="descendantText" presStyleLbl="alignAcc1" presStyleIdx="1" presStyleCnt="4">
        <dgm:presLayoutVars>
          <dgm:bulletEnabled val="1"/>
        </dgm:presLayoutVars>
      </dgm:prSet>
      <dgm:spPr/>
    </dgm:pt>
    <dgm:pt modelId="{0515BD2E-F87E-4C36-BDF9-30F8AF7A7F71}" type="pres">
      <dgm:prSet presAssocID="{1BBA3FC2-61CC-4B20-9C22-E7EC9D1CE9BF}" presName="sp" presStyleCnt="0"/>
      <dgm:spPr/>
    </dgm:pt>
    <dgm:pt modelId="{9643AA3D-BFE8-4209-B99E-45FD7853EF75}" type="pres">
      <dgm:prSet presAssocID="{1E972105-24D5-40E9-89CF-C141744BF2A0}" presName="composite" presStyleCnt="0"/>
      <dgm:spPr/>
    </dgm:pt>
    <dgm:pt modelId="{FF67EB0A-CF44-47A7-A825-3AAF1B81AFEC}" type="pres">
      <dgm:prSet presAssocID="{1E972105-24D5-40E9-89CF-C141744BF2A0}" presName="parentText" presStyleLbl="alignNode1" presStyleIdx="2" presStyleCnt="4">
        <dgm:presLayoutVars>
          <dgm:chMax val="1"/>
          <dgm:bulletEnabled val="1"/>
        </dgm:presLayoutVars>
      </dgm:prSet>
      <dgm:spPr/>
    </dgm:pt>
    <dgm:pt modelId="{5CB613AB-F3F2-450A-9904-3008876F6AD7}" type="pres">
      <dgm:prSet presAssocID="{1E972105-24D5-40E9-89CF-C141744BF2A0}" presName="descendantText" presStyleLbl="alignAcc1" presStyleIdx="2" presStyleCnt="4">
        <dgm:presLayoutVars>
          <dgm:bulletEnabled val="1"/>
        </dgm:presLayoutVars>
      </dgm:prSet>
      <dgm:spPr/>
    </dgm:pt>
    <dgm:pt modelId="{4A234AFE-5502-4E77-9DEE-6E5A9FD0D1BD}" type="pres">
      <dgm:prSet presAssocID="{D1E373D5-8F00-42F8-8070-4B148B40ADD3}" presName="sp" presStyleCnt="0"/>
      <dgm:spPr/>
    </dgm:pt>
    <dgm:pt modelId="{7F4CE4EE-D81C-41EB-BFC8-28A6BA0078C7}" type="pres">
      <dgm:prSet presAssocID="{1F929157-BABF-4C50-9539-FB95CE81F22C}" presName="composite" presStyleCnt="0"/>
      <dgm:spPr/>
    </dgm:pt>
    <dgm:pt modelId="{44B06C44-A5C0-495A-9C64-CCE37742449D}" type="pres">
      <dgm:prSet presAssocID="{1F929157-BABF-4C50-9539-FB95CE81F22C}" presName="parentText" presStyleLbl="alignNode1" presStyleIdx="3" presStyleCnt="4">
        <dgm:presLayoutVars>
          <dgm:chMax val="1"/>
          <dgm:bulletEnabled val="1"/>
        </dgm:presLayoutVars>
      </dgm:prSet>
      <dgm:spPr/>
    </dgm:pt>
    <dgm:pt modelId="{5FB76DC6-AD1A-418B-8A9A-85238EBDBE9E}" type="pres">
      <dgm:prSet presAssocID="{1F929157-BABF-4C50-9539-FB95CE81F22C}" presName="descendantText" presStyleLbl="alignAcc1" presStyleIdx="3" presStyleCnt="4">
        <dgm:presLayoutVars>
          <dgm:bulletEnabled val="1"/>
        </dgm:presLayoutVars>
      </dgm:prSet>
      <dgm:spPr/>
    </dgm:pt>
  </dgm:ptLst>
  <dgm:cxnLst>
    <dgm:cxn modelId="{5A771900-BD61-450E-BB57-FE4C070DD581}" srcId="{63D848BD-2BC7-4AB1-933D-446DEC66AC87}" destId="{BACF610C-7A06-41AA-9A34-EA8227852E41}" srcOrd="1" destOrd="0" parTransId="{1BF2C57F-0147-4D46-AFE0-2A9EBB4A490D}" sibTransId="{1BBA3FC2-61CC-4B20-9C22-E7EC9D1CE9BF}"/>
    <dgm:cxn modelId="{7ABFE000-1AFB-4145-8315-32BD477B55A9}" srcId="{D4B79AD0-3768-46F9-8C97-CB7B4EB9AC92}" destId="{D8CECE18-B7BD-4849-A06E-1D05233391D4}" srcOrd="0" destOrd="0" parTransId="{DA3D74D0-D2BC-4DBE-A116-4FEB6CF96582}" sibTransId="{066A3243-0CC5-4FE8-B731-A868C1A734AC}"/>
    <dgm:cxn modelId="{3C766D2C-F2B1-4E2B-BC46-B5E3AE77B704}" type="presOf" srcId="{39F9779E-3BC1-41D5-ABB4-E24054618260}" destId="{5FB76DC6-AD1A-418B-8A9A-85238EBDBE9E}" srcOrd="0" destOrd="0" presId="urn:microsoft.com/office/officeart/2005/8/layout/chevron2"/>
    <dgm:cxn modelId="{44F0295F-00AD-43F1-AFA0-7682AC277985}" type="presOf" srcId="{8B7CDCD4-BF40-4BC7-9739-DF8995962BEE}" destId="{0FEED0C1-26E3-4667-96AC-896738735689}" srcOrd="0" destOrd="0" presId="urn:microsoft.com/office/officeart/2005/8/layout/chevron2"/>
    <dgm:cxn modelId="{3C517866-268F-406A-8C49-A263B78055E4}" type="presOf" srcId="{63D848BD-2BC7-4AB1-933D-446DEC66AC87}" destId="{9F9815A3-4F1A-47EA-A852-9CF89C4C5E8F}" srcOrd="0" destOrd="0" presId="urn:microsoft.com/office/officeart/2005/8/layout/chevron2"/>
    <dgm:cxn modelId="{E22D5F74-068B-435D-B0A7-092F5BB27B2A}" srcId="{63D848BD-2BC7-4AB1-933D-446DEC66AC87}" destId="{1E972105-24D5-40E9-89CF-C141744BF2A0}" srcOrd="2" destOrd="0" parTransId="{E6760A70-ACBB-4292-8C0F-69F1C0CF2A92}" sibTransId="{D1E373D5-8F00-42F8-8070-4B148B40ADD3}"/>
    <dgm:cxn modelId="{54368892-331C-4F38-B254-805F2EF74733}" srcId="{1E972105-24D5-40E9-89CF-C141744BF2A0}" destId="{55D66A9E-85C8-4A0F-A13D-1925C03984E7}" srcOrd="0" destOrd="0" parTransId="{CF087D5F-B420-4FAC-86A8-26939D4C8ECB}" sibTransId="{735A5AF1-E1F0-4E17-9500-43B5B38A1F5D}"/>
    <dgm:cxn modelId="{9CE6509F-B42F-4CFF-A447-F4C6F7719253}" type="presOf" srcId="{AF0701E0-DB2E-4CB8-9CA6-CE71B99B9643}" destId="{59BFFF6C-A8C1-4804-A55A-FDAC7495AC51}" srcOrd="0" destOrd="1" presId="urn:microsoft.com/office/officeart/2005/8/layout/chevron2"/>
    <dgm:cxn modelId="{9D5AD3A7-9766-4A69-B5E5-14467AFEA59F}" srcId="{D4B79AD0-3768-46F9-8C97-CB7B4EB9AC92}" destId="{AF0701E0-DB2E-4CB8-9CA6-CE71B99B9643}" srcOrd="1" destOrd="0" parTransId="{A3B21348-0BE6-45B3-9784-5B9C572D4072}" sibTransId="{9E5738B7-D78F-41AB-8A4A-6EF874A9E63A}"/>
    <dgm:cxn modelId="{85BD13AA-B25B-4793-A6F3-725C3C0799BE}" srcId="{1F929157-BABF-4C50-9539-FB95CE81F22C}" destId="{39F9779E-3BC1-41D5-ABB4-E24054618260}" srcOrd="0" destOrd="0" parTransId="{823C7ED8-6002-4566-80A2-00AB24BF7AB4}" sibTransId="{035921EB-77BA-481C-8546-FB3ADEBC832F}"/>
    <dgm:cxn modelId="{5946F1B6-F498-4E1C-881B-D8513BCF9F22}" type="presOf" srcId="{1F929157-BABF-4C50-9539-FB95CE81F22C}" destId="{44B06C44-A5C0-495A-9C64-CCE37742449D}" srcOrd="0" destOrd="0" presId="urn:microsoft.com/office/officeart/2005/8/layout/chevron2"/>
    <dgm:cxn modelId="{3389F7B9-6A36-43B1-826E-4A6D02F43E2A}" type="presOf" srcId="{1E972105-24D5-40E9-89CF-C141744BF2A0}" destId="{FF67EB0A-CF44-47A7-A825-3AAF1B81AFEC}" srcOrd="0" destOrd="0" presId="urn:microsoft.com/office/officeart/2005/8/layout/chevron2"/>
    <dgm:cxn modelId="{FF71B1C7-9655-410D-B2FD-3322CA0033CD}" srcId="{63D848BD-2BC7-4AB1-933D-446DEC66AC87}" destId="{D4B79AD0-3768-46F9-8C97-CB7B4EB9AC92}" srcOrd="0" destOrd="0" parTransId="{D45AE1A0-7C06-40A6-A0DB-B98142A9CF5D}" sibTransId="{94F5DC8C-C206-4DE5-9D4C-80E1DD2B4319}"/>
    <dgm:cxn modelId="{B80F1ECF-537E-4ECB-B685-C6DE4496DCB1}" type="presOf" srcId="{D4B79AD0-3768-46F9-8C97-CB7B4EB9AC92}" destId="{24D5A35C-B0BE-43EA-A922-1808BE2382C3}" srcOrd="0" destOrd="0" presId="urn:microsoft.com/office/officeart/2005/8/layout/chevron2"/>
    <dgm:cxn modelId="{F26D12D8-3CAD-4E3A-90EB-26BBAE4DB872}" srcId="{BACF610C-7A06-41AA-9A34-EA8227852E41}" destId="{8B7CDCD4-BF40-4BC7-9739-DF8995962BEE}" srcOrd="0" destOrd="0" parTransId="{64E4FF78-A1B1-4DA6-87ED-ADA22DB87D33}" sibTransId="{EFD4117B-7826-4452-A01E-0F13C974B5EE}"/>
    <dgm:cxn modelId="{0769B2E7-E739-4250-BEAB-B37DF196EDC0}" type="presOf" srcId="{55D66A9E-85C8-4A0F-A13D-1925C03984E7}" destId="{5CB613AB-F3F2-450A-9904-3008876F6AD7}" srcOrd="0" destOrd="0" presId="urn:microsoft.com/office/officeart/2005/8/layout/chevron2"/>
    <dgm:cxn modelId="{4BD692ED-60FD-4D75-BCC2-1F7B9EF22C81}" type="presOf" srcId="{D8CECE18-B7BD-4849-A06E-1D05233391D4}" destId="{59BFFF6C-A8C1-4804-A55A-FDAC7495AC51}" srcOrd="0" destOrd="0" presId="urn:microsoft.com/office/officeart/2005/8/layout/chevron2"/>
    <dgm:cxn modelId="{D2CD39F3-7AEC-45DD-81D4-69AC4218D369}" type="presOf" srcId="{BACF610C-7A06-41AA-9A34-EA8227852E41}" destId="{E5FF1799-8425-4E41-8F9F-437E6BD88F6A}" srcOrd="0" destOrd="0" presId="urn:microsoft.com/office/officeart/2005/8/layout/chevron2"/>
    <dgm:cxn modelId="{4DE403FA-EB29-4040-AF56-CA4E5A2E17D9}" srcId="{63D848BD-2BC7-4AB1-933D-446DEC66AC87}" destId="{1F929157-BABF-4C50-9539-FB95CE81F22C}" srcOrd="3" destOrd="0" parTransId="{F5AA0DDC-FBDB-453D-969F-1F338BA3B1A3}" sibTransId="{2AD820C7-E5DD-486B-84CB-6F734BA405D5}"/>
    <dgm:cxn modelId="{D271CE42-3221-44DD-B93E-6FAD6FE8A5E6}" type="presParOf" srcId="{9F9815A3-4F1A-47EA-A852-9CF89C4C5E8F}" destId="{142A1F17-CD86-4EA9-92E0-C20DE1F2663B}" srcOrd="0" destOrd="0" presId="urn:microsoft.com/office/officeart/2005/8/layout/chevron2"/>
    <dgm:cxn modelId="{AB350677-04A6-412E-A616-3D6775080695}" type="presParOf" srcId="{142A1F17-CD86-4EA9-92E0-C20DE1F2663B}" destId="{24D5A35C-B0BE-43EA-A922-1808BE2382C3}" srcOrd="0" destOrd="0" presId="urn:microsoft.com/office/officeart/2005/8/layout/chevron2"/>
    <dgm:cxn modelId="{F5B78A58-C4E0-4E8C-B61B-65D58371A6AD}" type="presParOf" srcId="{142A1F17-CD86-4EA9-92E0-C20DE1F2663B}" destId="{59BFFF6C-A8C1-4804-A55A-FDAC7495AC51}" srcOrd="1" destOrd="0" presId="urn:microsoft.com/office/officeart/2005/8/layout/chevron2"/>
    <dgm:cxn modelId="{0B5FF283-43B2-40A0-968F-EB4E67197B98}" type="presParOf" srcId="{9F9815A3-4F1A-47EA-A852-9CF89C4C5E8F}" destId="{7589B4D4-110A-4F84-8389-238AE2E87360}" srcOrd="1" destOrd="0" presId="urn:microsoft.com/office/officeart/2005/8/layout/chevron2"/>
    <dgm:cxn modelId="{61E41726-C98C-4B80-B1BE-B0B2663E89E5}" type="presParOf" srcId="{9F9815A3-4F1A-47EA-A852-9CF89C4C5E8F}" destId="{06B14749-2049-4F7F-842E-7596E5F36E96}" srcOrd="2" destOrd="0" presId="urn:microsoft.com/office/officeart/2005/8/layout/chevron2"/>
    <dgm:cxn modelId="{1F00FCAB-2CA4-4B8A-857A-CA7C4EAC393B}" type="presParOf" srcId="{06B14749-2049-4F7F-842E-7596E5F36E96}" destId="{E5FF1799-8425-4E41-8F9F-437E6BD88F6A}" srcOrd="0" destOrd="0" presId="urn:microsoft.com/office/officeart/2005/8/layout/chevron2"/>
    <dgm:cxn modelId="{FF975944-15FB-41E8-97E2-DD94EA56C528}" type="presParOf" srcId="{06B14749-2049-4F7F-842E-7596E5F36E96}" destId="{0FEED0C1-26E3-4667-96AC-896738735689}" srcOrd="1" destOrd="0" presId="urn:microsoft.com/office/officeart/2005/8/layout/chevron2"/>
    <dgm:cxn modelId="{7F3A199A-B4DF-40B9-963F-96151A103ED3}" type="presParOf" srcId="{9F9815A3-4F1A-47EA-A852-9CF89C4C5E8F}" destId="{0515BD2E-F87E-4C36-BDF9-30F8AF7A7F71}" srcOrd="3" destOrd="0" presId="urn:microsoft.com/office/officeart/2005/8/layout/chevron2"/>
    <dgm:cxn modelId="{2D7CE453-705C-48FF-BE18-33C7694838BD}" type="presParOf" srcId="{9F9815A3-4F1A-47EA-A852-9CF89C4C5E8F}" destId="{9643AA3D-BFE8-4209-B99E-45FD7853EF75}" srcOrd="4" destOrd="0" presId="urn:microsoft.com/office/officeart/2005/8/layout/chevron2"/>
    <dgm:cxn modelId="{007BE8C1-A0AF-4B29-AB80-BCC058CCB717}" type="presParOf" srcId="{9643AA3D-BFE8-4209-B99E-45FD7853EF75}" destId="{FF67EB0A-CF44-47A7-A825-3AAF1B81AFEC}" srcOrd="0" destOrd="0" presId="urn:microsoft.com/office/officeart/2005/8/layout/chevron2"/>
    <dgm:cxn modelId="{456F91C8-B9F4-495F-8CE7-FBD067FD2A30}" type="presParOf" srcId="{9643AA3D-BFE8-4209-B99E-45FD7853EF75}" destId="{5CB613AB-F3F2-450A-9904-3008876F6AD7}" srcOrd="1" destOrd="0" presId="urn:microsoft.com/office/officeart/2005/8/layout/chevron2"/>
    <dgm:cxn modelId="{20BB20D7-61FA-43D4-9CB8-00F4269A5C6D}" type="presParOf" srcId="{9F9815A3-4F1A-47EA-A852-9CF89C4C5E8F}" destId="{4A234AFE-5502-4E77-9DEE-6E5A9FD0D1BD}" srcOrd="5" destOrd="0" presId="urn:microsoft.com/office/officeart/2005/8/layout/chevron2"/>
    <dgm:cxn modelId="{5E7B8E8B-5B7B-4BDA-AD14-7DBF96549D39}" type="presParOf" srcId="{9F9815A3-4F1A-47EA-A852-9CF89C4C5E8F}" destId="{7F4CE4EE-D81C-41EB-BFC8-28A6BA0078C7}" srcOrd="6" destOrd="0" presId="urn:microsoft.com/office/officeart/2005/8/layout/chevron2"/>
    <dgm:cxn modelId="{34DFD446-FD62-43A5-9D76-820B24CE4F93}" type="presParOf" srcId="{7F4CE4EE-D81C-41EB-BFC8-28A6BA0078C7}" destId="{44B06C44-A5C0-495A-9C64-CCE37742449D}" srcOrd="0" destOrd="0" presId="urn:microsoft.com/office/officeart/2005/8/layout/chevron2"/>
    <dgm:cxn modelId="{E56F251D-FB2D-4644-97C8-FACF83795916}" type="presParOf" srcId="{7F4CE4EE-D81C-41EB-BFC8-28A6BA0078C7}" destId="{5FB76DC6-AD1A-418B-8A9A-85238EBDBE9E}"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D5A35C-B0BE-43EA-A922-1808BE2382C3}">
      <dsp:nvSpPr>
        <dsp:cNvPr id="0" name=""/>
        <dsp:cNvSpPr/>
      </dsp:nvSpPr>
      <dsp:spPr>
        <a:xfrm rot="5400000">
          <a:off x="-229244" y="236421"/>
          <a:ext cx="1528294" cy="1069805"/>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Step 1</a:t>
          </a:r>
        </a:p>
      </dsp:txBody>
      <dsp:txXfrm rot="-5400000">
        <a:off x="1" y="542080"/>
        <a:ext cx="1069805" cy="458489"/>
      </dsp:txXfrm>
    </dsp:sp>
    <dsp:sp modelId="{59BFFF6C-A8C1-4804-A55A-FDAC7495AC51}">
      <dsp:nvSpPr>
        <dsp:cNvPr id="0" name=""/>
        <dsp:cNvSpPr/>
      </dsp:nvSpPr>
      <dsp:spPr>
        <a:xfrm rot="5400000">
          <a:off x="4800707" y="-3723724"/>
          <a:ext cx="993391" cy="8455194"/>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ysClr val="windowText" lastClr="000000">
                  <a:hueOff val="0"/>
                  <a:satOff val="0"/>
                  <a:lumOff val="0"/>
                  <a:alphaOff val="0"/>
                </a:sysClr>
              </a:solidFill>
              <a:latin typeface="+mn-lt"/>
              <a:ea typeface="+mn-ea"/>
              <a:cs typeface="+mn-cs"/>
            </a:rPr>
            <a:t>Five (5) days before the Academic Term, send Section A completed </a:t>
          </a:r>
          <a:r>
            <a:rPr lang="en-US" sz="1600" b="1" i="1" u="sng" kern="1200" dirty="0">
              <a:solidFill>
                <a:sysClr val="windowText" lastClr="000000">
                  <a:hueOff val="0"/>
                  <a:satOff val="0"/>
                  <a:lumOff val="0"/>
                  <a:alphaOff val="0"/>
                </a:sysClr>
              </a:solidFill>
              <a:latin typeface="+mn-lt"/>
              <a:ea typeface="+mn-ea"/>
              <a:cs typeface="+mn-cs"/>
            </a:rPr>
            <a:t>or</a:t>
          </a:r>
          <a:r>
            <a:rPr lang="en-US" sz="1600" kern="1200" dirty="0">
              <a:solidFill>
                <a:sysClr val="windowText" lastClr="000000">
                  <a:hueOff val="0"/>
                  <a:satOff val="0"/>
                  <a:lumOff val="0"/>
                  <a:alphaOff val="0"/>
                </a:sysClr>
              </a:solidFill>
              <a:latin typeface="+mn-lt"/>
              <a:ea typeface="+mn-ea"/>
              <a:cs typeface="+mn-cs"/>
            </a:rPr>
            <a:t> an email communication with all of the fields in Section A of </a:t>
          </a:r>
          <a:r>
            <a:rPr lang="en-US" sz="1600" kern="1200">
              <a:solidFill>
                <a:sysClr val="windowText" lastClr="000000">
                  <a:hueOff val="0"/>
                  <a:satOff val="0"/>
                  <a:lumOff val="0"/>
                  <a:alphaOff val="0"/>
                </a:sysClr>
              </a:solidFill>
              <a:latin typeface="+mn-lt"/>
              <a:ea typeface="+mn-ea"/>
              <a:cs typeface="+mn-cs"/>
            </a:rPr>
            <a:t>the Teaching Assistant Form (TAF).</a:t>
          </a:r>
          <a:endParaRPr lang="en-US" sz="1600" kern="1200" dirty="0"/>
        </a:p>
        <a:p>
          <a:pPr marL="171450" lvl="1" indent="-171450" algn="l" defTabSz="711200">
            <a:lnSpc>
              <a:spcPct val="90000"/>
            </a:lnSpc>
            <a:spcBef>
              <a:spcPct val="0"/>
            </a:spcBef>
            <a:spcAft>
              <a:spcPct val="15000"/>
            </a:spcAft>
            <a:buChar char="•"/>
          </a:pPr>
          <a:r>
            <a:rPr lang="en-US" sz="1600" kern="1200" dirty="0">
              <a:solidFill>
                <a:sysClr val="windowText" lastClr="000000">
                  <a:hueOff val="0"/>
                  <a:satOff val="0"/>
                  <a:lumOff val="0"/>
                  <a:alphaOff val="0"/>
                </a:sysClr>
              </a:solidFill>
              <a:latin typeface="+mn-lt"/>
              <a:ea typeface="+mn-ea"/>
              <a:cs typeface="+mn-cs"/>
            </a:rPr>
            <a:t>At the same time, advise the TA of the information required to create the E-Contract. </a:t>
          </a:r>
        </a:p>
      </dsp:txBody>
      <dsp:txXfrm rot="-5400000">
        <a:off x="1069806" y="55670"/>
        <a:ext cx="8406701" cy="896405"/>
      </dsp:txXfrm>
    </dsp:sp>
    <dsp:sp modelId="{E5FF1799-8425-4E41-8F9F-437E6BD88F6A}">
      <dsp:nvSpPr>
        <dsp:cNvPr id="0" name=""/>
        <dsp:cNvSpPr/>
      </dsp:nvSpPr>
      <dsp:spPr>
        <a:xfrm rot="5400000">
          <a:off x="-229244" y="1620996"/>
          <a:ext cx="1528294" cy="1069805"/>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Step 2</a:t>
          </a:r>
        </a:p>
      </dsp:txBody>
      <dsp:txXfrm rot="-5400000">
        <a:off x="1" y="1926655"/>
        <a:ext cx="1069805" cy="458489"/>
      </dsp:txXfrm>
    </dsp:sp>
    <dsp:sp modelId="{0FEED0C1-26E3-4667-96AC-896738735689}">
      <dsp:nvSpPr>
        <dsp:cNvPr id="0" name=""/>
        <dsp:cNvSpPr/>
      </dsp:nvSpPr>
      <dsp:spPr>
        <a:xfrm rot="5400000">
          <a:off x="4800707" y="-2339149"/>
          <a:ext cx="993391" cy="8455194"/>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solidFill>
                <a:sysClr val="windowText" lastClr="000000">
                  <a:hueOff val="0"/>
                  <a:satOff val="0"/>
                  <a:lumOff val="0"/>
                  <a:alphaOff val="0"/>
                </a:sysClr>
              </a:solidFill>
              <a:latin typeface="+mn-lt"/>
              <a:ea typeface="+mn-ea"/>
              <a:cs typeface="+mn-cs"/>
            </a:rPr>
            <a:t>Within two (2) business days of the communication in Step 1, the TA is required to respond with the information required to complete the E-Contract. </a:t>
          </a:r>
          <a:endParaRPr lang="en-US" sz="1700" kern="1200" dirty="0"/>
        </a:p>
      </dsp:txBody>
      <dsp:txXfrm rot="-5400000">
        <a:off x="1069806" y="1440245"/>
        <a:ext cx="8406701" cy="896405"/>
      </dsp:txXfrm>
    </dsp:sp>
    <dsp:sp modelId="{FF67EB0A-CF44-47A7-A825-3AAF1B81AFEC}">
      <dsp:nvSpPr>
        <dsp:cNvPr id="0" name=""/>
        <dsp:cNvSpPr/>
      </dsp:nvSpPr>
      <dsp:spPr>
        <a:xfrm rot="5400000">
          <a:off x="-229244" y="3005571"/>
          <a:ext cx="1528294" cy="1069805"/>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Step 3</a:t>
          </a:r>
        </a:p>
      </dsp:txBody>
      <dsp:txXfrm rot="-5400000">
        <a:off x="1" y="3311230"/>
        <a:ext cx="1069805" cy="458489"/>
      </dsp:txXfrm>
    </dsp:sp>
    <dsp:sp modelId="{5CB613AB-F3F2-450A-9904-3008876F6AD7}">
      <dsp:nvSpPr>
        <dsp:cNvPr id="0" name=""/>
        <dsp:cNvSpPr/>
      </dsp:nvSpPr>
      <dsp:spPr>
        <a:xfrm rot="5400000">
          <a:off x="4800707" y="-954573"/>
          <a:ext cx="993391" cy="8455194"/>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ysClr val="windowText" lastClr="000000">
                  <a:hueOff val="0"/>
                  <a:satOff val="0"/>
                  <a:lumOff val="0"/>
                  <a:alphaOff val="0"/>
                </a:sysClr>
              </a:solidFill>
              <a:latin typeface="+mn-lt"/>
              <a:ea typeface="+mn-ea"/>
              <a:cs typeface="+mn-cs"/>
            </a:rPr>
            <a:t>The Employment Supervisor will communicate or meet with the TA to jointly complete the TAF.  The completed TAF will be signed off by both parties (TA and Employee Supervisor) and sent to all parties copied on the form no later than two (2) business days prior to the fifteenth of the month. </a:t>
          </a:r>
          <a:r>
            <a:rPr lang="en-US" sz="1600" b="1" i="1" kern="1200" dirty="0">
              <a:solidFill>
                <a:sysClr val="windowText" lastClr="000000">
                  <a:hueOff val="0"/>
                  <a:satOff val="0"/>
                  <a:lumOff val="0"/>
                  <a:alphaOff val="0"/>
                </a:sysClr>
              </a:solidFill>
              <a:latin typeface="+mn-lt"/>
              <a:ea typeface="+mn-ea"/>
              <a:cs typeface="+mn-cs"/>
            </a:rPr>
            <a:t>TAF should be signed prior to the E-Contract. </a:t>
          </a:r>
          <a:endParaRPr lang="en-US" sz="1600" b="1" i="1" kern="1200" dirty="0"/>
        </a:p>
      </dsp:txBody>
      <dsp:txXfrm rot="-5400000">
        <a:off x="1069806" y="2824821"/>
        <a:ext cx="8406701" cy="896405"/>
      </dsp:txXfrm>
    </dsp:sp>
    <dsp:sp modelId="{44B06C44-A5C0-495A-9C64-CCE37742449D}">
      <dsp:nvSpPr>
        <dsp:cNvPr id="0" name=""/>
        <dsp:cNvSpPr/>
      </dsp:nvSpPr>
      <dsp:spPr>
        <a:xfrm rot="5400000">
          <a:off x="-229244" y="4390146"/>
          <a:ext cx="1528294" cy="1069805"/>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Step 4</a:t>
          </a:r>
        </a:p>
      </dsp:txBody>
      <dsp:txXfrm rot="-5400000">
        <a:off x="1" y="4695805"/>
        <a:ext cx="1069805" cy="458489"/>
      </dsp:txXfrm>
    </dsp:sp>
    <dsp:sp modelId="{5FB76DC6-AD1A-418B-8A9A-85238EBDBE9E}">
      <dsp:nvSpPr>
        <dsp:cNvPr id="0" name=""/>
        <dsp:cNvSpPr/>
      </dsp:nvSpPr>
      <dsp:spPr>
        <a:xfrm rot="5400000">
          <a:off x="4800707" y="430001"/>
          <a:ext cx="993391" cy="8455194"/>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solidFill>
                <a:sysClr val="windowText" lastClr="000000">
                  <a:hueOff val="0"/>
                  <a:satOff val="0"/>
                  <a:lumOff val="0"/>
                  <a:alphaOff val="0"/>
                </a:sysClr>
              </a:solidFill>
              <a:latin typeface="+mn-lt"/>
              <a:ea typeface="+mn-ea"/>
              <a:cs typeface="+mn-cs"/>
            </a:rPr>
            <a:t>The finalized E-Contract will be signed by the TA no later than the fifteen (15</a:t>
          </a:r>
          <a:r>
            <a:rPr lang="en-US" sz="1700" kern="1200" baseline="30000" dirty="0">
              <a:solidFill>
                <a:sysClr val="windowText" lastClr="000000">
                  <a:hueOff val="0"/>
                  <a:satOff val="0"/>
                  <a:lumOff val="0"/>
                  <a:alphaOff val="0"/>
                </a:sysClr>
              </a:solidFill>
              <a:latin typeface="+mn-lt"/>
              <a:ea typeface="+mn-ea"/>
              <a:cs typeface="+mn-cs"/>
            </a:rPr>
            <a:t>th</a:t>
          </a:r>
          <a:r>
            <a:rPr lang="en-US" sz="1700" kern="1200" dirty="0">
              <a:solidFill>
                <a:sysClr val="windowText" lastClr="000000">
                  <a:hueOff val="0"/>
                  <a:satOff val="0"/>
                  <a:lumOff val="0"/>
                  <a:alphaOff val="0"/>
                </a:sysClr>
              </a:solidFill>
              <a:latin typeface="+mn-lt"/>
              <a:ea typeface="+mn-ea"/>
              <a:cs typeface="+mn-cs"/>
            </a:rPr>
            <a:t>) of the month. </a:t>
          </a:r>
          <a:endParaRPr lang="en-US" sz="1700" kern="1200" dirty="0"/>
        </a:p>
      </dsp:txBody>
      <dsp:txXfrm rot="-5400000">
        <a:off x="1069806" y="4209396"/>
        <a:ext cx="8406701" cy="89640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08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265738" y="0"/>
            <a:ext cx="4029075" cy="350838"/>
          </a:xfrm>
          <a:prstGeom prst="rect">
            <a:avLst/>
          </a:prstGeom>
        </p:spPr>
        <p:txBody>
          <a:bodyPr vert="horz" lIns="91440" tIns="45720" rIns="91440" bIns="45720" rtlCol="0"/>
          <a:lstStyle>
            <a:lvl1pPr algn="r">
              <a:defRPr sz="1200"/>
            </a:lvl1pPr>
          </a:lstStyle>
          <a:p>
            <a:fld id="{D92963C5-DD12-4E3A-A717-F5AD245C5E5D}" type="datetimeFigureOut">
              <a:rPr lang="en-US" smtClean="0"/>
              <a:t>6/25/2025</a:t>
            </a:fld>
            <a:endParaRPr lang="en-US" dirty="0"/>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30275" y="3373438"/>
            <a:ext cx="7435850" cy="276066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9563"/>
            <a:ext cx="4029075" cy="35083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738" y="6659563"/>
            <a:ext cx="4029075" cy="350837"/>
          </a:xfrm>
          <a:prstGeom prst="rect">
            <a:avLst/>
          </a:prstGeom>
        </p:spPr>
        <p:txBody>
          <a:bodyPr vert="horz" lIns="91440" tIns="45720" rIns="91440" bIns="45720" rtlCol="0" anchor="b"/>
          <a:lstStyle>
            <a:lvl1pPr algn="r">
              <a:defRPr sz="1200"/>
            </a:lvl1pPr>
          </a:lstStyle>
          <a:p>
            <a:fld id="{3B30BBA5-EE7B-46AC-BC59-A59B089A56B8}" type="slidenum">
              <a:rPr lang="en-US" smtClean="0"/>
              <a:t>‹#›</a:t>
            </a:fld>
            <a:endParaRPr lang="en-US" dirty="0"/>
          </a:p>
        </p:txBody>
      </p:sp>
    </p:spTree>
    <p:extLst>
      <p:ext uri="{BB962C8B-B14F-4D97-AF65-F5344CB8AC3E}">
        <p14:creationId xmlns:p14="http://schemas.microsoft.com/office/powerpoint/2010/main" val="3894354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30BBA5-EE7B-46AC-BC59-A59B089A56B8}" type="slidenum">
              <a:rPr lang="en-US" smtClean="0"/>
              <a:t>1</a:t>
            </a:fld>
            <a:endParaRPr lang="en-US" dirty="0"/>
          </a:p>
        </p:txBody>
      </p:sp>
    </p:spTree>
    <p:extLst>
      <p:ext uri="{BB962C8B-B14F-4D97-AF65-F5344CB8AC3E}">
        <p14:creationId xmlns:p14="http://schemas.microsoft.com/office/powerpoint/2010/main" val="530686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Catarina B. </a:t>
            </a:r>
          </a:p>
        </p:txBody>
      </p:sp>
      <p:sp>
        <p:nvSpPr>
          <p:cNvPr id="4" name="Slide Number Placeholder 3"/>
          <p:cNvSpPr>
            <a:spLocks noGrp="1"/>
          </p:cNvSpPr>
          <p:nvPr>
            <p:ph type="sldNum" sz="quarter" idx="5"/>
          </p:nvPr>
        </p:nvSpPr>
        <p:spPr/>
        <p:txBody>
          <a:bodyPr/>
          <a:lstStyle/>
          <a:p>
            <a:fld id="{3B30BBA5-EE7B-46AC-BC59-A59B089A56B8}" type="slidenum">
              <a:rPr lang="en-US" smtClean="0"/>
              <a:t>10</a:t>
            </a:fld>
            <a:endParaRPr lang="en-US" dirty="0"/>
          </a:p>
        </p:txBody>
      </p:sp>
    </p:spTree>
    <p:extLst>
      <p:ext uri="{BB962C8B-B14F-4D97-AF65-F5344CB8AC3E}">
        <p14:creationId xmlns:p14="http://schemas.microsoft.com/office/powerpoint/2010/main" val="40288411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8D1C93-FC68-11F0-3A67-121B823AF3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DC9391-C52F-488E-A422-C35729E892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FA5999-7AD1-1F45-3A8B-96A462A401A9}"/>
              </a:ext>
            </a:extLst>
          </p:cNvPr>
          <p:cNvSpPr>
            <a:spLocks noGrp="1"/>
          </p:cNvSpPr>
          <p:nvPr>
            <p:ph type="body" idx="1"/>
          </p:nvPr>
        </p:nvSpPr>
        <p:spPr/>
        <p:txBody>
          <a:bodyPr/>
          <a:lstStyle/>
          <a:p>
            <a:r>
              <a:rPr lang="en-US" dirty="0"/>
              <a:t>Catarina B. </a:t>
            </a:r>
          </a:p>
        </p:txBody>
      </p:sp>
      <p:sp>
        <p:nvSpPr>
          <p:cNvPr id="4" name="Slide Number Placeholder 3">
            <a:extLst>
              <a:ext uri="{FF2B5EF4-FFF2-40B4-BE49-F238E27FC236}">
                <a16:creationId xmlns:a16="http://schemas.microsoft.com/office/drawing/2014/main" id="{D1B1EBF5-4B59-F223-B6D6-F042418EB26D}"/>
              </a:ext>
            </a:extLst>
          </p:cNvPr>
          <p:cNvSpPr>
            <a:spLocks noGrp="1"/>
          </p:cNvSpPr>
          <p:nvPr>
            <p:ph type="sldNum" sz="quarter" idx="5"/>
          </p:nvPr>
        </p:nvSpPr>
        <p:spPr/>
        <p:txBody>
          <a:bodyPr/>
          <a:lstStyle/>
          <a:p>
            <a:fld id="{3B30BBA5-EE7B-46AC-BC59-A59B089A56B8}" type="slidenum">
              <a:rPr lang="en-US" smtClean="0"/>
              <a:t>11</a:t>
            </a:fld>
            <a:endParaRPr lang="en-US" dirty="0"/>
          </a:p>
        </p:txBody>
      </p:sp>
    </p:spTree>
    <p:extLst>
      <p:ext uri="{BB962C8B-B14F-4D97-AF65-F5344CB8AC3E}">
        <p14:creationId xmlns:p14="http://schemas.microsoft.com/office/powerpoint/2010/main" val="2564991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Catarina B. </a:t>
            </a:r>
          </a:p>
        </p:txBody>
      </p:sp>
      <p:sp>
        <p:nvSpPr>
          <p:cNvPr id="4" name="Slide Number Placeholder 3"/>
          <p:cNvSpPr>
            <a:spLocks noGrp="1"/>
          </p:cNvSpPr>
          <p:nvPr>
            <p:ph type="sldNum" sz="quarter" idx="5"/>
          </p:nvPr>
        </p:nvSpPr>
        <p:spPr/>
        <p:txBody>
          <a:bodyPr/>
          <a:lstStyle/>
          <a:p>
            <a:fld id="{3B30BBA5-EE7B-46AC-BC59-A59B089A56B8}" type="slidenum">
              <a:rPr lang="en-US" smtClean="0"/>
              <a:t>12</a:t>
            </a:fld>
            <a:endParaRPr lang="en-US" dirty="0"/>
          </a:p>
        </p:txBody>
      </p:sp>
    </p:spTree>
    <p:extLst>
      <p:ext uri="{BB962C8B-B14F-4D97-AF65-F5344CB8AC3E}">
        <p14:creationId xmlns:p14="http://schemas.microsoft.com/office/powerpoint/2010/main" val="2182029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Catarina B. </a:t>
            </a:r>
          </a:p>
          <a:p>
            <a:r>
              <a:rPr lang="en-US" sz="1200" dirty="0"/>
              <a:t>Previously, the Employee and the Employment Supervisor were required to hold a second and subsequent meeting if both parties felt that a reallocation of activities was required following the mid-point meeting. </a:t>
            </a:r>
            <a:endParaRPr lang="en-US" dirty="0"/>
          </a:p>
        </p:txBody>
      </p:sp>
      <p:sp>
        <p:nvSpPr>
          <p:cNvPr id="4" name="Slide Number Placeholder 3"/>
          <p:cNvSpPr>
            <a:spLocks noGrp="1"/>
          </p:cNvSpPr>
          <p:nvPr>
            <p:ph type="sldNum" sz="quarter" idx="5"/>
          </p:nvPr>
        </p:nvSpPr>
        <p:spPr/>
        <p:txBody>
          <a:bodyPr/>
          <a:lstStyle/>
          <a:p>
            <a:fld id="{3B30BBA5-EE7B-46AC-BC59-A59B089A56B8}" type="slidenum">
              <a:rPr lang="en-US" smtClean="0"/>
              <a:t>13</a:t>
            </a:fld>
            <a:endParaRPr lang="en-US" dirty="0"/>
          </a:p>
        </p:txBody>
      </p:sp>
    </p:spTree>
    <p:extLst>
      <p:ext uri="{BB962C8B-B14F-4D97-AF65-F5344CB8AC3E}">
        <p14:creationId xmlns:p14="http://schemas.microsoft.com/office/powerpoint/2010/main" val="39849608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61B151-63CC-7762-FB80-1C7C01118D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7DE52D-8922-B3F0-1658-53303DD2C4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571EE9-B978-39EB-074C-882762738C13}"/>
              </a:ext>
            </a:extLst>
          </p:cNvPr>
          <p:cNvSpPr>
            <a:spLocks noGrp="1"/>
          </p:cNvSpPr>
          <p:nvPr>
            <p:ph type="body" idx="1"/>
          </p:nvPr>
        </p:nvSpPr>
        <p:spPr/>
        <p:txBody>
          <a:bodyPr/>
          <a:lstStyle/>
          <a:p>
            <a:r>
              <a:rPr lang="en-US" dirty="0"/>
              <a:t>Michael V. </a:t>
            </a:r>
          </a:p>
        </p:txBody>
      </p:sp>
      <p:sp>
        <p:nvSpPr>
          <p:cNvPr id="4" name="Slide Number Placeholder 3">
            <a:extLst>
              <a:ext uri="{FF2B5EF4-FFF2-40B4-BE49-F238E27FC236}">
                <a16:creationId xmlns:a16="http://schemas.microsoft.com/office/drawing/2014/main" id="{97B8525C-942D-C1E9-9D98-7A64B049D23E}"/>
              </a:ext>
            </a:extLst>
          </p:cNvPr>
          <p:cNvSpPr>
            <a:spLocks noGrp="1"/>
          </p:cNvSpPr>
          <p:nvPr>
            <p:ph type="sldNum" sz="quarter" idx="5"/>
          </p:nvPr>
        </p:nvSpPr>
        <p:spPr/>
        <p:txBody>
          <a:bodyPr/>
          <a:lstStyle/>
          <a:p>
            <a:fld id="{3B30BBA5-EE7B-46AC-BC59-A59B089A56B8}" type="slidenum">
              <a:rPr lang="en-US" smtClean="0"/>
              <a:t>14</a:t>
            </a:fld>
            <a:endParaRPr lang="en-US" dirty="0"/>
          </a:p>
        </p:txBody>
      </p:sp>
    </p:spTree>
    <p:extLst>
      <p:ext uri="{BB962C8B-B14F-4D97-AF65-F5344CB8AC3E}">
        <p14:creationId xmlns:p14="http://schemas.microsoft.com/office/powerpoint/2010/main" val="1928504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EF5F1A-9DA2-9616-6E25-34C12B8FC0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E140F9-8B73-7FF6-4B8C-2B3F46E998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DD506B-0D9F-7ACE-0A47-A8A191787E34}"/>
              </a:ext>
            </a:extLst>
          </p:cNvPr>
          <p:cNvSpPr>
            <a:spLocks noGrp="1"/>
          </p:cNvSpPr>
          <p:nvPr>
            <p:ph type="body" idx="1"/>
          </p:nvPr>
        </p:nvSpPr>
        <p:spPr/>
        <p:txBody>
          <a:bodyPr/>
          <a:lstStyle/>
          <a:p>
            <a:r>
              <a:rPr lang="en-US" dirty="0"/>
              <a:t>Sharon </a:t>
            </a:r>
            <a:r>
              <a:rPr lang="en-US" dirty="0">
                <a:sym typeface="Wingdings" panose="05000000000000000000" pitchFamily="2" charset="2"/>
              </a:rPr>
              <a:t> </a:t>
            </a:r>
            <a:endParaRPr lang="en-US" dirty="0"/>
          </a:p>
        </p:txBody>
      </p:sp>
      <p:sp>
        <p:nvSpPr>
          <p:cNvPr id="4" name="Slide Number Placeholder 3">
            <a:extLst>
              <a:ext uri="{FF2B5EF4-FFF2-40B4-BE49-F238E27FC236}">
                <a16:creationId xmlns:a16="http://schemas.microsoft.com/office/drawing/2014/main" id="{2E6521EC-E452-712B-8CAF-36716BD92A8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30BBA5-EE7B-46AC-BC59-A59B089A56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97855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Michael V. </a:t>
            </a:r>
          </a:p>
        </p:txBody>
      </p:sp>
      <p:sp>
        <p:nvSpPr>
          <p:cNvPr id="4" name="Slide Number Placeholder 3"/>
          <p:cNvSpPr>
            <a:spLocks noGrp="1"/>
          </p:cNvSpPr>
          <p:nvPr>
            <p:ph type="sldNum" sz="quarter" idx="5"/>
          </p:nvPr>
        </p:nvSpPr>
        <p:spPr/>
        <p:txBody>
          <a:bodyPr/>
          <a:lstStyle/>
          <a:p>
            <a:fld id="{3B30BBA5-EE7B-46AC-BC59-A59B089A56B8}" type="slidenum">
              <a:rPr lang="en-US" smtClean="0"/>
              <a:t>16</a:t>
            </a:fld>
            <a:endParaRPr lang="en-US" dirty="0"/>
          </a:p>
        </p:txBody>
      </p:sp>
    </p:spTree>
    <p:extLst>
      <p:ext uri="{BB962C8B-B14F-4D97-AF65-F5344CB8AC3E}">
        <p14:creationId xmlns:p14="http://schemas.microsoft.com/office/powerpoint/2010/main" val="24520472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A3E5A-60B9-59C8-23C6-ED8E036252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484B96-2C30-7808-17E7-8B7036A72C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A9C923-F957-6835-B92C-30BFC78C03E0}"/>
              </a:ext>
            </a:extLst>
          </p:cNvPr>
          <p:cNvSpPr>
            <a:spLocks noGrp="1"/>
          </p:cNvSpPr>
          <p:nvPr>
            <p:ph type="body" idx="1"/>
          </p:nvPr>
        </p:nvSpPr>
        <p:spPr/>
        <p:txBody>
          <a:bodyPr/>
          <a:lstStyle/>
          <a:p>
            <a:r>
              <a:rPr lang="en-US" dirty="0"/>
              <a:t>Michael V. </a:t>
            </a:r>
          </a:p>
        </p:txBody>
      </p:sp>
      <p:sp>
        <p:nvSpPr>
          <p:cNvPr id="4" name="Slide Number Placeholder 3">
            <a:extLst>
              <a:ext uri="{FF2B5EF4-FFF2-40B4-BE49-F238E27FC236}">
                <a16:creationId xmlns:a16="http://schemas.microsoft.com/office/drawing/2014/main" id="{D97315A7-49D8-087B-7425-502D49EDCF8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30BBA5-EE7B-46AC-BC59-A59B089A56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83551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268A0E-6F51-0761-8666-B84AF52431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F9F89B-1AC4-98BC-1EEB-F03BD780CC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46CC02-6968-92AD-B68E-9F4E77C43841}"/>
              </a:ext>
            </a:extLst>
          </p:cNvPr>
          <p:cNvSpPr>
            <a:spLocks noGrp="1"/>
          </p:cNvSpPr>
          <p:nvPr>
            <p:ph type="body" idx="1"/>
          </p:nvPr>
        </p:nvSpPr>
        <p:spPr/>
        <p:txBody>
          <a:bodyPr/>
          <a:lstStyle/>
          <a:p>
            <a:r>
              <a:rPr lang="en-US" dirty="0"/>
              <a:t>Michael V. </a:t>
            </a:r>
          </a:p>
        </p:txBody>
      </p:sp>
      <p:sp>
        <p:nvSpPr>
          <p:cNvPr id="4" name="Slide Number Placeholder 3">
            <a:extLst>
              <a:ext uri="{FF2B5EF4-FFF2-40B4-BE49-F238E27FC236}">
                <a16:creationId xmlns:a16="http://schemas.microsoft.com/office/drawing/2014/main" id="{9FC4A6ED-C638-CB4E-D9E7-1D2B7FBDE2C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30BBA5-EE7B-46AC-BC59-A59B089A56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16693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Catarina B. </a:t>
            </a:r>
          </a:p>
        </p:txBody>
      </p:sp>
      <p:sp>
        <p:nvSpPr>
          <p:cNvPr id="4" name="Slide Number Placeholder 3"/>
          <p:cNvSpPr>
            <a:spLocks noGrp="1"/>
          </p:cNvSpPr>
          <p:nvPr>
            <p:ph type="sldNum" sz="quarter" idx="5"/>
          </p:nvPr>
        </p:nvSpPr>
        <p:spPr/>
        <p:txBody>
          <a:bodyPr/>
          <a:lstStyle/>
          <a:p>
            <a:fld id="{3B30BBA5-EE7B-46AC-BC59-A59B089A56B8}" type="slidenum">
              <a:rPr lang="en-US" smtClean="0"/>
              <a:t>19</a:t>
            </a:fld>
            <a:endParaRPr lang="en-US" dirty="0"/>
          </a:p>
        </p:txBody>
      </p:sp>
    </p:spTree>
    <p:extLst>
      <p:ext uri="{BB962C8B-B14F-4D97-AF65-F5344CB8AC3E}">
        <p14:creationId xmlns:p14="http://schemas.microsoft.com/office/powerpoint/2010/main" val="2525673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MV</a:t>
            </a:r>
          </a:p>
        </p:txBody>
      </p:sp>
      <p:sp>
        <p:nvSpPr>
          <p:cNvPr id="4" name="Slide Number Placeholder 3"/>
          <p:cNvSpPr>
            <a:spLocks noGrp="1"/>
          </p:cNvSpPr>
          <p:nvPr>
            <p:ph type="sldNum" sz="quarter" idx="5"/>
          </p:nvPr>
        </p:nvSpPr>
        <p:spPr/>
        <p:txBody>
          <a:bodyPr/>
          <a:lstStyle/>
          <a:p>
            <a:fld id="{3B30BBA5-EE7B-46AC-BC59-A59B089A56B8}" type="slidenum">
              <a:rPr lang="en-US" smtClean="0"/>
              <a:t>2</a:t>
            </a:fld>
            <a:endParaRPr lang="en-US" dirty="0"/>
          </a:p>
        </p:txBody>
      </p:sp>
    </p:spTree>
    <p:extLst>
      <p:ext uri="{BB962C8B-B14F-4D97-AF65-F5344CB8AC3E}">
        <p14:creationId xmlns:p14="http://schemas.microsoft.com/office/powerpoint/2010/main" val="40106931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528479-F2D8-D72B-C593-74EC6D6C26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F7F709-74D1-F0A7-3C24-4A2FBC3EDB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2E321A-64B6-455B-46A6-938CD3BE9898}"/>
              </a:ext>
            </a:extLst>
          </p:cNvPr>
          <p:cNvSpPr>
            <a:spLocks noGrp="1"/>
          </p:cNvSpPr>
          <p:nvPr>
            <p:ph type="body" idx="1"/>
          </p:nvPr>
        </p:nvSpPr>
        <p:spPr/>
        <p:txBody>
          <a:bodyPr/>
          <a:lstStyle/>
          <a:p>
            <a:r>
              <a:rPr lang="en-US" dirty="0"/>
              <a:t>Catarina B. </a:t>
            </a:r>
          </a:p>
        </p:txBody>
      </p:sp>
      <p:sp>
        <p:nvSpPr>
          <p:cNvPr id="4" name="Slide Number Placeholder 3">
            <a:extLst>
              <a:ext uri="{FF2B5EF4-FFF2-40B4-BE49-F238E27FC236}">
                <a16:creationId xmlns:a16="http://schemas.microsoft.com/office/drawing/2014/main" id="{9C4E0714-40D3-BC62-D5EA-1B6979B5BB7D}"/>
              </a:ext>
            </a:extLst>
          </p:cNvPr>
          <p:cNvSpPr>
            <a:spLocks noGrp="1"/>
          </p:cNvSpPr>
          <p:nvPr>
            <p:ph type="sldNum" sz="quarter" idx="5"/>
          </p:nvPr>
        </p:nvSpPr>
        <p:spPr/>
        <p:txBody>
          <a:bodyPr/>
          <a:lstStyle/>
          <a:p>
            <a:fld id="{3B30BBA5-EE7B-46AC-BC59-A59B089A56B8}" type="slidenum">
              <a:rPr lang="en-US" smtClean="0"/>
              <a:t>20</a:t>
            </a:fld>
            <a:endParaRPr lang="en-US" dirty="0"/>
          </a:p>
        </p:txBody>
      </p:sp>
    </p:spTree>
    <p:extLst>
      <p:ext uri="{BB962C8B-B14F-4D97-AF65-F5344CB8AC3E}">
        <p14:creationId xmlns:p14="http://schemas.microsoft.com/office/powerpoint/2010/main" val="8190004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Michael</a:t>
            </a:r>
          </a:p>
        </p:txBody>
      </p:sp>
      <p:sp>
        <p:nvSpPr>
          <p:cNvPr id="4" name="Slide Number Placeholder 3"/>
          <p:cNvSpPr>
            <a:spLocks noGrp="1"/>
          </p:cNvSpPr>
          <p:nvPr>
            <p:ph type="sldNum" sz="quarter" idx="5"/>
          </p:nvPr>
        </p:nvSpPr>
        <p:spPr/>
        <p:txBody>
          <a:bodyPr/>
          <a:lstStyle/>
          <a:p>
            <a:fld id="{3B30BBA5-EE7B-46AC-BC59-A59B089A56B8}" type="slidenum">
              <a:rPr lang="en-US" smtClean="0"/>
              <a:t>21</a:t>
            </a:fld>
            <a:endParaRPr lang="en-US" dirty="0"/>
          </a:p>
        </p:txBody>
      </p:sp>
    </p:spTree>
    <p:extLst>
      <p:ext uri="{BB962C8B-B14F-4D97-AF65-F5344CB8AC3E}">
        <p14:creationId xmlns:p14="http://schemas.microsoft.com/office/powerpoint/2010/main" val="25083759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11317-95E8-2BCA-7BA0-D3A2353C4A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4F04DF-F820-77BD-3268-1F7E2541FA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7C59C8-1CC4-187E-3190-010D2AF7D0DE}"/>
              </a:ext>
            </a:extLst>
          </p:cNvPr>
          <p:cNvSpPr>
            <a:spLocks noGrp="1"/>
          </p:cNvSpPr>
          <p:nvPr>
            <p:ph type="body" idx="1"/>
          </p:nvPr>
        </p:nvSpPr>
        <p:spPr/>
        <p:txBody>
          <a:bodyPr/>
          <a:lstStyle/>
          <a:p>
            <a:r>
              <a:rPr lang="en-US" dirty="0"/>
              <a:t>Michael </a:t>
            </a:r>
          </a:p>
        </p:txBody>
      </p:sp>
      <p:sp>
        <p:nvSpPr>
          <p:cNvPr id="4" name="Slide Number Placeholder 3">
            <a:extLst>
              <a:ext uri="{FF2B5EF4-FFF2-40B4-BE49-F238E27FC236}">
                <a16:creationId xmlns:a16="http://schemas.microsoft.com/office/drawing/2014/main" id="{FE514688-7F3C-3FBC-E4DC-4566D9402C24}"/>
              </a:ext>
            </a:extLst>
          </p:cNvPr>
          <p:cNvSpPr>
            <a:spLocks noGrp="1"/>
          </p:cNvSpPr>
          <p:nvPr>
            <p:ph type="sldNum" sz="quarter" idx="5"/>
          </p:nvPr>
        </p:nvSpPr>
        <p:spPr/>
        <p:txBody>
          <a:bodyPr/>
          <a:lstStyle/>
          <a:p>
            <a:fld id="{3B30BBA5-EE7B-46AC-BC59-A59B089A56B8}" type="slidenum">
              <a:rPr lang="en-US" smtClean="0"/>
              <a:t>22</a:t>
            </a:fld>
            <a:endParaRPr lang="en-US" dirty="0"/>
          </a:p>
        </p:txBody>
      </p:sp>
    </p:spTree>
    <p:extLst>
      <p:ext uri="{BB962C8B-B14F-4D97-AF65-F5344CB8AC3E}">
        <p14:creationId xmlns:p14="http://schemas.microsoft.com/office/powerpoint/2010/main" val="19703633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Michael </a:t>
            </a:r>
          </a:p>
        </p:txBody>
      </p:sp>
      <p:sp>
        <p:nvSpPr>
          <p:cNvPr id="4" name="Slide Number Placeholder 3"/>
          <p:cNvSpPr>
            <a:spLocks noGrp="1"/>
          </p:cNvSpPr>
          <p:nvPr>
            <p:ph type="sldNum" sz="quarter" idx="5"/>
          </p:nvPr>
        </p:nvSpPr>
        <p:spPr/>
        <p:txBody>
          <a:bodyPr/>
          <a:lstStyle/>
          <a:p>
            <a:fld id="{3B30BBA5-EE7B-46AC-BC59-A59B089A56B8}" type="slidenum">
              <a:rPr lang="en-US" smtClean="0"/>
              <a:t>23</a:t>
            </a:fld>
            <a:endParaRPr lang="en-US" dirty="0"/>
          </a:p>
        </p:txBody>
      </p:sp>
    </p:spTree>
    <p:extLst>
      <p:ext uri="{BB962C8B-B14F-4D97-AF65-F5344CB8AC3E}">
        <p14:creationId xmlns:p14="http://schemas.microsoft.com/office/powerpoint/2010/main" val="6642401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5CCCF6-5052-1C04-7F24-73C8D765E9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90EDC5-FFB4-DEBD-AF81-601148C9B3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5C0F28-29BD-8EC8-ACF6-26DCB2D91AC9}"/>
              </a:ext>
            </a:extLst>
          </p:cNvPr>
          <p:cNvSpPr>
            <a:spLocks noGrp="1"/>
          </p:cNvSpPr>
          <p:nvPr>
            <p:ph type="body" idx="1"/>
          </p:nvPr>
        </p:nvSpPr>
        <p:spPr/>
        <p:txBody>
          <a:bodyPr/>
          <a:lstStyle/>
          <a:p>
            <a:r>
              <a:rPr lang="en-US" dirty="0"/>
              <a:t>Chris</a:t>
            </a:r>
          </a:p>
        </p:txBody>
      </p:sp>
      <p:sp>
        <p:nvSpPr>
          <p:cNvPr id="4" name="Slide Number Placeholder 3">
            <a:extLst>
              <a:ext uri="{FF2B5EF4-FFF2-40B4-BE49-F238E27FC236}">
                <a16:creationId xmlns:a16="http://schemas.microsoft.com/office/drawing/2014/main" id="{5909E01B-B9ED-29FB-141A-D6BFA7B7B490}"/>
              </a:ext>
            </a:extLst>
          </p:cNvPr>
          <p:cNvSpPr>
            <a:spLocks noGrp="1"/>
          </p:cNvSpPr>
          <p:nvPr>
            <p:ph type="sldNum" sz="quarter" idx="5"/>
          </p:nvPr>
        </p:nvSpPr>
        <p:spPr/>
        <p:txBody>
          <a:bodyPr/>
          <a:lstStyle/>
          <a:p>
            <a:fld id="{3B30BBA5-EE7B-46AC-BC59-A59B089A56B8}" type="slidenum">
              <a:rPr lang="en-US" smtClean="0"/>
              <a:t>24</a:t>
            </a:fld>
            <a:endParaRPr lang="en-US" dirty="0"/>
          </a:p>
        </p:txBody>
      </p:sp>
    </p:spTree>
    <p:extLst>
      <p:ext uri="{BB962C8B-B14F-4D97-AF65-F5344CB8AC3E}">
        <p14:creationId xmlns:p14="http://schemas.microsoft.com/office/powerpoint/2010/main" val="26487277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 </a:t>
            </a:r>
          </a:p>
        </p:txBody>
      </p:sp>
      <p:sp>
        <p:nvSpPr>
          <p:cNvPr id="4" name="Slide Number Placeholder 3"/>
          <p:cNvSpPr>
            <a:spLocks noGrp="1"/>
          </p:cNvSpPr>
          <p:nvPr>
            <p:ph type="sldNum" sz="quarter" idx="5"/>
          </p:nvPr>
        </p:nvSpPr>
        <p:spPr/>
        <p:txBody>
          <a:bodyPr/>
          <a:lstStyle/>
          <a:p>
            <a:fld id="{3B30BBA5-EE7B-46AC-BC59-A59B089A56B8}" type="slidenum">
              <a:rPr lang="en-US" smtClean="0"/>
              <a:t>25</a:t>
            </a:fld>
            <a:endParaRPr lang="en-US" dirty="0"/>
          </a:p>
        </p:txBody>
      </p:sp>
    </p:spTree>
    <p:extLst>
      <p:ext uri="{BB962C8B-B14F-4D97-AF65-F5344CB8AC3E}">
        <p14:creationId xmlns:p14="http://schemas.microsoft.com/office/powerpoint/2010/main" val="16245299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MV - all</a:t>
            </a:r>
          </a:p>
        </p:txBody>
      </p:sp>
      <p:sp>
        <p:nvSpPr>
          <p:cNvPr id="4" name="Slide Number Placeholder 3"/>
          <p:cNvSpPr>
            <a:spLocks noGrp="1"/>
          </p:cNvSpPr>
          <p:nvPr>
            <p:ph type="sldNum" sz="quarter" idx="5"/>
          </p:nvPr>
        </p:nvSpPr>
        <p:spPr/>
        <p:txBody>
          <a:bodyPr/>
          <a:lstStyle/>
          <a:p>
            <a:fld id="{3B30BBA5-EE7B-46AC-BC59-A59B089A56B8}" type="slidenum">
              <a:rPr lang="en-US" smtClean="0"/>
              <a:t>26</a:t>
            </a:fld>
            <a:endParaRPr lang="en-US" dirty="0"/>
          </a:p>
        </p:txBody>
      </p:sp>
    </p:spTree>
    <p:extLst>
      <p:ext uri="{BB962C8B-B14F-4D97-AF65-F5344CB8AC3E}">
        <p14:creationId xmlns:p14="http://schemas.microsoft.com/office/powerpoint/2010/main" val="1075631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30BBA5-EE7B-46AC-BC59-A59B089A56B8}" type="slidenum">
              <a:rPr lang="en-US" smtClean="0"/>
              <a:t>3</a:t>
            </a:fld>
            <a:endParaRPr lang="en-US" dirty="0"/>
          </a:p>
        </p:txBody>
      </p:sp>
    </p:spTree>
    <p:extLst>
      <p:ext uri="{BB962C8B-B14F-4D97-AF65-F5344CB8AC3E}">
        <p14:creationId xmlns:p14="http://schemas.microsoft.com/office/powerpoint/2010/main" val="192939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Michael V.</a:t>
            </a:r>
          </a:p>
        </p:txBody>
      </p:sp>
      <p:sp>
        <p:nvSpPr>
          <p:cNvPr id="4" name="Slide Number Placeholder 3"/>
          <p:cNvSpPr>
            <a:spLocks noGrp="1"/>
          </p:cNvSpPr>
          <p:nvPr>
            <p:ph type="sldNum" sz="quarter" idx="5"/>
          </p:nvPr>
        </p:nvSpPr>
        <p:spPr/>
        <p:txBody>
          <a:bodyPr/>
          <a:lstStyle/>
          <a:p>
            <a:fld id="{3B30BBA5-EE7B-46AC-BC59-A59B089A56B8}" type="slidenum">
              <a:rPr lang="en-US" smtClean="0"/>
              <a:t>4</a:t>
            </a:fld>
            <a:endParaRPr lang="en-US" dirty="0"/>
          </a:p>
        </p:txBody>
      </p:sp>
    </p:spTree>
    <p:extLst>
      <p:ext uri="{BB962C8B-B14F-4D97-AF65-F5344CB8AC3E}">
        <p14:creationId xmlns:p14="http://schemas.microsoft.com/office/powerpoint/2010/main" val="340401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Michael V. </a:t>
            </a:r>
          </a:p>
        </p:txBody>
      </p:sp>
      <p:sp>
        <p:nvSpPr>
          <p:cNvPr id="4" name="Slide Number Placeholder 3"/>
          <p:cNvSpPr>
            <a:spLocks noGrp="1"/>
          </p:cNvSpPr>
          <p:nvPr>
            <p:ph type="sldNum" sz="quarter" idx="5"/>
          </p:nvPr>
        </p:nvSpPr>
        <p:spPr/>
        <p:txBody>
          <a:bodyPr/>
          <a:lstStyle/>
          <a:p>
            <a:fld id="{3B30BBA5-EE7B-46AC-BC59-A59B089A56B8}" type="slidenum">
              <a:rPr lang="en-US" smtClean="0"/>
              <a:t>5</a:t>
            </a:fld>
            <a:endParaRPr lang="en-US" dirty="0"/>
          </a:p>
        </p:txBody>
      </p:sp>
    </p:spTree>
    <p:extLst>
      <p:ext uri="{BB962C8B-B14F-4D97-AF65-F5344CB8AC3E}">
        <p14:creationId xmlns:p14="http://schemas.microsoft.com/office/powerpoint/2010/main" val="2500865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Michael V. </a:t>
            </a:r>
          </a:p>
        </p:txBody>
      </p:sp>
      <p:sp>
        <p:nvSpPr>
          <p:cNvPr id="4" name="Slide Number Placeholder 3"/>
          <p:cNvSpPr>
            <a:spLocks noGrp="1"/>
          </p:cNvSpPr>
          <p:nvPr>
            <p:ph type="sldNum" sz="quarter" idx="5"/>
          </p:nvPr>
        </p:nvSpPr>
        <p:spPr/>
        <p:txBody>
          <a:bodyPr/>
          <a:lstStyle/>
          <a:p>
            <a:fld id="{3B30BBA5-EE7B-46AC-BC59-A59B089A56B8}" type="slidenum">
              <a:rPr lang="en-US" smtClean="0"/>
              <a:t>6</a:t>
            </a:fld>
            <a:endParaRPr lang="en-US" dirty="0"/>
          </a:p>
        </p:txBody>
      </p:sp>
    </p:spTree>
    <p:extLst>
      <p:ext uri="{BB962C8B-B14F-4D97-AF65-F5344CB8AC3E}">
        <p14:creationId xmlns:p14="http://schemas.microsoft.com/office/powerpoint/2010/main" val="2161064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30BBA5-EE7B-46AC-BC59-A59B089A56B8}" type="slidenum">
              <a:rPr lang="en-US" smtClean="0"/>
              <a:t>7</a:t>
            </a:fld>
            <a:endParaRPr lang="en-US" dirty="0"/>
          </a:p>
        </p:txBody>
      </p:sp>
    </p:spTree>
    <p:extLst>
      <p:ext uri="{BB962C8B-B14F-4D97-AF65-F5344CB8AC3E}">
        <p14:creationId xmlns:p14="http://schemas.microsoft.com/office/powerpoint/2010/main" val="3577341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8B1AD-8336-C762-88D5-B225FF9060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AD76CB-6045-FE75-D9BA-82E776FDD6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CC4F5D-DFB2-03DA-6781-EF006D7F6FAD}"/>
              </a:ext>
            </a:extLst>
          </p:cNvPr>
          <p:cNvSpPr>
            <a:spLocks noGrp="1"/>
          </p:cNvSpPr>
          <p:nvPr>
            <p:ph type="body" idx="1"/>
          </p:nvPr>
        </p:nvSpPr>
        <p:spPr/>
        <p:txBody>
          <a:bodyPr/>
          <a:lstStyle/>
          <a:p>
            <a:r>
              <a:rPr lang="en-US" dirty="0"/>
              <a:t>Catarina B.  </a:t>
            </a:r>
          </a:p>
        </p:txBody>
      </p:sp>
      <p:sp>
        <p:nvSpPr>
          <p:cNvPr id="4" name="Slide Number Placeholder 3">
            <a:extLst>
              <a:ext uri="{FF2B5EF4-FFF2-40B4-BE49-F238E27FC236}">
                <a16:creationId xmlns:a16="http://schemas.microsoft.com/office/drawing/2014/main" id="{5A75B5DE-CBA9-4E62-E911-9C9330E0959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30BBA5-EE7B-46AC-BC59-A59B089A56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9609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 </a:t>
            </a:r>
          </a:p>
        </p:txBody>
      </p:sp>
      <p:sp>
        <p:nvSpPr>
          <p:cNvPr id="4" name="Slide Number Placeholder 3"/>
          <p:cNvSpPr>
            <a:spLocks noGrp="1"/>
          </p:cNvSpPr>
          <p:nvPr>
            <p:ph type="sldNum" sz="quarter" idx="5"/>
          </p:nvPr>
        </p:nvSpPr>
        <p:spPr/>
        <p:txBody>
          <a:bodyPr/>
          <a:lstStyle/>
          <a:p>
            <a:fld id="{3B30BBA5-EE7B-46AC-BC59-A59B089A56B8}" type="slidenum">
              <a:rPr lang="en-US" smtClean="0"/>
              <a:t>9</a:t>
            </a:fld>
            <a:endParaRPr lang="en-US" dirty="0"/>
          </a:p>
        </p:txBody>
      </p:sp>
    </p:spTree>
    <p:extLst>
      <p:ext uri="{BB962C8B-B14F-4D97-AF65-F5344CB8AC3E}">
        <p14:creationId xmlns:p14="http://schemas.microsoft.com/office/powerpoint/2010/main" val="4228851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C79A0681-6F3C-41FA-9E83-A69630EBE931}" type="datetime1">
              <a:rPr lang="en-US" smtClean="0"/>
              <a:t>6/25/2025</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chemeClr val="tx1"/>
                </a:solidFill>
                <a:latin typeface="Open Sans"/>
                <a:cs typeface="Open Sans"/>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A45EA874-AF9D-44BA-9D80-EA4BAAF707F4}" type="datetime1">
              <a:rPr lang="en-US" smtClean="0"/>
              <a:t>6/25/2025</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chemeClr val="tx1"/>
                </a:solidFill>
                <a:latin typeface="Open Sans"/>
                <a:cs typeface="Open Sans"/>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95764FE1-227F-49AB-9CF7-29C9D7A37325}" type="datetime1">
              <a:rPr lang="en-US" smtClean="0"/>
              <a:t>6/25/2025</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5715000"/>
          </a:xfrm>
          <a:custGeom>
            <a:avLst/>
            <a:gdLst/>
            <a:ahLst/>
            <a:cxnLst/>
            <a:rect l="l" t="t" r="r" b="b"/>
            <a:pathLst>
              <a:path w="12192000" h="5715000">
                <a:moveTo>
                  <a:pt x="0" y="5715000"/>
                </a:moveTo>
                <a:lnTo>
                  <a:pt x="12192000" y="5715000"/>
                </a:lnTo>
                <a:lnTo>
                  <a:pt x="12192000" y="0"/>
                </a:lnTo>
                <a:lnTo>
                  <a:pt x="0" y="0"/>
                </a:lnTo>
                <a:lnTo>
                  <a:pt x="0" y="5715000"/>
                </a:lnTo>
                <a:close/>
              </a:path>
            </a:pathLst>
          </a:custGeom>
          <a:solidFill>
            <a:srgbClr val="EBEBEB"/>
          </a:solidFill>
        </p:spPr>
        <p:txBody>
          <a:bodyPr wrap="square" lIns="0" tIns="0" rIns="0" bIns="0" rtlCol="0"/>
          <a:lstStyle/>
          <a:p>
            <a:endParaRPr dirty="0"/>
          </a:p>
        </p:txBody>
      </p:sp>
      <p:sp>
        <p:nvSpPr>
          <p:cNvPr id="17" name="bk object 17"/>
          <p:cNvSpPr/>
          <p:nvPr/>
        </p:nvSpPr>
        <p:spPr>
          <a:xfrm>
            <a:off x="0" y="5714999"/>
            <a:ext cx="12192000" cy="1143000"/>
          </a:xfrm>
          <a:custGeom>
            <a:avLst/>
            <a:gdLst/>
            <a:ahLst/>
            <a:cxnLst/>
            <a:rect l="l" t="t" r="r" b="b"/>
            <a:pathLst>
              <a:path w="12192000" h="1143000">
                <a:moveTo>
                  <a:pt x="0" y="1142999"/>
                </a:moveTo>
                <a:lnTo>
                  <a:pt x="12192000" y="1142999"/>
                </a:lnTo>
                <a:lnTo>
                  <a:pt x="12192000" y="0"/>
                </a:lnTo>
                <a:lnTo>
                  <a:pt x="0" y="0"/>
                </a:lnTo>
                <a:lnTo>
                  <a:pt x="0" y="1142999"/>
                </a:lnTo>
                <a:close/>
              </a:path>
            </a:pathLst>
          </a:custGeom>
          <a:solidFill>
            <a:srgbClr val="FFFFFF"/>
          </a:solidFill>
        </p:spPr>
        <p:txBody>
          <a:bodyPr wrap="square" lIns="0" tIns="0" rIns="0" bIns="0" rtlCol="0"/>
          <a:lstStyle/>
          <a:p>
            <a:endParaRPr dirty="0"/>
          </a:p>
        </p:txBody>
      </p:sp>
      <p:sp>
        <p:nvSpPr>
          <p:cNvPr id="18" name="bk object 18"/>
          <p:cNvSpPr/>
          <p:nvPr/>
        </p:nvSpPr>
        <p:spPr>
          <a:xfrm>
            <a:off x="10001150" y="6057894"/>
            <a:ext cx="1495905" cy="456573"/>
          </a:xfrm>
          <a:prstGeom prst="rect">
            <a:avLst/>
          </a:prstGeom>
          <a:blipFill>
            <a:blip r:embed="rId2" cstate="print"/>
            <a:stretch>
              <a:fillRect/>
            </a:stretch>
          </a:blipFill>
        </p:spPr>
        <p:txBody>
          <a:bodyPr wrap="square" lIns="0" tIns="0" rIns="0" bIns="0" rtlCol="0"/>
          <a:lstStyle/>
          <a:p>
            <a:endParaRPr dirty="0"/>
          </a:p>
        </p:txBody>
      </p:sp>
      <p:sp>
        <p:nvSpPr>
          <p:cNvPr id="19" name="bk object 19"/>
          <p:cNvSpPr/>
          <p:nvPr/>
        </p:nvSpPr>
        <p:spPr>
          <a:xfrm>
            <a:off x="9553955" y="6056943"/>
            <a:ext cx="354498" cy="457154"/>
          </a:xfrm>
          <a:prstGeom prst="rect">
            <a:avLst/>
          </a:prstGeom>
          <a:blipFill>
            <a:blip r:embed="rId3" cstate="print"/>
            <a:stretch>
              <a:fillRect/>
            </a:stretch>
          </a:blipFill>
        </p:spPr>
        <p:txBody>
          <a:bodyPr wrap="square" lIns="0" tIns="0" rIns="0" bIns="0" rtlCol="0"/>
          <a:lstStyle/>
          <a:p>
            <a:endParaRPr dirty="0"/>
          </a:p>
        </p:txBody>
      </p:sp>
      <p:sp>
        <p:nvSpPr>
          <p:cNvPr id="2" name="Holder 2"/>
          <p:cNvSpPr>
            <a:spLocks noGrp="1"/>
          </p:cNvSpPr>
          <p:nvPr>
            <p:ph type="title"/>
          </p:nvPr>
        </p:nvSpPr>
        <p:spPr/>
        <p:txBody>
          <a:bodyPr lIns="0" tIns="0" rIns="0" bIns="0"/>
          <a:lstStyle>
            <a:lvl1pPr>
              <a:defRPr sz="4400" b="1" i="0">
                <a:solidFill>
                  <a:schemeClr val="tx1"/>
                </a:solidFill>
                <a:latin typeface="Open Sans"/>
                <a:cs typeface="Open San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A2B5AB4-0CEC-447C-A1B1-E73A65660CE7}" type="datetime1">
              <a:rPr lang="en-US" smtClean="0"/>
              <a:t>6/25/2025</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A2394DAB-FCDC-4927-89CA-89C1DE8E3F98}" type="datetime1">
              <a:rPr lang="en-US" smtClean="0"/>
              <a:t>6/25/2025</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621791"/>
            <a:ext cx="377952" cy="251460"/>
          </a:xfrm>
          <a:prstGeom prst="rect">
            <a:avLst/>
          </a:prstGeom>
          <a:blipFill>
            <a:blip r:embed="rId7" cstate="print"/>
            <a:stretch>
              <a:fillRect/>
            </a:stretch>
          </a:blipFill>
        </p:spPr>
        <p:txBody>
          <a:bodyPr wrap="square" lIns="0" tIns="0" rIns="0" bIns="0" rtlCol="0"/>
          <a:lstStyle/>
          <a:p>
            <a:endParaRPr dirty="0"/>
          </a:p>
        </p:txBody>
      </p:sp>
      <p:sp>
        <p:nvSpPr>
          <p:cNvPr id="2" name="Holder 2"/>
          <p:cNvSpPr>
            <a:spLocks noGrp="1"/>
          </p:cNvSpPr>
          <p:nvPr>
            <p:ph type="title"/>
          </p:nvPr>
        </p:nvSpPr>
        <p:spPr>
          <a:xfrm>
            <a:off x="4381119" y="2667076"/>
            <a:ext cx="3429761" cy="697229"/>
          </a:xfrm>
          <a:prstGeom prst="rect">
            <a:avLst/>
          </a:prstGeom>
        </p:spPr>
        <p:txBody>
          <a:bodyPr wrap="square" lIns="0" tIns="0" rIns="0" bIns="0">
            <a:spAutoFit/>
          </a:bodyPr>
          <a:lstStyle>
            <a:lvl1pPr>
              <a:defRPr sz="4400" b="1" i="0">
                <a:solidFill>
                  <a:schemeClr val="tx1"/>
                </a:solidFill>
                <a:latin typeface="Open Sans"/>
                <a:cs typeface="Open Sans"/>
              </a:defRPr>
            </a:lvl1pPr>
          </a:lstStyle>
          <a:p>
            <a:endParaRPr/>
          </a:p>
        </p:txBody>
      </p:sp>
      <p:sp>
        <p:nvSpPr>
          <p:cNvPr id="3" name="Holder 3"/>
          <p:cNvSpPr>
            <a:spLocks noGrp="1"/>
          </p:cNvSpPr>
          <p:nvPr>
            <p:ph type="body" idx="1"/>
          </p:nvPr>
        </p:nvSpPr>
        <p:spPr>
          <a:xfrm>
            <a:off x="678281" y="1272997"/>
            <a:ext cx="10835436" cy="372808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84F203A8-080C-4D27-A051-8B8201AD27F2}" type="datetime1">
              <a:rPr lang="en-US" smtClean="0"/>
              <a:t>6/25/2025</a:t>
            </a:fld>
            <a:endParaRPr lang="en-US" dirty="0"/>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5715000"/>
          </a:xfrm>
          <a:custGeom>
            <a:avLst/>
            <a:gdLst/>
            <a:ahLst/>
            <a:cxnLst/>
            <a:rect l="l" t="t" r="r" b="b"/>
            <a:pathLst>
              <a:path w="12192000" h="5715000">
                <a:moveTo>
                  <a:pt x="0" y="5715000"/>
                </a:moveTo>
                <a:lnTo>
                  <a:pt x="12192000" y="5715000"/>
                </a:lnTo>
                <a:lnTo>
                  <a:pt x="12192000" y="0"/>
                </a:lnTo>
                <a:lnTo>
                  <a:pt x="0" y="0"/>
                </a:lnTo>
                <a:lnTo>
                  <a:pt x="0" y="5715000"/>
                </a:lnTo>
                <a:close/>
              </a:path>
            </a:pathLst>
          </a:custGeom>
          <a:solidFill>
            <a:srgbClr val="002352"/>
          </a:solidFill>
        </p:spPr>
        <p:txBody>
          <a:bodyPr wrap="square" lIns="0" tIns="0" rIns="0" bIns="0" rtlCol="0"/>
          <a:lstStyle/>
          <a:p>
            <a:endParaRPr dirty="0"/>
          </a:p>
        </p:txBody>
      </p:sp>
      <p:sp>
        <p:nvSpPr>
          <p:cNvPr id="3" name="object 3"/>
          <p:cNvSpPr/>
          <p:nvPr/>
        </p:nvSpPr>
        <p:spPr>
          <a:xfrm>
            <a:off x="0" y="5715000"/>
            <a:ext cx="12192000" cy="1143000"/>
          </a:xfrm>
          <a:custGeom>
            <a:avLst/>
            <a:gdLst/>
            <a:ahLst/>
            <a:cxnLst/>
            <a:rect l="l" t="t" r="r" b="b"/>
            <a:pathLst>
              <a:path w="12192000" h="1143000">
                <a:moveTo>
                  <a:pt x="0" y="1143000"/>
                </a:moveTo>
                <a:lnTo>
                  <a:pt x="12192000" y="1143000"/>
                </a:lnTo>
                <a:lnTo>
                  <a:pt x="12192000" y="0"/>
                </a:lnTo>
                <a:lnTo>
                  <a:pt x="0" y="0"/>
                </a:lnTo>
                <a:lnTo>
                  <a:pt x="0" y="1143000"/>
                </a:lnTo>
                <a:close/>
              </a:path>
            </a:pathLst>
          </a:custGeom>
          <a:solidFill>
            <a:srgbClr val="FFFFFF"/>
          </a:solidFill>
        </p:spPr>
        <p:txBody>
          <a:bodyPr wrap="square" lIns="0" tIns="0" rIns="0" bIns="0" rtlCol="0"/>
          <a:lstStyle/>
          <a:p>
            <a:endParaRPr dirty="0"/>
          </a:p>
        </p:txBody>
      </p:sp>
      <p:sp>
        <p:nvSpPr>
          <p:cNvPr id="4" name="object 4"/>
          <p:cNvSpPr/>
          <p:nvPr/>
        </p:nvSpPr>
        <p:spPr>
          <a:xfrm>
            <a:off x="10001150" y="6057894"/>
            <a:ext cx="1495905" cy="456573"/>
          </a:xfrm>
          <a:prstGeom prst="rect">
            <a:avLst/>
          </a:prstGeom>
          <a:blipFill>
            <a:blip r:embed="rId3" cstate="print"/>
            <a:stretch>
              <a:fillRect/>
            </a:stretch>
          </a:blipFill>
        </p:spPr>
        <p:txBody>
          <a:bodyPr wrap="square" lIns="0" tIns="0" rIns="0" bIns="0" rtlCol="0"/>
          <a:lstStyle/>
          <a:p>
            <a:endParaRPr dirty="0"/>
          </a:p>
        </p:txBody>
      </p:sp>
      <p:sp>
        <p:nvSpPr>
          <p:cNvPr id="5" name="object 5"/>
          <p:cNvSpPr/>
          <p:nvPr/>
        </p:nvSpPr>
        <p:spPr>
          <a:xfrm>
            <a:off x="9553955" y="6056943"/>
            <a:ext cx="354499" cy="457154"/>
          </a:xfrm>
          <a:prstGeom prst="rect">
            <a:avLst/>
          </a:prstGeom>
          <a:blipFill>
            <a:blip r:embed="rId4" cstate="print"/>
            <a:stretch>
              <a:fillRect/>
            </a:stretch>
          </a:blipFill>
        </p:spPr>
        <p:txBody>
          <a:bodyPr wrap="square" lIns="0" tIns="0" rIns="0" bIns="0" rtlCol="0"/>
          <a:lstStyle/>
          <a:p>
            <a:endParaRPr dirty="0"/>
          </a:p>
        </p:txBody>
      </p:sp>
      <p:sp>
        <p:nvSpPr>
          <p:cNvPr id="6" name="object 6"/>
          <p:cNvSpPr txBox="1">
            <a:spLocks noGrp="1"/>
          </p:cNvSpPr>
          <p:nvPr>
            <p:ph type="title"/>
          </p:nvPr>
        </p:nvSpPr>
        <p:spPr>
          <a:xfrm>
            <a:off x="533400" y="502606"/>
            <a:ext cx="8686800" cy="567463"/>
          </a:xfrm>
          <a:prstGeom prst="rect">
            <a:avLst/>
          </a:prstGeom>
        </p:spPr>
        <p:txBody>
          <a:bodyPr vert="horz" wrap="square" lIns="0" tIns="13335" rIns="0" bIns="0" rtlCol="0">
            <a:spAutoFit/>
          </a:bodyPr>
          <a:lstStyle/>
          <a:p>
            <a:pPr marL="12700">
              <a:lnSpc>
                <a:spcPct val="100000"/>
              </a:lnSpc>
              <a:spcBef>
                <a:spcPts val="105"/>
              </a:spcBef>
            </a:pPr>
            <a:r>
              <a:rPr lang="en-US" sz="3600" spc="-130" dirty="0">
                <a:solidFill>
                  <a:srgbClr val="FFFFFF"/>
                </a:solidFill>
                <a:latin typeface="Open Sans" panose="020B0606030504020204" pitchFamily="34" charset="0"/>
                <a:ea typeface="Open Sans" panose="020B0606030504020204" pitchFamily="34" charset="0"/>
                <a:cs typeface="Open Sans" panose="020B0606030504020204" pitchFamily="34" charset="0"/>
              </a:rPr>
              <a:t>Information Session for Administrators</a:t>
            </a:r>
            <a:r>
              <a:rPr sz="3600" spc="-204" dirty="0">
                <a:solidFill>
                  <a:srgbClr val="FFFFFF"/>
                </a:solidFill>
                <a:latin typeface="Palatino Linotype"/>
                <a:cs typeface="Palatino Linotype"/>
              </a:rPr>
              <a:t>:</a:t>
            </a:r>
          </a:p>
        </p:txBody>
      </p:sp>
      <p:sp>
        <p:nvSpPr>
          <p:cNvPr id="7" name="object 7"/>
          <p:cNvSpPr txBox="1"/>
          <p:nvPr/>
        </p:nvSpPr>
        <p:spPr>
          <a:xfrm>
            <a:off x="533400" y="1447800"/>
            <a:ext cx="10150653" cy="4288995"/>
          </a:xfrm>
          <a:prstGeom prst="rect">
            <a:avLst/>
          </a:prstGeom>
        </p:spPr>
        <p:txBody>
          <a:bodyPr vert="horz" wrap="square" lIns="0" tIns="89535" rIns="0" bIns="0" rtlCol="0">
            <a:spAutoFit/>
          </a:bodyPr>
          <a:lstStyle/>
          <a:p>
            <a:pPr marL="12700" marR="5080">
              <a:lnSpc>
                <a:spcPts val="4750"/>
              </a:lnSpc>
              <a:spcBef>
                <a:spcPts val="705"/>
              </a:spcBef>
            </a:pPr>
            <a:r>
              <a:rPr sz="3600" b="1" spc="-10" dirty="0">
                <a:solidFill>
                  <a:srgbClr val="FFFFFF"/>
                </a:solidFill>
                <a:latin typeface="Open Sans"/>
                <a:cs typeface="Open Sans"/>
              </a:rPr>
              <a:t>Highlights </a:t>
            </a:r>
            <a:r>
              <a:rPr sz="3600" b="1" spc="-30" dirty="0">
                <a:solidFill>
                  <a:srgbClr val="FFFFFF"/>
                </a:solidFill>
                <a:latin typeface="Open Sans"/>
                <a:cs typeface="Open Sans"/>
              </a:rPr>
              <a:t>of </a:t>
            </a:r>
            <a:r>
              <a:rPr sz="3600" b="1" spc="-20" dirty="0">
                <a:solidFill>
                  <a:srgbClr val="FFFFFF"/>
                </a:solidFill>
                <a:latin typeface="Open Sans"/>
                <a:cs typeface="Open Sans"/>
              </a:rPr>
              <a:t>Renewed </a:t>
            </a:r>
            <a:r>
              <a:rPr sz="3600" b="1" spc="-15" dirty="0">
                <a:solidFill>
                  <a:srgbClr val="FFFFFF"/>
                </a:solidFill>
                <a:latin typeface="Open Sans"/>
                <a:cs typeface="Open Sans"/>
              </a:rPr>
              <a:t>Collective </a:t>
            </a:r>
            <a:r>
              <a:rPr sz="3600" b="1" spc="-25" dirty="0">
                <a:solidFill>
                  <a:srgbClr val="FFFFFF"/>
                </a:solidFill>
                <a:latin typeface="Open Sans"/>
                <a:cs typeface="Open Sans"/>
              </a:rPr>
              <a:t>Agreement </a:t>
            </a:r>
            <a:r>
              <a:rPr lang="en-US" sz="3600" b="1" spc="-75" dirty="0">
                <a:solidFill>
                  <a:srgbClr val="FFFFFF"/>
                </a:solidFill>
                <a:latin typeface="Open Sans"/>
                <a:cs typeface="Open Sans"/>
              </a:rPr>
              <a:t>between Queen’s University and</a:t>
            </a:r>
            <a:r>
              <a:rPr sz="3600" b="1" spc="409" dirty="0">
                <a:solidFill>
                  <a:srgbClr val="FFFFFF"/>
                </a:solidFill>
                <a:latin typeface="Open Sans"/>
                <a:cs typeface="Open Sans"/>
              </a:rPr>
              <a:t> </a:t>
            </a:r>
            <a:r>
              <a:rPr lang="en-US" sz="3600" b="1" spc="-35" dirty="0">
                <a:solidFill>
                  <a:srgbClr val="FFFFFF"/>
                </a:solidFill>
                <a:latin typeface="Open Sans"/>
                <a:cs typeface="Open Sans"/>
              </a:rPr>
              <a:t>PSAC Local 901 Unit 1</a:t>
            </a:r>
            <a:r>
              <a:rPr lang="en-US" sz="3600" dirty="0">
                <a:latin typeface="Open Sans"/>
                <a:cs typeface="Open Sans"/>
              </a:rPr>
              <a:t> </a:t>
            </a:r>
            <a:r>
              <a:rPr sz="3600" b="1" spc="65" dirty="0">
                <a:solidFill>
                  <a:srgbClr val="FFFFFF"/>
                </a:solidFill>
                <a:latin typeface="Open Sans"/>
                <a:cs typeface="Open Sans"/>
              </a:rPr>
              <a:t>(202</a:t>
            </a:r>
            <a:r>
              <a:rPr lang="en-US" sz="3600" b="1" spc="65" dirty="0">
                <a:solidFill>
                  <a:srgbClr val="FFFFFF"/>
                </a:solidFill>
                <a:latin typeface="Open Sans"/>
                <a:cs typeface="Open Sans"/>
              </a:rPr>
              <a:t>4</a:t>
            </a:r>
            <a:r>
              <a:rPr sz="3600" b="1" spc="65" dirty="0">
                <a:solidFill>
                  <a:srgbClr val="FFFFFF"/>
                </a:solidFill>
                <a:latin typeface="Open Sans"/>
                <a:cs typeface="Open Sans"/>
              </a:rPr>
              <a:t>-202</a:t>
            </a:r>
            <a:r>
              <a:rPr lang="en-US" sz="3600" b="1" spc="65" dirty="0">
                <a:solidFill>
                  <a:srgbClr val="FFFFFF"/>
                </a:solidFill>
                <a:latin typeface="Open Sans"/>
                <a:cs typeface="Open Sans"/>
              </a:rPr>
              <a:t>7</a:t>
            </a:r>
            <a:r>
              <a:rPr sz="3600" b="1" spc="65" dirty="0">
                <a:solidFill>
                  <a:srgbClr val="FFFFFF"/>
                </a:solidFill>
                <a:latin typeface="Open Sans"/>
                <a:cs typeface="Open Sans"/>
              </a:rPr>
              <a:t>)</a:t>
            </a:r>
            <a:endParaRPr lang="en-US" sz="3600" b="1" spc="65" dirty="0">
              <a:solidFill>
                <a:srgbClr val="FFFFFF"/>
              </a:solidFill>
              <a:latin typeface="Open Sans"/>
              <a:cs typeface="Open Sans"/>
            </a:endParaRPr>
          </a:p>
          <a:p>
            <a:pPr marL="12700" marR="5080">
              <a:spcBef>
                <a:spcPts val="705"/>
              </a:spcBef>
            </a:pPr>
            <a:endParaRPr lang="en-US" sz="1600" b="1" spc="65" dirty="0">
              <a:solidFill>
                <a:srgbClr val="FFFFFF"/>
              </a:solidFill>
              <a:latin typeface="Open Sans"/>
              <a:cs typeface="Open Sans"/>
            </a:endParaRPr>
          </a:p>
          <a:p>
            <a:pPr marL="12700" marR="5080">
              <a:spcBef>
                <a:spcPts val="705"/>
              </a:spcBef>
            </a:pPr>
            <a:r>
              <a:rPr lang="en-US" sz="1600" b="1" spc="65" dirty="0">
                <a:solidFill>
                  <a:srgbClr val="FFFFFF"/>
                </a:solidFill>
                <a:latin typeface="Open Sans"/>
                <a:cs typeface="Open Sans"/>
              </a:rPr>
              <a:t>Michael Villeneuve, Director, Faculty Relations Office</a:t>
            </a:r>
          </a:p>
          <a:p>
            <a:pPr marL="12700" marR="5080">
              <a:spcBef>
                <a:spcPts val="705"/>
              </a:spcBef>
            </a:pPr>
            <a:r>
              <a:rPr lang="en-US" sz="1600" b="1" spc="65" dirty="0">
                <a:solidFill>
                  <a:srgbClr val="FFFFFF"/>
                </a:solidFill>
                <a:latin typeface="Open Sans"/>
                <a:cs typeface="Open Sans"/>
              </a:rPr>
              <a:t>Catarina Bridges, Senior </a:t>
            </a:r>
            <a:r>
              <a:rPr lang="en-US" sz="1600" b="1" spc="65" dirty="0" err="1">
                <a:solidFill>
                  <a:srgbClr val="FFFFFF"/>
                </a:solidFill>
                <a:latin typeface="Open Sans"/>
                <a:cs typeface="Open Sans"/>
              </a:rPr>
              <a:t>Labour</a:t>
            </a:r>
            <a:r>
              <a:rPr lang="en-US" sz="1600" b="1" spc="65" dirty="0">
                <a:solidFill>
                  <a:srgbClr val="FFFFFF"/>
                </a:solidFill>
                <a:latin typeface="Open Sans"/>
                <a:cs typeface="Open Sans"/>
              </a:rPr>
              <a:t> Relations Advisor, Faculty Relations Office</a:t>
            </a:r>
          </a:p>
          <a:p>
            <a:pPr marL="12700" marR="5080">
              <a:spcBef>
                <a:spcPts val="705"/>
              </a:spcBef>
            </a:pPr>
            <a:r>
              <a:rPr lang="en-US" sz="1600" b="1" spc="65" dirty="0">
                <a:solidFill>
                  <a:srgbClr val="FFFFFF"/>
                </a:solidFill>
                <a:latin typeface="Open Sans"/>
                <a:cs typeface="Open Sans"/>
              </a:rPr>
              <a:t>Lynnette Purda, Interim Dean, Smith School of Business </a:t>
            </a:r>
          </a:p>
          <a:p>
            <a:pPr marL="12700" marR="5080">
              <a:spcBef>
                <a:spcPts val="705"/>
              </a:spcBef>
            </a:pPr>
            <a:r>
              <a:rPr lang="en-US" sz="1600" b="1" spc="65" dirty="0">
                <a:solidFill>
                  <a:srgbClr val="FFFFFF"/>
                </a:solidFill>
                <a:latin typeface="Open Sans"/>
                <a:cs typeface="Open Sans"/>
              </a:rPr>
              <a:t>Chris DeLuca, Associate Dean, School of Graduate Studies </a:t>
            </a:r>
          </a:p>
          <a:p>
            <a:pPr marL="12700" marR="5080">
              <a:spcBef>
                <a:spcPts val="705"/>
              </a:spcBef>
            </a:pPr>
            <a:r>
              <a:rPr lang="en-US" sz="1600" b="1" spc="65" dirty="0">
                <a:solidFill>
                  <a:srgbClr val="FFFFFF"/>
                </a:solidFill>
                <a:latin typeface="Open Sans"/>
                <a:cs typeface="Open Sans"/>
              </a:rPr>
              <a:t>Sharon Regan, Acting Associate Dean (Research), Faculty of Arts and Science</a:t>
            </a:r>
          </a:p>
          <a:p>
            <a:pPr marL="12700" marR="5080">
              <a:spcBef>
                <a:spcPts val="705"/>
              </a:spcBef>
            </a:pPr>
            <a:endParaRPr lang="en-US" sz="1600" b="1" spc="65" dirty="0">
              <a:solidFill>
                <a:srgbClr val="FFFFFF"/>
              </a:solidFill>
              <a:latin typeface="Open Sans"/>
              <a:cs typeface="Open Sans"/>
            </a:endParaRPr>
          </a:p>
        </p:txBody>
      </p:sp>
      <p:sp>
        <p:nvSpPr>
          <p:cNvPr id="8" name="Slide Number Placeholder 7">
            <a:extLst>
              <a:ext uri="{FF2B5EF4-FFF2-40B4-BE49-F238E27FC236}">
                <a16:creationId xmlns:a16="http://schemas.microsoft.com/office/drawing/2014/main" id="{2C8FBDFE-6FA1-0F01-9986-6D68227E380A}"/>
              </a:ext>
            </a:extLst>
          </p:cNvPr>
          <p:cNvSpPr>
            <a:spLocks noGrp="1"/>
          </p:cNvSpPr>
          <p:nvPr>
            <p:ph type="sldNum" sz="quarter" idx="7"/>
          </p:nvPr>
        </p:nvSpPr>
        <p:spPr/>
        <p:txBody>
          <a:bodyPr/>
          <a:lstStyle/>
          <a:p>
            <a:fld id="{B6F15528-21DE-4FAA-801E-634DDDAF4B2B}" type="slidenum">
              <a:rPr lang="en-US" smtClean="0"/>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A2D1386-3D97-D0C0-5933-6FEEF3B6A0C8}"/>
              </a:ext>
            </a:extLst>
          </p:cNvPr>
          <p:cNvSpPr>
            <a:spLocks noGrp="1"/>
          </p:cNvSpPr>
          <p:nvPr>
            <p:ph type="sldNum" sz="quarter" idx="7"/>
          </p:nvPr>
        </p:nvSpPr>
        <p:spPr/>
        <p:txBody>
          <a:bodyPr/>
          <a:lstStyle/>
          <a:p>
            <a:fld id="{B6F15528-21DE-4FAA-801E-634DDDAF4B2B}" type="slidenum">
              <a:rPr lang="en-US" smtClean="0"/>
              <a:t>10</a:t>
            </a:fld>
            <a:endParaRPr lang="en-US" dirty="0"/>
          </a:p>
        </p:txBody>
      </p:sp>
      <p:sp>
        <p:nvSpPr>
          <p:cNvPr id="7" name="TextBox 6">
            <a:extLst>
              <a:ext uri="{FF2B5EF4-FFF2-40B4-BE49-F238E27FC236}">
                <a16:creationId xmlns:a16="http://schemas.microsoft.com/office/drawing/2014/main" id="{F71022D1-0C1E-BA38-AE4A-1C893DAC941A}"/>
              </a:ext>
            </a:extLst>
          </p:cNvPr>
          <p:cNvSpPr txBox="1"/>
          <p:nvPr/>
        </p:nvSpPr>
        <p:spPr>
          <a:xfrm>
            <a:off x="838200" y="228600"/>
            <a:ext cx="102108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a:ea typeface="+mn-ea"/>
                <a:cs typeface="+mn-cs"/>
              </a:rPr>
              <a:t>Article 16 – Revised TA Appointment Process  </a:t>
            </a:r>
          </a:p>
        </p:txBody>
      </p:sp>
      <p:graphicFrame>
        <p:nvGraphicFramePr>
          <p:cNvPr id="8" name="Diagram 7">
            <a:extLst>
              <a:ext uri="{FF2B5EF4-FFF2-40B4-BE49-F238E27FC236}">
                <a16:creationId xmlns:a16="http://schemas.microsoft.com/office/drawing/2014/main" id="{FB4DA3A8-88CE-0218-F86D-A48F8F0CDEA6}"/>
              </a:ext>
            </a:extLst>
          </p:cNvPr>
          <p:cNvGraphicFramePr/>
          <p:nvPr>
            <p:extLst>
              <p:ext uri="{D42A27DB-BD31-4B8C-83A1-F6EECF244321}">
                <p14:modId xmlns:p14="http://schemas.microsoft.com/office/powerpoint/2010/main" val="3506471880"/>
              </p:ext>
            </p:extLst>
          </p:nvPr>
        </p:nvGraphicFramePr>
        <p:xfrm>
          <a:off x="1143000" y="1024466"/>
          <a:ext cx="9525000" cy="56963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44559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E746EE-3334-56F9-A913-1650948B3EE0}"/>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8D7781A-D759-1986-5F32-BD4F2BF50AFF}"/>
              </a:ext>
            </a:extLst>
          </p:cNvPr>
          <p:cNvSpPr>
            <a:spLocks noGrp="1"/>
          </p:cNvSpPr>
          <p:nvPr>
            <p:ph type="sldNum" sz="quarter" idx="7"/>
          </p:nvPr>
        </p:nvSpPr>
        <p:spPr/>
        <p:txBody>
          <a:bodyPr/>
          <a:lstStyle/>
          <a:p>
            <a:fld id="{B6F15528-21DE-4FAA-801E-634DDDAF4B2B}" type="slidenum">
              <a:rPr lang="en-US" smtClean="0"/>
              <a:t>11</a:t>
            </a:fld>
            <a:endParaRPr lang="en-US" dirty="0"/>
          </a:p>
        </p:txBody>
      </p:sp>
      <p:sp>
        <p:nvSpPr>
          <p:cNvPr id="7" name="TextBox 6">
            <a:extLst>
              <a:ext uri="{FF2B5EF4-FFF2-40B4-BE49-F238E27FC236}">
                <a16:creationId xmlns:a16="http://schemas.microsoft.com/office/drawing/2014/main" id="{72F7855E-8992-34D7-2151-39DF12BC139F}"/>
              </a:ext>
            </a:extLst>
          </p:cNvPr>
          <p:cNvSpPr txBox="1"/>
          <p:nvPr/>
        </p:nvSpPr>
        <p:spPr>
          <a:xfrm>
            <a:off x="-152400" y="130909"/>
            <a:ext cx="125730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a:ea typeface="+mn-ea"/>
                <a:cs typeface="+mn-cs"/>
              </a:rPr>
              <a:t>Article 16 – Revised TA Appointment Process Comparison </a:t>
            </a:r>
          </a:p>
        </p:txBody>
      </p:sp>
      <p:graphicFrame>
        <p:nvGraphicFramePr>
          <p:cNvPr id="3" name="Table 2">
            <a:extLst>
              <a:ext uri="{FF2B5EF4-FFF2-40B4-BE49-F238E27FC236}">
                <a16:creationId xmlns:a16="http://schemas.microsoft.com/office/drawing/2014/main" id="{C58C3E97-07C7-4289-2A2D-D89C58EA8A37}"/>
              </a:ext>
            </a:extLst>
          </p:cNvPr>
          <p:cNvGraphicFramePr>
            <a:graphicFrameLocks noGrp="1"/>
          </p:cNvGraphicFramePr>
          <p:nvPr>
            <p:extLst>
              <p:ext uri="{D42A27DB-BD31-4B8C-83A1-F6EECF244321}">
                <p14:modId xmlns:p14="http://schemas.microsoft.com/office/powerpoint/2010/main" val="2246402852"/>
              </p:ext>
            </p:extLst>
          </p:nvPr>
        </p:nvGraphicFramePr>
        <p:xfrm>
          <a:off x="685800" y="874931"/>
          <a:ext cx="10521950" cy="5852160"/>
        </p:xfrm>
        <a:graphic>
          <a:graphicData uri="http://schemas.openxmlformats.org/drawingml/2006/table">
            <a:tbl>
              <a:tblPr firstRow="1" bandRow="1">
                <a:tableStyleId>{21E4AEA4-8DFA-4A89-87EB-49C32662AFE0}</a:tableStyleId>
              </a:tblPr>
              <a:tblGrid>
                <a:gridCol w="5260975">
                  <a:extLst>
                    <a:ext uri="{9D8B030D-6E8A-4147-A177-3AD203B41FA5}">
                      <a16:colId xmlns:a16="http://schemas.microsoft.com/office/drawing/2014/main" val="3828368295"/>
                    </a:ext>
                  </a:extLst>
                </a:gridCol>
                <a:gridCol w="5260975">
                  <a:extLst>
                    <a:ext uri="{9D8B030D-6E8A-4147-A177-3AD203B41FA5}">
                      <a16:colId xmlns:a16="http://schemas.microsoft.com/office/drawing/2014/main" val="3993992751"/>
                    </a:ext>
                  </a:extLst>
                </a:gridCol>
              </a:tblGrid>
              <a:tr h="337893">
                <a:tc>
                  <a:txBody>
                    <a:bodyPr/>
                    <a:lstStyle/>
                    <a:p>
                      <a:pPr algn="ctr"/>
                      <a:r>
                        <a:rPr lang="en-US" dirty="0"/>
                        <a:t>Old Process</a:t>
                      </a:r>
                    </a:p>
                  </a:txBody>
                  <a:tcPr/>
                </a:tc>
                <a:tc>
                  <a:txBody>
                    <a:bodyPr/>
                    <a:lstStyle/>
                    <a:p>
                      <a:pPr algn="ctr"/>
                      <a:r>
                        <a:rPr lang="en-US" dirty="0"/>
                        <a:t>New Process</a:t>
                      </a:r>
                    </a:p>
                  </a:txBody>
                  <a:tcPr/>
                </a:tc>
                <a:extLst>
                  <a:ext uri="{0D108BD9-81ED-4DB2-BD59-A6C34878D82A}">
                    <a16:rowId xmlns:a16="http://schemas.microsoft.com/office/drawing/2014/main" val="3201617034"/>
                  </a:ext>
                </a:extLst>
              </a:tr>
              <a:tr h="1210782">
                <a:tc>
                  <a:txBody>
                    <a:bodyPr/>
                    <a:lstStyle/>
                    <a:p>
                      <a:r>
                        <a:rPr lang="en-US" sz="1600" dirty="0"/>
                        <a:t>By no later than the Tuesday prior to the Academic Term, the Employer will send Section A completed. At the same time, advise the TA of the information required to create the E-Contract. </a:t>
                      </a:r>
                    </a:p>
                  </a:txBody>
                  <a:tcPr/>
                </a:tc>
                <a:tc>
                  <a:txBody>
                    <a:bodyPr/>
                    <a:lstStyle/>
                    <a:p>
                      <a:r>
                        <a:rPr lang="en-US" sz="1600" b="1" dirty="0"/>
                        <a:t>Five (5) days </a:t>
                      </a:r>
                      <a:r>
                        <a:rPr lang="en-US" sz="1600" dirty="0"/>
                        <a:t>before the Academic Term, send Section A completed </a:t>
                      </a:r>
                      <a:r>
                        <a:rPr lang="en-US" sz="1600" b="1" dirty="0"/>
                        <a:t>or an email communication with all of the fields in Section A. </a:t>
                      </a:r>
                    </a:p>
                    <a:p>
                      <a:r>
                        <a:rPr lang="en-US" sz="1600" dirty="0"/>
                        <a:t>At the same time, advise the TA of the information required to create the E-Contract. </a:t>
                      </a:r>
                    </a:p>
                  </a:txBody>
                  <a:tcPr/>
                </a:tc>
                <a:extLst>
                  <a:ext uri="{0D108BD9-81ED-4DB2-BD59-A6C34878D82A}">
                    <a16:rowId xmlns:a16="http://schemas.microsoft.com/office/drawing/2014/main" val="4219990606"/>
                  </a:ext>
                </a:extLst>
              </a:tr>
              <a:tr h="985520">
                <a:tc>
                  <a:txBody>
                    <a:bodyPr/>
                    <a:lstStyle/>
                    <a:p>
                      <a:r>
                        <a:rPr lang="en-US" sz="1600" dirty="0"/>
                        <a:t>No later than the Thursday prior to the Academic Term, the TA is required to respond with the information required to complete the E-Contract. </a:t>
                      </a:r>
                    </a:p>
                    <a:p>
                      <a:endParaRPr lang="en-US" sz="1600" dirty="0"/>
                    </a:p>
                  </a:txBody>
                  <a:tcPr/>
                </a:tc>
                <a:tc>
                  <a:txBody>
                    <a:bodyPr/>
                    <a:lstStyle/>
                    <a:p>
                      <a:r>
                        <a:rPr lang="en-US" sz="1600" b="1" dirty="0"/>
                        <a:t>Within two (2) business days </a:t>
                      </a:r>
                      <a:r>
                        <a:rPr lang="en-US" sz="1600" b="0" dirty="0"/>
                        <a:t>of receipt of the communication of Section A information, the TA is required to respond with the information required to complete the E-Contract. </a:t>
                      </a:r>
                    </a:p>
                    <a:p>
                      <a:endParaRPr lang="en-US" sz="1600" dirty="0"/>
                    </a:p>
                  </a:txBody>
                  <a:tcPr/>
                </a:tc>
                <a:extLst>
                  <a:ext uri="{0D108BD9-81ED-4DB2-BD59-A6C34878D82A}">
                    <a16:rowId xmlns:a16="http://schemas.microsoft.com/office/drawing/2014/main" val="2913653505"/>
                  </a:ext>
                </a:extLst>
              </a:tr>
              <a:tr h="1210782">
                <a:tc>
                  <a:txBody>
                    <a:bodyPr/>
                    <a:lstStyle/>
                    <a:p>
                      <a:r>
                        <a:rPr lang="en-US" sz="1600" dirty="0"/>
                        <a:t>If the TA provides the proper information in a timely fashion, the Employer will complete the E-Contract and send it to the TA by no later than the first Monday of the Academic Term. The TA shall sign the E-Contract immediately upon request. </a:t>
                      </a:r>
                    </a:p>
                    <a:p>
                      <a:endParaRPr lang="en-US" sz="1600" dirty="0"/>
                    </a:p>
                  </a:txBody>
                  <a:tcPr/>
                </a:tc>
                <a:tc>
                  <a:txBody>
                    <a:bodyPr/>
                    <a:lstStyle/>
                    <a:p>
                      <a:r>
                        <a:rPr lang="en-US" sz="1600" b="1" dirty="0"/>
                        <a:t>The finalized E-Contract will be signed by the TA no later than the fifteen (15th) of the month. </a:t>
                      </a:r>
                      <a:r>
                        <a:rPr lang="en-US" sz="1600" b="0" dirty="0"/>
                        <a:t>The TA shall sign the E-Contract immediately upon request. </a:t>
                      </a:r>
                    </a:p>
                    <a:p>
                      <a:endParaRPr lang="en-US" sz="1600" b="1" dirty="0"/>
                    </a:p>
                    <a:p>
                      <a:endParaRPr lang="en-US" sz="1600" b="1" dirty="0"/>
                    </a:p>
                  </a:txBody>
                  <a:tcPr/>
                </a:tc>
                <a:extLst>
                  <a:ext uri="{0D108BD9-81ED-4DB2-BD59-A6C34878D82A}">
                    <a16:rowId xmlns:a16="http://schemas.microsoft.com/office/drawing/2014/main" val="2847917317"/>
                  </a:ext>
                </a:extLst>
              </a:tr>
              <a:tr h="1532989">
                <a:tc>
                  <a:txBody>
                    <a:bodyPr/>
                    <a:lstStyle/>
                    <a:p>
                      <a:r>
                        <a:rPr lang="en-US" sz="1600" dirty="0"/>
                        <a:t>No later than the second week of the Academic Term, the Supervisor and TA shall review Section B of the TAF. By the end of the second week of the Academic Term, the completed TAF shall be signed. The TA shall be provided a copy of the signed TAF.</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dirty="0"/>
                        <a:t>The Employment Supervisor will communicate or meet with the TA to jointly complete the TAF.  </a:t>
                      </a:r>
                      <a:r>
                        <a:rPr lang="en-US" sz="1600" b="1" dirty="0"/>
                        <a:t>The completed TAF will be signed off by both parties (TA and Employee Supervisor) and sent to all parties copied on the form no later than two (2) business days prior to the fifteenth of the month. *TAF should be signed prior to the E-Contract.</a:t>
                      </a:r>
                    </a:p>
                  </a:txBody>
                  <a:tcPr/>
                </a:tc>
                <a:extLst>
                  <a:ext uri="{0D108BD9-81ED-4DB2-BD59-A6C34878D82A}">
                    <a16:rowId xmlns:a16="http://schemas.microsoft.com/office/drawing/2014/main" val="1310790733"/>
                  </a:ext>
                </a:extLst>
              </a:tr>
            </a:tbl>
          </a:graphicData>
        </a:graphic>
      </p:graphicFrame>
    </p:spTree>
    <p:extLst>
      <p:ext uri="{BB962C8B-B14F-4D97-AF65-F5344CB8AC3E}">
        <p14:creationId xmlns:p14="http://schemas.microsoft.com/office/powerpoint/2010/main" val="3308886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C453109-30D9-DE75-BD4F-628092DA0C07}"/>
              </a:ext>
            </a:extLst>
          </p:cNvPr>
          <p:cNvSpPr>
            <a:spLocks noGrp="1"/>
          </p:cNvSpPr>
          <p:nvPr>
            <p:ph type="sldNum" sz="quarter" idx="7"/>
          </p:nvPr>
        </p:nvSpPr>
        <p:spPr/>
        <p:txBody>
          <a:bodyPr/>
          <a:lstStyle/>
          <a:p>
            <a:fld id="{B6F15528-21DE-4FAA-801E-634DDDAF4B2B}" type="slidenum">
              <a:rPr lang="en-US" smtClean="0"/>
              <a:t>12</a:t>
            </a:fld>
            <a:endParaRPr lang="en-US" dirty="0"/>
          </a:p>
        </p:txBody>
      </p:sp>
      <p:sp>
        <p:nvSpPr>
          <p:cNvPr id="27" name="Rectangle 26">
            <a:extLst>
              <a:ext uri="{FF2B5EF4-FFF2-40B4-BE49-F238E27FC236}">
                <a16:creationId xmlns:a16="http://schemas.microsoft.com/office/drawing/2014/main" id="{D33F749D-8266-4363-31CE-5C48EC7E9A81}"/>
              </a:ext>
            </a:extLst>
          </p:cNvPr>
          <p:cNvSpPr/>
          <p:nvPr/>
        </p:nvSpPr>
        <p:spPr>
          <a:xfrm>
            <a:off x="1404717" y="2743200"/>
            <a:ext cx="1268219" cy="13716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t>15 Days Before</a:t>
            </a:r>
          </a:p>
        </p:txBody>
      </p:sp>
      <p:sp>
        <p:nvSpPr>
          <p:cNvPr id="30" name="Rectangle 29">
            <a:extLst>
              <a:ext uri="{FF2B5EF4-FFF2-40B4-BE49-F238E27FC236}">
                <a16:creationId xmlns:a16="http://schemas.microsoft.com/office/drawing/2014/main" id="{CF74C301-D98D-1C5F-B816-89CA2D36A11A}"/>
              </a:ext>
            </a:extLst>
          </p:cNvPr>
          <p:cNvSpPr/>
          <p:nvPr/>
        </p:nvSpPr>
        <p:spPr>
          <a:xfrm>
            <a:off x="2666999" y="2743200"/>
            <a:ext cx="1373459" cy="13716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t>5 Days Before</a:t>
            </a:r>
          </a:p>
        </p:txBody>
      </p:sp>
      <p:sp>
        <p:nvSpPr>
          <p:cNvPr id="31" name="Rectangle 30">
            <a:extLst>
              <a:ext uri="{FF2B5EF4-FFF2-40B4-BE49-F238E27FC236}">
                <a16:creationId xmlns:a16="http://schemas.microsoft.com/office/drawing/2014/main" id="{54A90842-C621-E93B-9897-C45515B5AF68}"/>
              </a:ext>
            </a:extLst>
          </p:cNvPr>
          <p:cNvSpPr/>
          <p:nvPr/>
        </p:nvSpPr>
        <p:spPr>
          <a:xfrm>
            <a:off x="4040459" y="2743200"/>
            <a:ext cx="1828800" cy="13716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t>Within Two Business Days</a:t>
            </a:r>
          </a:p>
        </p:txBody>
      </p:sp>
      <p:sp>
        <p:nvSpPr>
          <p:cNvPr id="32" name="Rectangle 31">
            <a:extLst>
              <a:ext uri="{FF2B5EF4-FFF2-40B4-BE49-F238E27FC236}">
                <a16:creationId xmlns:a16="http://schemas.microsoft.com/office/drawing/2014/main" id="{0B66C372-9A92-4CA9-150E-D7962F9F638A}"/>
              </a:ext>
            </a:extLst>
          </p:cNvPr>
          <p:cNvSpPr/>
          <p:nvPr/>
        </p:nvSpPr>
        <p:spPr>
          <a:xfrm>
            <a:off x="5869259" y="2499732"/>
            <a:ext cx="2362200" cy="18288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t>START OF ACADEMIC TERM </a:t>
            </a:r>
          </a:p>
          <a:p>
            <a:pPr algn="ctr"/>
            <a:r>
              <a:rPr lang="en-US" sz="2000" b="1" dirty="0"/>
              <a:t>(September 1</a:t>
            </a:r>
            <a:r>
              <a:rPr lang="en-US" sz="2000" b="1" baseline="30000" dirty="0"/>
              <a:t>st</a:t>
            </a:r>
            <a:r>
              <a:rPr lang="en-US" sz="2000" b="1" dirty="0"/>
              <a:t>, January 1</a:t>
            </a:r>
            <a:r>
              <a:rPr lang="en-US" sz="2000" b="1" baseline="30000" dirty="0"/>
              <a:t>st</a:t>
            </a:r>
            <a:r>
              <a:rPr lang="en-US" sz="2000" b="1" dirty="0"/>
              <a:t>, May 1</a:t>
            </a:r>
            <a:r>
              <a:rPr lang="en-US" sz="2000" b="1" baseline="30000" dirty="0"/>
              <a:t>st</a:t>
            </a:r>
            <a:r>
              <a:rPr lang="en-US" sz="2000" b="1" dirty="0"/>
              <a:t>)</a:t>
            </a:r>
          </a:p>
        </p:txBody>
      </p:sp>
      <p:sp>
        <p:nvSpPr>
          <p:cNvPr id="33" name="Rectangle 32">
            <a:extLst>
              <a:ext uri="{FF2B5EF4-FFF2-40B4-BE49-F238E27FC236}">
                <a16:creationId xmlns:a16="http://schemas.microsoft.com/office/drawing/2014/main" id="{4FFBF009-2044-DBE0-CC31-A761A778B547}"/>
              </a:ext>
            </a:extLst>
          </p:cNvPr>
          <p:cNvSpPr/>
          <p:nvPr/>
        </p:nvSpPr>
        <p:spPr>
          <a:xfrm>
            <a:off x="8231459" y="2743200"/>
            <a:ext cx="1828800" cy="13716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Two Business Days Prior to the 15</a:t>
            </a:r>
            <a:r>
              <a:rPr lang="en-US" b="1" baseline="30000" dirty="0"/>
              <a:t>th</a:t>
            </a:r>
            <a:r>
              <a:rPr lang="en-US" b="1" dirty="0"/>
              <a:t> of the Month</a:t>
            </a:r>
          </a:p>
        </p:txBody>
      </p:sp>
      <p:sp>
        <p:nvSpPr>
          <p:cNvPr id="34" name="Rectangle 33">
            <a:extLst>
              <a:ext uri="{FF2B5EF4-FFF2-40B4-BE49-F238E27FC236}">
                <a16:creationId xmlns:a16="http://schemas.microsoft.com/office/drawing/2014/main" id="{7D07EC89-2BE0-D778-7231-045EB6FDB626}"/>
              </a:ext>
            </a:extLst>
          </p:cNvPr>
          <p:cNvSpPr/>
          <p:nvPr/>
        </p:nvSpPr>
        <p:spPr>
          <a:xfrm>
            <a:off x="10052825" y="2743200"/>
            <a:ext cx="1828800" cy="13716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t>15</a:t>
            </a:r>
            <a:r>
              <a:rPr lang="en-US" sz="2000" b="1" baseline="30000" dirty="0"/>
              <a:t>th</a:t>
            </a:r>
            <a:r>
              <a:rPr lang="en-US" sz="2000" b="1" dirty="0"/>
              <a:t> of the Month (Payroll Deadline)</a:t>
            </a:r>
          </a:p>
        </p:txBody>
      </p:sp>
      <p:sp>
        <p:nvSpPr>
          <p:cNvPr id="35" name="Speech Bubble: Rectangle with Corners Rounded 34">
            <a:extLst>
              <a:ext uri="{FF2B5EF4-FFF2-40B4-BE49-F238E27FC236}">
                <a16:creationId xmlns:a16="http://schemas.microsoft.com/office/drawing/2014/main" id="{8CD131C9-264C-E843-C1A3-EEDC981E7526}"/>
              </a:ext>
            </a:extLst>
          </p:cNvPr>
          <p:cNvSpPr/>
          <p:nvPr/>
        </p:nvSpPr>
        <p:spPr>
          <a:xfrm>
            <a:off x="1466047" y="1130269"/>
            <a:ext cx="1268219" cy="1445477"/>
          </a:xfrm>
          <a:prstGeom prst="wedgeRoundRectCallout">
            <a:avLst/>
          </a:prstGeom>
          <a:solidFill>
            <a:srgbClr val="44546A">
              <a:lumMod val="10000"/>
              <a:lumOff val="90000"/>
            </a:srgbClr>
          </a:solidFill>
          <a:ln w="12700" cap="flat" cmpd="sng" algn="ctr">
            <a:solidFill>
              <a:srgbClr val="5B9BD5">
                <a:shade val="1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Aft>
                <a:spcPts val="800"/>
              </a:spcAft>
            </a:pPr>
            <a:r>
              <a:rPr lang="en-US" sz="14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Grad Student Submits Course Preference</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6" name="Speech Bubble: Rectangle with Corners Rounded 35">
            <a:extLst>
              <a:ext uri="{FF2B5EF4-FFF2-40B4-BE49-F238E27FC236}">
                <a16:creationId xmlns:a16="http://schemas.microsoft.com/office/drawing/2014/main" id="{E6AC25D3-4146-4A71-ECCD-14BCD49DC84C}"/>
              </a:ext>
            </a:extLst>
          </p:cNvPr>
          <p:cNvSpPr/>
          <p:nvPr/>
        </p:nvSpPr>
        <p:spPr>
          <a:xfrm rot="10800000" flipV="1">
            <a:off x="2537181" y="4328532"/>
            <a:ext cx="2057400" cy="2271132"/>
          </a:xfrm>
          <a:prstGeom prst="wedgeRoundRectCallout">
            <a:avLst>
              <a:gd name="adj1" fmla="val 11425"/>
              <a:gd name="adj2" fmla="val -66370"/>
              <a:gd name="adj3" fmla="val 16667"/>
            </a:avLst>
          </a:prstGeom>
          <a:solidFill>
            <a:srgbClr val="44546A">
              <a:lumMod val="10000"/>
              <a:lumOff val="90000"/>
            </a:srgbClr>
          </a:solidFill>
          <a:ln w="12700" cap="flat" cmpd="sng" algn="ctr">
            <a:solidFill>
              <a:srgbClr val="5B9BD5">
                <a:shade val="1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15000"/>
              </a:lnSpc>
              <a:spcAft>
                <a:spcPts val="800"/>
              </a:spcAft>
            </a:pPr>
            <a:r>
              <a:rPr lang="en-US" sz="1400"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Send TA copy of the TA form with Section A completed or communication with details.  Inform the TA of the information required to create the E-Contract </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7" name="Speech Bubble: Rectangle with Corners Rounded 36">
            <a:extLst>
              <a:ext uri="{FF2B5EF4-FFF2-40B4-BE49-F238E27FC236}">
                <a16:creationId xmlns:a16="http://schemas.microsoft.com/office/drawing/2014/main" id="{FF58800B-F434-9B80-21D3-9B8DFED62893}"/>
              </a:ext>
            </a:extLst>
          </p:cNvPr>
          <p:cNvSpPr/>
          <p:nvPr/>
        </p:nvSpPr>
        <p:spPr>
          <a:xfrm>
            <a:off x="4343400" y="1071492"/>
            <a:ext cx="1371601" cy="1563030"/>
          </a:xfrm>
          <a:prstGeom prst="wedgeRoundRectCallout">
            <a:avLst/>
          </a:prstGeom>
          <a:solidFill>
            <a:srgbClr val="44546A">
              <a:lumMod val="10000"/>
              <a:lumOff val="90000"/>
            </a:srgbClr>
          </a:solidFill>
          <a:ln w="12700" cap="flat" cmpd="sng" algn="ctr">
            <a:solidFill>
              <a:srgbClr val="5B9BD5">
                <a:shade val="1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Aft>
                <a:spcPts val="1000"/>
              </a:spcAft>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TA provides the required information to complete E-Contract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8" name="Speech Bubble: Rectangle with Corners Rounded 37">
            <a:extLst>
              <a:ext uri="{FF2B5EF4-FFF2-40B4-BE49-F238E27FC236}">
                <a16:creationId xmlns:a16="http://schemas.microsoft.com/office/drawing/2014/main" id="{5FD492CE-11F5-52A1-EA61-C6C567D4597B}"/>
              </a:ext>
            </a:extLst>
          </p:cNvPr>
          <p:cNvSpPr/>
          <p:nvPr/>
        </p:nvSpPr>
        <p:spPr>
          <a:xfrm rot="10800000" flipV="1">
            <a:off x="8286284" y="4448949"/>
            <a:ext cx="2131741" cy="2068846"/>
          </a:xfrm>
          <a:prstGeom prst="wedgeRoundRectCallout">
            <a:avLst>
              <a:gd name="adj1" fmla="val 11425"/>
              <a:gd name="adj2" fmla="val -66370"/>
              <a:gd name="adj3" fmla="val 16667"/>
            </a:avLst>
          </a:prstGeom>
          <a:solidFill>
            <a:srgbClr val="44546A">
              <a:lumMod val="10000"/>
              <a:lumOff val="90000"/>
            </a:srgbClr>
          </a:solidFill>
          <a:ln w="12700" cap="flat" cmpd="sng" algn="ctr">
            <a:solidFill>
              <a:srgbClr val="5B9BD5">
                <a:shade val="1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15000"/>
              </a:lnSpc>
              <a:spcAft>
                <a:spcPts val="800"/>
              </a:spcAft>
            </a:pPr>
            <a:r>
              <a:rPr lang="en-US" sz="14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The Employment Supervisor and TA shall review and complete the TA form.   Prior to signing the E-Contract, the completed TAF should be signed</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9" name="Speech Bubble: Rectangle with Corners Rounded 38">
            <a:extLst>
              <a:ext uri="{FF2B5EF4-FFF2-40B4-BE49-F238E27FC236}">
                <a16:creationId xmlns:a16="http://schemas.microsoft.com/office/drawing/2014/main" id="{0F62D852-80F9-5854-36C8-6323C5A53A09}"/>
              </a:ext>
            </a:extLst>
          </p:cNvPr>
          <p:cNvSpPr/>
          <p:nvPr/>
        </p:nvSpPr>
        <p:spPr>
          <a:xfrm>
            <a:off x="10390147" y="939072"/>
            <a:ext cx="1358900" cy="1695450"/>
          </a:xfrm>
          <a:prstGeom prst="wedgeRoundRectCallout">
            <a:avLst/>
          </a:prstGeom>
          <a:solidFill>
            <a:srgbClr val="44546A">
              <a:lumMod val="10000"/>
              <a:lumOff val="90000"/>
            </a:srgbClr>
          </a:solidFill>
          <a:ln w="12700" cap="flat" cmpd="sng" algn="ctr">
            <a:solidFill>
              <a:srgbClr val="5B9BD5">
                <a:shade val="1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Aft>
                <a:spcPts val="800"/>
              </a:spcAft>
            </a:pPr>
            <a:r>
              <a:rPr lang="en-US" sz="12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TA shall sign the E-Contract immediately upon receipt. No later than the 15</a:t>
            </a:r>
            <a:r>
              <a:rPr lang="en-US" sz="1200" kern="100" baseline="30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a:t>
            </a:r>
            <a:r>
              <a:rPr lang="en-US" sz="12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of the month. </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43" name="Rectangle 42">
            <a:extLst>
              <a:ext uri="{FF2B5EF4-FFF2-40B4-BE49-F238E27FC236}">
                <a16:creationId xmlns:a16="http://schemas.microsoft.com/office/drawing/2014/main" id="{D4FA9BCE-3AA3-B0CA-AD1C-CFBA4740B5C1}"/>
              </a:ext>
            </a:extLst>
          </p:cNvPr>
          <p:cNvSpPr/>
          <p:nvPr/>
        </p:nvSpPr>
        <p:spPr>
          <a:xfrm>
            <a:off x="350345" y="2743200"/>
            <a:ext cx="1054371" cy="13716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t>Posting 22 Days Before</a:t>
            </a:r>
          </a:p>
        </p:txBody>
      </p:sp>
      <p:sp>
        <p:nvSpPr>
          <p:cNvPr id="45" name="TextBox 44">
            <a:extLst>
              <a:ext uri="{FF2B5EF4-FFF2-40B4-BE49-F238E27FC236}">
                <a16:creationId xmlns:a16="http://schemas.microsoft.com/office/drawing/2014/main" id="{9230DC37-57F8-3424-33E6-8305553B6BE3}"/>
              </a:ext>
            </a:extLst>
          </p:cNvPr>
          <p:cNvSpPr txBox="1"/>
          <p:nvPr/>
        </p:nvSpPr>
        <p:spPr>
          <a:xfrm>
            <a:off x="1219200" y="258335"/>
            <a:ext cx="963372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Article 16 – Revised TA Appointment Process Timeline  </a:t>
            </a:r>
          </a:p>
        </p:txBody>
      </p:sp>
    </p:spTree>
    <p:extLst>
      <p:ext uri="{BB962C8B-B14F-4D97-AF65-F5344CB8AC3E}">
        <p14:creationId xmlns:p14="http://schemas.microsoft.com/office/powerpoint/2010/main" val="1574360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1FA10-2092-388F-E0F9-930793560893}"/>
              </a:ext>
            </a:extLst>
          </p:cNvPr>
          <p:cNvSpPr>
            <a:spLocks noGrp="1"/>
          </p:cNvSpPr>
          <p:nvPr>
            <p:ph type="ctrTitle"/>
          </p:nvPr>
        </p:nvSpPr>
        <p:spPr>
          <a:xfrm>
            <a:off x="762000" y="582930"/>
            <a:ext cx="10363200" cy="615553"/>
          </a:xfrm>
        </p:spPr>
        <p:txBody>
          <a:bodyPr/>
          <a:lstStyle/>
          <a:p>
            <a:pPr algn="ctr"/>
            <a:r>
              <a:rPr lang="en-US" sz="4000" dirty="0">
                <a:latin typeface="+mj-lt"/>
              </a:rPr>
              <a:t>Article 16 – Hours of Work </a:t>
            </a:r>
          </a:p>
        </p:txBody>
      </p:sp>
      <p:sp>
        <p:nvSpPr>
          <p:cNvPr id="3" name="Subtitle 2">
            <a:extLst>
              <a:ext uri="{FF2B5EF4-FFF2-40B4-BE49-F238E27FC236}">
                <a16:creationId xmlns:a16="http://schemas.microsoft.com/office/drawing/2014/main" id="{FC20945B-EDB8-1EDA-DF38-15B3CE4F749F}"/>
              </a:ext>
            </a:extLst>
          </p:cNvPr>
          <p:cNvSpPr>
            <a:spLocks noGrp="1"/>
          </p:cNvSpPr>
          <p:nvPr>
            <p:ph type="subTitle" idx="4"/>
          </p:nvPr>
        </p:nvSpPr>
        <p:spPr>
          <a:xfrm>
            <a:off x="762000" y="1447800"/>
            <a:ext cx="5715000" cy="5293757"/>
          </a:xfrm>
        </p:spPr>
        <p:txBody>
          <a:bodyPr/>
          <a:lstStyle/>
          <a:p>
            <a:r>
              <a:rPr lang="en-US" sz="2000" b="1" i="1" dirty="0"/>
              <a:t>Articles 16.07 f) and 16.08 d) Mid-Point Meeting (Applicable only to Teaching Assistants and Research Assistants) </a:t>
            </a:r>
          </a:p>
          <a:p>
            <a:endParaRPr lang="en-US" sz="2000" b="1" i="1" dirty="0"/>
          </a:p>
          <a:p>
            <a:pPr marL="342900" indent="-342900">
              <a:buFont typeface="Arial" panose="020B0604020202020204" pitchFamily="34" charset="0"/>
              <a:buChar char="•"/>
            </a:pPr>
            <a:r>
              <a:rPr lang="en-US" sz="2000" dirty="0"/>
              <a:t>At the request of the Employee or Employment Supervisor, the Employment Supervisor and the Employee shall meet at or around the mid-point of the </a:t>
            </a:r>
            <a:r>
              <a:rPr lang="en-US" sz="2000" dirty="0" err="1"/>
              <a:t>TAship</a:t>
            </a:r>
            <a:r>
              <a:rPr lang="en-US" sz="2000" dirty="0"/>
              <a:t>/RAship for the purpose of conducting a review of the Employee’s assigned activities. </a:t>
            </a:r>
          </a:p>
          <a:p>
            <a:pPr marL="342900" indent="-342900">
              <a:buFont typeface="Arial" panose="020B0604020202020204" pitchFamily="34" charset="0"/>
              <a:buChar char="•"/>
            </a:pPr>
            <a:r>
              <a:rPr lang="en-US" sz="2000" b="1" i="1" dirty="0"/>
              <a:t>The language has been revised as follows: </a:t>
            </a:r>
          </a:p>
          <a:p>
            <a:pPr marL="800100" lvl="1" indent="-342900">
              <a:buFont typeface="Arial" panose="020B0604020202020204" pitchFamily="34" charset="0"/>
              <a:buChar char="•"/>
            </a:pPr>
            <a:r>
              <a:rPr lang="en-US" sz="2000" i="1" dirty="0"/>
              <a:t>In the event that either the Employment Supervisor or the TA/RA agree that a reallocation of activities within the assigned hours is required, Section B of the TAF or RAF, as applicable, shall be revised accordingly.       </a:t>
            </a:r>
            <a:r>
              <a:rPr lang="en-US" sz="2000" b="1" i="1" dirty="0"/>
              <a:t>*A subsequent meeting is no longer required.</a:t>
            </a:r>
          </a:p>
          <a:p>
            <a:pPr marL="342900" indent="-342900">
              <a:buFont typeface="Arial" panose="020B0604020202020204" pitchFamily="34" charset="0"/>
              <a:buChar char="•"/>
            </a:pPr>
            <a:endParaRPr lang="en-US" sz="2400" dirty="0"/>
          </a:p>
        </p:txBody>
      </p:sp>
      <p:sp>
        <p:nvSpPr>
          <p:cNvPr id="4" name="Slide Number Placeholder 3">
            <a:extLst>
              <a:ext uri="{FF2B5EF4-FFF2-40B4-BE49-F238E27FC236}">
                <a16:creationId xmlns:a16="http://schemas.microsoft.com/office/drawing/2014/main" id="{8F849F00-A21F-6359-564C-18E0AE9F985F}"/>
              </a:ext>
            </a:extLst>
          </p:cNvPr>
          <p:cNvSpPr>
            <a:spLocks noGrp="1"/>
          </p:cNvSpPr>
          <p:nvPr>
            <p:ph type="sldNum" sz="quarter" idx="7"/>
          </p:nvPr>
        </p:nvSpPr>
        <p:spPr/>
        <p:txBody>
          <a:bodyPr/>
          <a:lstStyle/>
          <a:p>
            <a:fld id="{B6F15528-21DE-4FAA-801E-634DDDAF4B2B}" type="slidenum">
              <a:rPr lang="en-US" smtClean="0"/>
              <a:t>13</a:t>
            </a:fld>
            <a:endParaRPr lang="en-US" dirty="0"/>
          </a:p>
        </p:txBody>
      </p:sp>
      <p:pic>
        <p:nvPicPr>
          <p:cNvPr id="5" name="Picture 4">
            <a:extLst>
              <a:ext uri="{FF2B5EF4-FFF2-40B4-BE49-F238E27FC236}">
                <a16:creationId xmlns:a16="http://schemas.microsoft.com/office/drawing/2014/main" id="{E6860172-3F58-6FD6-E562-83F1A83A90DF}"/>
              </a:ext>
            </a:extLst>
          </p:cNvPr>
          <p:cNvPicPr>
            <a:picLocks noChangeAspect="1"/>
          </p:cNvPicPr>
          <p:nvPr/>
        </p:nvPicPr>
        <p:blipFill>
          <a:blip r:embed="rId3"/>
          <a:stretch>
            <a:fillRect/>
          </a:stretch>
        </p:blipFill>
        <p:spPr>
          <a:xfrm>
            <a:off x="6858000" y="1978819"/>
            <a:ext cx="4833937" cy="2900362"/>
          </a:xfrm>
          <a:prstGeom prst="rect">
            <a:avLst/>
          </a:prstGeom>
        </p:spPr>
      </p:pic>
    </p:spTree>
    <p:extLst>
      <p:ext uri="{BB962C8B-B14F-4D97-AF65-F5344CB8AC3E}">
        <p14:creationId xmlns:p14="http://schemas.microsoft.com/office/powerpoint/2010/main" val="3391048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0C45AA-282A-48B7-512A-C8F18C6CE5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FB1410-1595-B1FF-44E5-ECD6C2C6CA41}"/>
              </a:ext>
            </a:extLst>
          </p:cNvPr>
          <p:cNvSpPr>
            <a:spLocks noGrp="1"/>
          </p:cNvSpPr>
          <p:nvPr>
            <p:ph type="ctrTitle"/>
          </p:nvPr>
        </p:nvSpPr>
        <p:spPr>
          <a:xfrm>
            <a:off x="644981" y="170966"/>
            <a:ext cx="10363200" cy="615553"/>
          </a:xfrm>
        </p:spPr>
        <p:txBody>
          <a:bodyPr/>
          <a:lstStyle/>
          <a:p>
            <a:pPr algn="ctr"/>
            <a:r>
              <a:rPr lang="en-US" sz="4000" dirty="0">
                <a:latin typeface="+mj-lt"/>
              </a:rPr>
              <a:t>Article 23 (Leaves)</a:t>
            </a:r>
          </a:p>
        </p:txBody>
      </p:sp>
      <p:sp>
        <p:nvSpPr>
          <p:cNvPr id="3" name="Subtitle 2">
            <a:extLst>
              <a:ext uri="{FF2B5EF4-FFF2-40B4-BE49-F238E27FC236}">
                <a16:creationId xmlns:a16="http://schemas.microsoft.com/office/drawing/2014/main" id="{4A2BC22D-FB21-A0AF-872F-869598FA5043}"/>
              </a:ext>
            </a:extLst>
          </p:cNvPr>
          <p:cNvSpPr>
            <a:spLocks noGrp="1"/>
          </p:cNvSpPr>
          <p:nvPr>
            <p:ph type="subTitle" idx="4"/>
          </p:nvPr>
        </p:nvSpPr>
        <p:spPr>
          <a:xfrm>
            <a:off x="695093" y="1107485"/>
            <a:ext cx="4257907" cy="1538883"/>
          </a:xfrm>
        </p:spPr>
        <p:txBody>
          <a:bodyPr/>
          <a:lstStyle/>
          <a:p>
            <a:r>
              <a:rPr lang="en-US" sz="2000" b="1" i="1" dirty="0"/>
              <a:t>Sick Leave – Article 23.22 </a:t>
            </a:r>
            <a:r>
              <a:rPr lang="en-US" sz="2000" i="1" dirty="0"/>
              <a:t>has been revised to read as follows:</a:t>
            </a:r>
          </a:p>
          <a:p>
            <a:pPr marL="742950" lvl="1" indent="-285750">
              <a:buFont typeface="Wingdings" panose="05000000000000000000" pitchFamily="2" charset="2"/>
              <a:buChar char="§"/>
            </a:pPr>
            <a:r>
              <a:rPr lang="en-US" sz="2000" dirty="0"/>
              <a:t>Employees shall be granted </a:t>
            </a:r>
            <a:r>
              <a:rPr lang="en-US" sz="2000" b="1" dirty="0"/>
              <a:t>a minimum of twelve (12) and up to twenty (20) </a:t>
            </a:r>
            <a:r>
              <a:rPr lang="en-US" sz="2000" dirty="0"/>
              <a:t>hours of paid sick leave per Academic Term. The number of hours to be paid to the Employee will be based on the number of hours of Scheduled Work that the Employee could not attend work as a result of their illness or injury</a:t>
            </a:r>
          </a:p>
        </p:txBody>
      </p:sp>
      <p:sp>
        <p:nvSpPr>
          <p:cNvPr id="4" name="Slide Number Placeholder 3">
            <a:extLst>
              <a:ext uri="{FF2B5EF4-FFF2-40B4-BE49-F238E27FC236}">
                <a16:creationId xmlns:a16="http://schemas.microsoft.com/office/drawing/2014/main" id="{8B589293-74BF-1685-B351-383D490CD2D4}"/>
              </a:ext>
            </a:extLst>
          </p:cNvPr>
          <p:cNvSpPr>
            <a:spLocks noGrp="1"/>
          </p:cNvSpPr>
          <p:nvPr>
            <p:ph type="sldNum" sz="quarter" idx="7"/>
          </p:nvPr>
        </p:nvSpPr>
        <p:spPr/>
        <p:txBody>
          <a:bodyPr/>
          <a:lstStyle/>
          <a:p>
            <a:fld id="{B6F15528-21DE-4FAA-801E-634DDDAF4B2B}" type="slidenum">
              <a:rPr lang="en-US" smtClean="0"/>
              <a:t>14</a:t>
            </a:fld>
            <a:endParaRPr lang="en-US" dirty="0"/>
          </a:p>
        </p:txBody>
      </p:sp>
      <p:graphicFrame>
        <p:nvGraphicFramePr>
          <p:cNvPr id="9" name="Table 8">
            <a:extLst>
              <a:ext uri="{FF2B5EF4-FFF2-40B4-BE49-F238E27FC236}">
                <a16:creationId xmlns:a16="http://schemas.microsoft.com/office/drawing/2014/main" id="{881C9829-7128-AD24-2111-BBE2A16EAE97}"/>
              </a:ext>
            </a:extLst>
          </p:cNvPr>
          <p:cNvGraphicFramePr>
            <a:graphicFrameLocks noGrp="1"/>
          </p:cNvGraphicFramePr>
          <p:nvPr>
            <p:extLst>
              <p:ext uri="{D42A27DB-BD31-4B8C-83A1-F6EECF244321}">
                <p14:modId xmlns:p14="http://schemas.microsoft.com/office/powerpoint/2010/main" val="3557882841"/>
              </p:ext>
            </p:extLst>
          </p:nvPr>
        </p:nvGraphicFramePr>
        <p:xfrm>
          <a:off x="5588810" y="1107485"/>
          <a:ext cx="3962400" cy="2844800"/>
        </p:xfrm>
        <a:graphic>
          <a:graphicData uri="http://schemas.openxmlformats.org/drawingml/2006/table">
            <a:tbl>
              <a:tblPr firstRow="1" bandRow="1">
                <a:tableStyleId>{5C22544A-7EE6-4342-B048-85BDC9FD1C3A}</a:tableStyleId>
              </a:tblPr>
              <a:tblGrid>
                <a:gridCol w="2025227">
                  <a:extLst>
                    <a:ext uri="{9D8B030D-6E8A-4147-A177-3AD203B41FA5}">
                      <a16:colId xmlns:a16="http://schemas.microsoft.com/office/drawing/2014/main" val="2809001536"/>
                    </a:ext>
                  </a:extLst>
                </a:gridCol>
                <a:gridCol w="1937173">
                  <a:extLst>
                    <a:ext uri="{9D8B030D-6E8A-4147-A177-3AD203B41FA5}">
                      <a16:colId xmlns:a16="http://schemas.microsoft.com/office/drawing/2014/main" val="4219962467"/>
                    </a:ext>
                  </a:extLst>
                </a:gridCol>
              </a:tblGrid>
              <a:tr h="370840">
                <a:tc>
                  <a:txBody>
                    <a:bodyPr/>
                    <a:lstStyle/>
                    <a:p>
                      <a:pPr marL="0" marR="0" algn="ctr">
                        <a:buNone/>
                      </a:pPr>
                      <a:r>
                        <a:rPr lang="en-US" sz="2000" dirty="0" err="1">
                          <a:effectLst/>
                          <a:latin typeface="Calibri" panose="020F0502020204030204" pitchFamily="34" charset="0"/>
                          <a:ea typeface="Aptos" panose="020B0004020202020204" pitchFamily="34" charset="0"/>
                          <a:cs typeface="Aptos" panose="020B0004020202020204" pitchFamily="34" charset="0"/>
                        </a:rPr>
                        <a:t>Taship</a:t>
                      </a:r>
                      <a:r>
                        <a:rPr lang="en-US" sz="2000" dirty="0">
                          <a:effectLst/>
                          <a:latin typeface="Calibri" panose="020F0502020204030204" pitchFamily="34" charset="0"/>
                          <a:ea typeface="Aptos" panose="020B0004020202020204" pitchFamily="34" charset="0"/>
                          <a:cs typeface="Aptos" panose="020B0004020202020204" pitchFamily="34" charset="0"/>
                        </a:rPr>
                        <a:t> hours </a:t>
                      </a:r>
                      <a:endParaRPr lang="en-US" sz="2000" dirty="0">
                        <a:effectLst/>
                        <a:latin typeface="Aptos" panose="020B0004020202020204" pitchFamily="34" charset="0"/>
                        <a:ea typeface="Aptos" panose="020B0004020202020204" pitchFamily="34" charset="0"/>
                        <a:cs typeface="Aptos" panose="020B0004020202020204" pitchFamily="34" charset="0"/>
                      </a:endParaRPr>
                    </a:p>
                  </a:txBody>
                  <a:tcPr marL="50800" marR="50800" marT="50800" marB="50800"/>
                </a:tc>
                <a:tc>
                  <a:txBody>
                    <a:bodyPr/>
                    <a:lstStyle/>
                    <a:p>
                      <a:pPr marL="0" marR="0" algn="ctr">
                        <a:buNone/>
                      </a:pPr>
                      <a:r>
                        <a:rPr lang="en-US" sz="2000" dirty="0">
                          <a:effectLst/>
                          <a:latin typeface="Calibri" panose="020F0502020204030204" pitchFamily="34" charset="0"/>
                          <a:ea typeface="Aptos" panose="020B0004020202020204" pitchFamily="34" charset="0"/>
                          <a:cs typeface="Aptos" panose="020B0004020202020204" pitchFamily="34" charset="0"/>
                        </a:rPr>
                        <a:t>Sick leave hours</a:t>
                      </a:r>
                      <a:endParaRPr lang="en-US" sz="2000" dirty="0">
                        <a:effectLst/>
                        <a:latin typeface="Aptos" panose="020B0004020202020204" pitchFamily="34" charset="0"/>
                        <a:ea typeface="Aptos" panose="020B0004020202020204" pitchFamily="34" charset="0"/>
                        <a:cs typeface="Aptos" panose="020B0004020202020204" pitchFamily="34" charset="0"/>
                      </a:endParaRPr>
                    </a:p>
                  </a:txBody>
                  <a:tcPr marL="50800" marR="50800" marT="50800" marB="50800"/>
                </a:tc>
                <a:extLst>
                  <a:ext uri="{0D108BD9-81ED-4DB2-BD59-A6C34878D82A}">
                    <a16:rowId xmlns:a16="http://schemas.microsoft.com/office/drawing/2014/main" val="166453651"/>
                  </a:ext>
                </a:extLst>
              </a:tr>
              <a:tr h="370840">
                <a:tc>
                  <a:txBody>
                    <a:bodyPr/>
                    <a:lstStyle/>
                    <a:p>
                      <a:pPr marL="0" marR="0" algn="ctr">
                        <a:buNone/>
                      </a:pPr>
                      <a:r>
                        <a:rPr lang="en-US" sz="2000" dirty="0">
                          <a:effectLst/>
                          <a:latin typeface="Calibri" panose="020F0502020204030204" pitchFamily="34" charset="0"/>
                          <a:ea typeface="Aptos" panose="020B0004020202020204" pitchFamily="34" charset="0"/>
                          <a:cs typeface="Aptos" panose="020B0004020202020204" pitchFamily="34" charset="0"/>
                        </a:rPr>
                        <a:t>130+</a:t>
                      </a:r>
                      <a:endParaRPr lang="en-US" sz="2000" dirty="0">
                        <a:effectLst/>
                        <a:latin typeface="Aptos" panose="020B0004020202020204" pitchFamily="34" charset="0"/>
                        <a:ea typeface="Aptos" panose="020B0004020202020204" pitchFamily="34" charset="0"/>
                        <a:cs typeface="Aptos" panose="020B0004020202020204" pitchFamily="34" charset="0"/>
                      </a:endParaRPr>
                    </a:p>
                  </a:txBody>
                  <a:tcPr marL="50800" marR="50800" marT="50800" marB="50800"/>
                </a:tc>
                <a:tc>
                  <a:txBody>
                    <a:bodyPr/>
                    <a:lstStyle/>
                    <a:p>
                      <a:pPr marL="0" marR="0" algn="ctr">
                        <a:buNone/>
                      </a:pPr>
                      <a:r>
                        <a:rPr lang="en-US" sz="2000" dirty="0">
                          <a:effectLst/>
                          <a:latin typeface="Calibri" panose="020F0502020204030204" pitchFamily="34" charset="0"/>
                          <a:ea typeface="Aptos" panose="020B0004020202020204" pitchFamily="34" charset="0"/>
                          <a:cs typeface="Aptos" panose="020B0004020202020204" pitchFamily="34" charset="0"/>
                        </a:rPr>
                        <a:t>20 </a:t>
                      </a:r>
                      <a:endParaRPr lang="en-US" sz="2000" dirty="0">
                        <a:effectLst/>
                        <a:latin typeface="Aptos" panose="020B0004020202020204" pitchFamily="34" charset="0"/>
                        <a:ea typeface="Aptos" panose="020B0004020202020204" pitchFamily="34" charset="0"/>
                        <a:cs typeface="Aptos" panose="020B0004020202020204" pitchFamily="34" charset="0"/>
                      </a:endParaRPr>
                    </a:p>
                  </a:txBody>
                  <a:tcPr marL="50800" marR="50800" marT="50800" marB="50800"/>
                </a:tc>
                <a:extLst>
                  <a:ext uri="{0D108BD9-81ED-4DB2-BD59-A6C34878D82A}">
                    <a16:rowId xmlns:a16="http://schemas.microsoft.com/office/drawing/2014/main" val="2600951652"/>
                  </a:ext>
                </a:extLst>
              </a:tr>
              <a:tr h="370840">
                <a:tc>
                  <a:txBody>
                    <a:bodyPr/>
                    <a:lstStyle/>
                    <a:p>
                      <a:pPr marL="0" marR="0" algn="ctr">
                        <a:buNone/>
                      </a:pPr>
                      <a:r>
                        <a:rPr lang="en-US" sz="2000" dirty="0">
                          <a:effectLst/>
                          <a:latin typeface="Calibri" panose="020F0502020204030204" pitchFamily="34" charset="0"/>
                          <a:ea typeface="Aptos" panose="020B0004020202020204" pitchFamily="34" charset="0"/>
                          <a:cs typeface="Aptos" panose="020B0004020202020204" pitchFamily="34" charset="0"/>
                        </a:rPr>
                        <a:t>120</a:t>
                      </a:r>
                      <a:endParaRPr lang="en-US" sz="2000" dirty="0">
                        <a:effectLst/>
                        <a:latin typeface="Aptos" panose="020B0004020202020204" pitchFamily="34" charset="0"/>
                        <a:ea typeface="Aptos" panose="020B0004020202020204" pitchFamily="34" charset="0"/>
                        <a:cs typeface="Aptos" panose="020B0004020202020204" pitchFamily="34" charset="0"/>
                      </a:endParaRPr>
                    </a:p>
                  </a:txBody>
                  <a:tcPr marL="50800" marR="50800" marT="50800" marB="50800"/>
                </a:tc>
                <a:tc>
                  <a:txBody>
                    <a:bodyPr/>
                    <a:lstStyle/>
                    <a:p>
                      <a:pPr marL="0" marR="0" algn="ctr">
                        <a:buNone/>
                      </a:pPr>
                      <a:r>
                        <a:rPr lang="en-US" sz="2000" dirty="0">
                          <a:effectLst/>
                          <a:latin typeface="Calibri" panose="020F0502020204030204" pitchFamily="34" charset="0"/>
                          <a:ea typeface="Aptos" panose="020B0004020202020204" pitchFamily="34" charset="0"/>
                          <a:cs typeface="Aptos" panose="020B0004020202020204" pitchFamily="34" charset="0"/>
                        </a:rPr>
                        <a:t>19</a:t>
                      </a:r>
                      <a:endParaRPr lang="en-US" sz="2000" dirty="0">
                        <a:effectLst/>
                        <a:latin typeface="Aptos" panose="020B0004020202020204" pitchFamily="34" charset="0"/>
                        <a:ea typeface="Aptos" panose="020B0004020202020204" pitchFamily="34" charset="0"/>
                        <a:cs typeface="Aptos" panose="020B0004020202020204" pitchFamily="34" charset="0"/>
                      </a:endParaRPr>
                    </a:p>
                  </a:txBody>
                  <a:tcPr marL="50800" marR="50800" marT="50800" marB="50800"/>
                </a:tc>
                <a:extLst>
                  <a:ext uri="{0D108BD9-81ED-4DB2-BD59-A6C34878D82A}">
                    <a16:rowId xmlns:a16="http://schemas.microsoft.com/office/drawing/2014/main" val="1380202911"/>
                  </a:ext>
                </a:extLst>
              </a:tr>
              <a:tr h="370840">
                <a:tc>
                  <a:txBody>
                    <a:bodyPr/>
                    <a:lstStyle/>
                    <a:p>
                      <a:pPr marL="0" marR="0" algn="ctr">
                        <a:buNone/>
                      </a:pPr>
                      <a:r>
                        <a:rPr lang="en-US" sz="2000" dirty="0">
                          <a:effectLst/>
                          <a:latin typeface="Calibri" panose="020F0502020204030204" pitchFamily="34" charset="0"/>
                          <a:ea typeface="Aptos" panose="020B0004020202020204" pitchFamily="34" charset="0"/>
                          <a:cs typeface="Aptos" panose="020B0004020202020204" pitchFamily="34" charset="0"/>
                        </a:rPr>
                        <a:t>110</a:t>
                      </a:r>
                      <a:endParaRPr lang="en-US" sz="2000" dirty="0">
                        <a:effectLst/>
                        <a:latin typeface="Aptos" panose="020B0004020202020204" pitchFamily="34" charset="0"/>
                        <a:ea typeface="Aptos" panose="020B0004020202020204" pitchFamily="34" charset="0"/>
                        <a:cs typeface="Aptos" panose="020B0004020202020204" pitchFamily="34" charset="0"/>
                      </a:endParaRPr>
                    </a:p>
                  </a:txBody>
                  <a:tcPr marL="50800" marR="50800" marT="50800" marB="50800"/>
                </a:tc>
                <a:tc>
                  <a:txBody>
                    <a:bodyPr/>
                    <a:lstStyle/>
                    <a:p>
                      <a:pPr marL="0" marR="0" algn="ctr">
                        <a:buNone/>
                      </a:pPr>
                      <a:r>
                        <a:rPr lang="en-US" sz="2000" dirty="0">
                          <a:effectLst/>
                          <a:latin typeface="Calibri" panose="020F0502020204030204" pitchFamily="34" charset="0"/>
                          <a:ea typeface="Aptos" panose="020B0004020202020204" pitchFamily="34" charset="0"/>
                          <a:cs typeface="Aptos" panose="020B0004020202020204" pitchFamily="34" charset="0"/>
                        </a:rPr>
                        <a:t>17</a:t>
                      </a:r>
                      <a:endParaRPr lang="en-US" sz="2000" dirty="0">
                        <a:effectLst/>
                        <a:latin typeface="Aptos" panose="020B0004020202020204" pitchFamily="34" charset="0"/>
                        <a:ea typeface="Aptos" panose="020B0004020202020204" pitchFamily="34" charset="0"/>
                        <a:cs typeface="Aptos" panose="020B0004020202020204" pitchFamily="34" charset="0"/>
                      </a:endParaRPr>
                    </a:p>
                  </a:txBody>
                  <a:tcPr marL="50800" marR="50800" marT="50800" marB="50800"/>
                </a:tc>
                <a:extLst>
                  <a:ext uri="{0D108BD9-81ED-4DB2-BD59-A6C34878D82A}">
                    <a16:rowId xmlns:a16="http://schemas.microsoft.com/office/drawing/2014/main" val="2115881271"/>
                  </a:ext>
                </a:extLst>
              </a:tr>
              <a:tr h="370840">
                <a:tc>
                  <a:txBody>
                    <a:bodyPr/>
                    <a:lstStyle/>
                    <a:p>
                      <a:pPr marL="0" marR="0" algn="ctr">
                        <a:buNone/>
                      </a:pPr>
                      <a:r>
                        <a:rPr lang="en-US" sz="2000" dirty="0">
                          <a:effectLst/>
                          <a:latin typeface="Calibri" panose="020F0502020204030204" pitchFamily="34" charset="0"/>
                          <a:ea typeface="Aptos" panose="020B0004020202020204" pitchFamily="34" charset="0"/>
                          <a:cs typeface="Aptos" panose="020B0004020202020204" pitchFamily="34" charset="0"/>
                        </a:rPr>
                        <a:t>100</a:t>
                      </a:r>
                      <a:endParaRPr lang="en-US" sz="2000" dirty="0">
                        <a:effectLst/>
                        <a:latin typeface="Aptos" panose="020B0004020202020204" pitchFamily="34" charset="0"/>
                        <a:ea typeface="Aptos" panose="020B0004020202020204" pitchFamily="34" charset="0"/>
                        <a:cs typeface="Aptos" panose="020B0004020202020204" pitchFamily="34" charset="0"/>
                      </a:endParaRPr>
                    </a:p>
                  </a:txBody>
                  <a:tcPr marL="50800" marR="50800" marT="50800" marB="50800"/>
                </a:tc>
                <a:tc>
                  <a:txBody>
                    <a:bodyPr/>
                    <a:lstStyle/>
                    <a:p>
                      <a:pPr marL="0" marR="0" algn="ctr">
                        <a:buNone/>
                      </a:pPr>
                      <a:r>
                        <a:rPr lang="en-US" sz="2000" dirty="0">
                          <a:effectLst/>
                          <a:latin typeface="Calibri" panose="020F0502020204030204" pitchFamily="34" charset="0"/>
                          <a:ea typeface="Aptos" panose="020B0004020202020204" pitchFamily="34" charset="0"/>
                          <a:cs typeface="Aptos" panose="020B0004020202020204" pitchFamily="34" charset="0"/>
                        </a:rPr>
                        <a:t>15</a:t>
                      </a:r>
                      <a:endParaRPr lang="en-US" sz="2000" dirty="0">
                        <a:effectLst/>
                        <a:latin typeface="Aptos" panose="020B0004020202020204" pitchFamily="34" charset="0"/>
                        <a:ea typeface="Aptos" panose="020B0004020202020204" pitchFamily="34" charset="0"/>
                        <a:cs typeface="Aptos" panose="020B0004020202020204" pitchFamily="34" charset="0"/>
                      </a:endParaRPr>
                    </a:p>
                  </a:txBody>
                  <a:tcPr marL="50800" marR="50800" marT="50800" marB="50800"/>
                </a:tc>
                <a:extLst>
                  <a:ext uri="{0D108BD9-81ED-4DB2-BD59-A6C34878D82A}">
                    <a16:rowId xmlns:a16="http://schemas.microsoft.com/office/drawing/2014/main" val="4138779238"/>
                  </a:ext>
                </a:extLst>
              </a:tr>
              <a:tr h="370840">
                <a:tc>
                  <a:txBody>
                    <a:bodyPr/>
                    <a:lstStyle/>
                    <a:p>
                      <a:pPr marL="0" marR="0" algn="ctr">
                        <a:buNone/>
                      </a:pPr>
                      <a:r>
                        <a:rPr lang="en-US" sz="2000" dirty="0">
                          <a:effectLst/>
                          <a:latin typeface="Calibri" panose="020F0502020204030204" pitchFamily="34" charset="0"/>
                          <a:ea typeface="Aptos" panose="020B0004020202020204" pitchFamily="34" charset="0"/>
                          <a:cs typeface="Aptos" panose="020B0004020202020204" pitchFamily="34" charset="0"/>
                        </a:rPr>
                        <a:t>90</a:t>
                      </a:r>
                      <a:endParaRPr lang="en-US" sz="2000" dirty="0">
                        <a:effectLst/>
                        <a:latin typeface="Aptos" panose="020B0004020202020204" pitchFamily="34" charset="0"/>
                        <a:ea typeface="Aptos" panose="020B0004020202020204" pitchFamily="34" charset="0"/>
                        <a:cs typeface="Aptos" panose="020B0004020202020204" pitchFamily="34" charset="0"/>
                      </a:endParaRPr>
                    </a:p>
                  </a:txBody>
                  <a:tcPr marL="50800" marR="50800" marT="50800" marB="50800"/>
                </a:tc>
                <a:tc>
                  <a:txBody>
                    <a:bodyPr/>
                    <a:lstStyle/>
                    <a:p>
                      <a:pPr marL="0" marR="0" algn="ctr">
                        <a:buNone/>
                      </a:pPr>
                      <a:r>
                        <a:rPr lang="en-US" sz="2000" dirty="0">
                          <a:effectLst/>
                          <a:latin typeface="Calibri" panose="020F0502020204030204" pitchFamily="34" charset="0"/>
                          <a:ea typeface="Aptos" panose="020B0004020202020204" pitchFamily="34" charset="0"/>
                          <a:cs typeface="Aptos" panose="020B0004020202020204" pitchFamily="34" charset="0"/>
                        </a:rPr>
                        <a:t>14</a:t>
                      </a:r>
                      <a:endParaRPr lang="en-US" sz="2000" dirty="0">
                        <a:effectLst/>
                        <a:latin typeface="Aptos" panose="020B0004020202020204" pitchFamily="34" charset="0"/>
                        <a:ea typeface="Aptos" panose="020B0004020202020204" pitchFamily="34" charset="0"/>
                        <a:cs typeface="Aptos" panose="020B0004020202020204" pitchFamily="34" charset="0"/>
                      </a:endParaRPr>
                    </a:p>
                  </a:txBody>
                  <a:tcPr marL="50800" marR="50800" marT="50800" marB="50800"/>
                </a:tc>
                <a:extLst>
                  <a:ext uri="{0D108BD9-81ED-4DB2-BD59-A6C34878D82A}">
                    <a16:rowId xmlns:a16="http://schemas.microsoft.com/office/drawing/2014/main" val="2617981216"/>
                  </a:ext>
                </a:extLst>
              </a:tr>
              <a:tr h="0">
                <a:tc>
                  <a:txBody>
                    <a:bodyPr/>
                    <a:lstStyle/>
                    <a:p>
                      <a:pPr marL="0" marR="0" algn="ctr">
                        <a:buNone/>
                      </a:pPr>
                      <a:r>
                        <a:rPr lang="en-US" sz="2000" dirty="0">
                          <a:effectLst/>
                          <a:latin typeface="Calibri" panose="020F0502020204030204" pitchFamily="34" charset="0"/>
                          <a:ea typeface="Aptos" panose="020B0004020202020204" pitchFamily="34" charset="0"/>
                          <a:cs typeface="Aptos" panose="020B0004020202020204" pitchFamily="34" charset="0"/>
                        </a:rPr>
                        <a:t>80 or less</a:t>
                      </a:r>
                      <a:endParaRPr lang="en-US" sz="2000" dirty="0">
                        <a:effectLst/>
                        <a:latin typeface="Aptos" panose="020B0004020202020204" pitchFamily="34" charset="0"/>
                        <a:ea typeface="Aptos" panose="020B0004020202020204" pitchFamily="34" charset="0"/>
                        <a:cs typeface="Aptos" panose="020B0004020202020204" pitchFamily="34" charset="0"/>
                      </a:endParaRPr>
                    </a:p>
                  </a:txBody>
                  <a:tcPr marL="50800" marR="50800" marT="50800" marB="50800"/>
                </a:tc>
                <a:tc>
                  <a:txBody>
                    <a:bodyPr/>
                    <a:lstStyle/>
                    <a:p>
                      <a:pPr marL="0" marR="0" algn="ctr">
                        <a:buNone/>
                      </a:pPr>
                      <a:r>
                        <a:rPr lang="en-US" sz="2000" dirty="0">
                          <a:effectLst/>
                          <a:latin typeface="Calibri" panose="020F0502020204030204" pitchFamily="34" charset="0"/>
                          <a:ea typeface="Aptos" panose="020B0004020202020204" pitchFamily="34" charset="0"/>
                          <a:cs typeface="Aptos" panose="020B0004020202020204" pitchFamily="34" charset="0"/>
                        </a:rPr>
                        <a:t>12</a:t>
                      </a:r>
                      <a:endParaRPr lang="en-US" sz="2000" dirty="0">
                        <a:effectLst/>
                        <a:latin typeface="Aptos" panose="020B0004020202020204" pitchFamily="34" charset="0"/>
                        <a:ea typeface="Aptos" panose="020B0004020202020204" pitchFamily="34" charset="0"/>
                        <a:cs typeface="Aptos" panose="020B0004020202020204" pitchFamily="34" charset="0"/>
                      </a:endParaRPr>
                    </a:p>
                  </a:txBody>
                  <a:tcPr marL="50800" marR="50800" marT="50800" marB="50800"/>
                </a:tc>
                <a:extLst>
                  <a:ext uri="{0D108BD9-81ED-4DB2-BD59-A6C34878D82A}">
                    <a16:rowId xmlns:a16="http://schemas.microsoft.com/office/drawing/2014/main" val="3731926574"/>
                  </a:ext>
                </a:extLst>
              </a:tr>
            </a:tbl>
          </a:graphicData>
        </a:graphic>
      </p:graphicFrame>
      <p:sp>
        <p:nvSpPr>
          <p:cNvPr id="11" name="TextBox 10">
            <a:extLst>
              <a:ext uri="{FF2B5EF4-FFF2-40B4-BE49-F238E27FC236}">
                <a16:creationId xmlns:a16="http://schemas.microsoft.com/office/drawing/2014/main" id="{794C6FE1-5EA4-D910-B2AE-626D183264FD}"/>
              </a:ext>
            </a:extLst>
          </p:cNvPr>
          <p:cNvSpPr txBox="1"/>
          <p:nvPr/>
        </p:nvSpPr>
        <p:spPr>
          <a:xfrm>
            <a:off x="644981" y="4724400"/>
            <a:ext cx="4419601" cy="1477328"/>
          </a:xfrm>
          <a:prstGeom prst="rect">
            <a:avLst/>
          </a:prstGeom>
          <a:noFill/>
        </p:spPr>
        <p:txBody>
          <a:bodyPr wrap="square">
            <a:spAutoFit/>
          </a:bodyPr>
          <a:lstStyle/>
          <a:p>
            <a:pPr marL="742950" lvl="1" indent="-285750">
              <a:buFont typeface="Wingdings" panose="05000000000000000000" pitchFamily="2" charset="2"/>
              <a:buChar char="§"/>
            </a:pPr>
            <a:endParaRPr lang="en-US" dirty="0"/>
          </a:p>
          <a:p>
            <a:pPr lvl="1"/>
            <a:r>
              <a:rPr lang="en-US" b="1" i="1" dirty="0"/>
              <a:t>Note-</a:t>
            </a:r>
            <a:r>
              <a:rPr lang="en-US" dirty="0"/>
              <a:t> Sick leave will be prorated based on the number of hours in the appointment per a one-hundred-thirty (130) hour appointment. </a:t>
            </a:r>
          </a:p>
        </p:txBody>
      </p:sp>
    </p:spTree>
    <p:extLst>
      <p:ext uri="{BB962C8B-B14F-4D97-AF65-F5344CB8AC3E}">
        <p14:creationId xmlns:p14="http://schemas.microsoft.com/office/powerpoint/2010/main" val="4009903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E3BCFE-B62B-FB5F-0E8B-9167FBD426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AF2693-C910-565E-BB0E-DEA6D503492D}"/>
              </a:ext>
            </a:extLst>
          </p:cNvPr>
          <p:cNvSpPr>
            <a:spLocks noGrp="1"/>
          </p:cNvSpPr>
          <p:nvPr>
            <p:ph type="ctrTitle"/>
          </p:nvPr>
        </p:nvSpPr>
        <p:spPr>
          <a:xfrm>
            <a:off x="639337" y="381000"/>
            <a:ext cx="10363200" cy="615553"/>
          </a:xfrm>
        </p:spPr>
        <p:txBody>
          <a:bodyPr/>
          <a:lstStyle/>
          <a:p>
            <a:pPr algn="ctr"/>
            <a:r>
              <a:rPr lang="en-US" sz="4000" dirty="0">
                <a:latin typeface="+mj-lt"/>
              </a:rPr>
              <a:t>Article 23 (Leaves)</a:t>
            </a:r>
          </a:p>
        </p:txBody>
      </p:sp>
      <p:sp>
        <p:nvSpPr>
          <p:cNvPr id="3" name="Subtitle 2">
            <a:extLst>
              <a:ext uri="{FF2B5EF4-FFF2-40B4-BE49-F238E27FC236}">
                <a16:creationId xmlns:a16="http://schemas.microsoft.com/office/drawing/2014/main" id="{1AF519B1-EF90-28E6-3119-159E0ADDAC87}"/>
              </a:ext>
            </a:extLst>
          </p:cNvPr>
          <p:cNvSpPr>
            <a:spLocks noGrp="1"/>
          </p:cNvSpPr>
          <p:nvPr>
            <p:ph type="subTitle" idx="4"/>
          </p:nvPr>
        </p:nvSpPr>
        <p:spPr>
          <a:xfrm>
            <a:off x="609600" y="1180862"/>
            <a:ext cx="10887307" cy="4001095"/>
          </a:xfrm>
        </p:spPr>
        <p:txBody>
          <a:bodyPr/>
          <a:lstStyle/>
          <a:p>
            <a:endParaRPr lang="en-US" sz="2000" dirty="0"/>
          </a:p>
          <a:p>
            <a:r>
              <a:rPr lang="en-US" sz="2000" b="1" i="1" dirty="0"/>
              <a:t>Gender-Affirming Care Leave *New Provision in Article 23.31</a:t>
            </a:r>
          </a:p>
          <a:p>
            <a:pPr marL="800100" lvl="1" indent="-342900">
              <a:buFont typeface="Wingdings" panose="05000000000000000000" pitchFamily="2" charset="2"/>
              <a:buChar char="§"/>
            </a:pPr>
            <a:r>
              <a:rPr lang="en-US" sz="2000" dirty="0"/>
              <a:t> An employee who provides a certificate from a medical practitioner to Human Resources confirming that the employee requires a leave of absence in order to undergo procedure(s) related to Gender Affirming Care shall be granted up to an Academic Term of leave, or up to their remaining contract, whichever is least, without pay.</a:t>
            </a:r>
          </a:p>
          <a:p>
            <a:pPr marL="800100" lvl="1" indent="-342900">
              <a:buFont typeface="Wingdings" panose="05000000000000000000" pitchFamily="2" charset="2"/>
              <a:buChar char="§"/>
            </a:pPr>
            <a:endParaRPr lang="en-US" sz="2000" dirty="0"/>
          </a:p>
          <a:p>
            <a:r>
              <a:rPr lang="en-US" sz="2000" b="1" i="1" dirty="0"/>
              <a:t>Bereavement Leave - Article 23.15 a) </a:t>
            </a:r>
            <a:r>
              <a:rPr lang="en-US" sz="2000" i="1" dirty="0"/>
              <a:t>has been revised to read as follows:</a:t>
            </a:r>
          </a:p>
          <a:p>
            <a:pPr marL="800100" lvl="1" indent="-342900">
              <a:buFont typeface="Wingdings" panose="05000000000000000000" pitchFamily="2" charset="2"/>
              <a:buChar char="§"/>
            </a:pPr>
            <a:r>
              <a:rPr lang="en-US" sz="2000" dirty="0"/>
              <a:t>An Employee shall be granted time off for a leave of absence with pay from one (1) to five (5) consecutive Business Days depending on circumstances to travel and/or attend to arrangements associated with the death of a member of the family, close relative, or Elder of the Employee </a:t>
            </a:r>
            <a:r>
              <a:rPr lang="en-US" sz="2000" b="1" dirty="0"/>
              <a:t>or anyone close to the employee</a:t>
            </a:r>
            <a:endParaRPr lang="en-US" sz="2000" dirty="0"/>
          </a:p>
          <a:p>
            <a:pPr lvl="1"/>
            <a:endParaRPr lang="en-US" sz="2000" dirty="0"/>
          </a:p>
        </p:txBody>
      </p:sp>
      <p:sp>
        <p:nvSpPr>
          <p:cNvPr id="4" name="Slide Number Placeholder 3">
            <a:extLst>
              <a:ext uri="{FF2B5EF4-FFF2-40B4-BE49-F238E27FC236}">
                <a16:creationId xmlns:a16="http://schemas.microsoft.com/office/drawing/2014/main" id="{ECCB166E-CB60-7E50-5C4A-1DB394C65E28}"/>
              </a:ext>
            </a:extLst>
          </p:cNvPr>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20341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2D0F3-CE16-52BD-0931-C6E9BCCF48A8}"/>
              </a:ext>
            </a:extLst>
          </p:cNvPr>
          <p:cNvSpPr>
            <a:spLocks noGrp="1"/>
          </p:cNvSpPr>
          <p:nvPr>
            <p:ph type="ctrTitle"/>
          </p:nvPr>
        </p:nvSpPr>
        <p:spPr>
          <a:xfrm>
            <a:off x="618893" y="533400"/>
            <a:ext cx="10363200" cy="615553"/>
          </a:xfrm>
        </p:spPr>
        <p:txBody>
          <a:bodyPr/>
          <a:lstStyle/>
          <a:p>
            <a:pPr algn="ctr"/>
            <a:r>
              <a:rPr lang="en-US" sz="4000" dirty="0">
                <a:latin typeface="+mj-lt"/>
              </a:rPr>
              <a:t>Accommodation &amp; Equity </a:t>
            </a:r>
          </a:p>
        </p:txBody>
      </p:sp>
      <p:sp>
        <p:nvSpPr>
          <p:cNvPr id="3" name="Subtitle 2">
            <a:extLst>
              <a:ext uri="{FF2B5EF4-FFF2-40B4-BE49-F238E27FC236}">
                <a16:creationId xmlns:a16="http://schemas.microsoft.com/office/drawing/2014/main" id="{A6B75503-55A2-C375-659A-DDCA58EDD57D}"/>
              </a:ext>
            </a:extLst>
          </p:cNvPr>
          <p:cNvSpPr>
            <a:spLocks noGrp="1"/>
          </p:cNvSpPr>
          <p:nvPr>
            <p:ph type="subTitle" idx="4"/>
          </p:nvPr>
        </p:nvSpPr>
        <p:spPr>
          <a:xfrm>
            <a:off x="618892" y="1447800"/>
            <a:ext cx="10887307" cy="2585323"/>
          </a:xfrm>
        </p:spPr>
        <p:txBody>
          <a:bodyPr/>
          <a:lstStyle/>
          <a:p>
            <a:pPr marL="742950" lvl="1" indent="-285750">
              <a:buFont typeface="Wingdings" panose="05000000000000000000" pitchFamily="2" charset="2"/>
              <a:buChar char="§"/>
            </a:pPr>
            <a:r>
              <a:rPr lang="en-US" sz="2400" dirty="0"/>
              <a:t>The collective agreement previously provided that </a:t>
            </a:r>
            <a:r>
              <a:rPr lang="en-US" sz="2400" b="1" i="1" dirty="0"/>
              <a:t>all</a:t>
            </a:r>
            <a:r>
              <a:rPr lang="en-US" sz="2400" dirty="0"/>
              <a:t> accommodation requests would be reported to Employee Wellness Services. </a:t>
            </a:r>
          </a:p>
          <a:p>
            <a:pPr marL="742950" lvl="1" indent="-285750">
              <a:buFont typeface="Wingdings" panose="05000000000000000000" pitchFamily="2" charset="2"/>
              <a:buChar char="§"/>
            </a:pPr>
            <a:r>
              <a:rPr lang="en-US" sz="2400" dirty="0"/>
              <a:t>Employee Wellness Services facilitates accommodation requests related to disability; as such, </a:t>
            </a:r>
            <a:r>
              <a:rPr lang="en-US" sz="2400" b="1" dirty="0"/>
              <a:t>Article 20.20 </a:t>
            </a:r>
            <a:r>
              <a:rPr lang="en-US" sz="2400" dirty="0"/>
              <a:t>has been revised to read as follows:</a:t>
            </a:r>
          </a:p>
          <a:p>
            <a:pPr marL="1200150" lvl="2" indent="-285750">
              <a:buFont typeface="Wingdings" panose="05000000000000000000" pitchFamily="2" charset="2"/>
              <a:buChar char="§"/>
            </a:pPr>
            <a:r>
              <a:rPr lang="en-US" sz="2400" i="1" dirty="0"/>
              <a:t>All requests for accommodation shall be in accordance with the Workplace Accommodation Policy and Workplace Policy Procedure, as amended from time to time. </a:t>
            </a:r>
            <a:endParaRPr lang="en-US" sz="2400" dirty="0"/>
          </a:p>
        </p:txBody>
      </p:sp>
      <p:sp>
        <p:nvSpPr>
          <p:cNvPr id="4" name="Slide Number Placeholder 3">
            <a:extLst>
              <a:ext uri="{FF2B5EF4-FFF2-40B4-BE49-F238E27FC236}">
                <a16:creationId xmlns:a16="http://schemas.microsoft.com/office/drawing/2014/main" id="{56D8C3F4-C511-B3C6-A413-8B9A6487E0E0}"/>
              </a:ext>
            </a:extLst>
          </p:cNvPr>
          <p:cNvSpPr>
            <a:spLocks noGrp="1"/>
          </p:cNvSpPr>
          <p:nvPr>
            <p:ph type="sldNum" sz="quarter" idx="7"/>
          </p:nvPr>
        </p:nvSpPr>
        <p:spPr/>
        <p:txBody>
          <a:bodyPr/>
          <a:lstStyle/>
          <a:p>
            <a:fld id="{B6F15528-21DE-4FAA-801E-634DDDAF4B2B}" type="slidenum">
              <a:rPr lang="en-US" smtClean="0"/>
              <a:t>16</a:t>
            </a:fld>
            <a:endParaRPr lang="en-US" dirty="0"/>
          </a:p>
        </p:txBody>
      </p:sp>
    </p:spTree>
    <p:extLst>
      <p:ext uri="{BB962C8B-B14F-4D97-AF65-F5344CB8AC3E}">
        <p14:creationId xmlns:p14="http://schemas.microsoft.com/office/powerpoint/2010/main" val="1129606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B12A5-35DA-A16D-6907-CFC08B5F8B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4D88FB-AF6A-70A3-BE7D-5F36DE469767}"/>
              </a:ext>
            </a:extLst>
          </p:cNvPr>
          <p:cNvSpPr>
            <a:spLocks noGrp="1"/>
          </p:cNvSpPr>
          <p:nvPr>
            <p:ph type="ctrTitle"/>
          </p:nvPr>
        </p:nvSpPr>
        <p:spPr>
          <a:xfrm>
            <a:off x="618893" y="340205"/>
            <a:ext cx="10363200" cy="615553"/>
          </a:xfrm>
        </p:spPr>
        <p:txBody>
          <a:bodyPr/>
          <a:lstStyle/>
          <a:p>
            <a:pPr algn="ctr"/>
            <a:r>
              <a:rPr lang="en-US" sz="4000" dirty="0">
                <a:latin typeface="+mj-lt"/>
              </a:rPr>
              <a:t>Accommodation &amp; Equity </a:t>
            </a:r>
          </a:p>
        </p:txBody>
      </p:sp>
      <p:sp>
        <p:nvSpPr>
          <p:cNvPr id="3" name="Subtitle 2">
            <a:extLst>
              <a:ext uri="{FF2B5EF4-FFF2-40B4-BE49-F238E27FC236}">
                <a16:creationId xmlns:a16="http://schemas.microsoft.com/office/drawing/2014/main" id="{A71F0CAA-2C87-3679-2915-1307EE1369A8}"/>
              </a:ext>
            </a:extLst>
          </p:cNvPr>
          <p:cNvSpPr>
            <a:spLocks noGrp="1"/>
          </p:cNvSpPr>
          <p:nvPr>
            <p:ph type="subTitle" idx="4"/>
          </p:nvPr>
        </p:nvSpPr>
        <p:spPr>
          <a:xfrm>
            <a:off x="648630" y="1114980"/>
            <a:ext cx="10887307" cy="2954655"/>
          </a:xfrm>
        </p:spPr>
        <p:txBody>
          <a:bodyPr/>
          <a:lstStyle/>
          <a:p>
            <a:pPr marL="342900" indent="-342900">
              <a:buFont typeface="Arial" panose="020B0604020202020204" pitchFamily="34" charset="0"/>
              <a:buChar char="•"/>
            </a:pPr>
            <a:r>
              <a:rPr lang="en-US" sz="2400" dirty="0"/>
              <a:t>Inclusion of reference to </a:t>
            </a:r>
            <a:r>
              <a:rPr lang="en-US" sz="2400" i="1" dirty="0"/>
              <a:t>Employment Equity Policy</a:t>
            </a:r>
          </a:p>
          <a:p>
            <a:pPr marL="800100" lvl="1" indent="-342900">
              <a:buFont typeface="Arial" panose="020B0604020202020204" pitchFamily="34" charset="0"/>
              <a:buChar char="•"/>
            </a:pPr>
            <a:r>
              <a:rPr lang="en-US" sz="2400" b="1" dirty="0"/>
              <a:t>Article 25.01- </a:t>
            </a:r>
            <a:r>
              <a:rPr lang="en-US" sz="2400" dirty="0"/>
              <a:t>In accordance with the </a:t>
            </a:r>
            <a:r>
              <a:rPr lang="en-US" sz="2400" b="1" i="1" dirty="0"/>
              <a:t>University’s Employment Equity Policy</a:t>
            </a:r>
            <a:r>
              <a:rPr lang="en-US" sz="2400" dirty="0"/>
              <a:t>, the Parties’ commitment to non-discrimination as contained in Article 20 of this Agreement, and to the principles of employment equity, the University and the Union recognize the responsibility and the need to promote equity in the employment of women, racialized persons, Indigenous peoples, persons with disabilities, 2SLGBTQIA+ persons and such other groups as may be designated by legislation</a:t>
            </a:r>
          </a:p>
        </p:txBody>
      </p:sp>
      <p:sp>
        <p:nvSpPr>
          <p:cNvPr id="4" name="Slide Number Placeholder 3">
            <a:extLst>
              <a:ext uri="{FF2B5EF4-FFF2-40B4-BE49-F238E27FC236}">
                <a16:creationId xmlns:a16="http://schemas.microsoft.com/office/drawing/2014/main" id="{CEF39F6F-626E-12F6-7E7A-2450234BB112}"/>
              </a:ext>
            </a:extLst>
          </p:cNvPr>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81503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8533A9-DACD-E055-3874-CFA58D766F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D0CD73-F6B3-6C26-69AE-4D89D677D998}"/>
              </a:ext>
            </a:extLst>
          </p:cNvPr>
          <p:cNvSpPr>
            <a:spLocks noGrp="1"/>
          </p:cNvSpPr>
          <p:nvPr>
            <p:ph type="ctrTitle"/>
          </p:nvPr>
        </p:nvSpPr>
        <p:spPr>
          <a:xfrm>
            <a:off x="618893" y="340205"/>
            <a:ext cx="10363200" cy="615553"/>
          </a:xfrm>
        </p:spPr>
        <p:txBody>
          <a:bodyPr/>
          <a:lstStyle/>
          <a:p>
            <a:pPr algn="ctr"/>
            <a:r>
              <a:rPr lang="en-US" sz="4000" dirty="0">
                <a:latin typeface="+mj-lt"/>
              </a:rPr>
              <a:t>Accommodation &amp; Equity </a:t>
            </a:r>
          </a:p>
        </p:txBody>
      </p:sp>
      <p:sp>
        <p:nvSpPr>
          <p:cNvPr id="3" name="Subtitle 2">
            <a:extLst>
              <a:ext uri="{FF2B5EF4-FFF2-40B4-BE49-F238E27FC236}">
                <a16:creationId xmlns:a16="http://schemas.microsoft.com/office/drawing/2014/main" id="{0447F838-1752-3473-06D4-F50458E7848A}"/>
              </a:ext>
            </a:extLst>
          </p:cNvPr>
          <p:cNvSpPr>
            <a:spLocks noGrp="1"/>
          </p:cNvSpPr>
          <p:nvPr>
            <p:ph type="subTitle" idx="4"/>
          </p:nvPr>
        </p:nvSpPr>
        <p:spPr>
          <a:xfrm>
            <a:off x="648630" y="838200"/>
            <a:ext cx="10887307" cy="2492771"/>
          </a:xfrm>
        </p:spPr>
        <p:txBody>
          <a:bodyPr/>
          <a:lstStyle/>
          <a:p>
            <a:pPr lvl="1"/>
            <a:endParaRPr lang="en-US" sz="2400" dirty="0"/>
          </a:p>
          <a:p>
            <a:pPr marL="342900" indent="-342900">
              <a:buFont typeface="Arial" panose="020B0604020202020204" pitchFamily="34" charset="0"/>
              <a:buChar char="•"/>
            </a:pPr>
            <a:r>
              <a:rPr lang="en-US" sz="2400" b="1" i="1" dirty="0"/>
              <a:t>Inclusion of LOA on Caste</a:t>
            </a:r>
          </a:p>
          <a:p>
            <a:pPr marL="800100" lvl="1" indent="-342900">
              <a:buFont typeface="Arial" panose="020B0604020202020204" pitchFamily="34" charset="0"/>
              <a:buChar char="•"/>
            </a:pPr>
            <a:r>
              <a:rPr lang="en-US" sz="2400" dirty="0"/>
              <a:t>The Parties jointly acknowledge the importance of ensuring the workplace is free of discrimination and harassment. Accordingly, the University recognizes that caste-based discrimination can be addressed through the University’s discrimination and harassment policies and procedures.</a:t>
            </a:r>
          </a:p>
        </p:txBody>
      </p:sp>
      <p:sp>
        <p:nvSpPr>
          <p:cNvPr id="4" name="Slide Number Placeholder 3">
            <a:extLst>
              <a:ext uri="{FF2B5EF4-FFF2-40B4-BE49-F238E27FC236}">
                <a16:creationId xmlns:a16="http://schemas.microsoft.com/office/drawing/2014/main" id="{A486E6F7-151A-D0F6-7CAE-CEE7C81CA266}"/>
              </a:ext>
            </a:extLst>
          </p:cNvPr>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763714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CFA9C-69BE-BABE-B913-AC4619F030AC}"/>
              </a:ext>
            </a:extLst>
          </p:cNvPr>
          <p:cNvSpPr>
            <a:spLocks noGrp="1"/>
          </p:cNvSpPr>
          <p:nvPr>
            <p:ph type="title"/>
          </p:nvPr>
        </p:nvSpPr>
        <p:spPr>
          <a:xfrm>
            <a:off x="1637919" y="685800"/>
            <a:ext cx="8916161" cy="827049"/>
          </a:xfrm>
        </p:spPr>
        <p:txBody>
          <a:bodyPr/>
          <a:lstStyle/>
          <a:p>
            <a:r>
              <a:rPr lang="en-US" dirty="0"/>
              <a:t>Teaching Assistant Form (TAF)</a:t>
            </a:r>
          </a:p>
        </p:txBody>
      </p:sp>
      <p:sp>
        <p:nvSpPr>
          <p:cNvPr id="4" name="Slide Number Placeholder 3">
            <a:extLst>
              <a:ext uri="{FF2B5EF4-FFF2-40B4-BE49-F238E27FC236}">
                <a16:creationId xmlns:a16="http://schemas.microsoft.com/office/drawing/2014/main" id="{D7B74226-651F-1007-FB80-04E09F414BD0}"/>
              </a:ext>
            </a:extLst>
          </p:cNvPr>
          <p:cNvSpPr>
            <a:spLocks noGrp="1"/>
          </p:cNvSpPr>
          <p:nvPr>
            <p:ph type="sldNum" sz="quarter" idx="7"/>
          </p:nvPr>
        </p:nvSpPr>
        <p:spPr/>
        <p:txBody>
          <a:bodyPr/>
          <a:lstStyle/>
          <a:p>
            <a:fld id="{B6F15528-21DE-4FAA-801E-634DDDAF4B2B}" type="slidenum">
              <a:rPr lang="en-US" smtClean="0"/>
              <a:t>19</a:t>
            </a:fld>
            <a:endParaRPr lang="en-US" dirty="0"/>
          </a:p>
        </p:txBody>
      </p:sp>
      <p:pic>
        <p:nvPicPr>
          <p:cNvPr id="6" name="Picture 5">
            <a:extLst>
              <a:ext uri="{FF2B5EF4-FFF2-40B4-BE49-F238E27FC236}">
                <a16:creationId xmlns:a16="http://schemas.microsoft.com/office/drawing/2014/main" id="{6F272CB1-0453-9857-6DB7-7FAFC8017242}"/>
              </a:ext>
            </a:extLst>
          </p:cNvPr>
          <p:cNvPicPr>
            <a:picLocks noChangeAspect="1"/>
          </p:cNvPicPr>
          <p:nvPr/>
        </p:nvPicPr>
        <p:blipFill>
          <a:blip r:embed="rId3"/>
          <a:stretch>
            <a:fillRect/>
          </a:stretch>
        </p:blipFill>
        <p:spPr>
          <a:xfrm>
            <a:off x="762000" y="2719596"/>
            <a:ext cx="10054441" cy="3124200"/>
          </a:xfrm>
          <a:prstGeom prst="rect">
            <a:avLst/>
          </a:prstGeom>
        </p:spPr>
      </p:pic>
      <p:sp>
        <p:nvSpPr>
          <p:cNvPr id="3" name="TextBox 2">
            <a:extLst>
              <a:ext uri="{FF2B5EF4-FFF2-40B4-BE49-F238E27FC236}">
                <a16:creationId xmlns:a16="http://schemas.microsoft.com/office/drawing/2014/main" id="{85198073-F8AA-3293-3381-521CE59609C3}"/>
              </a:ext>
            </a:extLst>
          </p:cNvPr>
          <p:cNvSpPr txBox="1"/>
          <p:nvPr/>
        </p:nvSpPr>
        <p:spPr>
          <a:xfrm rot="10800000" flipV="1">
            <a:off x="1903020" y="1585329"/>
            <a:ext cx="7772400" cy="923330"/>
          </a:xfrm>
          <a:prstGeom prst="rect">
            <a:avLst/>
          </a:prstGeom>
          <a:noFill/>
        </p:spPr>
        <p:txBody>
          <a:bodyPr wrap="square" rtlCol="0">
            <a:spAutoFit/>
          </a:bodyPr>
          <a:lstStyle/>
          <a:p>
            <a:r>
              <a:rPr lang="en-US" dirty="0"/>
              <a:t>The parties agreed to two revisions to the TAF form. The first of which is shown below. The parties agreed to add the following category under the “Marking and Grading” heading</a:t>
            </a:r>
          </a:p>
        </p:txBody>
      </p:sp>
    </p:spTree>
    <p:extLst>
      <p:ext uri="{BB962C8B-B14F-4D97-AF65-F5344CB8AC3E}">
        <p14:creationId xmlns:p14="http://schemas.microsoft.com/office/powerpoint/2010/main" val="875961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2FDBC-82AD-A7E4-27A3-7CB58F6D8417}"/>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FC9C28E7-49A0-F5A3-6E02-D74818CD1465}"/>
              </a:ext>
            </a:extLst>
          </p:cNvPr>
          <p:cNvSpPr>
            <a:spLocks noGrp="1"/>
          </p:cNvSpPr>
          <p:nvPr>
            <p:ph type="sldNum" sz="quarter" idx="7"/>
          </p:nvPr>
        </p:nvSpPr>
        <p:spPr/>
        <p:txBody>
          <a:bodyPr/>
          <a:lstStyle/>
          <a:p>
            <a:fld id="{B6F15528-21DE-4FAA-801E-634DDDAF4B2B}" type="slidenum">
              <a:rPr lang="en-US" smtClean="0"/>
              <a:t>2</a:t>
            </a:fld>
            <a:endParaRPr lang="en-US" dirty="0"/>
          </a:p>
        </p:txBody>
      </p:sp>
      <p:pic>
        <p:nvPicPr>
          <p:cNvPr id="5" name="Picture 4">
            <a:extLst>
              <a:ext uri="{FF2B5EF4-FFF2-40B4-BE49-F238E27FC236}">
                <a16:creationId xmlns:a16="http://schemas.microsoft.com/office/drawing/2014/main" id="{3572DF4D-D1EA-8F91-F366-19C9F1F139A9}"/>
              </a:ext>
            </a:extLst>
          </p:cNvPr>
          <p:cNvPicPr>
            <a:picLocks noChangeAspect="1"/>
          </p:cNvPicPr>
          <p:nvPr/>
        </p:nvPicPr>
        <p:blipFill>
          <a:blip r:embed="rId3"/>
          <a:stretch>
            <a:fillRect/>
          </a:stretch>
        </p:blipFill>
        <p:spPr>
          <a:xfrm>
            <a:off x="1683391" y="944943"/>
            <a:ext cx="8825218" cy="5297783"/>
          </a:xfrm>
          <a:prstGeom prst="rect">
            <a:avLst/>
          </a:prstGeom>
        </p:spPr>
      </p:pic>
      <p:sp>
        <p:nvSpPr>
          <p:cNvPr id="6" name="object 2">
            <a:extLst>
              <a:ext uri="{FF2B5EF4-FFF2-40B4-BE49-F238E27FC236}">
                <a16:creationId xmlns:a16="http://schemas.microsoft.com/office/drawing/2014/main" id="{5FAAD8F3-EF0F-90A9-033F-B1BB4E3D2AAD}"/>
              </a:ext>
            </a:extLst>
          </p:cNvPr>
          <p:cNvSpPr txBox="1">
            <a:spLocks/>
          </p:cNvSpPr>
          <p:nvPr/>
        </p:nvSpPr>
        <p:spPr>
          <a:xfrm>
            <a:off x="678280" y="531368"/>
            <a:ext cx="3893719" cy="413575"/>
          </a:xfrm>
          <a:prstGeom prst="rect">
            <a:avLst/>
          </a:prstGeom>
        </p:spPr>
        <p:txBody>
          <a:bodyPr vert="horz" wrap="square" lIns="0" tIns="13335" rIns="0" bIns="0" rtlCol="0">
            <a:spAutoFit/>
          </a:bodyPr>
          <a:lstStyle>
            <a:lvl1pPr>
              <a:defRPr sz="4400" b="1" i="0">
                <a:solidFill>
                  <a:schemeClr val="tx1"/>
                </a:solidFill>
                <a:latin typeface="Open Sans"/>
                <a:ea typeface="+mj-ea"/>
                <a:cs typeface="Open Sans"/>
              </a:defRPr>
            </a:lvl1pPr>
          </a:lstStyle>
          <a:p>
            <a:pPr marL="12700">
              <a:spcBef>
                <a:spcPts val="105"/>
              </a:spcBef>
            </a:pPr>
            <a:r>
              <a:rPr lang="en-US" sz="2600" kern="0" spc="-50" dirty="0">
                <a:solidFill>
                  <a:srgbClr val="002352"/>
                </a:solidFill>
              </a:rPr>
              <a:t>Land Acknowledgement </a:t>
            </a:r>
            <a:endParaRPr lang="en-US" sz="2600" kern="0" dirty="0"/>
          </a:p>
        </p:txBody>
      </p:sp>
    </p:spTree>
    <p:extLst>
      <p:ext uri="{BB962C8B-B14F-4D97-AF65-F5344CB8AC3E}">
        <p14:creationId xmlns:p14="http://schemas.microsoft.com/office/powerpoint/2010/main" val="19896764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647C48-00F8-B75C-B7DF-1E403FD6BB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F15EEF-4F56-AD84-76DD-4DB5594A9DB3}"/>
              </a:ext>
            </a:extLst>
          </p:cNvPr>
          <p:cNvSpPr>
            <a:spLocks noGrp="1"/>
          </p:cNvSpPr>
          <p:nvPr>
            <p:ph type="title"/>
          </p:nvPr>
        </p:nvSpPr>
        <p:spPr>
          <a:xfrm>
            <a:off x="1637919" y="685800"/>
            <a:ext cx="8916161" cy="827049"/>
          </a:xfrm>
        </p:spPr>
        <p:txBody>
          <a:bodyPr/>
          <a:lstStyle/>
          <a:p>
            <a:r>
              <a:rPr lang="en-US" dirty="0"/>
              <a:t>Teaching Assistant Form (TAF)</a:t>
            </a:r>
          </a:p>
        </p:txBody>
      </p:sp>
      <p:sp>
        <p:nvSpPr>
          <p:cNvPr id="4" name="Slide Number Placeholder 3">
            <a:extLst>
              <a:ext uri="{FF2B5EF4-FFF2-40B4-BE49-F238E27FC236}">
                <a16:creationId xmlns:a16="http://schemas.microsoft.com/office/drawing/2014/main" id="{0E0C6FAE-4393-DB89-92D0-F0E33E6D7B5D}"/>
              </a:ext>
            </a:extLst>
          </p:cNvPr>
          <p:cNvSpPr>
            <a:spLocks noGrp="1"/>
          </p:cNvSpPr>
          <p:nvPr>
            <p:ph type="sldNum" sz="quarter" idx="7"/>
          </p:nvPr>
        </p:nvSpPr>
        <p:spPr/>
        <p:txBody>
          <a:bodyPr/>
          <a:lstStyle/>
          <a:p>
            <a:fld id="{B6F15528-21DE-4FAA-801E-634DDDAF4B2B}" type="slidenum">
              <a:rPr lang="en-US" smtClean="0"/>
              <a:t>20</a:t>
            </a:fld>
            <a:endParaRPr lang="en-US" dirty="0"/>
          </a:p>
        </p:txBody>
      </p:sp>
      <p:sp>
        <p:nvSpPr>
          <p:cNvPr id="3" name="TextBox 2">
            <a:extLst>
              <a:ext uri="{FF2B5EF4-FFF2-40B4-BE49-F238E27FC236}">
                <a16:creationId xmlns:a16="http://schemas.microsoft.com/office/drawing/2014/main" id="{02EA9A0F-7675-5E58-CA1C-D43B7667C9CA}"/>
              </a:ext>
            </a:extLst>
          </p:cNvPr>
          <p:cNvSpPr txBox="1"/>
          <p:nvPr/>
        </p:nvSpPr>
        <p:spPr>
          <a:xfrm rot="10800000" flipV="1">
            <a:off x="1905000" y="1723828"/>
            <a:ext cx="7772400" cy="646331"/>
          </a:xfrm>
          <a:prstGeom prst="rect">
            <a:avLst/>
          </a:prstGeom>
          <a:noFill/>
        </p:spPr>
        <p:txBody>
          <a:bodyPr wrap="square" rtlCol="0">
            <a:spAutoFit/>
          </a:bodyPr>
          <a:lstStyle/>
          <a:p>
            <a:r>
              <a:rPr lang="en-US" dirty="0"/>
              <a:t>The parties also agreed to include the following note under the Teaching Assistant Activities heading</a:t>
            </a:r>
          </a:p>
        </p:txBody>
      </p:sp>
      <p:pic>
        <p:nvPicPr>
          <p:cNvPr id="7" name="Picture 6">
            <a:extLst>
              <a:ext uri="{FF2B5EF4-FFF2-40B4-BE49-F238E27FC236}">
                <a16:creationId xmlns:a16="http://schemas.microsoft.com/office/drawing/2014/main" id="{8C701B20-1652-4B84-8C3A-68798DE45086}"/>
              </a:ext>
            </a:extLst>
          </p:cNvPr>
          <p:cNvPicPr>
            <a:picLocks noChangeAspect="1"/>
          </p:cNvPicPr>
          <p:nvPr/>
        </p:nvPicPr>
        <p:blipFill>
          <a:blip r:embed="rId3"/>
          <a:stretch>
            <a:fillRect/>
          </a:stretch>
        </p:blipFill>
        <p:spPr>
          <a:xfrm>
            <a:off x="609600" y="2581136"/>
            <a:ext cx="10000866" cy="4081298"/>
          </a:xfrm>
          <a:prstGeom prst="rect">
            <a:avLst/>
          </a:prstGeom>
        </p:spPr>
      </p:pic>
    </p:spTree>
    <p:extLst>
      <p:ext uri="{BB962C8B-B14F-4D97-AF65-F5344CB8AC3E}">
        <p14:creationId xmlns:p14="http://schemas.microsoft.com/office/powerpoint/2010/main" val="41622890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C4BA55-BEEF-5568-4E7C-470E4AFACC22}"/>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83C4E9B-7F65-20F2-1A5F-77307CBE094A}"/>
              </a:ext>
            </a:extLst>
          </p:cNvPr>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12" name="Table 11">
            <a:extLst>
              <a:ext uri="{FF2B5EF4-FFF2-40B4-BE49-F238E27FC236}">
                <a16:creationId xmlns:a16="http://schemas.microsoft.com/office/drawing/2014/main" id="{8228F36A-ECC3-E8C0-3763-666A5946E74E}"/>
              </a:ext>
            </a:extLst>
          </p:cNvPr>
          <p:cNvGraphicFramePr>
            <a:graphicFrameLocks noGrp="1"/>
          </p:cNvGraphicFramePr>
          <p:nvPr>
            <p:extLst>
              <p:ext uri="{D42A27DB-BD31-4B8C-83A1-F6EECF244321}">
                <p14:modId xmlns:p14="http://schemas.microsoft.com/office/powerpoint/2010/main" val="2780859693"/>
              </p:ext>
            </p:extLst>
          </p:nvPr>
        </p:nvGraphicFramePr>
        <p:xfrm>
          <a:off x="1104900" y="1064896"/>
          <a:ext cx="9982200" cy="3175793"/>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3099508188"/>
                    </a:ext>
                  </a:extLst>
                </a:gridCol>
                <a:gridCol w="2209800">
                  <a:extLst>
                    <a:ext uri="{9D8B030D-6E8A-4147-A177-3AD203B41FA5}">
                      <a16:colId xmlns:a16="http://schemas.microsoft.com/office/drawing/2014/main" val="3286976256"/>
                    </a:ext>
                  </a:extLst>
                </a:gridCol>
                <a:gridCol w="1905000">
                  <a:extLst>
                    <a:ext uri="{9D8B030D-6E8A-4147-A177-3AD203B41FA5}">
                      <a16:colId xmlns:a16="http://schemas.microsoft.com/office/drawing/2014/main" val="3212151149"/>
                    </a:ext>
                  </a:extLst>
                </a:gridCol>
                <a:gridCol w="1905000">
                  <a:extLst>
                    <a:ext uri="{9D8B030D-6E8A-4147-A177-3AD203B41FA5}">
                      <a16:colId xmlns:a16="http://schemas.microsoft.com/office/drawing/2014/main" val="421436960"/>
                    </a:ext>
                  </a:extLst>
                </a:gridCol>
                <a:gridCol w="1752600">
                  <a:extLst>
                    <a:ext uri="{9D8B030D-6E8A-4147-A177-3AD203B41FA5}">
                      <a16:colId xmlns:a16="http://schemas.microsoft.com/office/drawing/2014/main" val="2776734982"/>
                    </a:ext>
                  </a:extLst>
                </a:gridCol>
              </a:tblGrid>
              <a:tr h="383315">
                <a:tc>
                  <a:txBody>
                    <a:bodyPr/>
                    <a:lstStyle/>
                    <a:p>
                      <a:r>
                        <a:rPr lang="en-US" dirty="0"/>
                        <a:t>Position</a:t>
                      </a:r>
                    </a:p>
                  </a:txBody>
                  <a:tcPr/>
                </a:tc>
                <a:tc>
                  <a:txBody>
                    <a:bodyPr/>
                    <a:lstStyle/>
                    <a:p>
                      <a:endParaRPr lang="en-US"/>
                    </a:p>
                  </a:txBody>
                  <a:tcPr/>
                </a:tc>
                <a:tc>
                  <a:txBody>
                    <a:bodyPr/>
                    <a:lstStyle/>
                    <a:p>
                      <a:r>
                        <a:rPr lang="en-US" dirty="0"/>
                        <a:t>Effective Date to April 30</a:t>
                      </a:r>
                      <a:r>
                        <a:rPr lang="en-US" baseline="30000" dirty="0"/>
                        <a:t>th</a:t>
                      </a:r>
                      <a:r>
                        <a:rPr lang="en-US" dirty="0"/>
                        <a:t>, 2025</a:t>
                      </a:r>
                    </a:p>
                  </a:txBody>
                  <a:tcPr/>
                </a:tc>
                <a:tc>
                  <a:txBody>
                    <a:bodyPr/>
                    <a:lstStyle/>
                    <a:p>
                      <a:r>
                        <a:rPr lang="en-US" dirty="0"/>
                        <a:t>May 1, 2025 to April 30, 2026</a:t>
                      </a:r>
                    </a:p>
                  </a:txBody>
                  <a:tcPr/>
                </a:tc>
                <a:tc>
                  <a:txBody>
                    <a:bodyPr/>
                    <a:lstStyle/>
                    <a:p>
                      <a:r>
                        <a:rPr lang="en-US" dirty="0"/>
                        <a:t>May 1, 2026 to April 30, 2027</a:t>
                      </a:r>
                    </a:p>
                  </a:txBody>
                  <a:tcPr/>
                </a:tc>
                <a:extLst>
                  <a:ext uri="{0D108BD9-81ED-4DB2-BD59-A6C34878D82A}">
                    <a16:rowId xmlns:a16="http://schemas.microsoft.com/office/drawing/2014/main" val="640737848"/>
                  </a:ext>
                </a:extLst>
              </a:tr>
              <a:tr h="697654">
                <a:tc>
                  <a:txBody>
                    <a:bodyPr/>
                    <a:lstStyle/>
                    <a:p>
                      <a:r>
                        <a:rPr lang="en-US" b="1" dirty="0"/>
                        <a:t>Teaching Assistant/</a:t>
                      </a:r>
                    </a:p>
                    <a:p>
                      <a:r>
                        <a:rPr lang="en-US" b="1" dirty="0"/>
                        <a:t>Research Assistant</a:t>
                      </a:r>
                    </a:p>
                  </a:txBody>
                  <a:tcPr/>
                </a:tc>
                <a:tc>
                  <a:txBody>
                    <a:bodyPr/>
                    <a:lstStyle/>
                    <a:p>
                      <a:r>
                        <a:rPr lang="en-US" dirty="0"/>
                        <a:t>Increase</a:t>
                      </a:r>
                    </a:p>
                  </a:txBody>
                  <a:tcPr/>
                </a:tc>
                <a:tc>
                  <a:txBody>
                    <a:bodyPr/>
                    <a:lstStyle/>
                    <a:p>
                      <a:pPr algn="ctr"/>
                      <a:r>
                        <a:rPr lang="en-US" dirty="0"/>
                        <a:t>3%</a:t>
                      </a:r>
                    </a:p>
                  </a:txBody>
                  <a:tcPr/>
                </a:tc>
                <a:tc>
                  <a:txBody>
                    <a:bodyPr/>
                    <a:lstStyle/>
                    <a:p>
                      <a:pPr algn="ctr"/>
                      <a:r>
                        <a:rPr lang="en-US" dirty="0"/>
                        <a:t>2.25%</a:t>
                      </a:r>
                    </a:p>
                  </a:txBody>
                  <a:tcPr/>
                </a:tc>
                <a:tc>
                  <a:txBody>
                    <a:bodyPr/>
                    <a:lstStyle/>
                    <a:p>
                      <a:pPr algn="ctr"/>
                      <a:r>
                        <a:rPr lang="en-US" dirty="0"/>
                        <a:t>2.25%</a:t>
                      </a:r>
                    </a:p>
                  </a:txBody>
                  <a:tcPr/>
                </a:tc>
                <a:extLst>
                  <a:ext uri="{0D108BD9-81ED-4DB2-BD59-A6C34878D82A}">
                    <a16:rowId xmlns:a16="http://schemas.microsoft.com/office/drawing/2014/main" val="2153140240"/>
                  </a:ext>
                </a:extLst>
              </a:tr>
              <a:tr h="194454">
                <a:tc>
                  <a: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dirty="0"/>
                    </a:p>
                    <a:p>
                      <a:endParaRPr lang="en-US" dirty="0"/>
                    </a:p>
                  </a:txBody>
                  <a:tcPr/>
                </a:tc>
                <a:tc>
                  <a:txBody>
                    <a:bodyPr/>
                    <a:lstStyle/>
                    <a:p>
                      <a:r>
                        <a:rPr lang="en-US" dirty="0"/>
                        <a:t>Rate (Per Hour)</a:t>
                      </a:r>
                    </a:p>
                  </a:txBody>
                  <a:tcPr/>
                </a:tc>
                <a:tc>
                  <a:txBody>
                    <a:bodyPr/>
                    <a:lstStyle/>
                    <a:p>
                      <a:pPr algn="ctr"/>
                      <a:r>
                        <a:rPr lang="en-US" dirty="0"/>
                        <a:t>$42.37</a:t>
                      </a:r>
                    </a:p>
                  </a:txBody>
                  <a:tcPr/>
                </a:tc>
                <a:tc>
                  <a:txBody>
                    <a:bodyPr/>
                    <a:lstStyle/>
                    <a:p>
                      <a:pPr algn="ctr"/>
                      <a:r>
                        <a:rPr lang="en-US" dirty="0"/>
                        <a:t>$48.90</a:t>
                      </a:r>
                    </a:p>
                  </a:txBody>
                  <a:tcPr/>
                </a:tc>
                <a:tc>
                  <a:txBody>
                    <a:bodyPr/>
                    <a:lstStyle/>
                    <a:p>
                      <a:pPr algn="ctr"/>
                      <a:r>
                        <a:rPr lang="en-US" dirty="0"/>
                        <a:t>$50.00</a:t>
                      </a:r>
                    </a:p>
                  </a:txBody>
                  <a:tcPr/>
                </a:tc>
                <a:extLst>
                  <a:ext uri="{0D108BD9-81ED-4DB2-BD59-A6C34878D82A}">
                    <a16:rowId xmlns:a16="http://schemas.microsoft.com/office/drawing/2014/main" val="3834371298"/>
                  </a:ext>
                </a:extLst>
              </a:tr>
              <a:tr h="383315">
                <a:tc>
                  <a:txBody>
                    <a:bodyPr/>
                    <a:lstStyle/>
                    <a:p>
                      <a:endParaRPr lang="en-US" dirty="0"/>
                    </a:p>
                  </a:txBody>
                  <a:tcPr/>
                </a:tc>
                <a:tc>
                  <a:txBody>
                    <a:bodyPr/>
                    <a:lstStyle/>
                    <a:p>
                      <a:r>
                        <a:rPr lang="en-US" dirty="0"/>
                        <a:t>3% in-lieu of benefits</a:t>
                      </a:r>
                    </a:p>
                  </a:txBody>
                  <a:tcPr/>
                </a:tc>
                <a:tc>
                  <a:txBody>
                    <a:bodyPr/>
                    <a:lstStyle/>
                    <a:p>
                      <a:pPr algn="ctr"/>
                      <a:r>
                        <a:rPr lang="en-US" dirty="0"/>
                        <a:t>$1.27</a:t>
                      </a:r>
                    </a:p>
                  </a:txBody>
                  <a:tcPr/>
                </a:tc>
                <a:tc>
                  <a:txBody>
                    <a:bodyPr/>
                    <a:lstStyle/>
                    <a:p>
                      <a:pPr algn="ctr"/>
                      <a:r>
                        <a:rPr lang="en-US" dirty="0"/>
                        <a:t>$1.47</a:t>
                      </a:r>
                    </a:p>
                  </a:txBody>
                  <a:tcPr/>
                </a:tc>
                <a:tc>
                  <a:txBody>
                    <a:bodyPr/>
                    <a:lstStyle/>
                    <a:p>
                      <a:pPr algn="ctr"/>
                      <a:r>
                        <a:rPr lang="en-US" dirty="0"/>
                        <a:t>$1.50</a:t>
                      </a:r>
                    </a:p>
                  </a:txBody>
                  <a:tcPr/>
                </a:tc>
                <a:extLst>
                  <a:ext uri="{0D108BD9-81ED-4DB2-BD59-A6C34878D82A}">
                    <a16:rowId xmlns:a16="http://schemas.microsoft.com/office/drawing/2014/main" val="1249729391"/>
                  </a:ext>
                </a:extLst>
              </a:tr>
              <a:tr h="383315">
                <a:tc>
                  <a:txBody>
                    <a:bodyPr/>
                    <a:lstStyle/>
                    <a:p>
                      <a:endParaRPr lang="en-US"/>
                    </a:p>
                  </a:txBody>
                  <a:tcPr/>
                </a:tc>
                <a:tc>
                  <a:txBody>
                    <a:bodyPr/>
                    <a:lstStyle/>
                    <a:p>
                      <a:r>
                        <a:rPr lang="en-US" u="none" dirty="0"/>
                        <a:t>4% vacation pay</a:t>
                      </a:r>
                    </a:p>
                  </a:txBody>
                  <a:tcPr/>
                </a:tc>
                <a:tc>
                  <a:txBody>
                    <a:bodyPr/>
                    <a:lstStyle/>
                    <a:p>
                      <a:pPr algn="ctr"/>
                      <a:r>
                        <a:rPr lang="en-US" u="none" dirty="0"/>
                        <a:t>$1.69</a:t>
                      </a:r>
                    </a:p>
                  </a:txBody>
                  <a:tcPr/>
                </a:tc>
                <a:tc>
                  <a:txBody>
                    <a:bodyPr/>
                    <a:lstStyle/>
                    <a:p>
                      <a:pPr algn="ctr"/>
                      <a:r>
                        <a:rPr lang="en-US" u="none" dirty="0"/>
                        <a:t>$1.96</a:t>
                      </a:r>
                    </a:p>
                  </a:txBody>
                  <a:tcPr/>
                </a:tc>
                <a:tc>
                  <a:txBody>
                    <a:bodyPr/>
                    <a:lstStyle/>
                    <a:p>
                      <a:pPr algn="ctr"/>
                      <a:r>
                        <a:rPr lang="en-US" u="none" dirty="0"/>
                        <a:t>$2.00</a:t>
                      </a:r>
                    </a:p>
                  </a:txBody>
                  <a:tcPr/>
                </a:tc>
                <a:extLst>
                  <a:ext uri="{0D108BD9-81ED-4DB2-BD59-A6C34878D82A}">
                    <a16:rowId xmlns:a16="http://schemas.microsoft.com/office/drawing/2014/main" val="1602366787"/>
                  </a:ext>
                </a:extLst>
              </a:tr>
              <a:tr h="431349">
                <a:tc>
                  <a:txBody>
                    <a:bodyPr/>
                    <a:lstStyle/>
                    <a:p>
                      <a:endParaRPr lang="en-US" b="1" dirty="0"/>
                    </a:p>
                  </a:txBody>
                  <a:tcPr>
                    <a:noFill/>
                  </a:tcPr>
                </a:tc>
                <a:tc>
                  <a:txBody>
                    <a:bodyPr/>
                    <a:lstStyle/>
                    <a:p>
                      <a:r>
                        <a:rPr lang="en-US" b="1" dirty="0"/>
                        <a:t>Total</a:t>
                      </a:r>
                    </a:p>
                  </a:txBody>
                  <a:tcPr>
                    <a:noFill/>
                  </a:tcPr>
                </a:tc>
                <a:tc>
                  <a:txBody>
                    <a:bodyPr/>
                    <a:lstStyle/>
                    <a:p>
                      <a:pPr algn="ctr"/>
                      <a:r>
                        <a:rPr lang="en-US" b="1" dirty="0"/>
                        <a:t>$45.33</a:t>
                      </a:r>
                    </a:p>
                  </a:txBody>
                  <a:tcPr>
                    <a:noFill/>
                  </a:tcPr>
                </a:tc>
                <a:tc>
                  <a:txBody>
                    <a:bodyPr/>
                    <a:lstStyle/>
                    <a:p>
                      <a:pPr algn="ctr"/>
                      <a:r>
                        <a:rPr lang="en-US" b="1" dirty="0"/>
                        <a:t>$52.33</a:t>
                      </a:r>
                    </a:p>
                  </a:txBody>
                  <a:tcPr>
                    <a:noFill/>
                  </a:tcPr>
                </a:tc>
                <a:tc>
                  <a:txBody>
                    <a:bodyPr/>
                    <a:lstStyle/>
                    <a:p>
                      <a:pPr algn="ctr"/>
                      <a:r>
                        <a:rPr lang="en-US" b="1" dirty="0"/>
                        <a:t>$53.50</a:t>
                      </a:r>
                    </a:p>
                  </a:txBody>
                  <a:tcPr>
                    <a:noFill/>
                  </a:tcPr>
                </a:tc>
                <a:extLst>
                  <a:ext uri="{0D108BD9-81ED-4DB2-BD59-A6C34878D82A}">
                    <a16:rowId xmlns:a16="http://schemas.microsoft.com/office/drawing/2014/main" val="779977372"/>
                  </a:ext>
                </a:extLst>
              </a:tr>
            </a:tbl>
          </a:graphicData>
        </a:graphic>
      </p:graphicFrame>
      <p:sp>
        <p:nvSpPr>
          <p:cNvPr id="13" name="TextBox 12">
            <a:extLst>
              <a:ext uri="{FF2B5EF4-FFF2-40B4-BE49-F238E27FC236}">
                <a16:creationId xmlns:a16="http://schemas.microsoft.com/office/drawing/2014/main" id="{AB95291C-B32A-D353-7F0F-2D7D792C33CE}"/>
              </a:ext>
            </a:extLst>
          </p:cNvPr>
          <p:cNvSpPr txBox="1"/>
          <p:nvPr/>
        </p:nvSpPr>
        <p:spPr>
          <a:xfrm>
            <a:off x="1676400" y="381000"/>
            <a:ext cx="8839200" cy="523220"/>
          </a:xfrm>
          <a:prstGeom prst="rect">
            <a:avLst/>
          </a:prstGeom>
          <a:noFill/>
        </p:spPr>
        <p:txBody>
          <a:bodyPr wrap="square" rtlCol="0">
            <a:spAutoFit/>
          </a:bodyPr>
          <a:lstStyle/>
          <a:p>
            <a:pPr algn="ctr"/>
            <a:r>
              <a:rPr lang="en-US" sz="2800" b="1" dirty="0"/>
              <a:t>Wages: Teaching Assistants &amp; Research Assistants </a:t>
            </a:r>
          </a:p>
        </p:txBody>
      </p:sp>
      <p:sp>
        <p:nvSpPr>
          <p:cNvPr id="14" name="TextBox 13">
            <a:extLst>
              <a:ext uri="{FF2B5EF4-FFF2-40B4-BE49-F238E27FC236}">
                <a16:creationId xmlns:a16="http://schemas.microsoft.com/office/drawing/2014/main" id="{27707BE1-4FDB-7EAA-FC2A-8B6B43BB7C41}"/>
              </a:ext>
            </a:extLst>
          </p:cNvPr>
          <p:cNvSpPr txBox="1"/>
          <p:nvPr/>
        </p:nvSpPr>
        <p:spPr>
          <a:xfrm>
            <a:off x="1147646" y="4401365"/>
            <a:ext cx="10206153" cy="2031325"/>
          </a:xfrm>
          <a:prstGeom prst="rect">
            <a:avLst/>
          </a:prstGeom>
          <a:noFill/>
        </p:spPr>
        <p:txBody>
          <a:bodyPr wrap="square" rtlCol="0">
            <a:spAutoFit/>
          </a:bodyPr>
          <a:lstStyle/>
          <a:p>
            <a:r>
              <a:rPr lang="en-US" i="1" dirty="0"/>
              <a:t>This wage increase took effect as of the first day of the month that follows the date of ratification of this renewal Agreement (the "Effective Date") and will be implemented within the first three pay periods that follow the date of ratification. To receive these increases, Employees must be actively employed on the effective date and the date of ratification. </a:t>
            </a:r>
            <a:r>
              <a:rPr lang="en-US" b="1" i="1" dirty="0"/>
              <a:t>Date of Ratification was April 24</a:t>
            </a:r>
            <a:r>
              <a:rPr lang="en-US" b="1" i="1" baseline="30000" dirty="0"/>
              <a:t>th</a:t>
            </a:r>
            <a:r>
              <a:rPr lang="en-US" b="1" i="1" dirty="0"/>
              <a:t>, 2025. </a:t>
            </a:r>
          </a:p>
          <a:p>
            <a:endParaRPr lang="en-US" i="1" dirty="0"/>
          </a:p>
          <a:p>
            <a:r>
              <a:rPr lang="en-US" i="1" dirty="0"/>
              <a:t>Wage rates for TA's and RA's and Teaching Fellows include a market adjustment effective May 1st 2025.</a:t>
            </a:r>
          </a:p>
          <a:p>
            <a:endParaRPr lang="en-US" i="1" dirty="0"/>
          </a:p>
        </p:txBody>
      </p:sp>
    </p:spTree>
    <p:extLst>
      <p:ext uri="{BB962C8B-B14F-4D97-AF65-F5344CB8AC3E}">
        <p14:creationId xmlns:p14="http://schemas.microsoft.com/office/powerpoint/2010/main" val="10884514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909294-4FA3-B2F9-81DB-074D356A60D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C2A7F75-47B2-DE43-15EF-D949F91B2151}"/>
              </a:ext>
            </a:extLst>
          </p:cNvPr>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12" name="Table 11">
            <a:extLst>
              <a:ext uri="{FF2B5EF4-FFF2-40B4-BE49-F238E27FC236}">
                <a16:creationId xmlns:a16="http://schemas.microsoft.com/office/drawing/2014/main" id="{F9868F32-6C5A-1BB8-0C56-A0D46ADBFE17}"/>
              </a:ext>
            </a:extLst>
          </p:cNvPr>
          <p:cNvGraphicFramePr>
            <a:graphicFrameLocks noGrp="1"/>
          </p:cNvGraphicFramePr>
          <p:nvPr>
            <p:extLst>
              <p:ext uri="{D42A27DB-BD31-4B8C-83A1-F6EECF244321}">
                <p14:modId xmlns:p14="http://schemas.microsoft.com/office/powerpoint/2010/main" val="3262153748"/>
              </p:ext>
            </p:extLst>
          </p:nvPr>
        </p:nvGraphicFramePr>
        <p:xfrm>
          <a:off x="1104900" y="1064896"/>
          <a:ext cx="9982200" cy="3175793"/>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3099508188"/>
                    </a:ext>
                  </a:extLst>
                </a:gridCol>
                <a:gridCol w="2209800">
                  <a:extLst>
                    <a:ext uri="{9D8B030D-6E8A-4147-A177-3AD203B41FA5}">
                      <a16:colId xmlns:a16="http://schemas.microsoft.com/office/drawing/2014/main" val="3286976256"/>
                    </a:ext>
                  </a:extLst>
                </a:gridCol>
                <a:gridCol w="1905000">
                  <a:extLst>
                    <a:ext uri="{9D8B030D-6E8A-4147-A177-3AD203B41FA5}">
                      <a16:colId xmlns:a16="http://schemas.microsoft.com/office/drawing/2014/main" val="3212151149"/>
                    </a:ext>
                  </a:extLst>
                </a:gridCol>
                <a:gridCol w="1905000">
                  <a:extLst>
                    <a:ext uri="{9D8B030D-6E8A-4147-A177-3AD203B41FA5}">
                      <a16:colId xmlns:a16="http://schemas.microsoft.com/office/drawing/2014/main" val="421436960"/>
                    </a:ext>
                  </a:extLst>
                </a:gridCol>
                <a:gridCol w="1752600">
                  <a:extLst>
                    <a:ext uri="{9D8B030D-6E8A-4147-A177-3AD203B41FA5}">
                      <a16:colId xmlns:a16="http://schemas.microsoft.com/office/drawing/2014/main" val="2776734982"/>
                    </a:ext>
                  </a:extLst>
                </a:gridCol>
              </a:tblGrid>
              <a:tr h="383315">
                <a:tc>
                  <a:txBody>
                    <a:bodyPr/>
                    <a:lstStyle/>
                    <a:p>
                      <a:r>
                        <a:rPr lang="en-US" dirty="0"/>
                        <a:t>Position</a:t>
                      </a:r>
                    </a:p>
                  </a:txBody>
                  <a:tcPr/>
                </a:tc>
                <a:tc>
                  <a:txBody>
                    <a:bodyPr/>
                    <a:lstStyle/>
                    <a:p>
                      <a:endParaRPr lang="en-US"/>
                    </a:p>
                  </a:txBody>
                  <a:tcPr/>
                </a:tc>
                <a:tc>
                  <a:txBody>
                    <a:bodyPr/>
                    <a:lstStyle/>
                    <a:p>
                      <a:r>
                        <a:rPr lang="en-US" dirty="0"/>
                        <a:t>Effective Date to April 30</a:t>
                      </a:r>
                      <a:r>
                        <a:rPr lang="en-US" baseline="30000" dirty="0"/>
                        <a:t>th</a:t>
                      </a:r>
                      <a:r>
                        <a:rPr lang="en-US" dirty="0"/>
                        <a:t>, 2025</a:t>
                      </a:r>
                    </a:p>
                  </a:txBody>
                  <a:tcPr/>
                </a:tc>
                <a:tc>
                  <a:txBody>
                    <a:bodyPr/>
                    <a:lstStyle/>
                    <a:p>
                      <a:r>
                        <a:rPr lang="en-US" dirty="0"/>
                        <a:t>May 1, 2025 to April 30, 2026</a:t>
                      </a:r>
                    </a:p>
                  </a:txBody>
                  <a:tcPr/>
                </a:tc>
                <a:tc>
                  <a:txBody>
                    <a:bodyPr/>
                    <a:lstStyle/>
                    <a:p>
                      <a:r>
                        <a:rPr lang="en-US" dirty="0"/>
                        <a:t>May 1, 2026 to April 30, 2027</a:t>
                      </a:r>
                    </a:p>
                  </a:txBody>
                  <a:tcPr/>
                </a:tc>
                <a:extLst>
                  <a:ext uri="{0D108BD9-81ED-4DB2-BD59-A6C34878D82A}">
                    <a16:rowId xmlns:a16="http://schemas.microsoft.com/office/drawing/2014/main" val="640737848"/>
                  </a:ext>
                </a:extLst>
              </a:tr>
              <a:tr h="697654">
                <a:tc>
                  <a:txBody>
                    <a:bodyPr/>
                    <a:lstStyle/>
                    <a:p>
                      <a:r>
                        <a:rPr lang="en-US" b="1" dirty="0"/>
                        <a:t>Teaching Fellows </a:t>
                      </a:r>
                    </a:p>
                  </a:txBody>
                  <a:tcPr/>
                </a:tc>
                <a:tc>
                  <a:txBody>
                    <a:bodyPr/>
                    <a:lstStyle/>
                    <a:p>
                      <a:r>
                        <a:rPr lang="en-US" dirty="0"/>
                        <a:t>Increase</a:t>
                      </a:r>
                    </a:p>
                  </a:txBody>
                  <a:tcPr/>
                </a:tc>
                <a:tc>
                  <a:txBody>
                    <a:bodyPr/>
                    <a:lstStyle/>
                    <a:p>
                      <a:pPr algn="ctr"/>
                      <a:r>
                        <a:rPr lang="en-US" dirty="0"/>
                        <a:t>3.00%</a:t>
                      </a:r>
                    </a:p>
                  </a:txBody>
                  <a:tcPr/>
                </a:tc>
                <a:tc>
                  <a:txBody>
                    <a:bodyPr/>
                    <a:lstStyle/>
                    <a:p>
                      <a:pPr algn="ctr"/>
                      <a:r>
                        <a:rPr lang="en-US" dirty="0"/>
                        <a:t>2.25%</a:t>
                      </a:r>
                    </a:p>
                  </a:txBody>
                  <a:tcPr/>
                </a:tc>
                <a:tc>
                  <a:txBody>
                    <a:bodyPr/>
                    <a:lstStyle/>
                    <a:p>
                      <a:pPr algn="ctr"/>
                      <a:r>
                        <a:rPr lang="en-US" dirty="0"/>
                        <a:t>2.25%</a:t>
                      </a:r>
                    </a:p>
                  </a:txBody>
                  <a:tcPr/>
                </a:tc>
                <a:extLst>
                  <a:ext uri="{0D108BD9-81ED-4DB2-BD59-A6C34878D82A}">
                    <a16:rowId xmlns:a16="http://schemas.microsoft.com/office/drawing/2014/main" val="2153140240"/>
                  </a:ext>
                </a:extLst>
              </a:tr>
              <a:tr h="194454">
                <a:tc>
                  <a: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dirty="0"/>
                    </a:p>
                    <a:p>
                      <a:endParaRPr lang="en-US" dirty="0"/>
                    </a:p>
                  </a:txBody>
                  <a:tcPr/>
                </a:tc>
                <a:tc>
                  <a:txBody>
                    <a:bodyPr/>
                    <a:lstStyle/>
                    <a:p>
                      <a:r>
                        <a:rPr lang="en-US" dirty="0"/>
                        <a:t>Rate (Per Hour)</a:t>
                      </a:r>
                    </a:p>
                  </a:txBody>
                  <a:tcPr/>
                </a:tc>
                <a:tc>
                  <a:txBody>
                    <a:bodyPr/>
                    <a:lstStyle/>
                    <a:p>
                      <a:pPr algn="ctr"/>
                      <a:r>
                        <a:rPr lang="en-US" dirty="0"/>
                        <a:t>$8,410</a:t>
                      </a:r>
                    </a:p>
                  </a:txBody>
                  <a:tcPr/>
                </a:tc>
                <a:tc>
                  <a:txBody>
                    <a:bodyPr/>
                    <a:lstStyle/>
                    <a:p>
                      <a:pPr algn="ctr"/>
                      <a:r>
                        <a:rPr lang="en-US" dirty="0"/>
                        <a:t>$9,706</a:t>
                      </a:r>
                    </a:p>
                  </a:txBody>
                  <a:tcPr/>
                </a:tc>
                <a:tc>
                  <a:txBody>
                    <a:bodyPr/>
                    <a:lstStyle/>
                    <a:p>
                      <a:pPr algn="ctr"/>
                      <a:r>
                        <a:rPr lang="en-US" dirty="0"/>
                        <a:t>$9,924</a:t>
                      </a:r>
                    </a:p>
                  </a:txBody>
                  <a:tcPr/>
                </a:tc>
                <a:extLst>
                  <a:ext uri="{0D108BD9-81ED-4DB2-BD59-A6C34878D82A}">
                    <a16:rowId xmlns:a16="http://schemas.microsoft.com/office/drawing/2014/main" val="3834371298"/>
                  </a:ext>
                </a:extLst>
              </a:tr>
              <a:tr h="383315">
                <a:tc>
                  <a:txBody>
                    <a:bodyPr/>
                    <a:lstStyle/>
                    <a:p>
                      <a:endParaRPr lang="en-US" dirty="0"/>
                    </a:p>
                  </a:txBody>
                  <a:tcPr/>
                </a:tc>
                <a:tc>
                  <a:txBody>
                    <a:bodyPr/>
                    <a:lstStyle/>
                    <a:p>
                      <a:r>
                        <a:rPr lang="en-US" dirty="0"/>
                        <a:t>3% in-lieu of benefits</a:t>
                      </a:r>
                    </a:p>
                  </a:txBody>
                  <a:tcPr/>
                </a:tc>
                <a:tc>
                  <a:txBody>
                    <a:bodyPr/>
                    <a:lstStyle/>
                    <a:p>
                      <a:pPr algn="ctr"/>
                      <a:r>
                        <a:rPr lang="en-US" dirty="0"/>
                        <a:t>$252</a:t>
                      </a:r>
                    </a:p>
                  </a:txBody>
                  <a:tcPr/>
                </a:tc>
                <a:tc>
                  <a:txBody>
                    <a:bodyPr/>
                    <a:lstStyle/>
                    <a:p>
                      <a:pPr algn="ctr"/>
                      <a:r>
                        <a:rPr lang="en-US" dirty="0"/>
                        <a:t>$291</a:t>
                      </a:r>
                    </a:p>
                  </a:txBody>
                  <a:tcPr/>
                </a:tc>
                <a:tc>
                  <a:txBody>
                    <a:bodyPr/>
                    <a:lstStyle/>
                    <a:p>
                      <a:pPr algn="ctr"/>
                      <a:r>
                        <a:rPr lang="en-US" dirty="0"/>
                        <a:t>$298</a:t>
                      </a:r>
                    </a:p>
                  </a:txBody>
                  <a:tcPr/>
                </a:tc>
                <a:extLst>
                  <a:ext uri="{0D108BD9-81ED-4DB2-BD59-A6C34878D82A}">
                    <a16:rowId xmlns:a16="http://schemas.microsoft.com/office/drawing/2014/main" val="1249729391"/>
                  </a:ext>
                </a:extLst>
              </a:tr>
              <a:tr h="383315">
                <a:tc>
                  <a:txBody>
                    <a:bodyPr/>
                    <a:lstStyle/>
                    <a:p>
                      <a:endParaRPr lang="en-US"/>
                    </a:p>
                  </a:txBody>
                  <a:tcPr/>
                </a:tc>
                <a:tc>
                  <a:txBody>
                    <a:bodyPr/>
                    <a:lstStyle/>
                    <a:p>
                      <a:r>
                        <a:rPr lang="en-US" u="none" dirty="0"/>
                        <a:t>4% vacation pay</a:t>
                      </a:r>
                    </a:p>
                  </a:txBody>
                  <a:tcPr/>
                </a:tc>
                <a:tc>
                  <a:txBody>
                    <a:bodyPr/>
                    <a:lstStyle/>
                    <a:p>
                      <a:pPr algn="ctr"/>
                      <a:r>
                        <a:rPr lang="en-US" u="none" dirty="0"/>
                        <a:t>$336</a:t>
                      </a:r>
                    </a:p>
                  </a:txBody>
                  <a:tcPr/>
                </a:tc>
                <a:tc>
                  <a:txBody>
                    <a:bodyPr/>
                    <a:lstStyle/>
                    <a:p>
                      <a:pPr algn="ctr"/>
                      <a:r>
                        <a:rPr lang="en-US" u="none" dirty="0"/>
                        <a:t>$388</a:t>
                      </a:r>
                    </a:p>
                  </a:txBody>
                  <a:tcPr/>
                </a:tc>
                <a:tc>
                  <a:txBody>
                    <a:bodyPr/>
                    <a:lstStyle/>
                    <a:p>
                      <a:pPr algn="ctr"/>
                      <a:r>
                        <a:rPr lang="en-US" u="none" dirty="0"/>
                        <a:t>$397</a:t>
                      </a:r>
                    </a:p>
                  </a:txBody>
                  <a:tcPr/>
                </a:tc>
                <a:extLst>
                  <a:ext uri="{0D108BD9-81ED-4DB2-BD59-A6C34878D82A}">
                    <a16:rowId xmlns:a16="http://schemas.microsoft.com/office/drawing/2014/main" val="1602366787"/>
                  </a:ext>
                </a:extLst>
              </a:tr>
              <a:tr h="431349">
                <a:tc>
                  <a:txBody>
                    <a:bodyPr/>
                    <a:lstStyle/>
                    <a:p>
                      <a:endParaRPr lang="en-US" b="1" dirty="0"/>
                    </a:p>
                  </a:txBody>
                  <a:tcPr>
                    <a:noFill/>
                  </a:tcPr>
                </a:tc>
                <a:tc>
                  <a:txBody>
                    <a:bodyPr/>
                    <a:lstStyle/>
                    <a:p>
                      <a:r>
                        <a:rPr lang="en-US" b="1" dirty="0"/>
                        <a:t>Total</a:t>
                      </a:r>
                    </a:p>
                  </a:txBody>
                  <a:tcPr>
                    <a:noFill/>
                  </a:tcPr>
                </a:tc>
                <a:tc>
                  <a:txBody>
                    <a:bodyPr/>
                    <a:lstStyle/>
                    <a:p>
                      <a:pPr algn="ctr"/>
                      <a:r>
                        <a:rPr lang="en-US" b="1" dirty="0"/>
                        <a:t>$8,999</a:t>
                      </a:r>
                    </a:p>
                  </a:txBody>
                  <a:tcPr>
                    <a:noFill/>
                  </a:tcPr>
                </a:tc>
                <a:tc>
                  <a:txBody>
                    <a:bodyPr/>
                    <a:lstStyle/>
                    <a:p>
                      <a:pPr algn="ctr"/>
                      <a:r>
                        <a:rPr lang="en-US" b="1" dirty="0"/>
                        <a:t>$10,385</a:t>
                      </a:r>
                    </a:p>
                  </a:txBody>
                  <a:tcPr>
                    <a:noFill/>
                  </a:tcPr>
                </a:tc>
                <a:tc>
                  <a:txBody>
                    <a:bodyPr/>
                    <a:lstStyle/>
                    <a:p>
                      <a:pPr algn="ctr"/>
                      <a:r>
                        <a:rPr lang="en-US" b="1" dirty="0"/>
                        <a:t>$10,619</a:t>
                      </a:r>
                    </a:p>
                  </a:txBody>
                  <a:tcPr>
                    <a:noFill/>
                  </a:tcPr>
                </a:tc>
                <a:extLst>
                  <a:ext uri="{0D108BD9-81ED-4DB2-BD59-A6C34878D82A}">
                    <a16:rowId xmlns:a16="http://schemas.microsoft.com/office/drawing/2014/main" val="779977372"/>
                  </a:ext>
                </a:extLst>
              </a:tr>
            </a:tbl>
          </a:graphicData>
        </a:graphic>
      </p:graphicFrame>
      <p:sp>
        <p:nvSpPr>
          <p:cNvPr id="13" name="TextBox 12">
            <a:extLst>
              <a:ext uri="{FF2B5EF4-FFF2-40B4-BE49-F238E27FC236}">
                <a16:creationId xmlns:a16="http://schemas.microsoft.com/office/drawing/2014/main" id="{96A3CBC9-74A8-C1B4-6AAE-DA914DFEBF67}"/>
              </a:ext>
            </a:extLst>
          </p:cNvPr>
          <p:cNvSpPr txBox="1"/>
          <p:nvPr/>
        </p:nvSpPr>
        <p:spPr>
          <a:xfrm>
            <a:off x="1676400" y="381000"/>
            <a:ext cx="8839200" cy="523220"/>
          </a:xfrm>
          <a:prstGeom prst="rect">
            <a:avLst/>
          </a:prstGeom>
          <a:noFill/>
        </p:spPr>
        <p:txBody>
          <a:bodyPr wrap="square" rtlCol="0">
            <a:spAutoFit/>
          </a:bodyPr>
          <a:lstStyle/>
          <a:p>
            <a:pPr algn="ctr"/>
            <a:r>
              <a:rPr lang="en-US" sz="2800" b="1" dirty="0"/>
              <a:t>Wages: Teaching Fellows</a:t>
            </a:r>
          </a:p>
        </p:txBody>
      </p:sp>
      <p:sp>
        <p:nvSpPr>
          <p:cNvPr id="14" name="TextBox 13">
            <a:extLst>
              <a:ext uri="{FF2B5EF4-FFF2-40B4-BE49-F238E27FC236}">
                <a16:creationId xmlns:a16="http://schemas.microsoft.com/office/drawing/2014/main" id="{26AC633A-96E8-69CA-7B37-C15E4E08DB69}"/>
              </a:ext>
            </a:extLst>
          </p:cNvPr>
          <p:cNvSpPr txBox="1"/>
          <p:nvPr/>
        </p:nvSpPr>
        <p:spPr>
          <a:xfrm>
            <a:off x="1147646" y="4401365"/>
            <a:ext cx="10206153" cy="2031325"/>
          </a:xfrm>
          <a:prstGeom prst="rect">
            <a:avLst/>
          </a:prstGeom>
          <a:noFill/>
        </p:spPr>
        <p:txBody>
          <a:bodyPr wrap="square" rtlCol="0">
            <a:spAutoFit/>
          </a:bodyPr>
          <a:lstStyle/>
          <a:p>
            <a:r>
              <a:rPr lang="en-US" i="1" dirty="0"/>
              <a:t>This wage increase took effect as of the first day of the month that follows the date of ratification of this renewal Agreement (the "Effective Date") and will be implemented within the first three pay periods that follow the date of ratification. To receive these increases, Employees must be actively employed on the effective date and the date of ratification. </a:t>
            </a:r>
            <a:r>
              <a:rPr lang="en-US" b="1" i="1" dirty="0"/>
              <a:t>Date of Ratification was April 24</a:t>
            </a:r>
            <a:r>
              <a:rPr lang="en-US" b="1" i="1" baseline="30000" dirty="0"/>
              <a:t>th</a:t>
            </a:r>
            <a:r>
              <a:rPr lang="en-US" b="1" i="1" dirty="0"/>
              <a:t>, 2025. </a:t>
            </a:r>
          </a:p>
          <a:p>
            <a:endParaRPr lang="en-US" i="1" dirty="0"/>
          </a:p>
          <a:p>
            <a:r>
              <a:rPr lang="en-US" i="1" dirty="0"/>
              <a:t>Wage rates for TA's and RA's and Teaching Fellows include a market adjustment effective May 1st 2025.</a:t>
            </a:r>
          </a:p>
          <a:p>
            <a:endParaRPr lang="en-US" i="1" dirty="0"/>
          </a:p>
        </p:txBody>
      </p:sp>
    </p:spTree>
    <p:extLst>
      <p:ext uri="{BB962C8B-B14F-4D97-AF65-F5344CB8AC3E}">
        <p14:creationId xmlns:p14="http://schemas.microsoft.com/office/powerpoint/2010/main" val="21335553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277F43-17DD-451F-B747-FA8215986E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2E4A95-AE14-B7BF-DAAB-5B4CA18AAA17}"/>
              </a:ext>
            </a:extLst>
          </p:cNvPr>
          <p:cNvSpPr>
            <a:spLocks noGrp="1"/>
          </p:cNvSpPr>
          <p:nvPr>
            <p:ph type="title"/>
          </p:nvPr>
        </p:nvSpPr>
        <p:spPr>
          <a:xfrm>
            <a:off x="2209800" y="304800"/>
            <a:ext cx="8077200" cy="738664"/>
          </a:xfrm>
        </p:spPr>
        <p:txBody>
          <a:bodyPr/>
          <a:lstStyle/>
          <a:p>
            <a:r>
              <a:rPr lang="en-US" sz="4800" b="1" i="1" dirty="0">
                <a:latin typeface="+mj-lt"/>
              </a:rPr>
              <a:t>Wages &amp; Benefits Continued </a:t>
            </a:r>
            <a:endParaRPr lang="en-US" dirty="0"/>
          </a:p>
        </p:txBody>
      </p:sp>
      <p:sp>
        <p:nvSpPr>
          <p:cNvPr id="4" name="Slide Number Placeholder 3">
            <a:extLst>
              <a:ext uri="{FF2B5EF4-FFF2-40B4-BE49-F238E27FC236}">
                <a16:creationId xmlns:a16="http://schemas.microsoft.com/office/drawing/2014/main" id="{073E104A-7E82-9807-AF12-0C65C4A4471F}"/>
              </a:ext>
            </a:extLst>
          </p:cNvPr>
          <p:cNvSpPr>
            <a:spLocks noGrp="1"/>
          </p:cNvSpPr>
          <p:nvPr>
            <p:ph type="sldNum" sz="quarter" idx="7"/>
          </p:nvPr>
        </p:nvSpPr>
        <p:spPr/>
        <p:txBody>
          <a:bodyPr/>
          <a:lstStyle/>
          <a:p>
            <a:fld id="{B6F15528-21DE-4FAA-801E-634DDDAF4B2B}" type="slidenum">
              <a:rPr lang="en-US" smtClean="0"/>
              <a:t>23</a:t>
            </a:fld>
            <a:endParaRPr lang="en-US" dirty="0"/>
          </a:p>
        </p:txBody>
      </p:sp>
      <p:pic>
        <p:nvPicPr>
          <p:cNvPr id="11266" name="Picture 2" descr="Childcare Assistance | Portland">
            <a:extLst>
              <a:ext uri="{FF2B5EF4-FFF2-40B4-BE49-F238E27FC236}">
                <a16:creationId xmlns:a16="http://schemas.microsoft.com/office/drawing/2014/main" id="{246B5340-04BA-9501-08E1-88C8A1CF17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1524000"/>
            <a:ext cx="4120919" cy="231933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973483C-71E1-98E3-FBB2-E713AE9C57F6}"/>
              </a:ext>
            </a:extLst>
          </p:cNvPr>
          <p:cNvSpPr txBox="1"/>
          <p:nvPr/>
        </p:nvSpPr>
        <p:spPr>
          <a:xfrm>
            <a:off x="742871" y="1375618"/>
            <a:ext cx="6096000" cy="2616101"/>
          </a:xfrm>
          <a:prstGeom prst="rect">
            <a:avLst/>
          </a:prstGeom>
          <a:noFill/>
        </p:spPr>
        <p:txBody>
          <a:bodyPr wrap="square" rtlCol="0">
            <a:spAutoFit/>
          </a:bodyPr>
          <a:lstStyle/>
          <a:p>
            <a:r>
              <a:rPr lang="en-US" sz="2400" b="1" i="1" dirty="0"/>
              <a:t>LOA on Childcare</a:t>
            </a:r>
          </a:p>
          <a:p>
            <a:pPr marL="342900" indent="-342900">
              <a:buFont typeface="Wingdings" panose="05000000000000000000" pitchFamily="2" charset="2"/>
              <a:buChar char="§"/>
            </a:pPr>
            <a:r>
              <a:rPr lang="en-US" sz="2000" dirty="0"/>
              <a:t>The University agrees to pay the Union a one-time lump sum payment in the amount of One Hundred and Ten Thousand Dollars ($110,000) to aid employees with costs associated with childcare.</a:t>
            </a:r>
          </a:p>
          <a:p>
            <a:pPr marL="342900" indent="-342900">
              <a:buFont typeface="Wingdings" panose="05000000000000000000" pitchFamily="2" charset="2"/>
              <a:buChar char="§"/>
            </a:pPr>
            <a:r>
              <a:rPr lang="en-US" sz="2000" dirty="0"/>
              <a:t>The Union will be responsible for the administration of these funds, including establishing criteria for eligibility. </a:t>
            </a:r>
          </a:p>
        </p:txBody>
      </p:sp>
      <p:sp>
        <p:nvSpPr>
          <p:cNvPr id="8" name="TextBox 7">
            <a:extLst>
              <a:ext uri="{FF2B5EF4-FFF2-40B4-BE49-F238E27FC236}">
                <a16:creationId xmlns:a16="http://schemas.microsoft.com/office/drawing/2014/main" id="{F69C352F-E200-C5AE-6EA1-FBB6A0C63630}"/>
              </a:ext>
            </a:extLst>
          </p:cNvPr>
          <p:cNvSpPr txBox="1"/>
          <p:nvPr/>
        </p:nvSpPr>
        <p:spPr>
          <a:xfrm>
            <a:off x="742871" y="4078909"/>
            <a:ext cx="5715000" cy="2308324"/>
          </a:xfrm>
          <a:prstGeom prst="rect">
            <a:avLst/>
          </a:prstGeom>
          <a:noFill/>
        </p:spPr>
        <p:txBody>
          <a:bodyPr wrap="square" rtlCol="0">
            <a:spAutoFit/>
          </a:bodyPr>
          <a:lstStyle/>
          <a:p>
            <a:r>
              <a:rPr lang="en-US" sz="2400" b="1" i="1" dirty="0"/>
              <a:t>LOA – Lump Sum Ratification Bonus</a:t>
            </a:r>
          </a:p>
          <a:p>
            <a:pPr marL="285750" indent="-285750">
              <a:buFont typeface="Wingdings" panose="05000000000000000000" pitchFamily="2" charset="2"/>
              <a:buChar char="§"/>
            </a:pPr>
            <a:r>
              <a:rPr lang="en-US" sz="2000" dirty="0"/>
              <a:t>The Employer agrees to provide all unique employees in the 2024-2025 Academic year, currently registered as a graduate student, with a one-time lump sum payment of two hundred and fifty dollars ($250) no later than the pay period following the date of ratification.</a:t>
            </a:r>
          </a:p>
        </p:txBody>
      </p:sp>
    </p:spTree>
    <p:extLst>
      <p:ext uri="{BB962C8B-B14F-4D97-AF65-F5344CB8AC3E}">
        <p14:creationId xmlns:p14="http://schemas.microsoft.com/office/powerpoint/2010/main" val="23921243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B3B3A1-4208-EC09-3513-5ECA223F8E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5CB02F-441E-7544-F946-BE781B593D15}"/>
              </a:ext>
            </a:extLst>
          </p:cNvPr>
          <p:cNvSpPr>
            <a:spLocks noGrp="1"/>
          </p:cNvSpPr>
          <p:nvPr>
            <p:ph type="title"/>
          </p:nvPr>
        </p:nvSpPr>
        <p:spPr>
          <a:xfrm>
            <a:off x="678281" y="304800"/>
            <a:ext cx="10294519" cy="553998"/>
          </a:xfrm>
        </p:spPr>
        <p:txBody>
          <a:bodyPr/>
          <a:lstStyle/>
          <a:p>
            <a:r>
              <a:rPr lang="en-US" sz="3600" dirty="0"/>
              <a:t>LOA – “Employment Income Transparency”</a:t>
            </a:r>
          </a:p>
        </p:txBody>
      </p:sp>
      <p:sp>
        <p:nvSpPr>
          <p:cNvPr id="3" name="Text Placeholder 2">
            <a:extLst>
              <a:ext uri="{FF2B5EF4-FFF2-40B4-BE49-F238E27FC236}">
                <a16:creationId xmlns:a16="http://schemas.microsoft.com/office/drawing/2014/main" id="{C657B6FF-16C6-54DB-D79E-C3EC716AC1E2}"/>
              </a:ext>
            </a:extLst>
          </p:cNvPr>
          <p:cNvSpPr>
            <a:spLocks noGrp="1"/>
          </p:cNvSpPr>
          <p:nvPr>
            <p:ph type="body" idx="1"/>
          </p:nvPr>
        </p:nvSpPr>
        <p:spPr>
          <a:xfrm>
            <a:off x="678281" y="1272997"/>
            <a:ext cx="10835436" cy="3970318"/>
          </a:xfrm>
        </p:spPr>
        <p:txBody>
          <a:bodyPr/>
          <a:lstStyle/>
          <a:p>
            <a:pPr lvl="1"/>
            <a:endParaRPr lang="en-US" sz="2400" i="1" dirty="0"/>
          </a:p>
          <a:p>
            <a:pPr marL="342900" indent="-342900">
              <a:buFont typeface="Wingdings" panose="05000000000000000000" pitchFamily="2" charset="2"/>
              <a:buChar char="§"/>
            </a:pPr>
            <a:r>
              <a:rPr lang="en-US" sz="2400" dirty="0"/>
              <a:t>The parties agree that where funding commitments include employment income, any employment income will be identified separately from other funding commitments. Any additional employment income (beyond employment granted as part of funding commitments) will not result in a reduction in non-employment sources of financial funding that the University provides to a graduate student.</a:t>
            </a:r>
          </a:p>
          <a:p>
            <a:endParaRPr lang="en-US" sz="2400" dirty="0"/>
          </a:p>
          <a:p>
            <a:pPr marL="342900" indent="-342900">
              <a:buFont typeface="Wingdings" panose="05000000000000000000" pitchFamily="2" charset="2"/>
              <a:buChar char="§"/>
            </a:pPr>
            <a:r>
              <a:rPr lang="en-US" sz="2400" dirty="0"/>
              <a:t>The parties agree that this Letter of Agreement shall expire on April 30, 2027, at the    </a:t>
            </a:r>
          </a:p>
          <a:p>
            <a:r>
              <a:rPr lang="en-US" sz="2400" dirty="0"/>
              <a:t>    conclusion of the Term of the Collective Agreement and shall be subject to   </a:t>
            </a:r>
          </a:p>
          <a:p>
            <a:r>
              <a:rPr lang="en-US" sz="2400" dirty="0"/>
              <a:t>    renegotiation.</a:t>
            </a:r>
          </a:p>
          <a:p>
            <a:endParaRPr lang="en-US" dirty="0"/>
          </a:p>
        </p:txBody>
      </p:sp>
      <p:sp>
        <p:nvSpPr>
          <p:cNvPr id="4" name="Slide Number Placeholder 3">
            <a:extLst>
              <a:ext uri="{FF2B5EF4-FFF2-40B4-BE49-F238E27FC236}">
                <a16:creationId xmlns:a16="http://schemas.microsoft.com/office/drawing/2014/main" id="{0F40263F-8BA3-221D-6BE5-443AE6C40D31}"/>
              </a:ext>
            </a:extLst>
          </p:cNvPr>
          <p:cNvSpPr>
            <a:spLocks noGrp="1"/>
          </p:cNvSpPr>
          <p:nvPr>
            <p:ph type="sldNum" sz="quarter" idx="7"/>
          </p:nvPr>
        </p:nvSpPr>
        <p:spPr/>
        <p:txBody>
          <a:bodyPr/>
          <a:lstStyle/>
          <a:p>
            <a:fld id="{B6F15528-21DE-4FAA-801E-634DDDAF4B2B}" type="slidenum">
              <a:rPr lang="en-US" smtClean="0"/>
              <a:t>24</a:t>
            </a:fld>
            <a:endParaRPr lang="en-US" dirty="0"/>
          </a:p>
        </p:txBody>
      </p:sp>
    </p:spTree>
    <p:extLst>
      <p:ext uri="{BB962C8B-B14F-4D97-AF65-F5344CB8AC3E}">
        <p14:creationId xmlns:p14="http://schemas.microsoft.com/office/powerpoint/2010/main" val="13455394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9E474-4E0E-D398-B44C-EECCF895DD44}"/>
              </a:ext>
            </a:extLst>
          </p:cNvPr>
          <p:cNvSpPr>
            <a:spLocks noGrp="1"/>
          </p:cNvSpPr>
          <p:nvPr>
            <p:ph type="title"/>
          </p:nvPr>
        </p:nvSpPr>
        <p:spPr>
          <a:xfrm>
            <a:off x="1066800" y="609600"/>
            <a:ext cx="10294519" cy="553998"/>
          </a:xfrm>
        </p:spPr>
        <p:txBody>
          <a:bodyPr/>
          <a:lstStyle/>
          <a:p>
            <a:r>
              <a:rPr lang="en-US" sz="3600" dirty="0"/>
              <a:t>LOA – “Employment Income Transparency”</a:t>
            </a:r>
          </a:p>
        </p:txBody>
      </p:sp>
      <p:sp>
        <p:nvSpPr>
          <p:cNvPr id="3" name="Text Placeholder 2">
            <a:extLst>
              <a:ext uri="{FF2B5EF4-FFF2-40B4-BE49-F238E27FC236}">
                <a16:creationId xmlns:a16="http://schemas.microsoft.com/office/drawing/2014/main" id="{20CEBFBC-F958-ECDE-16E2-9818BC4477BE}"/>
              </a:ext>
            </a:extLst>
          </p:cNvPr>
          <p:cNvSpPr>
            <a:spLocks noGrp="1"/>
          </p:cNvSpPr>
          <p:nvPr>
            <p:ph type="body" idx="1"/>
          </p:nvPr>
        </p:nvSpPr>
        <p:spPr>
          <a:xfrm>
            <a:off x="4495800" y="1951672"/>
            <a:ext cx="6096000" cy="2954655"/>
          </a:xfrm>
        </p:spPr>
        <p:txBody>
          <a:bodyPr/>
          <a:lstStyle/>
          <a:p>
            <a:pPr marL="285750" indent="-285750">
              <a:buFont typeface="Wingdings" panose="05000000000000000000" pitchFamily="2" charset="2"/>
              <a:buChar char="§"/>
            </a:pPr>
            <a:r>
              <a:rPr lang="en-US" sz="2400" i="1" dirty="0"/>
              <a:t>Employment income should be separately identified from other funding commitments in the annual funding letter provided to students.</a:t>
            </a:r>
          </a:p>
          <a:p>
            <a:endParaRPr lang="en-US" sz="2400" i="1" dirty="0"/>
          </a:p>
          <a:p>
            <a:pPr marL="285750" indent="-285750">
              <a:buFont typeface="Wingdings" panose="05000000000000000000" pitchFamily="2" charset="2"/>
              <a:buChar char="§"/>
            </a:pPr>
            <a:r>
              <a:rPr lang="en-US" sz="2400" i="1" dirty="0"/>
              <a:t>Note that any employment income over and above what was granted as part of funding will not result in a reduction in non-employment sources of financial funding. </a:t>
            </a:r>
          </a:p>
        </p:txBody>
      </p:sp>
      <p:sp>
        <p:nvSpPr>
          <p:cNvPr id="4" name="Slide Number Placeholder 3">
            <a:extLst>
              <a:ext uri="{FF2B5EF4-FFF2-40B4-BE49-F238E27FC236}">
                <a16:creationId xmlns:a16="http://schemas.microsoft.com/office/drawing/2014/main" id="{CE915D9A-F9CD-D9FD-5A48-493FBCC6780B}"/>
              </a:ext>
            </a:extLst>
          </p:cNvPr>
          <p:cNvSpPr>
            <a:spLocks noGrp="1"/>
          </p:cNvSpPr>
          <p:nvPr>
            <p:ph type="sldNum" sz="quarter" idx="7"/>
          </p:nvPr>
        </p:nvSpPr>
        <p:spPr/>
        <p:txBody>
          <a:bodyPr/>
          <a:lstStyle/>
          <a:p>
            <a:fld id="{B6F15528-21DE-4FAA-801E-634DDDAF4B2B}" type="slidenum">
              <a:rPr lang="en-US" smtClean="0"/>
              <a:t>25</a:t>
            </a:fld>
            <a:endParaRPr lang="en-US" dirty="0"/>
          </a:p>
        </p:txBody>
      </p:sp>
      <p:pic>
        <p:nvPicPr>
          <p:cNvPr id="6" name="Picture 5">
            <a:extLst>
              <a:ext uri="{FF2B5EF4-FFF2-40B4-BE49-F238E27FC236}">
                <a16:creationId xmlns:a16="http://schemas.microsoft.com/office/drawing/2014/main" id="{4CEAA326-BC5C-A8CC-EF4B-AF7587974E6E}"/>
              </a:ext>
            </a:extLst>
          </p:cNvPr>
          <p:cNvPicPr>
            <a:picLocks noChangeAspect="1"/>
          </p:cNvPicPr>
          <p:nvPr/>
        </p:nvPicPr>
        <p:blipFill>
          <a:blip r:embed="rId3"/>
          <a:stretch>
            <a:fillRect/>
          </a:stretch>
        </p:blipFill>
        <p:spPr>
          <a:xfrm>
            <a:off x="1611351" y="2340533"/>
            <a:ext cx="2472109" cy="2176932"/>
          </a:xfrm>
          <a:prstGeom prst="rect">
            <a:avLst/>
          </a:prstGeom>
        </p:spPr>
      </p:pic>
    </p:spTree>
    <p:extLst>
      <p:ext uri="{BB962C8B-B14F-4D97-AF65-F5344CB8AC3E}">
        <p14:creationId xmlns:p14="http://schemas.microsoft.com/office/powerpoint/2010/main" val="3654371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13970">
              <a:lnSpc>
                <a:spcPct val="100000"/>
              </a:lnSpc>
              <a:spcBef>
                <a:spcPts val="105"/>
              </a:spcBef>
            </a:pPr>
            <a:r>
              <a:rPr spc="-60" dirty="0"/>
              <a:t>QUESTIONS?</a:t>
            </a:r>
          </a:p>
        </p:txBody>
      </p:sp>
      <p:sp>
        <p:nvSpPr>
          <p:cNvPr id="3" name="Slide Number Placeholder 2">
            <a:extLst>
              <a:ext uri="{FF2B5EF4-FFF2-40B4-BE49-F238E27FC236}">
                <a16:creationId xmlns:a16="http://schemas.microsoft.com/office/drawing/2014/main" id="{1CB1A3CB-6525-E34C-1E4C-163FCBE9AEF3}"/>
              </a:ext>
            </a:extLst>
          </p:cNvPr>
          <p:cNvSpPr>
            <a:spLocks noGrp="1"/>
          </p:cNvSpPr>
          <p:nvPr>
            <p:ph type="sldNum" sz="quarter" idx="7"/>
          </p:nvPr>
        </p:nvSpPr>
        <p:spPr/>
        <p:txBody>
          <a:bodyPr/>
          <a:lstStyle/>
          <a:p>
            <a:fld id="{B6F15528-21DE-4FAA-801E-634DDDAF4B2B}" type="slidenum">
              <a:rPr lang="en-US" smtClean="0"/>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solidFill>
            <a:srgbClr val="002352"/>
          </a:solidFill>
        </p:spPr>
        <p:txBody>
          <a:bodyPr wrap="square" lIns="0" tIns="0" rIns="0" bIns="0" rtlCol="0"/>
          <a:lstStyle/>
          <a:p>
            <a:endParaRPr dirty="0"/>
          </a:p>
        </p:txBody>
      </p:sp>
      <p:sp>
        <p:nvSpPr>
          <p:cNvPr id="3" name="object 3"/>
          <p:cNvSpPr/>
          <p:nvPr/>
        </p:nvSpPr>
        <p:spPr>
          <a:xfrm>
            <a:off x="6260313" y="3681022"/>
            <a:ext cx="440055" cy="509270"/>
          </a:xfrm>
          <a:custGeom>
            <a:avLst/>
            <a:gdLst/>
            <a:ahLst/>
            <a:cxnLst/>
            <a:rect l="l" t="t" r="r" b="b"/>
            <a:pathLst>
              <a:path w="440054" h="509270">
                <a:moveTo>
                  <a:pt x="241227" y="0"/>
                </a:moveTo>
                <a:lnTo>
                  <a:pt x="190959" y="8113"/>
                </a:lnTo>
                <a:lnTo>
                  <a:pt x="139920" y="28592"/>
                </a:lnTo>
                <a:lnTo>
                  <a:pt x="106133" y="47841"/>
                </a:lnTo>
                <a:lnTo>
                  <a:pt x="74878" y="70388"/>
                </a:lnTo>
                <a:lnTo>
                  <a:pt x="43172" y="103017"/>
                </a:lnTo>
                <a:lnTo>
                  <a:pt x="19655" y="145856"/>
                </a:lnTo>
                <a:lnTo>
                  <a:pt x="5030" y="200447"/>
                </a:lnTo>
                <a:lnTo>
                  <a:pt x="0" y="268334"/>
                </a:lnTo>
                <a:lnTo>
                  <a:pt x="3901" y="319102"/>
                </a:lnTo>
                <a:lnTo>
                  <a:pt x="15521" y="365358"/>
                </a:lnTo>
                <a:lnTo>
                  <a:pt x="34733" y="406407"/>
                </a:lnTo>
                <a:lnTo>
                  <a:pt x="61408" y="441553"/>
                </a:lnTo>
                <a:lnTo>
                  <a:pt x="95419" y="470101"/>
                </a:lnTo>
                <a:lnTo>
                  <a:pt x="136640" y="491353"/>
                </a:lnTo>
                <a:lnTo>
                  <a:pt x="184942" y="504615"/>
                </a:lnTo>
                <a:lnTo>
                  <a:pt x="240200" y="509190"/>
                </a:lnTo>
                <a:lnTo>
                  <a:pt x="295404" y="501783"/>
                </a:lnTo>
                <a:lnTo>
                  <a:pt x="347636" y="484581"/>
                </a:lnTo>
                <a:lnTo>
                  <a:pt x="387700" y="465108"/>
                </a:lnTo>
                <a:lnTo>
                  <a:pt x="402044" y="454204"/>
                </a:lnTo>
                <a:lnTo>
                  <a:pt x="285274" y="454204"/>
                </a:lnTo>
                <a:lnTo>
                  <a:pt x="234619" y="449221"/>
                </a:lnTo>
                <a:lnTo>
                  <a:pt x="192068" y="434811"/>
                </a:lnTo>
                <a:lnTo>
                  <a:pt x="157507" y="411782"/>
                </a:lnTo>
                <a:lnTo>
                  <a:pt x="130823" y="380942"/>
                </a:lnTo>
                <a:lnTo>
                  <a:pt x="111902" y="343101"/>
                </a:lnTo>
                <a:lnTo>
                  <a:pt x="100633" y="299067"/>
                </a:lnTo>
                <a:lnTo>
                  <a:pt x="96902" y="249649"/>
                </a:lnTo>
                <a:lnTo>
                  <a:pt x="249009" y="249649"/>
                </a:lnTo>
                <a:lnTo>
                  <a:pt x="296054" y="248790"/>
                </a:lnTo>
                <a:lnTo>
                  <a:pt x="343140" y="246075"/>
                </a:lnTo>
                <a:lnTo>
                  <a:pt x="390253" y="241296"/>
                </a:lnTo>
                <a:lnTo>
                  <a:pt x="437381" y="234246"/>
                </a:lnTo>
                <a:lnTo>
                  <a:pt x="439238" y="213946"/>
                </a:lnTo>
                <a:lnTo>
                  <a:pt x="251794" y="213946"/>
                </a:lnTo>
                <a:lnTo>
                  <a:pt x="201437" y="213761"/>
                </a:lnTo>
                <a:lnTo>
                  <a:pt x="150278" y="211889"/>
                </a:lnTo>
                <a:lnTo>
                  <a:pt x="99104" y="207852"/>
                </a:lnTo>
                <a:lnTo>
                  <a:pt x="101844" y="155692"/>
                </a:lnTo>
                <a:lnTo>
                  <a:pt x="114515" y="112749"/>
                </a:lnTo>
                <a:lnTo>
                  <a:pt x="135754" y="79051"/>
                </a:lnTo>
                <a:lnTo>
                  <a:pt x="198307" y="40124"/>
                </a:lnTo>
                <a:lnTo>
                  <a:pt x="236823" y="35201"/>
                </a:lnTo>
                <a:lnTo>
                  <a:pt x="361559" y="35201"/>
                </a:lnTo>
                <a:lnTo>
                  <a:pt x="330184" y="17352"/>
                </a:lnTo>
                <a:lnTo>
                  <a:pt x="287950" y="4424"/>
                </a:lnTo>
                <a:lnTo>
                  <a:pt x="241227" y="0"/>
                </a:lnTo>
                <a:close/>
              </a:path>
              <a:path w="440054" h="509270">
                <a:moveTo>
                  <a:pt x="414183" y="404714"/>
                </a:moveTo>
                <a:lnTo>
                  <a:pt x="384296" y="422655"/>
                </a:lnTo>
                <a:lnTo>
                  <a:pt x="353472" y="438533"/>
                </a:lnTo>
                <a:lnTo>
                  <a:pt x="320777" y="449874"/>
                </a:lnTo>
                <a:lnTo>
                  <a:pt x="285274" y="454204"/>
                </a:lnTo>
                <a:lnTo>
                  <a:pt x="402044" y="454204"/>
                </a:lnTo>
                <a:lnTo>
                  <a:pt x="406402" y="450892"/>
                </a:lnTo>
                <a:lnTo>
                  <a:pt x="427397" y="415706"/>
                </a:lnTo>
                <a:lnTo>
                  <a:pt x="414183" y="404714"/>
                </a:lnTo>
                <a:close/>
              </a:path>
              <a:path w="440054" h="509270">
                <a:moveTo>
                  <a:pt x="361559" y="35201"/>
                </a:moveTo>
                <a:lnTo>
                  <a:pt x="236823" y="35201"/>
                </a:lnTo>
                <a:lnTo>
                  <a:pt x="277028" y="44210"/>
                </a:lnTo>
                <a:lnTo>
                  <a:pt x="307931" y="69266"/>
                </a:lnTo>
                <a:lnTo>
                  <a:pt x="329743" y="107412"/>
                </a:lnTo>
                <a:lnTo>
                  <a:pt x="342678" y="155734"/>
                </a:lnTo>
                <a:lnTo>
                  <a:pt x="346939" y="211150"/>
                </a:lnTo>
                <a:lnTo>
                  <a:pt x="300557" y="212917"/>
                </a:lnTo>
                <a:lnTo>
                  <a:pt x="251794" y="213946"/>
                </a:lnTo>
                <a:lnTo>
                  <a:pt x="439238" y="213946"/>
                </a:lnTo>
                <a:lnTo>
                  <a:pt x="439345" y="211150"/>
                </a:lnTo>
                <a:lnTo>
                  <a:pt x="439549" y="202084"/>
                </a:lnTo>
                <a:lnTo>
                  <a:pt x="439583" y="191366"/>
                </a:lnTo>
                <a:lnTo>
                  <a:pt x="434551" y="143711"/>
                </a:lnTo>
                <a:lnTo>
                  <a:pt x="420112" y="101963"/>
                </a:lnTo>
                <a:lnTo>
                  <a:pt x="397248" y="66641"/>
                </a:lnTo>
                <a:lnTo>
                  <a:pt x="366945" y="38265"/>
                </a:lnTo>
                <a:lnTo>
                  <a:pt x="361559" y="35201"/>
                </a:lnTo>
                <a:close/>
              </a:path>
            </a:pathLst>
          </a:custGeom>
          <a:solidFill>
            <a:srgbClr val="FFFFFF"/>
          </a:solidFill>
        </p:spPr>
        <p:txBody>
          <a:bodyPr wrap="square" lIns="0" tIns="0" rIns="0" bIns="0" rtlCol="0"/>
          <a:lstStyle/>
          <a:p>
            <a:endParaRPr dirty="0"/>
          </a:p>
        </p:txBody>
      </p:sp>
      <p:sp>
        <p:nvSpPr>
          <p:cNvPr id="4" name="object 4"/>
          <p:cNvSpPr/>
          <p:nvPr/>
        </p:nvSpPr>
        <p:spPr>
          <a:xfrm>
            <a:off x="6737336" y="3681022"/>
            <a:ext cx="588645" cy="492125"/>
          </a:xfrm>
          <a:custGeom>
            <a:avLst/>
            <a:gdLst/>
            <a:ahLst/>
            <a:cxnLst/>
            <a:rect l="l" t="t" r="r" b="b"/>
            <a:pathLst>
              <a:path w="588645" h="492125">
                <a:moveTo>
                  <a:pt x="162971" y="0"/>
                </a:moveTo>
                <a:lnTo>
                  <a:pt x="129888" y="13354"/>
                </a:lnTo>
                <a:lnTo>
                  <a:pt x="90130" y="25987"/>
                </a:lnTo>
                <a:lnTo>
                  <a:pt x="46049" y="36349"/>
                </a:lnTo>
                <a:lnTo>
                  <a:pt x="0" y="42895"/>
                </a:lnTo>
                <a:lnTo>
                  <a:pt x="0" y="72586"/>
                </a:lnTo>
                <a:lnTo>
                  <a:pt x="38467" y="72586"/>
                </a:lnTo>
                <a:lnTo>
                  <a:pt x="77081" y="83577"/>
                </a:lnTo>
                <a:lnTo>
                  <a:pt x="84287" y="125188"/>
                </a:lnTo>
                <a:lnTo>
                  <a:pt x="84716" y="381618"/>
                </a:lnTo>
                <a:lnTo>
                  <a:pt x="84486" y="401585"/>
                </a:lnTo>
                <a:lnTo>
                  <a:pt x="79283" y="442099"/>
                </a:lnTo>
                <a:lnTo>
                  <a:pt x="0" y="459700"/>
                </a:lnTo>
                <a:lnTo>
                  <a:pt x="0" y="491590"/>
                </a:lnTo>
                <a:lnTo>
                  <a:pt x="92002" y="488653"/>
                </a:lnTo>
                <a:lnTo>
                  <a:pt x="257671" y="488292"/>
                </a:lnTo>
                <a:lnTo>
                  <a:pt x="257671" y="459700"/>
                </a:lnTo>
                <a:lnTo>
                  <a:pt x="198420" y="455561"/>
                </a:lnTo>
                <a:lnTo>
                  <a:pt x="172919" y="418459"/>
                </a:lnTo>
                <a:lnTo>
                  <a:pt x="171781" y="161660"/>
                </a:lnTo>
                <a:lnTo>
                  <a:pt x="182923" y="128278"/>
                </a:lnTo>
                <a:lnTo>
                  <a:pt x="212138" y="96646"/>
                </a:lnTo>
                <a:lnTo>
                  <a:pt x="217629" y="93484"/>
                </a:lnTo>
                <a:lnTo>
                  <a:pt x="171781" y="93484"/>
                </a:lnTo>
                <a:lnTo>
                  <a:pt x="171781" y="4396"/>
                </a:lnTo>
                <a:lnTo>
                  <a:pt x="162971" y="0"/>
                </a:lnTo>
                <a:close/>
              </a:path>
              <a:path w="588645" h="492125">
                <a:moveTo>
                  <a:pt x="257671" y="488292"/>
                </a:moveTo>
                <a:lnTo>
                  <a:pt x="128909" y="488292"/>
                </a:lnTo>
                <a:lnTo>
                  <a:pt x="165298" y="488653"/>
                </a:lnTo>
                <a:lnTo>
                  <a:pt x="257671" y="491590"/>
                </a:lnTo>
                <a:lnTo>
                  <a:pt x="257671" y="488292"/>
                </a:lnTo>
                <a:close/>
              </a:path>
              <a:path w="588645" h="492125">
                <a:moveTo>
                  <a:pt x="476443" y="63793"/>
                </a:moveTo>
                <a:lnTo>
                  <a:pt x="299515" y="63793"/>
                </a:lnTo>
                <a:lnTo>
                  <a:pt x="348508" y="72349"/>
                </a:lnTo>
                <a:lnTo>
                  <a:pt x="386434" y="97606"/>
                </a:lnTo>
                <a:lnTo>
                  <a:pt x="410925" y="138949"/>
                </a:lnTo>
                <a:lnTo>
                  <a:pt x="419615" y="195762"/>
                </a:lnTo>
                <a:lnTo>
                  <a:pt x="419616" y="491590"/>
                </a:lnTo>
                <a:lnTo>
                  <a:pt x="459294" y="489529"/>
                </a:lnTo>
                <a:lnTo>
                  <a:pt x="480689" y="488653"/>
                </a:lnTo>
                <a:lnTo>
                  <a:pt x="502276" y="488292"/>
                </a:lnTo>
                <a:lnTo>
                  <a:pt x="588167" y="488292"/>
                </a:lnTo>
                <a:lnTo>
                  <a:pt x="588167" y="459700"/>
                </a:lnTo>
                <a:lnTo>
                  <a:pt x="533317" y="455561"/>
                </a:lnTo>
                <a:lnTo>
                  <a:pt x="507745" y="418459"/>
                </a:lnTo>
                <a:lnTo>
                  <a:pt x="506681" y="181459"/>
                </a:lnTo>
                <a:lnTo>
                  <a:pt x="502439" y="128688"/>
                </a:lnTo>
                <a:lnTo>
                  <a:pt x="489290" y="84072"/>
                </a:lnTo>
                <a:lnTo>
                  <a:pt x="476443" y="63793"/>
                </a:lnTo>
                <a:close/>
              </a:path>
              <a:path w="588645" h="492125">
                <a:moveTo>
                  <a:pt x="588167" y="488292"/>
                </a:moveTo>
                <a:lnTo>
                  <a:pt x="502276" y="488292"/>
                </a:lnTo>
                <a:lnTo>
                  <a:pt x="524554" y="488653"/>
                </a:lnTo>
                <a:lnTo>
                  <a:pt x="588167" y="491590"/>
                </a:lnTo>
                <a:lnTo>
                  <a:pt x="588167" y="488292"/>
                </a:lnTo>
                <a:close/>
              </a:path>
              <a:path w="588645" h="492125">
                <a:moveTo>
                  <a:pt x="334899" y="0"/>
                </a:moveTo>
                <a:lnTo>
                  <a:pt x="286375" y="5772"/>
                </a:lnTo>
                <a:lnTo>
                  <a:pt x="251064" y="26393"/>
                </a:lnTo>
                <a:lnTo>
                  <a:pt x="173983" y="93484"/>
                </a:lnTo>
                <a:lnTo>
                  <a:pt x="217629" y="93484"/>
                </a:lnTo>
                <a:lnTo>
                  <a:pt x="253108" y="73055"/>
                </a:lnTo>
                <a:lnTo>
                  <a:pt x="299515" y="63793"/>
                </a:lnTo>
                <a:lnTo>
                  <a:pt x="476443" y="63793"/>
                </a:lnTo>
                <a:lnTo>
                  <a:pt x="466598" y="48253"/>
                </a:lnTo>
                <a:lnTo>
                  <a:pt x="433727" y="21874"/>
                </a:lnTo>
                <a:lnTo>
                  <a:pt x="390039" y="5575"/>
                </a:lnTo>
                <a:lnTo>
                  <a:pt x="334899" y="0"/>
                </a:lnTo>
                <a:close/>
              </a:path>
            </a:pathLst>
          </a:custGeom>
          <a:solidFill>
            <a:srgbClr val="FFFFFF"/>
          </a:solidFill>
        </p:spPr>
        <p:txBody>
          <a:bodyPr wrap="square" lIns="0" tIns="0" rIns="0" bIns="0" rtlCol="0"/>
          <a:lstStyle/>
          <a:p>
            <a:endParaRPr dirty="0"/>
          </a:p>
        </p:txBody>
      </p:sp>
      <p:sp>
        <p:nvSpPr>
          <p:cNvPr id="5" name="object 5"/>
          <p:cNvSpPr/>
          <p:nvPr/>
        </p:nvSpPr>
        <p:spPr>
          <a:xfrm>
            <a:off x="7306857" y="3632631"/>
            <a:ext cx="123330" cy="235345"/>
          </a:xfrm>
          <a:prstGeom prst="rect">
            <a:avLst/>
          </a:prstGeom>
          <a:blipFill>
            <a:blip r:embed="rId2" cstate="print"/>
            <a:stretch>
              <a:fillRect/>
            </a:stretch>
          </a:blipFill>
        </p:spPr>
        <p:txBody>
          <a:bodyPr wrap="square" lIns="0" tIns="0" rIns="0" bIns="0" rtlCol="0"/>
          <a:lstStyle/>
          <a:p>
            <a:endParaRPr dirty="0"/>
          </a:p>
        </p:txBody>
      </p:sp>
      <p:sp>
        <p:nvSpPr>
          <p:cNvPr id="6" name="object 6"/>
          <p:cNvSpPr/>
          <p:nvPr/>
        </p:nvSpPr>
        <p:spPr>
          <a:xfrm>
            <a:off x="7456615" y="3681022"/>
            <a:ext cx="367665" cy="509270"/>
          </a:xfrm>
          <a:custGeom>
            <a:avLst/>
            <a:gdLst/>
            <a:ahLst/>
            <a:cxnLst/>
            <a:rect l="l" t="t" r="r" b="b"/>
            <a:pathLst>
              <a:path w="367665" h="509270">
                <a:moveTo>
                  <a:pt x="43018" y="339821"/>
                </a:moveTo>
                <a:lnTo>
                  <a:pt x="11011" y="339821"/>
                </a:lnTo>
                <a:lnTo>
                  <a:pt x="10695" y="376407"/>
                </a:lnTo>
                <a:lnTo>
                  <a:pt x="9249" y="413095"/>
                </a:lnTo>
                <a:lnTo>
                  <a:pt x="5932" y="449165"/>
                </a:lnTo>
                <a:lnTo>
                  <a:pt x="0" y="483896"/>
                </a:lnTo>
                <a:lnTo>
                  <a:pt x="37122" y="495267"/>
                </a:lnTo>
                <a:lnTo>
                  <a:pt x="73117" y="503138"/>
                </a:lnTo>
                <a:lnTo>
                  <a:pt x="108891" y="507711"/>
                </a:lnTo>
                <a:lnTo>
                  <a:pt x="145353" y="509190"/>
                </a:lnTo>
                <a:lnTo>
                  <a:pt x="194542" y="505506"/>
                </a:lnTo>
                <a:lnTo>
                  <a:pt x="241618" y="494529"/>
                </a:lnTo>
                <a:lnTo>
                  <a:pt x="284592" y="476377"/>
                </a:lnTo>
                <a:lnTo>
                  <a:pt x="292910" y="470691"/>
                </a:lnTo>
                <a:lnTo>
                  <a:pt x="177360" y="470691"/>
                </a:lnTo>
                <a:lnTo>
                  <a:pt x="130788" y="465897"/>
                </a:lnTo>
                <a:lnTo>
                  <a:pt x="87450" y="450484"/>
                </a:lnTo>
                <a:lnTo>
                  <a:pt x="55482" y="422906"/>
                </a:lnTo>
                <a:lnTo>
                  <a:pt x="43018" y="381618"/>
                </a:lnTo>
                <a:lnTo>
                  <a:pt x="43018" y="339821"/>
                </a:lnTo>
                <a:close/>
              </a:path>
              <a:path w="367665" h="509270">
                <a:moveTo>
                  <a:pt x="202760" y="0"/>
                </a:moveTo>
                <a:lnTo>
                  <a:pt x="154263" y="3457"/>
                </a:lnTo>
                <a:lnTo>
                  <a:pt x="108620" y="14461"/>
                </a:lnTo>
                <a:lnTo>
                  <a:pt x="68492" y="33957"/>
                </a:lnTo>
                <a:lnTo>
                  <a:pt x="36536" y="62893"/>
                </a:lnTo>
                <a:lnTo>
                  <a:pt x="15413" y="102214"/>
                </a:lnTo>
                <a:lnTo>
                  <a:pt x="7781" y="152867"/>
                </a:lnTo>
                <a:lnTo>
                  <a:pt x="14567" y="194380"/>
                </a:lnTo>
                <a:lnTo>
                  <a:pt x="61174" y="249369"/>
                </a:lnTo>
                <a:lnTo>
                  <a:pt x="95874" y="266136"/>
                </a:lnTo>
                <a:lnTo>
                  <a:pt x="134171" y="278838"/>
                </a:lnTo>
                <a:lnTo>
                  <a:pt x="173653" y="289375"/>
                </a:lnTo>
                <a:lnTo>
                  <a:pt x="249009" y="306833"/>
                </a:lnTo>
                <a:lnTo>
                  <a:pt x="270181" y="316728"/>
                </a:lnTo>
                <a:lnTo>
                  <a:pt x="285696" y="332399"/>
                </a:lnTo>
                <a:lnTo>
                  <a:pt x="295237" y="352609"/>
                </a:lnTo>
                <a:lnTo>
                  <a:pt x="298488" y="376122"/>
                </a:lnTo>
                <a:lnTo>
                  <a:pt x="288708" y="414559"/>
                </a:lnTo>
                <a:lnTo>
                  <a:pt x="262315" y="444439"/>
                </a:lnTo>
                <a:lnTo>
                  <a:pt x="223726" y="463802"/>
                </a:lnTo>
                <a:lnTo>
                  <a:pt x="177360" y="470691"/>
                </a:lnTo>
                <a:lnTo>
                  <a:pt x="292910" y="470691"/>
                </a:lnTo>
                <a:lnTo>
                  <a:pt x="321477" y="451165"/>
                </a:lnTo>
                <a:lnTo>
                  <a:pt x="350284" y="419008"/>
                </a:lnTo>
                <a:lnTo>
                  <a:pt x="367493" y="383212"/>
                </a:lnTo>
                <a:lnTo>
                  <a:pt x="367437" y="289375"/>
                </a:lnTo>
                <a:lnTo>
                  <a:pt x="347254" y="258349"/>
                </a:lnTo>
                <a:lnTo>
                  <a:pt x="311211" y="233688"/>
                </a:lnTo>
                <a:lnTo>
                  <a:pt x="260213" y="215309"/>
                </a:lnTo>
                <a:lnTo>
                  <a:pt x="193951" y="201258"/>
                </a:lnTo>
                <a:lnTo>
                  <a:pt x="142708" y="189139"/>
                </a:lnTo>
                <a:lnTo>
                  <a:pt x="107418" y="171971"/>
                </a:lnTo>
                <a:lnTo>
                  <a:pt x="87021" y="148827"/>
                </a:lnTo>
                <a:lnTo>
                  <a:pt x="80458" y="118779"/>
                </a:lnTo>
                <a:lnTo>
                  <a:pt x="83899" y="90869"/>
                </a:lnTo>
                <a:lnTo>
                  <a:pt x="98076" y="63789"/>
                </a:lnTo>
                <a:lnTo>
                  <a:pt x="128771" y="43310"/>
                </a:lnTo>
                <a:lnTo>
                  <a:pt x="181765" y="35201"/>
                </a:lnTo>
                <a:lnTo>
                  <a:pt x="336438" y="35201"/>
                </a:lnTo>
                <a:lnTo>
                  <a:pt x="337102" y="26393"/>
                </a:lnTo>
                <a:lnTo>
                  <a:pt x="305849" y="16241"/>
                </a:lnTo>
                <a:lnTo>
                  <a:pt x="273179" y="7838"/>
                </a:lnTo>
                <a:lnTo>
                  <a:pt x="238885" y="2114"/>
                </a:lnTo>
                <a:lnTo>
                  <a:pt x="202760" y="0"/>
                </a:lnTo>
                <a:close/>
              </a:path>
              <a:path w="367665" h="509270">
                <a:moveTo>
                  <a:pt x="336438" y="35201"/>
                </a:moveTo>
                <a:lnTo>
                  <a:pt x="181765" y="35201"/>
                </a:lnTo>
                <a:lnTo>
                  <a:pt x="225777" y="40854"/>
                </a:lnTo>
                <a:lnTo>
                  <a:pt x="264627" y="57332"/>
                </a:lnTo>
                <a:lnTo>
                  <a:pt x="292328" y="83914"/>
                </a:lnTo>
                <a:lnTo>
                  <a:pt x="302892" y="119878"/>
                </a:lnTo>
                <a:lnTo>
                  <a:pt x="302892" y="144074"/>
                </a:lnTo>
                <a:lnTo>
                  <a:pt x="331522" y="144074"/>
                </a:lnTo>
                <a:lnTo>
                  <a:pt x="332415" y="113313"/>
                </a:lnTo>
                <a:lnTo>
                  <a:pt x="333486" y="83585"/>
                </a:lnTo>
                <a:lnTo>
                  <a:pt x="334970" y="54681"/>
                </a:lnTo>
                <a:lnTo>
                  <a:pt x="336438" y="35201"/>
                </a:lnTo>
                <a:close/>
              </a:path>
            </a:pathLst>
          </a:custGeom>
          <a:solidFill>
            <a:srgbClr val="FFFFFF"/>
          </a:solidFill>
        </p:spPr>
        <p:txBody>
          <a:bodyPr wrap="square" lIns="0" tIns="0" rIns="0" bIns="0" rtlCol="0"/>
          <a:lstStyle/>
          <a:p>
            <a:endParaRPr dirty="0"/>
          </a:p>
        </p:txBody>
      </p:sp>
      <p:sp>
        <p:nvSpPr>
          <p:cNvPr id="7" name="object 7"/>
          <p:cNvSpPr/>
          <p:nvPr/>
        </p:nvSpPr>
        <p:spPr>
          <a:xfrm>
            <a:off x="6446997" y="4285881"/>
            <a:ext cx="0" cy="172720"/>
          </a:xfrm>
          <a:custGeom>
            <a:avLst/>
            <a:gdLst/>
            <a:ahLst/>
            <a:cxnLst/>
            <a:rect l="l" t="t" r="r" b="b"/>
            <a:pathLst>
              <a:path h="172720">
                <a:moveTo>
                  <a:pt x="0" y="0"/>
                </a:moveTo>
                <a:lnTo>
                  <a:pt x="0" y="172666"/>
                </a:lnTo>
              </a:path>
            </a:pathLst>
          </a:custGeom>
          <a:ln w="38614">
            <a:solidFill>
              <a:srgbClr val="FFFFFF"/>
            </a:solidFill>
          </a:ln>
        </p:spPr>
        <p:txBody>
          <a:bodyPr wrap="square" lIns="0" tIns="0" rIns="0" bIns="0" rtlCol="0"/>
          <a:lstStyle/>
          <a:p>
            <a:endParaRPr dirty="0"/>
          </a:p>
        </p:txBody>
      </p:sp>
      <p:sp>
        <p:nvSpPr>
          <p:cNvPr id="8" name="object 8"/>
          <p:cNvSpPr/>
          <p:nvPr/>
        </p:nvSpPr>
        <p:spPr>
          <a:xfrm>
            <a:off x="6524738" y="4285881"/>
            <a:ext cx="173983" cy="174865"/>
          </a:xfrm>
          <a:prstGeom prst="rect">
            <a:avLst/>
          </a:prstGeom>
          <a:blipFill>
            <a:blip r:embed="rId3" cstate="print"/>
            <a:stretch>
              <a:fillRect/>
            </a:stretch>
          </a:blipFill>
        </p:spPr>
        <p:txBody>
          <a:bodyPr wrap="square" lIns="0" tIns="0" rIns="0" bIns="0" rtlCol="0"/>
          <a:lstStyle/>
          <a:p>
            <a:endParaRPr dirty="0"/>
          </a:p>
        </p:txBody>
      </p:sp>
      <p:sp>
        <p:nvSpPr>
          <p:cNvPr id="9" name="object 9"/>
          <p:cNvSpPr/>
          <p:nvPr/>
        </p:nvSpPr>
        <p:spPr>
          <a:xfrm>
            <a:off x="6754955" y="4442502"/>
            <a:ext cx="133350" cy="0"/>
          </a:xfrm>
          <a:custGeom>
            <a:avLst/>
            <a:gdLst/>
            <a:ahLst/>
            <a:cxnLst/>
            <a:rect l="l" t="t" r="r" b="b"/>
            <a:pathLst>
              <a:path w="133350">
                <a:moveTo>
                  <a:pt x="0" y="0"/>
                </a:moveTo>
                <a:lnTo>
                  <a:pt x="133313" y="0"/>
                </a:lnTo>
              </a:path>
            </a:pathLst>
          </a:custGeom>
          <a:ln w="32989">
            <a:solidFill>
              <a:srgbClr val="FFFFFF"/>
            </a:solidFill>
          </a:ln>
        </p:spPr>
        <p:txBody>
          <a:bodyPr wrap="square" lIns="0" tIns="0" rIns="0" bIns="0" rtlCol="0"/>
          <a:lstStyle/>
          <a:p>
            <a:endParaRPr dirty="0"/>
          </a:p>
        </p:txBody>
      </p:sp>
      <p:sp>
        <p:nvSpPr>
          <p:cNvPr id="10" name="object 10"/>
          <p:cNvSpPr/>
          <p:nvPr/>
        </p:nvSpPr>
        <p:spPr>
          <a:xfrm>
            <a:off x="6754955" y="4387942"/>
            <a:ext cx="38735" cy="38100"/>
          </a:xfrm>
          <a:custGeom>
            <a:avLst/>
            <a:gdLst/>
            <a:ahLst/>
            <a:cxnLst/>
            <a:rect l="l" t="t" r="r" b="b"/>
            <a:pathLst>
              <a:path w="38734" h="38100">
                <a:moveTo>
                  <a:pt x="0" y="38064"/>
                </a:moveTo>
                <a:lnTo>
                  <a:pt x="38467" y="38064"/>
                </a:lnTo>
                <a:lnTo>
                  <a:pt x="38467" y="0"/>
                </a:lnTo>
                <a:lnTo>
                  <a:pt x="0" y="0"/>
                </a:lnTo>
                <a:lnTo>
                  <a:pt x="0" y="38064"/>
                </a:lnTo>
                <a:close/>
              </a:path>
            </a:pathLst>
          </a:custGeom>
          <a:solidFill>
            <a:srgbClr val="FFFFFF"/>
          </a:solidFill>
        </p:spPr>
        <p:txBody>
          <a:bodyPr wrap="square" lIns="0" tIns="0" rIns="0" bIns="0" rtlCol="0"/>
          <a:lstStyle/>
          <a:p>
            <a:endParaRPr dirty="0"/>
          </a:p>
        </p:txBody>
      </p:sp>
      <p:sp>
        <p:nvSpPr>
          <p:cNvPr id="11" name="object 11"/>
          <p:cNvSpPr/>
          <p:nvPr/>
        </p:nvSpPr>
        <p:spPr>
          <a:xfrm>
            <a:off x="6754955" y="4370813"/>
            <a:ext cx="120650" cy="0"/>
          </a:xfrm>
          <a:custGeom>
            <a:avLst/>
            <a:gdLst/>
            <a:ahLst/>
            <a:cxnLst/>
            <a:rect l="l" t="t" r="r" b="b"/>
            <a:pathLst>
              <a:path w="120650">
                <a:moveTo>
                  <a:pt x="0" y="0"/>
                </a:moveTo>
                <a:lnTo>
                  <a:pt x="120100" y="0"/>
                </a:lnTo>
              </a:path>
            </a:pathLst>
          </a:custGeom>
          <a:ln w="34258">
            <a:solidFill>
              <a:srgbClr val="FFFFFF"/>
            </a:solidFill>
          </a:ln>
        </p:spPr>
        <p:txBody>
          <a:bodyPr wrap="square" lIns="0" tIns="0" rIns="0" bIns="0" rtlCol="0"/>
          <a:lstStyle/>
          <a:p>
            <a:endParaRPr dirty="0"/>
          </a:p>
        </p:txBody>
      </p:sp>
      <p:sp>
        <p:nvSpPr>
          <p:cNvPr id="12" name="object 12"/>
          <p:cNvSpPr/>
          <p:nvPr/>
        </p:nvSpPr>
        <p:spPr>
          <a:xfrm>
            <a:off x="6754955" y="4319425"/>
            <a:ext cx="38735" cy="34290"/>
          </a:xfrm>
          <a:custGeom>
            <a:avLst/>
            <a:gdLst/>
            <a:ahLst/>
            <a:cxnLst/>
            <a:rect l="l" t="t" r="r" b="b"/>
            <a:pathLst>
              <a:path w="38734" h="34289">
                <a:moveTo>
                  <a:pt x="0" y="34258"/>
                </a:moveTo>
                <a:lnTo>
                  <a:pt x="38467" y="34258"/>
                </a:lnTo>
                <a:lnTo>
                  <a:pt x="38467" y="0"/>
                </a:lnTo>
                <a:lnTo>
                  <a:pt x="0" y="0"/>
                </a:lnTo>
                <a:lnTo>
                  <a:pt x="0" y="34258"/>
                </a:lnTo>
                <a:close/>
              </a:path>
            </a:pathLst>
          </a:custGeom>
          <a:solidFill>
            <a:srgbClr val="FFFFFF"/>
          </a:solidFill>
        </p:spPr>
        <p:txBody>
          <a:bodyPr wrap="square" lIns="0" tIns="0" rIns="0" bIns="0" rtlCol="0"/>
          <a:lstStyle/>
          <a:p>
            <a:endParaRPr dirty="0"/>
          </a:p>
        </p:txBody>
      </p:sp>
      <p:sp>
        <p:nvSpPr>
          <p:cNvPr id="13" name="object 13"/>
          <p:cNvSpPr/>
          <p:nvPr/>
        </p:nvSpPr>
        <p:spPr>
          <a:xfrm>
            <a:off x="6754955" y="4302931"/>
            <a:ext cx="131445" cy="0"/>
          </a:xfrm>
          <a:custGeom>
            <a:avLst/>
            <a:gdLst/>
            <a:ahLst/>
            <a:cxnLst/>
            <a:rect l="l" t="t" r="r" b="b"/>
            <a:pathLst>
              <a:path w="131445">
                <a:moveTo>
                  <a:pt x="0" y="0"/>
                </a:moveTo>
                <a:lnTo>
                  <a:pt x="131111" y="0"/>
                </a:lnTo>
              </a:path>
            </a:pathLst>
          </a:custGeom>
          <a:ln w="32989">
            <a:solidFill>
              <a:srgbClr val="FFFFFF"/>
            </a:solidFill>
          </a:ln>
        </p:spPr>
        <p:txBody>
          <a:bodyPr wrap="square" lIns="0" tIns="0" rIns="0" bIns="0" rtlCol="0"/>
          <a:lstStyle/>
          <a:p>
            <a:endParaRPr dirty="0"/>
          </a:p>
        </p:txBody>
      </p:sp>
      <p:sp>
        <p:nvSpPr>
          <p:cNvPr id="14" name="object 14"/>
          <p:cNvSpPr/>
          <p:nvPr/>
        </p:nvSpPr>
        <p:spPr>
          <a:xfrm>
            <a:off x="6952136" y="4285881"/>
            <a:ext cx="149758" cy="172666"/>
          </a:xfrm>
          <a:prstGeom prst="rect">
            <a:avLst/>
          </a:prstGeom>
          <a:blipFill>
            <a:blip r:embed="rId4" cstate="print"/>
            <a:stretch>
              <a:fillRect/>
            </a:stretch>
          </a:blipFill>
        </p:spPr>
        <p:txBody>
          <a:bodyPr wrap="square" lIns="0" tIns="0" rIns="0" bIns="0" rtlCol="0"/>
          <a:lstStyle/>
          <a:p>
            <a:endParaRPr dirty="0"/>
          </a:p>
        </p:txBody>
      </p:sp>
      <p:sp>
        <p:nvSpPr>
          <p:cNvPr id="15" name="object 15"/>
          <p:cNvSpPr/>
          <p:nvPr/>
        </p:nvSpPr>
        <p:spPr>
          <a:xfrm>
            <a:off x="7149317" y="4282583"/>
            <a:ext cx="137718" cy="179262"/>
          </a:xfrm>
          <a:prstGeom prst="rect">
            <a:avLst/>
          </a:prstGeom>
          <a:blipFill>
            <a:blip r:embed="rId5" cstate="print"/>
            <a:stretch>
              <a:fillRect/>
            </a:stretch>
          </a:blipFill>
        </p:spPr>
        <p:txBody>
          <a:bodyPr wrap="square" lIns="0" tIns="0" rIns="0" bIns="0" rtlCol="0"/>
          <a:lstStyle/>
          <a:p>
            <a:endParaRPr dirty="0"/>
          </a:p>
        </p:txBody>
      </p:sp>
      <p:sp>
        <p:nvSpPr>
          <p:cNvPr id="16" name="object 16"/>
          <p:cNvSpPr/>
          <p:nvPr/>
        </p:nvSpPr>
        <p:spPr>
          <a:xfrm>
            <a:off x="7370651" y="4285881"/>
            <a:ext cx="0" cy="172720"/>
          </a:xfrm>
          <a:custGeom>
            <a:avLst/>
            <a:gdLst/>
            <a:ahLst/>
            <a:cxnLst/>
            <a:rect l="l" t="t" r="r" b="b"/>
            <a:pathLst>
              <a:path h="172720">
                <a:moveTo>
                  <a:pt x="0" y="0"/>
                </a:moveTo>
                <a:lnTo>
                  <a:pt x="0" y="172666"/>
                </a:lnTo>
              </a:path>
            </a:pathLst>
          </a:custGeom>
          <a:ln w="37439">
            <a:solidFill>
              <a:srgbClr val="FFFFFF"/>
            </a:solidFill>
          </a:ln>
        </p:spPr>
        <p:txBody>
          <a:bodyPr wrap="square" lIns="0" tIns="0" rIns="0" bIns="0" rtlCol="0"/>
          <a:lstStyle/>
          <a:p>
            <a:endParaRPr dirty="0"/>
          </a:p>
        </p:txBody>
      </p:sp>
      <p:sp>
        <p:nvSpPr>
          <p:cNvPr id="17" name="object 17"/>
          <p:cNvSpPr/>
          <p:nvPr/>
        </p:nvSpPr>
        <p:spPr>
          <a:xfrm>
            <a:off x="7522758" y="4321082"/>
            <a:ext cx="0" cy="137795"/>
          </a:xfrm>
          <a:custGeom>
            <a:avLst/>
            <a:gdLst/>
            <a:ahLst/>
            <a:cxnLst/>
            <a:rect l="l" t="t" r="r" b="b"/>
            <a:pathLst>
              <a:path h="137795">
                <a:moveTo>
                  <a:pt x="0" y="0"/>
                </a:moveTo>
                <a:lnTo>
                  <a:pt x="0" y="137464"/>
                </a:lnTo>
              </a:path>
            </a:pathLst>
          </a:custGeom>
          <a:ln w="37439">
            <a:solidFill>
              <a:srgbClr val="FFFFFF"/>
            </a:solidFill>
          </a:ln>
        </p:spPr>
        <p:txBody>
          <a:bodyPr wrap="square" lIns="0" tIns="0" rIns="0" bIns="0" rtlCol="0"/>
          <a:lstStyle/>
          <a:p>
            <a:endParaRPr dirty="0"/>
          </a:p>
        </p:txBody>
      </p:sp>
      <p:sp>
        <p:nvSpPr>
          <p:cNvPr id="18" name="object 18"/>
          <p:cNvSpPr/>
          <p:nvPr/>
        </p:nvSpPr>
        <p:spPr>
          <a:xfrm>
            <a:off x="7451183" y="4303482"/>
            <a:ext cx="143510" cy="0"/>
          </a:xfrm>
          <a:custGeom>
            <a:avLst/>
            <a:gdLst/>
            <a:ahLst/>
            <a:cxnLst/>
            <a:rect l="l" t="t" r="r" b="b"/>
            <a:pathLst>
              <a:path w="143509">
                <a:moveTo>
                  <a:pt x="0" y="0"/>
                </a:moveTo>
                <a:lnTo>
                  <a:pt x="143151" y="0"/>
                </a:lnTo>
              </a:path>
            </a:pathLst>
          </a:custGeom>
          <a:ln w="35201">
            <a:solidFill>
              <a:srgbClr val="FFFFFF"/>
            </a:solidFill>
          </a:ln>
        </p:spPr>
        <p:txBody>
          <a:bodyPr wrap="square" lIns="0" tIns="0" rIns="0" bIns="0" rtlCol="0"/>
          <a:lstStyle/>
          <a:p>
            <a:endParaRPr dirty="0"/>
          </a:p>
        </p:txBody>
      </p:sp>
      <p:sp>
        <p:nvSpPr>
          <p:cNvPr id="19" name="object 19"/>
          <p:cNvSpPr/>
          <p:nvPr/>
        </p:nvSpPr>
        <p:spPr>
          <a:xfrm>
            <a:off x="7636178" y="4285881"/>
            <a:ext cx="171781" cy="172666"/>
          </a:xfrm>
          <a:prstGeom prst="rect">
            <a:avLst/>
          </a:prstGeom>
          <a:blipFill>
            <a:blip r:embed="rId6" cstate="print"/>
            <a:stretch>
              <a:fillRect/>
            </a:stretch>
          </a:blipFill>
        </p:spPr>
        <p:txBody>
          <a:bodyPr wrap="square" lIns="0" tIns="0" rIns="0" bIns="0" rtlCol="0"/>
          <a:lstStyle/>
          <a:p>
            <a:endParaRPr dirty="0"/>
          </a:p>
        </p:txBody>
      </p:sp>
      <p:sp>
        <p:nvSpPr>
          <p:cNvPr id="20" name="object 20"/>
          <p:cNvSpPr/>
          <p:nvPr/>
        </p:nvSpPr>
        <p:spPr>
          <a:xfrm>
            <a:off x="4367783" y="2145792"/>
            <a:ext cx="2286892" cy="2341589"/>
          </a:xfrm>
          <a:prstGeom prst="rect">
            <a:avLst/>
          </a:prstGeom>
          <a:blipFill>
            <a:blip r:embed="rId7" cstate="print"/>
            <a:stretch>
              <a:fillRect/>
            </a:stretch>
          </a:blipFill>
        </p:spPr>
        <p:txBody>
          <a:bodyPr wrap="square" lIns="0" tIns="0" rIns="0" bIns="0" rtlCol="0"/>
          <a:lstStyle/>
          <a:p>
            <a:endParaRPr dirty="0"/>
          </a:p>
        </p:txBody>
      </p:sp>
      <p:sp>
        <p:nvSpPr>
          <p:cNvPr id="21" name="Slide Number Placeholder 20">
            <a:extLst>
              <a:ext uri="{FF2B5EF4-FFF2-40B4-BE49-F238E27FC236}">
                <a16:creationId xmlns:a16="http://schemas.microsoft.com/office/drawing/2014/main" id="{92000EDC-DAF4-A733-3525-E952AE065BD7}"/>
              </a:ext>
            </a:extLst>
          </p:cNvPr>
          <p:cNvSpPr>
            <a:spLocks noGrp="1"/>
          </p:cNvSpPr>
          <p:nvPr>
            <p:ph type="sldNum" sz="quarter" idx="7"/>
          </p:nvPr>
        </p:nvSpPr>
        <p:spPr/>
        <p:txBody>
          <a:bodyPr/>
          <a:lstStyle/>
          <a:p>
            <a:fld id="{B6F15528-21DE-4FAA-801E-634DDDAF4B2B}" type="slidenum">
              <a:rPr lang="en-US" smtClean="0"/>
              <a:t>27</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78281" y="531368"/>
            <a:ext cx="2898140" cy="422275"/>
          </a:xfrm>
          <a:prstGeom prst="rect">
            <a:avLst/>
          </a:prstGeom>
        </p:spPr>
        <p:txBody>
          <a:bodyPr vert="horz" wrap="square" lIns="0" tIns="13335" rIns="0" bIns="0" rtlCol="0">
            <a:spAutoFit/>
          </a:bodyPr>
          <a:lstStyle/>
          <a:p>
            <a:pPr marL="12700">
              <a:lnSpc>
                <a:spcPct val="100000"/>
              </a:lnSpc>
              <a:spcBef>
                <a:spcPts val="105"/>
              </a:spcBef>
            </a:pPr>
            <a:r>
              <a:rPr sz="2600" spc="-50" dirty="0">
                <a:solidFill>
                  <a:srgbClr val="002352"/>
                </a:solidFill>
              </a:rPr>
              <a:t>Table </a:t>
            </a:r>
            <a:r>
              <a:rPr sz="2600" spc="-20" dirty="0">
                <a:solidFill>
                  <a:srgbClr val="002352"/>
                </a:solidFill>
              </a:rPr>
              <a:t>of</a:t>
            </a:r>
            <a:r>
              <a:rPr sz="2600" spc="155" dirty="0">
                <a:solidFill>
                  <a:srgbClr val="002352"/>
                </a:solidFill>
              </a:rPr>
              <a:t> </a:t>
            </a:r>
            <a:r>
              <a:rPr sz="2600" spc="-15" dirty="0">
                <a:solidFill>
                  <a:srgbClr val="002352"/>
                </a:solidFill>
              </a:rPr>
              <a:t>Contents</a:t>
            </a:r>
            <a:endParaRPr sz="2600" dirty="0"/>
          </a:p>
        </p:txBody>
      </p:sp>
      <p:sp>
        <p:nvSpPr>
          <p:cNvPr id="3" name="object 3"/>
          <p:cNvSpPr txBox="1"/>
          <p:nvPr/>
        </p:nvSpPr>
        <p:spPr>
          <a:xfrm>
            <a:off x="678281" y="1061093"/>
            <a:ext cx="9456319" cy="5488297"/>
          </a:xfrm>
          <a:prstGeom prst="rect">
            <a:avLst/>
          </a:prstGeom>
        </p:spPr>
        <p:txBody>
          <a:bodyPr vert="horz" wrap="square" lIns="0" tIns="12065" rIns="0" bIns="0" rtlCol="0">
            <a:spAutoFit/>
          </a:bodyPr>
          <a:lstStyle/>
          <a:p>
            <a:pPr marL="354964" indent="-342900">
              <a:lnSpc>
                <a:spcPct val="200000"/>
              </a:lnSpc>
              <a:spcBef>
                <a:spcPts val="95"/>
              </a:spcBef>
              <a:buAutoNum type="arabicPeriod"/>
              <a:tabLst>
                <a:tab pos="413384" algn="l"/>
                <a:tab pos="414020" algn="l"/>
              </a:tabLst>
            </a:pPr>
            <a:r>
              <a:rPr sz="1600" spc="-5" dirty="0">
                <a:cs typeface="Open Sans"/>
              </a:rPr>
              <a:t>Overview</a:t>
            </a:r>
            <a:endParaRPr lang="en-US" sz="1600" spc="-5" dirty="0">
              <a:cs typeface="Open Sans"/>
            </a:endParaRPr>
          </a:p>
          <a:p>
            <a:pPr marL="354964" indent="-342900">
              <a:lnSpc>
                <a:spcPct val="200000"/>
              </a:lnSpc>
              <a:spcBef>
                <a:spcPts val="95"/>
              </a:spcBef>
              <a:buAutoNum type="arabicPeriod"/>
              <a:tabLst>
                <a:tab pos="413384" algn="l"/>
                <a:tab pos="414020" algn="l"/>
              </a:tabLst>
            </a:pPr>
            <a:r>
              <a:rPr lang="en-US" sz="1600" spc="-5" dirty="0">
                <a:cs typeface="Open Sans"/>
              </a:rPr>
              <a:t>Outline of Amendments to Provisions </a:t>
            </a:r>
            <a:endParaRPr lang="en-US" sz="1600" dirty="0">
              <a:cs typeface="Open Sans"/>
            </a:endParaRPr>
          </a:p>
          <a:p>
            <a:pPr marL="812164" lvl="1" indent="-342900">
              <a:lnSpc>
                <a:spcPct val="200000"/>
              </a:lnSpc>
              <a:spcBef>
                <a:spcPts val="95"/>
              </a:spcBef>
              <a:buAutoNum type="arabicPeriod"/>
              <a:tabLst>
                <a:tab pos="413384" algn="l"/>
                <a:tab pos="414020" algn="l"/>
              </a:tabLst>
            </a:pPr>
            <a:r>
              <a:rPr lang="en-US" sz="1600" spc="-5" dirty="0">
                <a:cs typeface="Open Sans"/>
              </a:rPr>
              <a:t>Article 7 (Correspondence and Information) - For Information Purposes Only </a:t>
            </a:r>
          </a:p>
          <a:p>
            <a:pPr marL="812164" lvl="1" indent="-342900">
              <a:lnSpc>
                <a:spcPct val="200000"/>
              </a:lnSpc>
              <a:spcBef>
                <a:spcPts val="95"/>
              </a:spcBef>
              <a:buAutoNum type="arabicPeriod"/>
              <a:tabLst>
                <a:tab pos="413384" algn="l"/>
                <a:tab pos="414020" algn="l"/>
              </a:tabLst>
            </a:pPr>
            <a:r>
              <a:rPr lang="en-US" sz="1600" spc="-5" dirty="0">
                <a:cs typeface="Open Sans"/>
              </a:rPr>
              <a:t>Article 5  (Union Representation &amp; Activities)</a:t>
            </a:r>
          </a:p>
          <a:p>
            <a:pPr marL="812164" lvl="1" indent="-342900">
              <a:lnSpc>
                <a:spcPct val="200000"/>
              </a:lnSpc>
              <a:spcBef>
                <a:spcPts val="95"/>
              </a:spcBef>
              <a:buAutoNum type="arabicPeriod"/>
              <a:tabLst>
                <a:tab pos="413384" algn="l"/>
                <a:tab pos="414020" algn="l"/>
              </a:tabLst>
            </a:pPr>
            <a:r>
              <a:rPr lang="en-US" sz="1600" spc="-5" dirty="0">
                <a:cs typeface="Open Sans"/>
              </a:rPr>
              <a:t>Article 12 (Appointments)</a:t>
            </a:r>
          </a:p>
          <a:p>
            <a:pPr marL="812164" lvl="1" indent="-342900">
              <a:lnSpc>
                <a:spcPct val="200000"/>
              </a:lnSpc>
              <a:spcBef>
                <a:spcPts val="95"/>
              </a:spcBef>
              <a:buAutoNum type="arabicPeriod"/>
              <a:tabLst>
                <a:tab pos="413384" algn="l"/>
                <a:tab pos="414020" algn="l"/>
              </a:tabLst>
            </a:pPr>
            <a:r>
              <a:rPr lang="en-US" sz="1600" spc="-5" dirty="0">
                <a:cs typeface="Open Sans"/>
              </a:rPr>
              <a:t>Article 16 (Hours of Work)</a:t>
            </a:r>
          </a:p>
          <a:p>
            <a:pPr marL="812164" lvl="1" indent="-342900">
              <a:lnSpc>
                <a:spcPct val="200000"/>
              </a:lnSpc>
              <a:spcBef>
                <a:spcPts val="95"/>
              </a:spcBef>
              <a:buAutoNum type="arabicPeriod"/>
              <a:tabLst>
                <a:tab pos="413384" algn="l"/>
                <a:tab pos="414020" algn="l"/>
              </a:tabLst>
            </a:pPr>
            <a:r>
              <a:rPr lang="en-US" sz="1600" dirty="0"/>
              <a:t>Article 23 (Leaves)</a:t>
            </a:r>
          </a:p>
          <a:p>
            <a:pPr marL="812164" lvl="1" indent="-342900">
              <a:lnSpc>
                <a:spcPct val="200000"/>
              </a:lnSpc>
              <a:spcBef>
                <a:spcPts val="95"/>
              </a:spcBef>
              <a:buAutoNum type="arabicPeriod"/>
              <a:tabLst>
                <a:tab pos="413384" algn="l"/>
                <a:tab pos="414020" algn="l"/>
              </a:tabLst>
            </a:pPr>
            <a:r>
              <a:rPr lang="en-US" sz="1600" dirty="0"/>
              <a:t>Accommodation &amp; Equity </a:t>
            </a:r>
          </a:p>
          <a:p>
            <a:pPr marL="812164" lvl="1" indent="-342900">
              <a:lnSpc>
                <a:spcPct val="200000"/>
              </a:lnSpc>
              <a:spcBef>
                <a:spcPts val="95"/>
              </a:spcBef>
              <a:buAutoNum type="arabicPeriod"/>
              <a:tabLst>
                <a:tab pos="413384" algn="l"/>
                <a:tab pos="414020" algn="l"/>
              </a:tabLst>
            </a:pPr>
            <a:r>
              <a:rPr lang="en-US" sz="1600" spc="-5" dirty="0">
                <a:cs typeface="Open Sans"/>
              </a:rPr>
              <a:t>Teaching Assistant Form</a:t>
            </a:r>
          </a:p>
          <a:p>
            <a:pPr marL="354964" indent="-342900">
              <a:lnSpc>
                <a:spcPct val="200000"/>
              </a:lnSpc>
              <a:spcBef>
                <a:spcPts val="95"/>
              </a:spcBef>
              <a:buAutoNum type="arabicPeriod"/>
              <a:tabLst>
                <a:tab pos="413384" algn="l"/>
                <a:tab pos="414020" algn="l"/>
              </a:tabLst>
            </a:pPr>
            <a:r>
              <a:rPr lang="en-US" sz="1600" spc="-5" dirty="0">
                <a:cs typeface="Open Sans"/>
              </a:rPr>
              <a:t>Changes to Wages &amp; Benefits</a:t>
            </a:r>
          </a:p>
          <a:p>
            <a:pPr marL="354964" indent="-342900">
              <a:lnSpc>
                <a:spcPct val="200000"/>
              </a:lnSpc>
              <a:spcBef>
                <a:spcPts val="95"/>
              </a:spcBef>
              <a:buAutoNum type="arabicPeriod"/>
              <a:tabLst>
                <a:tab pos="413384" algn="l"/>
                <a:tab pos="414020" algn="l"/>
              </a:tabLst>
            </a:pPr>
            <a:r>
              <a:rPr lang="en-US" sz="1600" spc="-5" dirty="0">
                <a:cs typeface="Open Sans"/>
              </a:rPr>
              <a:t>Questions &amp; Answers</a:t>
            </a:r>
            <a:endParaRPr sz="1600" dirty="0">
              <a:cs typeface="Open Sans"/>
            </a:endParaRPr>
          </a:p>
        </p:txBody>
      </p:sp>
      <p:sp>
        <p:nvSpPr>
          <p:cNvPr id="4" name="Slide Number Placeholder 3">
            <a:extLst>
              <a:ext uri="{FF2B5EF4-FFF2-40B4-BE49-F238E27FC236}">
                <a16:creationId xmlns:a16="http://schemas.microsoft.com/office/drawing/2014/main" id="{6F09FCA2-4989-B525-AC48-A245DB4890AD}"/>
              </a:ext>
            </a:extLst>
          </p:cNvPr>
          <p:cNvSpPr>
            <a:spLocks noGrp="1"/>
          </p:cNvSpPr>
          <p:nvPr>
            <p:ph type="sldNum" sz="quarter" idx="7"/>
          </p:nvPr>
        </p:nvSpPr>
        <p:spPr/>
        <p:txBody>
          <a:bodyPr/>
          <a:lstStyle/>
          <a:p>
            <a:fld id="{B6F15528-21DE-4FAA-801E-634DDDAF4B2B}" type="slidenum">
              <a:rPr lang="en-US" smtClean="0"/>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78281" y="531368"/>
            <a:ext cx="2898140" cy="422275"/>
          </a:xfrm>
          <a:prstGeom prst="rect">
            <a:avLst/>
          </a:prstGeom>
        </p:spPr>
        <p:txBody>
          <a:bodyPr vert="horz" wrap="square" lIns="0" tIns="13335" rIns="0" bIns="0" rtlCol="0">
            <a:spAutoFit/>
          </a:bodyPr>
          <a:lstStyle/>
          <a:p>
            <a:pPr marL="12700">
              <a:lnSpc>
                <a:spcPct val="100000"/>
              </a:lnSpc>
              <a:spcBef>
                <a:spcPts val="105"/>
              </a:spcBef>
            </a:pPr>
            <a:r>
              <a:rPr lang="en-US" sz="2600" spc="-50" dirty="0">
                <a:solidFill>
                  <a:srgbClr val="002352"/>
                </a:solidFill>
              </a:rPr>
              <a:t>1. Overview</a:t>
            </a:r>
            <a:endParaRPr sz="2600" dirty="0"/>
          </a:p>
        </p:txBody>
      </p:sp>
      <p:sp>
        <p:nvSpPr>
          <p:cNvPr id="3" name="object 3"/>
          <p:cNvSpPr txBox="1"/>
          <p:nvPr/>
        </p:nvSpPr>
        <p:spPr>
          <a:xfrm>
            <a:off x="678281" y="1317752"/>
            <a:ext cx="10675519" cy="4598054"/>
          </a:xfrm>
          <a:prstGeom prst="rect">
            <a:avLst/>
          </a:prstGeom>
        </p:spPr>
        <p:txBody>
          <a:bodyPr vert="horz" wrap="square" lIns="0" tIns="12065" rIns="0" bIns="0" rtlCol="0">
            <a:spAutoFit/>
          </a:bodyPr>
          <a:lstStyle/>
          <a:p>
            <a:pPr marL="297814" indent="-285750">
              <a:lnSpc>
                <a:spcPct val="100000"/>
              </a:lnSpc>
              <a:spcBef>
                <a:spcPts val="95"/>
              </a:spcBef>
              <a:buFont typeface="Arial" panose="020B0604020202020204" pitchFamily="34" charset="0"/>
              <a:buChar char="•"/>
              <a:tabLst>
                <a:tab pos="413384" algn="l"/>
                <a:tab pos="414020" algn="l"/>
              </a:tabLst>
            </a:pPr>
            <a:r>
              <a:rPr lang="en-US" dirty="0">
                <a:cs typeface="Open Sans"/>
              </a:rPr>
              <a:t>The University and the Union first exchanged proposals on November 18</a:t>
            </a:r>
            <a:r>
              <a:rPr lang="en-US" baseline="30000" dirty="0">
                <a:cs typeface="Open Sans"/>
              </a:rPr>
              <a:t>th</a:t>
            </a:r>
            <a:r>
              <a:rPr lang="en-US" dirty="0">
                <a:cs typeface="Open Sans"/>
              </a:rPr>
              <a:t>, 2024. The negotiated changes to the collective agreement were then ratified on April 24</a:t>
            </a:r>
            <a:r>
              <a:rPr lang="en-US" baseline="30000" dirty="0">
                <a:cs typeface="Open Sans"/>
              </a:rPr>
              <a:t>th</a:t>
            </a:r>
            <a:r>
              <a:rPr lang="en-US" dirty="0">
                <a:cs typeface="Open Sans"/>
              </a:rPr>
              <a:t>, 2025. </a:t>
            </a:r>
          </a:p>
          <a:p>
            <a:pPr marL="12064">
              <a:lnSpc>
                <a:spcPct val="100000"/>
              </a:lnSpc>
              <a:spcBef>
                <a:spcPts val="95"/>
              </a:spcBef>
              <a:tabLst>
                <a:tab pos="413384" algn="l"/>
                <a:tab pos="414020" algn="l"/>
              </a:tabLst>
            </a:pPr>
            <a:endParaRPr lang="en-US" dirty="0">
              <a:cs typeface="Open Sans"/>
            </a:endParaRPr>
          </a:p>
          <a:p>
            <a:pPr marL="297814" indent="-285750">
              <a:lnSpc>
                <a:spcPct val="100000"/>
              </a:lnSpc>
              <a:spcBef>
                <a:spcPts val="95"/>
              </a:spcBef>
              <a:buFont typeface="Arial" panose="020B0604020202020204" pitchFamily="34" charset="0"/>
              <a:buChar char="•"/>
              <a:tabLst>
                <a:tab pos="413384" algn="l"/>
                <a:tab pos="414020" algn="l"/>
              </a:tabLst>
            </a:pPr>
            <a:r>
              <a:rPr lang="en-US" dirty="0">
                <a:cs typeface="Open Sans"/>
              </a:rPr>
              <a:t>A track changes version of the renewed collective agreement will be posted on the Faculty Relations website, along with a clean version, which will be posted shortly. This version will be the “official copy.”</a:t>
            </a:r>
          </a:p>
          <a:p>
            <a:pPr marL="12064">
              <a:lnSpc>
                <a:spcPct val="100000"/>
              </a:lnSpc>
              <a:spcBef>
                <a:spcPts val="95"/>
              </a:spcBef>
              <a:tabLst>
                <a:tab pos="413384" algn="l"/>
                <a:tab pos="414020" algn="l"/>
              </a:tabLst>
            </a:pPr>
            <a:endParaRPr lang="en-US" dirty="0">
              <a:cs typeface="Open Sans"/>
            </a:endParaRPr>
          </a:p>
          <a:p>
            <a:pPr marL="469264" lvl="1">
              <a:spcBef>
                <a:spcPts val="95"/>
              </a:spcBef>
              <a:tabLst>
                <a:tab pos="413384" algn="l"/>
                <a:tab pos="414020" algn="l"/>
              </a:tabLst>
            </a:pPr>
            <a:r>
              <a:rPr lang="en-US" dirty="0">
                <a:cs typeface="Open Sans"/>
              </a:rPr>
              <a:t>Go to the</a:t>
            </a:r>
            <a:r>
              <a:rPr lang="en-US" b="1" dirty="0">
                <a:cs typeface="Open Sans"/>
              </a:rPr>
              <a:t> </a:t>
            </a:r>
            <a:r>
              <a:rPr lang="en-US" dirty="0">
                <a:cs typeface="Open Sans"/>
              </a:rPr>
              <a:t>tab</a:t>
            </a:r>
          </a:p>
          <a:p>
            <a:pPr marL="469264" lvl="1">
              <a:spcBef>
                <a:spcPts val="95"/>
              </a:spcBef>
              <a:tabLst>
                <a:tab pos="413384" algn="l"/>
                <a:tab pos="414020" algn="l"/>
              </a:tabLst>
            </a:pPr>
            <a:r>
              <a:rPr lang="en-US" dirty="0">
                <a:cs typeface="Open Sans"/>
              </a:rPr>
              <a:t>Select “</a:t>
            </a:r>
            <a:r>
              <a:rPr lang="en-US" b="1" dirty="0">
                <a:cs typeface="Open Sans"/>
              </a:rPr>
              <a:t>Collective Agreements” </a:t>
            </a:r>
            <a:r>
              <a:rPr lang="en-US" dirty="0">
                <a:cs typeface="Open Sans"/>
              </a:rPr>
              <a:t>in the drop-down menu</a:t>
            </a:r>
          </a:p>
          <a:p>
            <a:pPr marL="469264" lvl="1">
              <a:spcBef>
                <a:spcPts val="95"/>
              </a:spcBef>
              <a:tabLst>
                <a:tab pos="413384" algn="l"/>
                <a:tab pos="414020" algn="l"/>
              </a:tabLst>
            </a:pPr>
            <a:r>
              <a:rPr lang="en-US" dirty="0">
                <a:cs typeface="Open Sans"/>
              </a:rPr>
              <a:t>Click on the </a:t>
            </a:r>
            <a:r>
              <a:rPr lang="en-US" b="1" dirty="0">
                <a:cs typeface="Open Sans"/>
              </a:rPr>
              <a:t>2024-2027 Queen’s University – PSAC 901 Unit 1 Collective Agreements - *New</a:t>
            </a:r>
          </a:p>
          <a:p>
            <a:pPr marL="870584" lvl="1" indent="-401320">
              <a:spcBef>
                <a:spcPts val="95"/>
              </a:spcBef>
              <a:buAutoNum type="romanUcPeriod"/>
              <a:tabLst>
                <a:tab pos="413384" algn="l"/>
                <a:tab pos="414020" algn="l"/>
              </a:tabLst>
            </a:pPr>
            <a:endParaRPr lang="en-US" dirty="0">
              <a:cs typeface="Open Sans"/>
            </a:endParaRPr>
          </a:p>
          <a:p>
            <a:r>
              <a:rPr lang="en-US" b="1" i="1" dirty="0"/>
              <a:t>Disclaimer-</a:t>
            </a:r>
            <a:r>
              <a:rPr lang="en-US" dirty="0"/>
              <a:t> This presentation is not intended as a substitute for the language of the Collective Agreement. Reliance should only be placed on the actual text of the "official copy" of the collective agreement</a:t>
            </a:r>
            <a:r>
              <a:rPr lang="en-US" sz="1400" dirty="0"/>
              <a:t>.   </a:t>
            </a:r>
            <a:endParaRPr lang="en-US" sz="1600" dirty="0"/>
          </a:p>
          <a:p>
            <a:pPr marL="469264" lvl="1">
              <a:spcBef>
                <a:spcPts val="95"/>
              </a:spcBef>
              <a:tabLst>
                <a:tab pos="413384" algn="l"/>
                <a:tab pos="414020" algn="l"/>
              </a:tabLst>
            </a:pPr>
            <a:endParaRPr lang="en-US" dirty="0">
              <a:latin typeface="Open Sans"/>
              <a:cs typeface="Open Sans"/>
            </a:endParaRPr>
          </a:p>
          <a:p>
            <a:pPr marL="870584" lvl="1" indent="-401320">
              <a:spcBef>
                <a:spcPts val="95"/>
              </a:spcBef>
              <a:buAutoNum type="romanUcPeriod"/>
              <a:tabLst>
                <a:tab pos="413384" algn="l"/>
                <a:tab pos="414020" algn="l"/>
              </a:tabLst>
            </a:pPr>
            <a:endParaRPr lang="en-US" dirty="0">
              <a:latin typeface="Open Sans"/>
              <a:cs typeface="Open Sans"/>
            </a:endParaRPr>
          </a:p>
          <a:p>
            <a:pPr marL="469264" lvl="1">
              <a:spcBef>
                <a:spcPts val="95"/>
              </a:spcBef>
              <a:tabLst>
                <a:tab pos="413384" algn="l"/>
                <a:tab pos="414020" algn="l"/>
              </a:tabLst>
            </a:pPr>
            <a:endParaRPr lang="en-US" dirty="0">
              <a:latin typeface="Open Sans"/>
              <a:cs typeface="Open Sans"/>
            </a:endParaRPr>
          </a:p>
          <a:p>
            <a:pPr marL="469264" lvl="1">
              <a:spcBef>
                <a:spcPts val="95"/>
              </a:spcBef>
              <a:tabLst>
                <a:tab pos="413384" algn="l"/>
                <a:tab pos="414020" algn="l"/>
              </a:tabLst>
            </a:pPr>
            <a:endParaRPr lang="en-US" dirty="0">
              <a:latin typeface="Open Sans"/>
              <a:cs typeface="Open Sans"/>
            </a:endParaRPr>
          </a:p>
        </p:txBody>
      </p:sp>
      <p:sp>
        <p:nvSpPr>
          <p:cNvPr id="4" name="Slide Number Placeholder 3">
            <a:extLst>
              <a:ext uri="{FF2B5EF4-FFF2-40B4-BE49-F238E27FC236}">
                <a16:creationId xmlns:a16="http://schemas.microsoft.com/office/drawing/2014/main" id="{6F09FCA2-4989-B525-AC48-A245DB4890AD}"/>
              </a:ext>
            </a:extLst>
          </p:cNvPr>
          <p:cNvSpPr>
            <a:spLocks noGrp="1"/>
          </p:cNvSpPr>
          <p:nvPr>
            <p:ph type="sldNum" sz="quarter" idx="7"/>
          </p:nvPr>
        </p:nvSpPr>
        <p:spPr/>
        <p:txBody>
          <a:bodyPr/>
          <a:lstStyle/>
          <a:p>
            <a:fld id="{B6F15528-21DE-4FAA-801E-634DDDAF4B2B}" type="slidenum">
              <a:rPr lang="en-US" smtClean="0"/>
              <a:t>4</a:t>
            </a:fld>
            <a:endParaRPr lang="en-US" dirty="0"/>
          </a:p>
        </p:txBody>
      </p:sp>
    </p:spTree>
    <p:extLst>
      <p:ext uri="{BB962C8B-B14F-4D97-AF65-F5344CB8AC3E}">
        <p14:creationId xmlns:p14="http://schemas.microsoft.com/office/powerpoint/2010/main" val="1422678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3AE7B2F-1B01-BB49-7133-71C5FDD94BAB}"/>
              </a:ext>
            </a:extLst>
          </p:cNvPr>
          <p:cNvSpPr>
            <a:spLocks noGrp="1"/>
          </p:cNvSpPr>
          <p:nvPr>
            <p:ph type="body" idx="1"/>
          </p:nvPr>
        </p:nvSpPr>
        <p:spPr>
          <a:xfrm rot="10800000" flipV="1">
            <a:off x="762000" y="1531104"/>
            <a:ext cx="10658707" cy="2154436"/>
          </a:xfrm>
        </p:spPr>
        <p:txBody>
          <a:bodyPr/>
          <a:lstStyle/>
          <a:p>
            <a:pPr marL="800100" lvl="1" indent="-342900">
              <a:buFont typeface="Wingdings" panose="05000000000000000000" pitchFamily="2" charset="2"/>
              <a:buChar char="ü"/>
            </a:pPr>
            <a:r>
              <a:rPr lang="en-US" sz="2000" dirty="0"/>
              <a:t>The University will continue its obligation to provide two (2) Employee lists, three (3) times a year. </a:t>
            </a:r>
          </a:p>
          <a:p>
            <a:pPr marL="800100" lvl="1" indent="-342900">
              <a:buFont typeface="Wingdings" panose="05000000000000000000" pitchFamily="2" charset="2"/>
              <a:buChar char="v"/>
            </a:pPr>
            <a:r>
              <a:rPr lang="en-US" sz="2000" b="1" i="1" dirty="0"/>
              <a:t> 1</a:t>
            </a:r>
            <a:r>
              <a:rPr lang="en-US" sz="2000" b="1" i="1" baseline="30000" dirty="0"/>
              <a:t>st</a:t>
            </a:r>
            <a:r>
              <a:rPr lang="en-US" sz="2000" b="1" i="1" dirty="0"/>
              <a:t> Key Change – </a:t>
            </a:r>
            <a:r>
              <a:rPr lang="en-US" sz="2000" dirty="0"/>
              <a:t>The University is now required to provide the initial list </a:t>
            </a:r>
            <a:r>
              <a:rPr lang="en-US" sz="2000" b="1" i="1" dirty="0"/>
              <a:t>five (5) Calendar Days </a:t>
            </a:r>
            <a:r>
              <a:rPr lang="en-US" sz="2000" dirty="0"/>
              <a:t>prior to the beginning of each Academic Term. Previously, seven (7) Calendar Days </a:t>
            </a:r>
          </a:p>
          <a:p>
            <a:pPr marL="1257300" lvl="2" indent="-342900">
              <a:buFont typeface="Arial" panose="020B0604020202020204" pitchFamily="34" charset="0"/>
              <a:buChar char="•"/>
            </a:pPr>
            <a:r>
              <a:rPr lang="en-US" sz="2000" dirty="0"/>
              <a:t>This list could include prospective Employees if their appointment commences in the Term for which the list is provided. </a:t>
            </a:r>
          </a:p>
          <a:p>
            <a:pPr marL="800100" lvl="1" indent="-342900">
              <a:buFont typeface="Wingdings" panose="05000000000000000000" pitchFamily="2" charset="2"/>
              <a:buChar char="v"/>
            </a:pPr>
            <a:r>
              <a:rPr lang="en-US" sz="2000" b="1" i="1" dirty="0"/>
              <a:t>2</a:t>
            </a:r>
            <a:r>
              <a:rPr lang="en-US" sz="2000" b="1" i="1" baseline="30000" dirty="0"/>
              <a:t>nd</a:t>
            </a:r>
            <a:r>
              <a:rPr lang="en-US" sz="2000" b="1" i="1" dirty="0"/>
              <a:t> Key Change – </a:t>
            </a:r>
            <a:r>
              <a:rPr lang="en-US" sz="2000" dirty="0"/>
              <a:t>The inclusion of the </a:t>
            </a:r>
            <a:r>
              <a:rPr lang="en-US" sz="2000" b="1" i="1" dirty="0"/>
              <a:t>“Preferred Name” </a:t>
            </a:r>
            <a:r>
              <a:rPr lang="en-US" sz="2000" dirty="0"/>
              <a:t>category in both lists. </a:t>
            </a:r>
          </a:p>
        </p:txBody>
      </p:sp>
      <p:sp>
        <p:nvSpPr>
          <p:cNvPr id="4" name="Slide Number Placeholder 3">
            <a:extLst>
              <a:ext uri="{FF2B5EF4-FFF2-40B4-BE49-F238E27FC236}">
                <a16:creationId xmlns:a16="http://schemas.microsoft.com/office/drawing/2014/main" id="{ECA56AA6-E923-24D9-1034-19E451A4735B}"/>
              </a:ext>
            </a:extLst>
          </p:cNvPr>
          <p:cNvSpPr>
            <a:spLocks noGrp="1"/>
          </p:cNvSpPr>
          <p:nvPr>
            <p:ph type="sldNum" sz="quarter" idx="7"/>
          </p:nvPr>
        </p:nvSpPr>
        <p:spPr/>
        <p:txBody>
          <a:bodyPr/>
          <a:lstStyle/>
          <a:p>
            <a:fld id="{B6F15528-21DE-4FAA-801E-634DDDAF4B2B}" type="slidenum">
              <a:rPr lang="en-US" smtClean="0"/>
              <a:t>5</a:t>
            </a:fld>
            <a:endParaRPr lang="en-US" dirty="0"/>
          </a:p>
        </p:txBody>
      </p:sp>
      <p:sp>
        <p:nvSpPr>
          <p:cNvPr id="5" name="TextBox 4">
            <a:extLst>
              <a:ext uri="{FF2B5EF4-FFF2-40B4-BE49-F238E27FC236}">
                <a16:creationId xmlns:a16="http://schemas.microsoft.com/office/drawing/2014/main" id="{4E12068C-0EC4-9EC0-B586-213F0F79348F}"/>
              </a:ext>
            </a:extLst>
          </p:cNvPr>
          <p:cNvSpPr txBox="1"/>
          <p:nvPr/>
        </p:nvSpPr>
        <p:spPr>
          <a:xfrm>
            <a:off x="1241777" y="836433"/>
            <a:ext cx="10201508" cy="523220"/>
          </a:xfrm>
          <a:prstGeom prst="rect">
            <a:avLst/>
          </a:prstGeom>
          <a:noFill/>
        </p:spPr>
        <p:txBody>
          <a:bodyPr wrap="square" rtlCol="0">
            <a:spAutoFit/>
          </a:bodyPr>
          <a:lstStyle/>
          <a:p>
            <a:r>
              <a:rPr lang="en-US" sz="2800" b="1" dirty="0"/>
              <a:t>Article 7.03 &amp; 7.04 - Correspondence and Information (Reporting)  </a:t>
            </a:r>
            <a:endParaRPr lang="en-US" sz="2800" dirty="0"/>
          </a:p>
        </p:txBody>
      </p:sp>
      <p:graphicFrame>
        <p:nvGraphicFramePr>
          <p:cNvPr id="6" name="Table 5">
            <a:extLst>
              <a:ext uri="{FF2B5EF4-FFF2-40B4-BE49-F238E27FC236}">
                <a16:creationId xmlns:a16="http://schemas.microsoft.com/office/drawing/2014/main" id="{C2DA0E70-9952-7B77-EC75-C624BFBFDD3B}"/>
              </a:ext>
            </a:extLst>
          </p:cNvPr>
          <p:cNvGraphicFramePr>
            <a:graphicFrameLocks noGrp="1"/>
          </p:cNvGraphicFramePr>
          <p:nvPr>
            <p:extLst>
              <p:ext uri="{D42A27DB-BD31-4B8C-83A1-F6EECF244321}">
                <p14:modId xmlns:p14="http://schemas.microsoft.com/office/powerpoint/2010/main" val="2089225190"/>
              </p:ext>
            </p:extLst>
          </p:nvPr>
        </p:nvGraphicFramePr>
        <p:xfrm>
          <a:off x="872815" y="3856990"/>
          <a:ext cx="10437078" cy="2692400"/>
        </p:xfrm>
        <a:graphic>
          <a:graphicData uri="http://schemas.openxmlformats.org/drawingml/2006/table">
            <a:tbl>
              <a:tblPr firstRow="1" bandRow="1">
                <a:tableStyleId>{5C22544A-7EE6-4342-B048-85BDC9FD1C3A}</a:tableStyleId>
              </a:tblPr>
              <a:tblGrid>
                <a:gridCol w="5218539">
                  <a:extLst>
                    <a:ext uri="{9D8B030D-6E8A-4147-A177-3AD203B41FA5}">
                      <a16:colId xmlns:a16="http://schemas.microsoft.com/office/drawing/2014/main" val="1325984142"/>
                    </a:ext>
                  </a:extLst>
                </a:gridCol>
                <a:gridCol w="5218539">
                  <a:extLst>
                    <a:ext uri="{9D8B030D-6E8A-4147-A177-3AD203B41FA5}">
                      <a16:colId xmlns:a16="http://schemas.microsoft.com/office/drawing/2014/main" val="667328332"/>
                    </a:ext>
                  </a:extLst>
                </a:gridCol>
              </a:tblGrid>
              <a:tr h="370840">
                <a:tc>
                  <a:txBody>
                    <a:bodyPr/>
                    <a:lstStyle/>
                    <a:p>
                      <a:pPr algn="ctr"/>
                      <a:r>
                        <a:rPr lang="en-US" sz="2000" dirty="0"/>
                        <a:t>1</a:t>
                      </a:r>
                      <a:r>
                        <a:rPr lang="en-US" sz="2000" baseline="30000" dirty="0"/>
                        <a:t>st</a:t>
                      </a:r>
                      <a:r>
                        <a:rPr lang="en-US" sz="2000" dirty="0"/>
                        <a:t> List </a:t>
                      </a:r>
                    </a:p>
                  </a:txBody>
                  <a:tcPr/>
                </a:tc>
                <a:tc>
                  <a:txBody>
                    <a:bodyPr/>
                    <a:lstStyle/>
                    <a:p>
                      <a:pPr algn="ctr"/>
                      <a:r>
                        <a:rPr lang="en-US" sz="2000" dirty="0"/>
                        <a:t>2</a:t>
                      </a:r>
                      <a:r>
                        <a:rPr lang="en-US" sz="2000" baseline="30000" dirty="0"/>
                        <a:t>nd</a:t>
                      </a:r>
                      <a:r>
                        <a:rPr lang="en-US" sz="2000" dirty="0"/>
                        <a:t> List </a:t>
                      </a:r>
                    </a:p>
                  </a:txBody>
                  <a:tcPr/>
                </a:tc>
                <a:extLst>
                  <a:ext uri="{0D108BD9-81ED-4DB2-BD59-A6C34878D82A}">
                    <a16:rowId xmlns:a16="http://schemas.microsoft.com/office/drawing/2014/main" val="3536331598"/>
                  </a:ext>
                </a:extLst>
              </a:tr>
              <a:tr h="370840">
                <a:tc>
                  <a:txBody>
                    <a:bodyPr/>
                    <a:lstStyle/>
                    <a:p>
                      <a:pPr algn="ctr"/>
                      <a:r>
                        <a:rPr lang="en-US" sz="1600" dirty="0">
                          <a:highlight>
                            <a:srgbClr val="FFFF00"/>
                          </a:highlight>
                        </a:rPr>
                        <a:t>Now</a:t>
                      </a:r>
                      <a:r>
                        <a:rPr lang="en-US" sz="1600" dirty="0"/>
                        <a:t> provided 5 days prior to the Start of Term </a:t>
                      </a:r>
                    </a:p>
                  </a:txBody>
                  <a:tcPr/>
                </a:tc>
                <a:tc>
                  <a:txBody>
                    <a:bodyPr/>
                    <a:lstStyle/>
                    <a:p>
                      <a:pPr algn="ctr"/>
                      <a:r>
                        <a:rPr lang="en-US" sz="1600" dirty="0"/>
                        <a:t>Provided within 21 calendar days of the Start of Term</a:t>
                      </a:r>
                    </a:p>
                  </a:txBody>
                  <a:tcPr/>
                </a:tc>
                <a:extLst>
                  <a:ext uri="{0D108BD9-81ED-4DB2-BD59-A6C34878D82A}">
                    <a16:rowId xmlns:a16="http://schemas.microsoft.com/office/drawing/2014/main" val="3708373077"/>
                  </a:ext>
                </a:extLst>
              </a:tr>
              <a:tr h="370840">
                <a:tc>
                  <a:txBody>
                    <a:bodyPr/>
                    <a:lstStyle/>
                    <a:p>
                      <a:pPr algn="ctr"/>
                      <a:r>
                        <a:rPr lang="en-US" sz="1600" i="1" dirty="0"/>
                        <a:t>Shall Contain: </a:t>
                      </a:r>
                    </a:p>
                  </a:txBody>
                  <a:tcPr/>
                </a:tc>
                <a:tc>
                  <a:txBody>
                    <a:bodyPr/>
                    <a:lstStyle/>
                    <a:p>
                      <a:pPr algn="ctr"/>
                      <a:r>
                        <a:rPr lang="en-US" sz="1600" i="1" dirty="0"/>
                        <a:t>Shall Contain: </a:t>
                      </a:r>
                    </a:p>
                  </a:txBody>
                  <a:tcPr/>
                </a:tc>
                <a:extLst>
                  <a:ext uri="{0D108BD9-81ED-4DB2-BD59-A6C34878D82A}">
                    <a16:rowId xmlns:a16="http://schemas.microsoft.com/office/drawing/2014/main" val="4013174621"/>
                  </a:ext>
                </a:extLst>
              </a:tr>
              <a:tr h="0">
                <a:tc>
                  <a:txBody>
                    <a:bodyPr/>
                    <a:lstStyle/>
                    <a:p>
                      <a:pPr algn="ctr"/>
                      <a:r>
                        <a:rPr lang="en-US" sz="1600" dirty="0"/>
                        <a:t>Employee Name </a:t>
                      </a:r>
                    </a:p>
                    <a:p>
                      <a:pPr algn="ctr"/>
                      <a:r>
                        <a:rPr lang="en-US" sz="1600" dirty="0"/>
                        <a:t> </a:t>
                      </a:r>
                      <a:r>
                        <a:rPr lang="en-US" sz="1600" dirty="0">
                          <a:highlight>
                            <a:srgbClr val="FFFF00"/>
                          </a:highlight>
                        </a:rPr>
                        <a:t>Preferred Name (New) </a:t>
                      </a:r>
                    </a:p>
                    <a:p>
                      <a:pPr algn="ctr"/>
                      <a:r>
                        <a:rPr lang="en-US" sz="1600" dirty="0"/>
                        <a:t>Employee email address (if available)</a:t>
                      </a:r>
                    </a:p>
                    <a:p>
                      <a:pPr algn="ctr"/>
                      <a:r>
                        <a:rPr lang="en-US" sz="1600" dirty="0"/>
                        <a:t>Faculty of Department </a:t>
                      </a:r>
                    </a:p>
                  </a:txBody>
                  <a:tcPr/>
                </a:tc>
                <a:tc>
                  <a:txBody>
                    <a:bodyPr/>
                    <a:lstStyle/>
                    <a:p>
                      <a:pPr lvl="0"/>
                      <a:r>
                        <a:rPr lang="en-US" sz="1600" u="none" strike="noStrike" baseline="0" dirty="0">
                          <a:solidFill>
                            <a:schemeClr val="dk1"/>
                          </a:solidFill>
                          <a:effectLst/>
                          <a:latin typeface="+mn-lt"/>
                          <a:ea typeface="+mn-ea"/>
                          <a:cs typeface="+mn-cs"/>
                        </a:rPr>
                        <a:t>Employee ID, Name , </a:t>
                      </a:r>
                      <a:r>
                        <a:rPr lang="en-US" sz="1600" u="none" strike="noStrike" baseline="0" dirty="0">
                          <a:solidFill>
                            <a:schemeClr val="dk1"/>
                          </a:solidFill>
                          <a:effectLst/>
                          <a:highlight>
                            <a:srgbClr val="FFFF00"/>
                          </a:highlight>
                          <a:latin typeface="+mn-lt"/>
                          <a:ea typeface="+mn-ea"/>
                          <a:cs typeface="+mn-cs"/>
                        </a:rPr>
                        <a:t>Preferred name (New), </a:t>
                      </a:r>
                      <a:r>
                        <a:rPr lang="en-US" sz="1600" u="none" strike="noStrike" baseline="0" dirty="0">
                          <a:solidFill>
                            <a:schemeClr val="dk1"/>
                          </a:solidFill>
                          <a:effectLst/>
                          <a:latin typeface="+mn-lt"/>
                          <a:ea typeface="+mn-ea"/>
                          <a:cs typeface="+mn-cs"/>
                        </a:rPr>
                        <a:t>Gender, </a:t>
                      </a:r>
                    </a:p>
                    <a:p>
                      <a:pPr lvl="0"/>
                      <a:r>
                        <a:rPr lang="en-US" sz="1600" u="none" strike="noStrike" baseline="0" dirty="0">
                          <a:solidFill>
                            <a:schemeClr val="dk1"/>
                          </a:solidFill>
                          <a:effectLst/>
                          <a:latin typeface="+mn-lt"/>
                          <a:ea typeface="+mn-ea"/>
                          <a:cs typeface="+mn-cs"/>
                        </a:rPr>
                        <a:t>Date of hire, Ending date, Faculty or department of work, Position title, Hourly wages where applicable, Monthly hours of work, Home address, Employee email address, Telephone numbers (if applicable) and whether the Employee is a temporary resident. </a:t>
                      </a:r>
                    </a:p>
                  </a:txBody>
                  <a:tcPr/>
                </a:tc>
                <a:extLst>
                  <a:ext uri="{0D108BD9-81ED-4DB2-BD59-A6C34878D82A}">
                    <a16:rowId xmlns:a16="http://schemas.microsoft.com/office/drawing/2014/main" val="625353677"/>
                  </a:ext>
                </a:extLst>
              </a:tr>
            </a:tbl>
          </a:graphicData>
        </a:graphic>
      </p:graphicFrame>
      <p:sp>
        <p:nvSpPr>
          <p:cNvPr id="2" name="TextBox 1">
            <a:extLst>
              <a:ext uri="{FF2B5EF4-FFF2-40B4-BE49-F238E27FC236}">
                <a16:creationId xmlns:a16="http://schemas.microsoft.com/office/drawing/2014/main" id="{785AD827-9568-D460-4552-C0F03D922BC6}"/>
              </a:ext>
            </a:extLst>
          </p:cNvPr>
          <p:cNvSpPr txBox="1"/>
          <p:nvPr/>
        </p:nvSpPr>
        <p:spPr>
          <a:xfrm>
            <a:off x="3782817" y="234362"/>
            <a:ext cx="4617071" cy="461665"/>
          </a:xfrm>
          <a:prstGeom prst="rect">
            <a:avLst/>
          </a:prstGeom>
          <a:noFill/>
        </p:spPr>
        <p:txBody>
          <a:bodyPr wrap="square" rtlCol="0">
            <a:spAutoFit/>
          </a:bodyPr>
          <a:lstStyle/>
          <a:p>
            <a:r>
              <a:rPr lang="en-US" sz="2400" b="1" i="1" dirty="0"/>
              <a:t>For Information Purposes Only</a:t>
            </a:r>
          </a:p>
        </p:txBody>
      </p:sp>
    </p:spTree>
    <p:extLst>
      <p:ext uri="{BB962C8B-B14F-4D97-AF65-F5344CB8AC3E}">
        <p14:creationId xmlns:p14="http://schemas.microsoft.com/office/powerpoint/2010/main" val="962844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BB59DFD-7545-97E9-6D47-02B2BE51CA6D}"/>
              </a:ext>
            </a:extLst>
          </p:cNvPr>
          <p:cNvSpPr>
            <a:spLocks noGrp="1"/>
          </p:cNvSpPr>
          <p:nvPr>
            <p:ph type="body" idx="1"/>
          </p:nvPr>
        </p:nvSpPr>
        <p:spPr>
          <a:xfrm>
            <a:off x="743415" y="980420"/>
            <a:ext cx="10210800" cy="4555093"/>
          </a:xfrm>
        </p:spPr>
        <p:txBody>
          <a:bodyPr/>
          <a:lstStyle/>
          <a:p>
            <a:endParaRPr lang="en-US" sz="2000" dirty="0"/>
          </a:p>
          <a:p>
            <a:pPr marL="285750" indent="-285750">
              <a:buFont typeface="Wingdings" panose="05000000000000000000" pitchFamily="2" charset="2"/>
              <a:buChar char="Ø"/>
            </a:pPr>
            <a:r>
              <a:rPr lang="en-US" sz="2000" b="1" dirty="0"/>
              <a:t>Union Attendance at Employment Orientation Sessions - Article 5.07 b) </a:t>
            </a:r>
          </a:p>
          <a:p>
            <a:pPr marL="800100" lvl="1" indent="-342900">
              <a:buFont typeface="Arial" panose="020B0604020202020204" pitchFamily="34" charset="0"/>
              <a:buChar char="•"/>
            </a:pPr>
            <a:r>
              <a:rPr lang="en-US" sz="2000" dirty="0"/>
              <a:t>The Employer shall make every reasonable effort to invite the Union </a:t>
            </a:r>
            <a:r>
              <a:rPr lang="en-US" sz="2000" b="1" dirty="0"/>
              <a:t>as soon as possible, </a:t>
            </a:r>
            <a:r>
              <a:rPr lang="en-US" sz="2000" dirty="0"/>
              <a:t>but no less than one (1) week prior to all TA, TF and RA employment orientation sessions.</a:t>
            </a:r>
          </a:p>
          <a:p>
            <a:pPr marL="800100" lvl="1" indent="-342900">
              <a:buFont typeface="Arial" panose="020B0604020202020204" pitchFamily="34" charset="0"/>
              <a:buChar char="•"/>
            </a:pPr>
            <a:r>
              <a:rPr lang="en-US" sz="2000" dirty="0"/>
              <a:t>The Union is now entitled to up to </a:t>
            </a:r>
            <a:r>
              <a:rPr lang="en-US" sz="2000" b="1" dirty="0"/>
              <a:t>30 minutes </a:t>
            </a:r>
            <a:r>
              <a:rPr lang="en-US" sz="2000" dirty="0"/>
              <a:t>to provide an overview of their role.</a:t>
            </a:r>
          </a:p>
          <a:p>
            <a:endParaRPr lang="en-US" sz="2000" dirty="0"/>
          </a:p>
          <a:p>
            <a:pPr marL="285750" indent="-285750">
              <a:buFont typeface="Wingdings" panose="05000000000000000000" pitchFamily="2" charset="2"/>
              <a:buChar char="Ø"/>
            </a:pPr>
            <a:r>
              <a:rPr lang="en-US" sz="2000" b="1" i="1" dirty="0"/>
              <a:t>New</a:t>
            </a:r>
            <a:r>
              <a:rPr lang="en-US" sz="2000" b="1" dirty="0"/>
              <a:t> Unpaid Leave of Absence - Article 5.08</a:t>
            </a:r>
          </a:p>
          <a:p>
            <a:pPr marL="800100" lvl="1" indent="-342900">
              <a:buFont typeface="Arial" panose="020B0604020202020204" pitchFamily="34" charset="0"/>
              <a:buChar char="•"/>
            </a:pPr>
            <a:r>
              <a:rPr lang="en-US" sz="2000" dirty="0"/>
              <a:t>The President or designate elected to the Local Union Executive shall be entitled to request an unpaid Leave of Absence from their Program of Study to a maximum of one (1) year. Such requests shall not be unreasonably denied. The President or designate shall remain a member of the Bargaining Unit.</a:t>
            </a:r>
          </a:p>
          <a:p>
            <a:pPr marL="800100" lvl="1" indent="-342900">
              <a:buFont typeface="Arial" panose="020B0604020202020204" pitchFamily="34" charset="0"/>
              <a:buChar char="•"/>
            </a:pPr>
            <a:endParaRPr lang="en-US" sz="2000" dirty="0"/>
          </a:p>
          <a:p>
            <a:pPr marL="800100" lvl="1" indent="-342900">
              <a:buFont typeface="Arial" panose="020B0604020202020204" pitchFamily="34" charset="0"/>
              <a:buChar char="•"/>
            </a:pPr>
            <a:endParaRPr lang="en-US" sz="2000" dirty="0"/>
          </a:p>
          <a:p>
            <a:pPr lvl="1"/>
            <a:endParaRPr lang="en-US" dirty="0"/>
          </a:p>
          <a:p>
            <a:pPr marL="285750" indent="-285750">
              <a:buFontTx/>
              <a:buChar char="-"/>
            </a:pPr>
            <a:endParaRPr lang="en-US" dirty="0"/>
          </a:p>
        </p:txBody>
      </p:sp>
      <p:sp>
        <p:nvSpPr>
          <p:cNvPr id="4" name="Slide Number Placeholder 3">
            <a:extLst>
              <a:ext uri="{FF2B5EF4-FFF2-40B4-BE49-F238E27FC236}">
                <a16:creationId xmlns:a16="http://schemas.microsoft.com/office/drawing/2014/main" id="{DD123081-B012-4522-F1FA-5CEE3CE7567F}"/>
              </a:ext>
            </a:extLst>
          </p:cNvPr>
          <p:cNvSpPr>
            <a:spLocks noGrp="1"/>
          </p:cNvSpPr>
          <p:nvPr>
            <p:ph type="sldNum" sz="quarter" idx="7"/>
          </p:nvPr>
        </p:nvSpPr>
        <p:spPr/>
        <p:txBody>
          <a:bodyPr/>
          <a:lstStyle/>
          <a:p>
            <a:fld id="{B6F15528-21DE-4FAA-801E-634DDDAF4B2B}" type="slidenum">
              <a:rPr lang="en-US" smtClean="0"/>
              <a:t>6</a:t>
            </a:fld>
            <a:endParaRPr lang="en-US" dirty="0"/>
          </a:p>
        </p:txBody>
      </p:sp>
      <p:sp>
        <p:nvSpPr>
          <p:cNvPr id="5" name="TextBox 4">
            <a:extLst>
              <a:ext uri="{FF2B5EF4-FFF2-40B4-BE49-F238E27FC236}">
                <a16:creationId xmlns:a16="http://schemas.microsoft.com/office/drawing/2014/main" id="{2C597C5B-0801-2F1C-E655-0CBF0E14FC21}"/>
              </a:ext>
            </a:extLst>
          </p:cNvPr>
          <p:cNvSpPr txBox="1"/>
          <p:nvPr/>
        </p:nvSpPr>
        <p:spPr>
          <a:xfrm>
            <a:off x="762000" y="457200"/>
            <a:ext cx="10591800" cy="646331"/>
          </a:xfrm>
          <a:prstGeom prst="rect">
            <a:avLst/>
          </a:prstGeom>
          <a:noFill/>
        </p:spPr>
        <p:txBody>
          <a:bodyPr wrap="square" rtlCol="0">
            <a:spAutoFit/>
          </a:bodyPr>
          <a:lstStyle/>
          <a:p>
            <a:pPr algn="ctr"/>
            <a:r>
              <a:rPr lang="en-US" sz="3600" b="1" dirty="0"/>
              <a:t>Article 5 – Union Representation &amp; Activities </a:t>
            </a:r>
          </a:p>
        </p:txBody>
      </p:sp>
      <p:sp>
        <p:nvSpPr>
          <p:cNvPr id="8" name="TextBox 7">
            <a:extLst>
              <a:ext uri="{FF2B5EF4-FFF2-40B4-BE49-F238E27FC236}">
                <a16:creationId xmlns:a16="http://schemas.microsoft.com/office/drawing/2014/main" id="{3EA737B1-F811-2F82-3C1E-ABC3831F4263}"/>
              </a:ext>
            </a:extLst>
          </p:cNvPr>
          <p:cNvSpPr txBox="1"/>
          <p:nvPr/>
        </p:nvSpPr>
        <p:spPr>
          <a:xfrm>
            <a:off x="4652534" y="4495800"/>
            <a:ext cx="5867400" cy="1754326"/>
          </a:xfrm>
          <a:prstGeom prst="rect">
            <a:avLst/>
          </a:prstGeom>
          <a:noFill/>
        </p:spPr>
        <p:txBody>
          <a:bodyPr wrap="square" rtlCol="0">
            <a:spAutoFit/>
          </a:bodyPr>
          <a:lstStyle/>
          <a:p>
            <a:pPr marL="285750" indent="-285750">
              <a:buFont typeface="Wingdings" panose="05000000000000000000" pitchFamily="2" charset="2"/>
              <a:buChar char="ü"/>
            </a:pPr>
            <a:r>
              <a:rPr lang="en-US" i="1" dirty="0"/>
              <a:t> Faculties/Departments must invite union representatives to employee orientation sessions as soon as possible, but no less than one week in advance. </a:t>
            </a:r>
          </a:p>
          <a:p>
            <a:pPr marL="285750" indent="-285750">
              <a:buFont typeface="Wingdings" panose="05000000000000000000" pitchFamily="2" charset="2"/>
              <a:buChar char="ü"/>
            </a:pPr>
            <a:r>
              <a:rPr lang="en-US" i="1" dirty="0"/>
              <a:t>Union President or designate is entitled to one (1) Unpaid Leave of Absence from their Program of Study. </a:t>
            </a:r>
          </a:p>
          <a:p>
            <a:pPr marL="285750" indent="-285750">
              <a:buFont typeface="Wingdings" panose="05000000000000000000" pitchFamily="2" charset="2"/>
              <a:buChar char="ü"/>
            </a:pPr>
            <a:endParaRPr lang="en-US" i="1" dirty="0"/>
          </a:p>
        </p:txBody>
      </p:sp>
      <p:pic>
        <p:nvPicPr>
          <p:cNvPr id="2" name="Picture 1">
            <a:extLst>
              <a:ext uri="{FF2B5EF4-FFF2-40B4-BE49-F238E27FC236}">
                <a16:creationId xmlns:a16="http://schemas.microsoft.com/office/drawing/2014/main" id="{9E7C2511-A3F7-18D9-1740-4B43FAD77FCE}"/>
              </a:ext>
            </a:extLst>
          </p:cNvPr>
          <p:cNvPicPr>
            <a:picLocks noChangeAspect="1"/>
          </p:cNvPicPr>
          <p:nvPr/>
        </p:nvPicPr>
        <p:blipFill>
          <a:blip r:embed="rId3"/>
          <a:stretch>
            <a:fillRect/>
          </a:stretch>
        </p:blipFill>
        <p:spPr>
          <a:xfrm>
            <a:off x="2110681" y="4416339"/>
            <a:ext cx="2541853" cy="2238348"/>
          </a:xfrm>
          <a:prstGeom prst="rect">
            <a:avLst/>
          </a:prstGeom>
        </p:spPr>
      </p:pic>
    </p:spTree>
    <p:extLst>
      <p:ext uri="{BB962C8B-B14F-4D97-AF65-F5344CB8AC3E}">
        <p14:creationId xmlns:p14="http://schemas.microsoft.com/office/powerpoint/2010/main" val="1819530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BD587B9-011E-C3B3-99AD-1F73EE10E09E}"/>
              </a:ext>
            </a:extLst>
          </p:cNvPr>
          <p:cNvSpPr>
            <a:spLocks noGrp="1"/>
          </p:cNvSpPr>
          <p:nvPr>
            <p:ph type="sldNum" sz="quarter" idx="7"/>
          </p:nvPr>
        </p:nvSpPr>
        <p:spPr/>
        <p:txBody>
          <a:bodyPr/>
          <a:lstStyle/>
          <a:p>
            <a:fld id="{B6F15528-21DE-4FAA-801E-634DDDAF4B2B}" type="slidenum">
              <a:rPr lang="en-US" smtClean="0"/>
              <a:t>7</a:t>
            </a:fld>
            <a:endParaRPr lang="en-US" dirty="0"/>
          </a:p>
        </p:txBody>
      </p:sp>
      <p:sp>
        <p:nvSpPr>
          <p:cNvPr id="7" name="TextBox 6">
            <a:extLst>
              <a:ext uri="{FF2B5EF4-FFF2-40B4-BE49-F238E27FC236}">
                <a16:creationId xmlns:a16="http://schemas.microsoft.com/office/drawing/2014/main" id="{1D4ADE11-2A0C-DE98-208C-B54FE379F503}"/>
              </a:ext>
            </a:extLst>
          </p:cNvPr>
          <p:cNvSpPr txBox="1"/>
          <p:nvPr/>
        </p:nvSpPr>
        <p:spPr>
          <a:xfrm>
            <a:off x="571500" y="421644"/>
            <a:ext cx="10363200" cy="646331"/>
          </a:xfrm>
          <a:prstGeom prst="rect">
            <a:avLst/>
          </a:prstGeom>
          <a:noFill/>
        </p:spPr>
        <p:txBody>
          <a:bodyPr wrap="square" rtlCol="0">
            <a:spAutoFit/>
          </a:bodyPr>
          <a:lstStyle/>
          <a:p>
            <a:pPr algn="ctr"/>
            <a:r>
              <a:rPr lang="en-US" sz="3600" b="1" dirty="0"/>
              <a:t>Article 12 - Appointments </a:t>
            </a:r>
          </a:p>
        </p:txBody>
      </p:sp>
      <p:graphicFrame>
        <p:nvGraphicFramePr>
          <p:cNvPr id="12" name="Table 11">
            <a:extLst>
              <a:ext uri="{FF2B5EF4-FFF2-40B4-BE49-F238E27FC236}">
                <a16:creationId xmlns:a16="http://schemas.microsoft.com/office/drawing/2014/main" id="{B8BAF015-FD00-8956-8627-400A51C26F24}"/>
              </a:ext>
            </a:extLst>
          </p:cNvPr>
          <p:cNvGraphicFramePr>
            <a:graphicFrameLocks noGrp="1"/>
          </p:cNvGraphicFramePr>
          <p:nvPr>
            <p:extLst>
              <p:ext uri="{D42A27DB-BD31-4B8C-83A1-F6EECF244321}">
                <p14:modId xmlns:p14="http://schemas.microsoft.com/office/powerpoint/2010/main" val="948365202"/>
              </p:ext>
            </p:extLst>
          </p:nvPr>
        </p:nvGraphicFramePr>
        <p:xfrm>
          <a:off x="571500" y="2289450"/>
          <a:ext cx="11049000" cy="4088490"/>
        </p:xfrm>
        <a:graphic>
          <a:graphicData uri="http://schemas.openxmlformats.org/drawingml/2006/table">
            <a:tbl>
              <a:tblPr firstRow="1" bandRow="1">
                <a:tableStyleId>{21E4AEA4-8DFA-4A89-87EB-49C32662AFE0}</a:tableStyleId>
              </a:tblPr>
              <a:tblGrid>
                <a:gridCol w="2209800">
                  <a:extLst>
                    <a:ext uri="{9D8B030D-6E8A-4147-A177-3AD203B41FA5}">
                      <a16:colId xmlns:a16="http://schemas.microsoft.com/office/drawing/2014/main" val="1298959351"/>
                    </a:ext>
                  </a:extLst>
                </a:gridCol>
                <a:gridCol w="2209800">
                  <a:extLst>
                    <a:ext uri="{9D8B030D-6E8A-4147-A177-3AD203B41FA5}">
                      <a16:colId xmlns:a16="http://schemas.microsoft.com/office/drawing/2014/main" val="1527005537"/>
                    </a:ext>
                  </a:extLst>
                </a:gridCol>
                <a:gridCol w="2209800">
                  <a:extLst>
                    <a:ext uri="{9D8B030D-6E8A-4147-A177-3AD203B41FA5}">
                      <a16:colId xmlns:a16="http://schemas.microsoft.com/office/drawing/2014/main" val="3632950344"/>
                    </a:ext>
                  </a:extLst>
                </a:gridCol>
                <a:gridCol w="2209800">
                  <a:extLst>
                    <a:ext uri="{9D8B030D-6E8A-4147-A177-3AD203B41FA5}">
                      <a16:colId xmlns:a16="http://schemas.microsoft.com/office/drawing/2014/main" val="361692476"/>
                    </a:ext>
                  </a:extLst>
                </a:gridCol>
                <a:gridCol w="2209800">
                  <a:extLst>
                    <a:ext uri="{9D8B030D-6E8A-4147-A177-3AD203B41FA5}">
                      <a16:colId xmlns:a16="http://schemas.microsoft.com/office/drawing/2014/main" val="3582032312"/>
                    </a:ext>
                  </a:extLst>
                </a:gridCol>
              </a:tblGrid>
              <a:tr h="397301">
                <a:tc>
                  <a:txBody>
                    <a:bodyPr/>
                    <a:lstStyle/>
                    <a:p>
                      <a:pPr algn="ctr"/>
                      <a:r>
                        <a:rPr lang="en-US" dirty="0"/>
                        <a:t>Group A*</a:t>
                      </a:r>
                    </a:p>
                  </a:txBody>
                  <a:tcPr/>
                </a:tc>
                <a:tc>
                  <a:txBody>
                    <a:bodyPr/>
                    <a:lstStyle/>
                    <a:p>
                      <a:pPr algn="ctr"/>
                      <a:r>
                        <a:rPr lang="en-US" dirty="0"/>
                        <a:t>Group B*</a:t>
                      </a:r>
                    </a:p>
                  </a:txBody>
                  <a:tcPr/>
                </a:tc>
                <a:tc>
                  <a:txBody>
                    <a:bodyPr/>
                    <a:lstStyle/>
                    <a:p>
                      <a:pPr algn="ctr"/>
                      <a:r>
                        <a:rPr lang="en-US" dirty="0"/>
                        <a:t>Group C*</a:t>
                      </a:r>
                    </a:p>
                  </a:txBody>
                  <a:tcPr/>
                </a:tc>
                <a:tc>
                  <a:txBody>
                    <a:bodyPr/>
                    <a:lstStyle/>
                    <a:p>
                      <a:pPr algn="ctr"/>
                      <a:r>
                        <a:rPr lang="en-US" dirty="0"/>
                        <a:t>Group D </a:t>
                      </a:r>
                    </a:p>
                  </a:txBody>
                  <a:tcPr/>
                </a:tc>
                <a:tc>
                  <a:txBody>
                    <a:bodyPr/>
                    <a:lstStyle/>
                    <a:p>
                      <a:pPr algn="ctr"/>
                      <a:r>
                        <a:rPr lang="en-US" dirty="0"/>
                        <a:t>Group E</a:t>
                      </a:r>
                    </a:p>
                  </a:txBody>
                  <a:tcPr/>
                </a:tc>
                <a:extLst>
                  <a:ext uri="{0D108BD9-81ED-4DB2-BD59-A6C34878D82A}">
                    <a16:rowId xmlns:a16="http://schemas.microsoft.com/office/drawing/2014/main" val="940959603"/>
                  </a:ext>
                </a:extLst>
              </a:tr>
              <a:tr h="673669">
                <a:tc>
                  <a:txBody>
                    <a:bodyPr/>
                    <a:lstStyle/>
                    <a:p>
                      <a:r>
                        <a:rPr lang="en-US" dirty="0"/>
                        <a:t>Qualified graduate  student </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Qualified </a:t>
                      </a:r>
                      <a:r>
                        <a:rPr lang="en-US" b="1" dirty="0"/>
                        <a:t>full-time</a:t>
                      </a:r>
                      <a:r>
                        <a:rPr lang="en-US" dirty="0"/>
                        <a:t> graduate  student</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Qualified graduate  student</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Qualified graduate  student</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Qualified graduate  student</a:t>
                      </a:r>
                    </a:p>
                  </a:txBody>
                  <a:tcPr/>
                </a:tc>
                <a:extLst>
                  <a:ext uri="{0D108BD9-81ED-4DB2-BD59-A6C34878D82A}">
                    <a16:rowId xmlns:a16="http://schemas.microsoft.com/office/drawing/2014/main" val="2116741575"/>
                  </a:ext>
                </a:extLst>
              </a:tr>
              <a:tr h="870424">
                <a:tc>
                  <a:txBody>
                    <a:bodyPr/>
                    <a:lstStyle/>
                    <a:p>
                      <a:r>
                        <a:rPr lang="en-US" dirty="0"/>
                        <a:t>For whom </a:t>
                      </a:r>
                      <a:r>
                        <a:rPr lang="en-US" dirty="0" err="1"/>
                        <a:t>TAship</a:t>
                      </a:r>
                      <a:r>
                        <a:rPr lang="en-US" dirty="0"/>
                        <a:t> is granted as part of the  funding commitment</a:t>
                      </a:r>
                    </a:p>
                  </a:txBody>
                  <a:tcPr/>
                </a:tc>
                <a:tc>
                  <a:txBody>
                    <a:bodyPr/>
                    <a:lstStyle/>
                    <a:p>
                      <a:r>
                        <a:rPr lang="en-US" dirty="0"/>
                        <a:t>For whom there is no funding commitment </a:t>
                      </a:r>
                      <a:r>
                        <a:rPr lang="en-US" b="1" dirty="0"/>
                        <a:t>(all unfunded years)</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For whom </a:t>
                      </a:r>
                      <a:r>
                        <a:rPr lang="en-US" dirty="0" err="1"/>
                        <a:t>TAship</a:t>
                      </a:r>
                      <a:r>
                        <a:rPr lang="en-US" dirty="0"/>
                        <a:t> will not form part of the  funding commitment</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dirty="0">
                          <a:solidFill>
                            <a:schemeClr val="dk1"/>
                          </a:solidFill>
                          <a:effectLst/>
                          <a:latin typeface="+mn-lt"/>
                          <a:ea typeface="+mn-ea"/>
                          <a:cs typeface="+mn-cs"/>
                        </a:rPr>
                        <a:t>Previously held a </a:t>
                      </a:r>
                      <a:r>
                        <a:rPr lang="en-US" sz="1800" dirty="0" err="1">
                          <a:solidFill>
                            <a:schemeClr val="dk1"/>
                          </a:solidFill>
                          <a:effectLst/>
                          <a:latin typeface="+mn-lt"/>
                          <a:ea typeface="+mn-ea"/>
                          <a:cs typeface="+mn-cs"/>
                        </a:rPr>
                        <a:t>TAship</a:t>
                      </a:r>
                      <a:r>
                        <a:rPr lang="en-US" sz="1800" dirty="0">
                          <a:solidFill>
                            <a:schemeClr val="dk1"/>
                          </a:solidFill>
                          <a:effectLst/>
                          <a:latin typeface="+mn-lt"/>
                          <a:ea typeface="+mn-ea"/>
                          <a:cs typeface="+mn-cs"/>
                        </a:rPr>
                        <a:t> or </a:t>
                      </a:r>
                      <a:r>
                        <a:rPr lang="en-US" sz="1800" dirty="0" err="1">
                          <a:solidFill>
                            <a:schemeClr val="dk1"/>
                          </a:solidFill>
                          <a:effectLst/>
                          <a:latin typeface="+mn-lt"/>
                          <a:ea typeface="+mn-ea"/>
                          <a:cs typeface="+mn-cs"/>
                        </a:rPr>
                        <a:t>TFship</a:t>
                      </a:r>
                      <a:r>
                        <a:rPr lang="en-US" sz="1800" dirty="0">
                          <a:solidFill>
                            <a:schemeClr val="dk1"/>
                          </a:solidFill>
                          <a:effectLst/>
                          <a:latin typeface="+mn-lt"/>
                          <a:ea typeface="+mn-ea"/>
                          <a:cs typeface="+mn-cs"/>
                        </a:rPr>
                        <a:t> for the Employer.</a:t>
                      </a:r>
                    </a:p>
                  </a:txBody>
                  <a:tcPr/>
                </a:tc>
                <a:tc>
                  <a:txBody>
                    <a:bodyPr/>
                    <a:lstStyle/>
                    <a:p>
                      <a:r>
                        <a:rPr lang="en-US" sz="1800" dirty="0">
                          <a:solidFill>
                            <a:schemeClr val="dk1"/>
                          </a:solidFill>
                          <a:effectLst/>
                          <a:latin typeface="+mn-lt"/>
                          <a:ea typeface="+mn-ea"/>
                          <a:cs typeface="+mn-cs"/>
                        </a:rPr>
                        <a:t>Have not met the criteria as set out in 12.04 A, B, C, or D.</a:t>
                      </a:r>
                      <a:endParaRPr lang="en-US" dirty="0"/>
                    </a:p>
                  </a:txBody>
                  <a:tcPr/>
                </a:tc>
                <a:extLst>
                  <a:ext uri="{0D108BD9-81ED-4DB2-BD59-A6C34878D82A}">
                    <a16:rowId xmlns:a16="http://schemas.microsoft.com/office/drawing/2014/main" val="363686637"/>
                  </a:ext>
                </a:extLst>
              </a:tr>
              <a:tr h="673669">
                <a:tc>
                  <a:txBody>
                    <a:bodyPr/>
                    <a:lstStyle/>
                    <a:p>
                      <a:r>
                        <a:rPr lang="en-US" dirty="0"/>
                        <a:t>In the Department, Program or </a:t>
                      </a:r>
                      <a:r>
                        <a:rPr lang="en-US" b="1" dirty="0"/>
                        <a:t>Faculty</a:t>
                      </a:r>
                      <a:r>
                        <a:rPr lang="en-US" dirty="0"/>
                        <a:t> in which </a:t>
                      </a:r>
                      <a:r>
                        <a:rPr lang="en-US" dirty="0" err="1"/>
                        <a:t>TAship</a:t>
                      </a:r>
                      <a:r>
                        <a:rPr lang="en-US" dirty="0"/>
                        <a:t> is offered; or </a:t>
                      </a:r>
                    </a:p>
                  </a:txBody>
                  <a:tcPr/>
                </a:tc>
                <a:tc>
                  <a:txBody>
                    <a:bodyPr/>
                    <a:lstStyle/>
                    <a:p>
                      <a:r>
                        <a:rPr lang="en-US" dirty="0"/>
                        <a:t>In the Department, Program or </a:t>
                      </a:r>
                      <a:r>
                        <a:rPr lang="en-US" b="1" dirty="0"/>
                        <a:t>Faculty</a:t>
                      </a:r>
                      <a:r>
                        <a:rPr lang="en-US" dirty="0"/>
                        <a:t> in which </a:t>
                      </a:r>
                      <a:r>
                        <a:rPr lang="en-US" dirty="0" err="1"/>
                        <a:t>TAship</a:t>
                      </a:r>
                      <a:r>
                        <a:rPr lang="en-US" dirty="0"/>
                        <a:t> is offered</a:t>
                      </a:r>
                    </a:p>
                  </a:txBody>
                  <a:tcPr/>
                </a:tc>
                <a:tc>
                  <a:txBody>
                    <a:bodyPr/>
                    <a:lstStyle/>
                    <a:p>
                      <a:r>
                        <a:rPr lang="en-US" dirty="0"/>
                        <a:t>In the Department, Program or </a:t>
                      </a:r>
                      <a:r>
                        <a:rPr lang="en-US" b="1" dirty="0"/>
                        <a:t>Faculty</a:t>
                      </a:r>
                      <a:r>
                        <a:rPr lang="en-US" dirty="0"/>
                        <a:t> in which </a:t>
                      </a:r>
                      <a:r>
                        <a:rPr lang="en-US" dirty="0" err="1"/>
                        <a:t>TAship</a:t>
                      </a:r>
                      <a:r>
                        <a:rPr lang="en-US" dirty="0"/>
                        <a:t> is offered</a:t>
                      </a:r>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3153737044"/>
                  </a:ext>
                </a:extLst>
              </a:tr>
              <a:tr h="673669">
                <a:tc>
                  <a:txBody>
                    <a:bodyPr/>
                    <a:lstStyle/>
                    <a:p>
                      <a:r>
                        <a:rPr lang="en-US" dirty="0"/>
                        <a:t>In an interdisciplinary program without TA budget resources</a:t>
                      </a:r>
                    </a:p>
                  </a:txBody>
                  <a:tcPr/>
                </a:tc>
                <a:tc>
                  <a:txBody>
                    <a:bodyPr/>
                    <a:lstStyle/>
                    <a:p>
                      <a:r>
                        <a:rPr lang="en-US" dirty="0"/>
                        <a:t>In an interdisciplinary program without TA budget resources</a:t>
                      </a:r>
                    </a:p>
                  </a:txBody>
                  <a:tcPr/>
                </a:tc>
                <a:tc>
                  <a:txBody>
                    <a:bodyPr/>
                    <a:lstStyle/>
                    <a:p>
                      <a:r>
                        <a:rPr lang="en-US" dirty="0"/>
                        <a:t>In an interdisciplinary program without TA budget resources</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751538761"/>
                  </a:ext>
                </a:extLst>
              </a:tr>
            </a:tbl>
          </a:graphicData>
        </a:graphic>
      </p:graphicFrame>
      <p:sp>
        <p:nvSpPr>
          <p:cNvPr id="13" name="TextBox 12">
            <a:extLst>
              <a:ext uri="{FF2B5EF4-FFF2-40B4-BE49-F238E27FC236}">
                <a16:creationId xmlns:a16="http://schemas.microsoft.com/office/drawing/2014/main" id="{33321138-746D-D8D1-DC0A-F1F21D3D6748}"/>
              </a:ext>
            </a:extLst>
          </p:cNvPr>
          <p:cNvSpPr txBox="1"/>
          <p:nvPr/>
        </p:nvSpPr>
        <p:spPr>
          <a:xfrm>
            <a:off x="2743200" y="1238664"/>
            <a:ext cx="8991600"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t>Overview of Changes to Appointment Groups </a:t>
            </a:r>
          </a:p>
          <a:p>
            <a:pPr marL="285750" indent="-285750">
              <a:buFont typeface="Arial" panose="020B0604020202020204" pitchFamily="34" charset="0"/>
              <a:buChar char="•"/>
            </a:pPr>
            <a:r>
              <a:rPr lang="en-US" sz="2000" i="1" dirty="0"/>
              <a:t>Parties agreed only to amend criteria under Groups A, B and C</a:t>
            </a:r>
          </a:p>
        </p:txBody>
      </p:sp>
    </p:spTree>
    <p:extLst>
      <p:ext uri="{BB962C8B-B14F-4D97-AF65-F5344CB8AC3E}">
        <p14:creationId xmlns:p14="http://schemas.microsoft.com/office/powerpoint/2010/main" val="1035707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C3F7E3-737D-BB46-3A2C-34927D10AEE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EA724BE-8109-7B1D-D89D-B9DBA494CE68}"/>
              </a:ext>
            </a:extLst>
          </p:cNvPr>
          <p:cNvSpPr>
            <a:spLocks noGrp="1"/>
          </p:cNvSpPr>
          <p:nvPr>
            <p:ph type="sldNum" sz="quarter" idx="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TextBox 6">
            <a:extLst>
              <a:ext uri="{FF2B5EF4-FFF2-40B4-BE49-F238E27FC236}">
                <a16:creationId xmlns:a16="http://schemas.microsoft.com/office/drawing/2014/main" id="{23520DB8-5F4C-371A-E20A-BA23DFE8A3F1}"/>
              </a:ext>
            </a:extLst>
          </p:cNvPr>
          <p:cNvSpPr txBox="1"/>
          <p:nvPr/>
        </p:nvSpPr>
        <p:spPr>
          <a:xfrm>
            <a:off x="773151" y="342882"/>
            <a:ext cx="1056983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Article 12 - Appointments </a:t>
            </a:r>
          </a:p>
        </p:txBody>
      </p:sp>
      <p:sp>
        <p:nvSpPr>
          <p:cNvPr id="13" name="TextBox 12">
            <a:extLst>
              <a:ext uri="{FF2B5EF4-FFF2-40B4-BE49-F238E27FC236}">
                <a16:creationId xmlns:a16="http://schemas.microsoft.com/office/drawing/2014/main" id="{12B8A104-A3EE-2716-5837-06A62E45719E}"/>
              </a:ext>
            </a:extLst>
          </p:cNvPr>
          <p:cNvSpPr txBox="1"/>
          <p:nvPr/>
        </p:nvSpPr>
        <p:spPr>
          <a:xfrm>
            <a:off x="762000" y="1340228"/>
            <a:ext cx="8991600" cy="46166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1" u="none" strike="noStrike" kern="1200" cap="none" spc="0" normalizeH="0" baseline="0" noProof="0" dirty="0">
                <a:ln>
                  <a:noFill/>
                </a:ln>
                <a:solidFill>
                  <a:prstClr val="black"/>
                </a:solidFill>
                <a:effectLst/>
                <a:uLnTx/>
                <a:uFillTx/>
                <a:latin typeface="Calibri"/>
                <a:ea typeface="+mn-ea"/>
                <a:cs typeface="+mn-cs"/>
              </a:rPr>
              <a:t>Continuation of Overview of Changes to Appointment Groups. </a:t>
            </a:r>
          </a:p>
        </p:txBody>
      </p:sp>
      <p:sp>
        <p:nvSpPr>
          <p:cNvPr id="5" name="TextBox 4">
            <a:extLst>
              <a:ext uri="{FF2B5EF4-FFF2-40B4-BE49-F238E27FC236}">
                <a16:creationId xmlns:a16="http://schemas.microsoft.com/office/drawing/2014/main" id="{4C8EBDC8-BBB6-6E6B-619F-EE7DBF318277}"/>
              </a:ext>
            </a:extLst>
          </p:cNvPr>
          <p:cNvSpPr txBox="1"/>
          <p:nvPr/>
        </p:nvSpPr>
        <p:spPr>
          <a:xfrm>
            <a:off x="4285382" y="2228974"/>
            <a:ext cx="7039020" cy="2554545"/>
          </a:xfrm>
          <a:prstGeom prst="rect">
            <a:avLst/>
          </a:prstGeom>
          <a:noFill/>
        </p:spPr>
        <p:txBody>
          <a:bodyPr wrap="square">
            <a:spAutoFit/>
          </a:bodyPr>
          <a:lstStyle/>
          <a:p>
            <a:pPr marL="285750" indent="-285750">
              <a:buFont typeface="Wingdings" panose="05000000000000000000" pitchFamily="2" charset="2"/>
              <a:buChar char="ü"/>
            </a:pPr>
            <a:r>
              <a:rPr lang="en-US" sz="2000" i="1" dirty="0"/>
              <a:t> Groups A, B, and C are now expanded to all those qualified within the </a:t>
            </a:r>
            <a:r>
              <a:rPr lang="en-US" sz="2000" b="1" i="1" dirty="0"/>
              <a:t>Faculty</a:t>
            </a:r>
            <a:r>
              <a:rPr lang="en-US" sz="2000" i="1" dirty="0"/>
              <a:t>. </a:t>
            </a:r>
          </a:p>
          <a:p>
            <a:pPr marL="285750" indent="-285750">
              <a:buFont typeface="Wingdings" panose="05000000000000000000" pitchFamily="2" charset="2"/>
              <a:buChar char="ü"/>
            </a:pPr>
            <a:endParaRPr lang="en-US" sz="2000" i="1" dirty="0"/>
          </a:p>
          <a:p>
            <a:pPr marL="285750" indent="-285750">
              <a:buFont typeface="Wingdings" panose="05000000000000000000" pitchFamily="2" charset="2"/>
              <a:buChar char="ü"/>
            </a:pPr>
            <a:r>
              <a:rPr lang="en-US" sz="2000" i="1" dirty="0"/>
              <a:t>Group B is no longer limited to include only those in the first unfunded year; this group now includes </a:t>
            </a:r>
            <a:r>
              <a:rPr lang="en-US" sz="2000" b="1" i="1" dirty="0"/>
              <a:t>all unfunded years. </a:t>
            </a:r>
          </a:p>
          <a:p>
            <a:pPr marL="285750" indent="-285750">
              <a:buFont typeface="Wingdings" panose="05000000000000000000" pitchFamily="2" charset="2"/>
              <a:buChar char="ü"/>
            </a:pPr>
            <a:endParaRPr lang="en-US" sz="2000" i="1" dirty="0"/>
          </a:p>
          <a:p>
            <a:pPr marL="285750" indent="-285750">
              <a:buFont typeface="Wingdings" panose="05000000000000000000" pitchFamily="2" charset="2"/>
              <a:buChar char="ü"/>
            </a:pPr>
            <a:r>
              <a:rPr lang="en-US" sz="2000" i="1" dirty="0"/>
              <a:t>Group B only includes graduate students registered with </a:t>
            </a:r>
            <a:r>
              <a:rPr lang="en-US" sz="2000" b="1" i="1" dirty="0"/>
              <a:t>full-time status. </a:t>
            </a:r>
          </a:p>
        </p:txBody>
      </p:sp>
      <p:pic>
        <p:nvPicPr>
          <p:cNvPr id="3" name="Picture 2">
            <a:extLst>
              <a:ext uri="{FF2B5EF4-FFF2-40B4-BE49-F238E27FC236}">
                <a16:creationId xmlns:a16="http://schemas.microsoft.com/office/drawing/2014/main" id="{4A377C11-0A09-2224-2D9C-C31E988A04DC}"/>
              </a:ext>
            </a:extLst>
          </p:cNvPr>
          <p:cNvPicPr>
            <a:picLocks noChangeAspect="1"/>
          </p:cNvPicPr>
          <p:nvPr/>
        </p:nvPicPr>
        <p:blipFill>
          <a:blip r:embed="rId3"/>
          <a:stretch>
            <a:fillRect/>
          </a:stretch>
        </p:blipFill>
        <p:spPr>
          <a:xfrm>
            <a:off x="1295400" y="2228974"/>
            <a:ext cx="2725483" cy="2400052"/>
          </a:xfrm>
          <a:prstGeom prst="rect">
            <a:avLst/>
          </a:prstGeom>
        </p:spPr>
      </p:pic>
    </p:spTree>
    <p:extLst>
      <p:ext uri="{BB962C8B-B14F-4D97-AF65-F5344CB8AC3E}">
        <p14:creationId xmlns:p14="http://schemas.microsoft.com/office/powerpoint/2010/main" val="932864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61B54-75F9-713A-0ADD-308160B1F0D4}"/>
              </a:ext>
            </a:extLst>
          </p:cNvPr>
          <p:cNvSpPr>
            <a:spLocks noGrp="1"/>
          </p:cNvSpPr>
          <p:nvPr>
            <p:ph type="ctrTitle"/>
          </p:nvPr>
        </p:nvSpPr>
        <p:spPr>
          <a:xfrm>
            <a:off x="762000" y="455899"/>
            <a:ext cx="10363200" cy="615553"/>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Articles 12 &amp; 16 – Hours of Work</a:t>
            </a:r>
          </a:p>
        </p:txBody>
      </p:sp>
      <p:sp>
        <p:nvSpPr>
          <p:cNvPr id="3" name="Subtitle 2">
            <a:extLst>
              <a:ext uri="{FF2B5EF4-FFF2-40B4-BE49-F238E27FC236}">
                <a16:creationId xmlns:a16="http://schemas.microsoft.com/office/drawing/2014/main" id="{47E22A2F-485B-AED6-87E1-C411C4A22E6D}"/>
              </a:ext>
            </a:extLst>
          </p:cNvPr>
          <p:cNvSpPr>
            <a:spLocks noGrp="1"/>
          </p:cNvSpPr>
          <p:nvPr>
            <p:ph type="subTitle" idx="4"/>
          </p:nvPr>
        </p:nvSpPr>
        <p:spPr>
          <a:xfrm>
            <a:off x="762000" y="1297726"/>
            <a:ext cx="10363200" cy="2862322"/>
          </a:xfrm>
        </p:spPr>
        <p:txBody>
          <a:bodyPr/>
          <a:lstStyle/>
          <a:p>
            <a:pPr marL="342900" indent="-342900">
              <a:buFont typeface="Wingdings" panose="05000000000000000000" pitchFamily="2" charset="2"/>
              <a:buChar char="§"/>
            </a:pPr>
            <a:r>
              <a:rPr lang="en-US" sz="2400" dirty="0"/>
              <a:t> Removal of maximum hours for TAs and RAs in Article 12.02</a:t>
            </a:r>
          </a:p>
          <a:p>
            <a:pPr marL="800100" lvl="1" indent="-342900">
              <a:buFont typeface="Wingdings" panose="05000000000000000000" pitchFamily="2" charset="2"/>
              <a:buChar char="§"/>
            </a:pPr>
            <a:r>
              <a:rPr lang="en-US" sz="2400" dirty="0"/>
              <a:t>New language in Article 16.02 as follows: </a:t>
            </a:r>
            <a:r>
              <a:rPr lang="en-US" sz="2400" i="1" dirty="0"/>
              <a:t>“</a:t>
            </a:r>
            <a:r>
              <a:rPr lang="en-US" sz="2400" b="1" i="1" dirty="0"/>
              <a:t>Normally, </a:t>
            </a:r>
            <a:r>
              <a:rPr lang="en-US" sz="2400" i="1" dirty="0"/>
              <a:t>the maximum number of hours of work for any TA and RA , regardless of the number of </a:t>
            </a:r>
            <a:r>
              <a:rPr lang="en-US" sz="2400" i="1" dirty="0" err="1"/>
              <a:t>TAships</a:t>
            </a:r>
            <a:r>
              <a:rPr lang="en-US" sz="2400" i="1" dirty="0"/>
              <a:t> or </a:t>
            </a:r>
            <a:r>
              <a:rPr lang="en-US" sz="2400" i="1" dirty="0" err="1"/>
              <a:t>Raships</a:t>
            </a:r>
            <a:r>
              <a:rPr lang="en-US" sz="2400" i="1" dirty="0"/>
              <a:t> the Employee holds, is no more than an average of ten (10) hours per week. </a:t>
            </a:r>
            <a:r>
              <a:rPr lang="en-US" sz="2400" b="1" i="1" dirty="0"/>
              <a:t>There will be no consequences for a TA who declines hours in excess of the normal maximum number of hours of work.”</a:t>
            </a:r>
          </a:p>
          <a:p>
            <a:pPr marL="800100" lvl="1" indent="-342900">
              <a:buFont typeface="Arial" panose="020B0604020202020204" pitchFamily="34" charset="0"/>
              <a:buChar char="•"/>
            </a:pPr>
            <a:endParaRPr lang="en-US" sz="2400" dirty="0"/>
          </a:p>
          <a:p>
            <a:pPr marL="742950" lvl="1" indent="-285750">
              <a:buFontTx/>
              <a:buChar char="-"/>
            </a:pPr>
            <a:endParaRPr lang="en-US" dirty="0"/>
          </a:p>
        </p:txBody>
      </p:sp>
      <p:sp>
        <p:nvSpPr>
          <p:cNvPr id="4" name="Slide Number Placeholder 3">
            <a:extLst>
              <a:ext uri="{FF2B5EF4-FFF2-40B4-BE49-F238E27FC236}">
                <a16:creationId xmlns:a16="http://schemas.microsoft.com/office/drawing/2014/main" id="{50939A39-6728-0677-F228-6CDD15C2F477}"/>
              </a:ext>
            </a:extLst>
          </p:cNvPr>
          <p:cNvSpPr>
            <a:spLocks noGrp="1"/>
          </p:cNvSpPr>
          <p:nvPr>
            <p:ph type="sldNum" sz="quarter" idx="7"/>
          </p:nvPr>
        </p:nvSpPr>
        <p:spPr/>
        <p:txBody>
          <a:bodyPr/>
          <a:lstStyle/>
          <a:p>
            <a:fld id="{B6F15528-21DE-4FAA-801E-634DDDAF4B2B}" type="slidenum">
              <a:rPr lang="en-US" smtClean="0"/>
              <a:t>9</a:t>
            </a:fld>
            <a:endParaRPr lang="en-US" dirty="0"/>
          </a:p>
        </p:txBody>
      </p:sp>
      <p:sp>
        <p:nvSpPr>
          <p:cNvPr id="24" name="TextBox 23">
            <a:extLst>
              <a:ext uri="{FF2B5EF4-FFF2-40B4-BE49-F238E27FC236}">
                <a16:creationId xmlns:a16="http://schemas.microsoft.com/office/drawing/2014/main" id="{44092FF3-882E-495A-FE66-FE2A97500DB3}"/>
              </a:ext>
            </a:extLst>
          </p:cNvPr>
          <p:cNvSpPr txBox="1"/>
          <p:nvPr/>
        </p:nvSpPr>
        <p:spPr>
          <a:xfrm>
            <a:off x="4521076" y="3881733"/>
            <a:ext cx="5638800" cy="1631216"/>
          </a:xfrm>
          <a:prstGeom prst="rect">
            <a:avLst/>
          </a:prstGeom>
          <a:noFill/>
        </p:spPr>
        <p:txBody>
          <a:bodyPr wrap="square" rtlCol="0">
            <a:spAutoFit/>
          </a:bodyPr>
          <a:lstStyle/>
          <a:p>
            <a:pPr marL="285750" indent="-285750">
              <a:buFont typeface="Arial" panose="020B0604020202020204" pitchFamily="34" charset="0"/>
              <a:buChar char="•"/>
            </a:pPr>
            <a:r>
              <a:rPr lang="en-US" sz="2000" i="1" dirty="0"/>
              <a:t>The parties have agreed to some flexibility in the assignment of hours. </a:t>
            </a:r>
          </a:p>
          <a:p>
            <a:pPr marL="285750" indent="-285750">
              <a:buFont typeface="Arial" panose="020B0604020202020204" pitchFamily="34" charset="0"/>
              <a:buChar char="•"/>
            </a:pPr>
            <a:endParaRPr lang="en-US" sz="2000" i="1" dirty="0"/>
          </a:p>
          <a:p>
            <a:pPr marL="285750" indent="-285750">
              <a:buFont typeface="Arial" panose="020B0604020202020204" pitchFamily="34" charset="0"/>
              <a:buChar char="•"/>
            </a:pPr>
            <a:r>
              <a:rPr lang="en-US" sz="2000" i="1" dirty="0"/>
              <a:t>However, TAs and RAs reserve the right to decline hours above the normal maximum.  </a:t>
            </a:r>
          </a:p>
        </p:txBody>
      </p:sp>
      <p:pic>
        <p:nvPicPr>
          <p:cNvPr id="25" name="Picture 24">
            <a:extLst>
              <a:ext uri="{FF2B5EF4-FFF2-40B4-BE49-F238E27FC236}">
                <a16:creationId xmlns:a16="http://schemas.microsoft.com/office/drawing/2014/main" id="{3D4821A4-1F42-B21A-2710-9A98D424B37F}"/>
              </a:ext>
            </a:extLst>
          </p:cNvPr>
          <p:cNvPicPr>
            <a:picLocks noChangeAspect="1"/>
          </p:cNvPicPr>
          <p:nvPr/>
        </p:nvPicPr>
        <p:blipFill>
          <a:blip r:embed="rId3"/>
          <a:stretch>
            <a:fillRect/>
          </a:stretch>
        </p:blipFill>
        <p:spPr>
          <a:xfrm>
            <a:off x="1676400" y="3881733"/>
            <a:ext cx="2648902" cy="2332615"/>
          </a:xfrm>
          <a:prstGeom prst="rect">
            <a:avLst/>
          </a:prstGeom>
        </p:spPr>
      </p:pic>
    </p:spTree>
    <p:extLst>
      <p:ext uri="{BB962C8B-B14F-4D97-AF65-F5344CB8AC3E}">
        <p14:creationId xmlns:p14="http://schemas.microsoft.com/office/powerpoint/2010/main" val="33067535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11143</TotalTime>
  <Words>3144</Words>
  <Application>Microsoft Office PowerPoint</Application>
  <PresentationFormat>Widescreen</PresentationFormat>
  <Paragraphs>337</Paragraphs>
  <Slides>27</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Aptos</vt:lpstr>
      <vt:lpstr>Arial</vt:lpstr>
      <vt:lpstr>Calibri</vt:lpstr>
      <vt:lpstr>Open Sans</vt:lpstr>
      <vt:lpstr>Palatino Linotype</vt:lpstr>
      <vt:lpstr>Wingdings</vt:lpstr>
      <vt:lpstr>Office Theme</vt:lpstr>
      <vt:lpstr>Information Session for Administrators:</vt:lpstr>
      <vt:lpstr>PowerPoint Presentation</vt:lpstr>
      <vt:lpstr>Table of Contents</vt:lpstr>
      <vt:lpstr>1. Overview</vt:lpstr>
      <vt:lpstr>PowerPoint Presentation</vt:lpstr>
      <vt:lpstr>PowerPoint Presentation</vt:lpstr>
      <vt:lpstr>PowerPoint Presentation</vt:lpstr>
      <vt:lpstr>PowerPoint Presentation</vt:lpstr>
      <vt:lpstr>Articles 12 &amp; 16 – Hours of Work</vt:lpstr>
      <vt:lpstr>PowerPoint Presentation</vt:lpstr>
      <vt:lpstr>PowerPoint Presentation</vt:lpstr>
      <vt:lpstr>PowerPoint Presentation</vt:lpstr>
      <vt:lpstr>Article 16 – Hours of Work </vt:lpstr>
      <vt:lpstr>Article 23 (Leaves)</vt:lpstr>
      <vt:lpstr>Article 23 (Leaves)</vt:lpstr>
      <vt:lpstr>Accommodation &amp; Equity </vt:lpstr>
      <vt:lpstr>Accommodation &amp; Equity </vt:lpstr>
      <vt:lpstr>Accommodation &amp; Equity </vt:lpstr>
      <vt:lpstr>Teaching Assistant Form (TAF)</vt:lpstr>
      <vt:lpstr>Teaching Assistant Form (TAF)</vt:lpstr>
      <vt:lpstr>PowerPoint Presentation</vt:lpstr>
      <vt:lpstr>PowerPoint Presentation</vt:lpstr>
      <vt:lpstr>Wages &amp; Benefits Continued </vt:lpstr>
      <vt:lpstr>LOA – “Employment Income Transparency”</vt:lpstr>
      <vt:lpstr>LOA – “Employment Income Transparency”</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Kanisha Szekely</dc:creator>
  <cp:lastModifiedBy>Catarina Bridges</cp:lastModifiedBy>
  <cp:revision>207</cp:revision>
  <cp:lastPrinted>2025-06-25T14:25:53Z</cp:lastPrinted>
  <dcterms:created xsi:type="dcterms:W3CDTF">2023-04-21T14:54:17Z</dcterms:created>
  <dcterms:modified xsi:type="dcterms:W3CDTF">2025-06-25T18:13:25Z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2023-03-29T00:00:00Z</vt:filetime>
  </property>
  <property fmtid="{D5CDD505-2E9C-101B-9397-08002B2CF9AE}" pid="3" name="Creator">
    <vt:lpwstr>Microsoft® PowerPoint® for Microsoft 365</vt:lpwstr>
  </property>
  <property fmtid="{D5CDD505-2E9C-101B-9397-08002B2CF9AE}" pid="4" name="LastSaved">
    <vt:filetime>2023-04-21T00:00:00Z</vt:filetime>
  </property>
</Properties>
</file>