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40"/>
  </p:notesMasterIdLst>
  <p:sldIdLst>
    <p:sldId id="256" r:id="rId2"/>
    <p:sldId id="258" r:id="rId3"/>
    <p:sldId id="299" r:id="rId4"/>
    <p:sldId id="300" r:id="rId5"/>
    <p:sldId id="262" r:id="rId6"/>
    <p:sldId id="308" r:id="rId7"/>
    <p:sldId id="315" r:id="rId8"/>
    <p:sldId id="309" r:id="rId9"/>
    <p:sldId id="263" r:id="rId10"/>
    <p:sldId id="310" r:id="rId11"/>
    <p:sldId id="264" r:id="rId12"/>
    <p:sldId id="278" r:id="rId13"/>
    <p:sldId id="303" r:id="rId14"/>
    <p:sldId id="279" r:id="rId15"/>
    <p:sldId id="314" r:id="rId16"/>
    <p:sldId id="305" r:id="rId17"/>
    <p:sldId id="306" r:id="rId18"/>
    <p:sldId id="280" r:id="rId19"/>
    <p:sldId id="307" r:id="rId20"/>
    <p:sldId id="313" r:id="rId21"/>
    <p:sldId id="259" r:id="rId22"/>
    <p:sldId id="260" r:id="rId23"/>
    <p:sldId id="286" r:id="rId24"/>
    <p:sldId id="302" r:id="rId25"/>
    <p:sldId id="287" r:id="rId26"/>
    <p:sldId id="288" r:id="rId27"/>
    <p:sldId id="289" r:id="rId28"/>
    <p:sldId id="290" r:id="rId29"/>
    <p:sldId id="291" r:id="rId30"/>
    <p:sldId id="292" r:id="rId31"/>
    <p:sldId id="293" r:id="rId32"/>
    <p:sldId id="294" r:id="rId33"/>
    <p:sldId id="270" r:id="rId34"/>
    <p:sldId id="296" r:id="rId35"/>
    <p:sldId id="297" r:id="rId36"/>
    <p:sldId id="298" r:id="rId37"/>
    <p:sldId id="275" r:id="rId38"/>
    <p:sldId id="276" r:id="rId39"/>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2" userDrawn="1">
          <p15:clr>
            <a:srgbClr val="A4A3A4"/>
          </p15:clr>
        </p15:guide>
        <p15:guide id="3" orient="horz" pos="432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2309" autoAdjust="0"/>
    <p:restoredTop sz="93792" autoAdjust="0"/>
  </p:normalViewPr>
  <p:slideViewPr>
    <p:cSldViewPr>
      <p:cViewPr varScale="1">
        <p:scale>
          <a:sx n="103" d="100"/>
          <a:sy n="103" d="100"/>
        </p:scale>
        <p:origin x="408" y="108"/>
      </p:cViewPr>
      <p:guideLst>
        <p:guide/>
        <p:guide orient="horz" pos="432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319" cy="465242"/>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970885" y="0"/>
            <a:ext cx="3038319" cy="465242"/>
          </a:xfrm>
          <a:prstGeom prst="rect">
            <a:avLst/>
          </a:prstGeom>
        </p:spPr>
        <p:txBody>
          <a:bodyPr vert="horz" lIns="91440" tIns="45720" rIns="91440" bIns="45720" rtlCol="0"/>
          <a:lstStyle>
            <a:lvl1pPr algn="r">
              <a:defRPr sz="1200"/>
            </a:lvl1pPr>
          </a:lstStyle>
          <a:p>
            <a:fld id="{D92963C5-DD12-4E3A-A717-F5AD245C5E5D}" type="datetimeFigureOut">
              <a:rPr lang="en-US" smtClean="0"/>
              <a:t>5/9/2023</a:t>
            </a:fld>
            <a:endParaRPr lang="en-US" dirty="0"/>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701519" y="4473472"/>
            <a:ext cx="5607362" cy="3660878"/>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31160"/>
            <a:ext cx="3038319" cy="46524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885" y="8831160"/>
            <a:ext cx="3038319" cy="465240"/>
          </a:xfrm>
          <a:prstGeom prst="rect">
            <a:avLst/>
          </a:prstGeom>
        </p:spPr>
        <p:txBody>
          <a:bodyPr vert="horz" lIns="91440" tIns="45720" rIns="91440" bIns="45720" rtlCol="0" anchor="b"/>
          <a:lstStyle>
            <a:lvl1pPr algn="r">
              <a:defRPr sz="1200"/>
            </a:lvl1pPr>
          </a:lstStyle>
          <a:p>
            <a:fld id="{3B30BBA5-EE7B-46AC-BC59-A59B089A56B8}" type="slidenum">
              <a:rPr lang="en-US" smtClean="0"/>
              <a:t>‹#›</a:t>
            </a:fld>
            <a:endParaRPr lang="en-US" dirty="0"/>
          </a:p>
        </p:txBody>
      </p:sp>
    </p:spTree>
    <p:extLst>
      <p:ext uri="{BB962C8B-B14F-4D97-AF65-F5344CB8AC3E}">
        <p14:creationId xmlns:p14="http://schemas.microsoft.com/office/powerpoint/2010/main" val="389435461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Emphasis on Additional.  Work that was not contemplated when the original contract or letter of appointment was issued.   If Instructor A waits a week to grade papers that is not additional work.   However if for some unforeseen reason there is additional work (maybe a teaching fellow was teaching a section of the same course and is unable to grade instructor teaching another section of the same course is not able to grade and Instructor A agrees to)   is not able to grade and then that would be covered.   </a:t>
            </a:r>
          </a:p>
        </p:txBody>
      </p:sp>
      <p:sp>
        <p:nvSpPr>
          <p:cNvPr id="4" name="Slide Number Placeholder 3"/>
          <p:cNvSpPr>
            <a:spLocks noGrp="1"/>
          </p:cNvSpPr>
          <p:nvPr>
            <p:ph type="sldNum" sz="quarter" idx="5"/>
          </p:nvPr>
        </p:nvSpPr>
        <p:spPr/>
        <p:txBody>
          <a:bodyPr/>
          <a:lstStyle/>
          <a:p>
            <a:fld id="{3B30BBA5-EE7B-46AC-BC59-A59B089A56B8}" type="slidenum">
              <a:rPr lang="en-US" smtClean="0"/>
              <a:t>5</a:t>
            </a:fld>
            <a:endParaRPr lang="en-US"/>
          </a:p>
        </p:txBody>
      </p:sp>
    </p:spTree>
    <p:extLst>
      <p:ext uri="{BB962C8B-B14F-4D97-AF65-F5344CB8AC3E}">
        <p14:creationId xmlns:p14="http://schemas.microsoft.com/office/powerpoint/2010/main" val="22674183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cs typeface="Calibri"/>
            </a:endParaRPr>
          </a:p>
        </p:txBody>
      </p:sp>
      <p:sp>
        <p:nvSpPr>
          <p:cNvPr id="4" name="Slide Number Placeholder 3"/>
          <p:cNvSpPr>
            <a:spLocks noGrp="1"/>
          </p:cNvSpPr>
          <p:nvPr>
            <p:ph type="sldNum" sz="quarter" idx="5"/>
          </p:nvPr>
        </p:nvSpPr>
        <p:spPr/>
        <p:txBody>
          <a:bodyPr/>
          <a:lstStyle/>
          <a:p>
            <a:fld id="{3B30BBA5-EE7B-46AC-BC59-A59B089A56B8}" type="slidenum">
              <a:rPr lang="en-US" smtClean="0"/>
              <a:t>6</a:t>
            </a:fld>
            <a:endParaRPr lang="en-US"/>
          </a:p>
        </p:txBody>
      </p:sp>
    </p:spTree>
    <p:extLst>
      <p:ext uri="{BB962C8B-B14F-4D97-AF65-F5344CB8AC3E}">
        <p14:creationId xmlns:p14="http://schemas.microsoft.com/office/powerpoint/2010/main" val="283271480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cs typeface="Calibri"/>
            </a:endParaRPr>
          </a:p>
        </p:txBody>
      </p:sp>
      <p:sp>
        <p:nvSpPr>
          <p:cNvPr id="4" name="Slide Number Placeholder 3"/>
          <p:cNvSpPr>
            <a:spLocks noGrp="1"/>
          </p:cNvSpPr>
          <p:nvPr>
            <p:ph type="sldNum" sz="quarter" idx="5"/>
          </p:nvPr>
        </p:nvSpPr>
        <p:spPr/>
        <p:txBody>
          <a:bodyPr/>
          <a:lstStyle/>
          <a:p>
            <a:fld id="{3B30BBA5-EE7B-46AC-BC59-A59B089A56B8}" type="slidenum">
              <a:rPr lang="en-US" smtClean="0"/>
              <a:t>7</a:t>
            </a:fld>
            <a:endParaRPr lang="en-US"/>
          </a:p>
        </p:txBody>
      </p:sp>
    </p:spTree>
    <p:extLst>
      <p:ext uri="{BB962C8B-B14F-4D97-AF65-F5344CB8AC3E}">
        <p14:creationId xmlns:p14="http://schemas.microsoft.com/office/powerpoint/2010/main" val="71682839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cs typeface="Calibri"/>
            </a:endParaRPr>
          </a:p>
        </p:txBody>
      </p:sp>
      <p:sp>
        <p:nvSpPr>
          <p:cNvPr id="4" name="Slide Number Placeholder 3"/>
          <p:cNvSpPr>
            <a:spLocks noGrp="1"/>
          </p:cNvSpPr>
          <p:nvPr>
            <p:ph type="sldNum" sz="quarter" idx="5"/>
          </p:nvPr>
        </p:nvSpPr>
        <p:spPr/>
        <p:txBody>
          <a:bodyPr/>
          <a:lstStyle/>
          <a:p>
            <a:fld id="{3B30BBA5-EE7B-46AC-BC59-A59B089A56B8}" type="slidenum">
              <a:rPr lang="en-US" smtClean="0"/>
              <a:t>8</a:t>
            </a:fld>
            <a:endParaRPr lang="en-US"/>
          </a:p>
        </p:txBody>
      </p:sp>
    </p:spTree>
    <p:extLst>
      <p:ext uri="{BB962C8B-B14F-4D97-AF65-F5344CB8AC3E}">
        <p14:creationId xmlns:p14="http://schemas.microsoft.com/office/powerpoint/2010/main" val="424568951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cs typeface="Calibri"/>
              </a:rPr>
              <a:t>SROR now 5 years, get an extra year if you need it.  </a:t>
            </a:r>
          </a:p>
          <a:p>
            <a:r>
              <a:rPr lang="en-US" dirty="0">
                <a:cs typeface="Calibri"/>
              </a:rPr>
              <a:t>Includes Hotel</a:t>
            </a:r>
          </a:p>
          <a:p>
            <a:endParaRPr lang="en-US">
              <a:cs typeface="Calibri"/>
            </a:endParaRPr>
          </a:p>
          <a:p>
            <a:endParaRPr lang="en-US" dirty="0">
              <a:cs typeface="Calibri"/>
            </a:endParaRPr>
          </a:p>
        </p:txBody>
      </p:sp>
      <p:sp>
        <p:nvSpPr>
          <p:cNvPr id="4" name="Slide Number Placeholder 3"/>
          <p:cNvSpPr>
            <a:spLocks noGrp="1"/>
          </p:cNvSpPr>
          <p:nvPr>
            <p:ph type="sldNum" sz="quarter" idx="5"/>
          </p:nvPr>
        </p:nvSpPr>
        <p:spPr/>
        <p:txBody>
          <a:bodyPr/>
          <a:lstStyle/>
          <a:p>
            <a:fld id="{3B30BBA5-EE7B-46AC-BC59-A59B089A56B8}" type="slidenum">
              <a:rPr lang="en-US" smtClean="0"/>
              <a:t>9</a:t>
            </a:fld>
            <a:endParaRPr lang="en-US"/>
          </a:p>
        </p:txBody>
      </p:sp>
    </p:spTree>
    <p:extLst>
      <p:ext uri="{BB962C8B-B14F-4D97-AF65-F5344CB8AC3E}">
        <p14:creationId xmlns:p14="http://schemas.microsoft.com/office/powerpoint/2010/main" val="422924679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cs typeface="Calibri"/>
              </a:rPr>
              <a:t>SROR now 5 years, get an extra year if you need it.  </a:t>
            </a:r>
          </a:p>
          <a:p>
            <a:r>
              <a:rPr lang="en-US" dirty="0">
                <a:cs typeface="Calibri"/>
              </a:rPr>
              <a:t>Includes Hotel</a:t>
            </a:r>
          </a:p>
          <a:p>
            <a:endParaRPr lang="en-US">
              <a:cs typeface="Calibri"/>
            </a:endParaRPr>
          </a:p>
          <a:p>
            <a:endParaRPr lang="en-US" dirty="0">
              <a:cs typeface="Calibri"/>
            </a:endParaRPr>
          </a:p>
        </p:txBody>
      </p:sp>
      <p:sp>
        <p:nvSpPr>
          <p:cNvPr id="4" name="Slide Number Placeholder 3"/>
          <p:cNvSpPr>
            <a:spLocks noGrp="1"/>
          </p:cNvSpPr>
          <p:nvPr>
            <p:ph type="sldNum" sz="quarter" idx="5"/>
          </p:nvPr>
        </p:nvSpPr>
        <p:spPr/>
        <p:txBody>
          <a:bodyPr/>
          <a:lstStyle/>
          <a:p>
            <a:fld id="{3B30BBA5-EE7B-46AC-BC59-A59B089A56B8}" type="slidenum">
              <a:rPr lang="en-US" smtClean="0"/>
              <a:t>10</a:t>
            </a:fld>
            <a:endParaRPr lang="en-US"/>
          </a:p>
        </p:txBody>
      </p:sp>
    </p:spTree>
    <p:extLst>
      <p:ext uri="{BB962C8B-B14F-4D97-AF65-F5344CB8AC3E}">
        <p14:creationId xmlns:p14="http://schemas.microsoft.com/office/powerpoint/2010/main" val="3730529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914400" y="2125980"/>
            <a:ext cx="10363200" cy="1440180"/>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1828800" y="3840480"/>
            <a:ext cx="8534400" cy="171450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dirty="0"/>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C79A0681-6F3C-41FA-9E83-A69630EBE931}" type="datetime1">
              <a:rPr lang="en-US" smtClean="0"/>
              <a:t>5/9/2023</a:t>
            </a:fld>
            <a:endParaRPr lang="en-US" dirty="0"/>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4400" b="1" i="0">
                <a:solidFill>
                  <a:schemeClr val="tx1"/>
                </a:solidFill>
                <a:latin typeface="Open Sans"/>
                <a:cs typeface="Open Sans"/>
              </a:defRPr>
            </a:lvl1pPr>
          </a:lstStyle>
          <a:p>
            <a:endParaRPr/>
          </a:p>
        </p:txBody>
      </p:sp>
      <p:sp>
        <p:nvSpPr>
          <p:cNvPr id="3" name="Holder 3"/>
          <p:cNvSpPr>
            <a:spLocks noGrp="1"/>
          </p:cNvSpPr>
          <p:nvPr>
            <p:ph type="body" idx="1"/>
          </p:nvPr>
        </p:nvSpPr>
        <p:spPr/>
        <p:txBody>
          <a:bodyPr lIns="0" tIns="0" rIns="0" bIns="0"/>
          <a:lstStyle>
            <a:lvl1pPr>
              <a:defRPr b="0" i="0">
                <a:solidFill>
                  <a:schemeClr val="tx1"/>
                </a:solidFill>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dirty="0"/>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A45EA874-AF9D-44BA-9D80-EA4BAAF707F4}" type="datetime1">
              <a:rPr lang="en-US" smtClean="0"/>
              <a:t>5/9/2023</a:t>
            </a:fld>
            <a:endParaRPr lang="en-US" dirty="0"/>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4400" b="1" i="0">
                <a:solidFill>
                  <a:schemeClr val="tx1"/>
                </a:solidFill>
                <a:latin typeface="Open Sans"/>
                <a:cs typeface="Open Sans"/>
              </a:defRPr>
            </a:lvl1pPr>
          </a:lstStyle>
          <a:p>
            <a:endParaRPr/>
          </a:p>
        </p:txBody>
      </p:sp>
      <p:sp>
        <p:nvSpPr>
          <p:cNvPr id="3" name="Holder 3"/>
          <p:cNvSpPr>
            <a:spLocks noGrp="1"/>
          </p:cNvSpPr>
          <p:nvPr>
            <p:ph sz="half" idx="2"/>
          </p:nvPr>
        </p:nvSpPr>
        <p:spPr>
          <a:xfrm>
            <a:off x="609600" y="1577340"/>
            <a:ext cx="5303520" cy="452628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6278880" y="1577340"/>
            <a:ext cx="5303520" cy="452628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dirty="0"/>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95764FE1-227F-49AB-9CF7-29C9D7A37325}" type="datetime1">
              <a:rPr lang="en-US" smtClean="0"/>
              <a:t>5/9/2023</a:t>
            </a:fld>
            <a:endParaRPr lang="en-US" dirty="0"/>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obj" preserve="1">
  <p:cSld name="Title Only">
    <p:bg>
      <p:bgPr>
        <a:solidFill>
          <a:schemeClr val="bg1"/>
        </a:solidFill>
        <a:effectLst/>
      </p:bgPr>
    </p:bg>
    <p:spTree>
      <p:nvGrpSpPr>
        <p:cNvPr id="1" name=""/>
        <p:cNvGrpSpPr/>
        <p:nvPr/>
      </p:nvGrpSpPr>
      <p:grpSpPr>
        <a:xfrm>
          <a:off x="0" y="0"/>
          <a:ext cx="0" cy="0"/>
          <a:chOff x="0" y="0"/>
          <a:chExt cx="0" cy="0"/>
        </a:xfrm>
      </p:grpSpPr>
      <p:sp>
        <p:nvSpPr>
          <p:cNvPr id="16" name="bk object 16"/>
          <p:cNvSpPr/>
          <p:nvPr/>
        </p:nvSpPr>
        <p:spPr>
          <a:xfrm>
            <a:off x="0" y="0"/>
            <a:ext cx="12192000" cy="5715000"/>
          </a:xfrm>
          <a:custGeom>
            <a:avLst/>
            <a:gdLst/>
            <a:ahLst/>
            <a:cxnLst/>
            <a:rect l="l" t="t" r="r" b="b"/>
            <a:pathLst>
              <a:path w="12192000" h="5715000">
                <a:moveTo>
                  <a:pt x="0" y="5715000"/>
                </a:moveTo>
                <a:lnTo>
                  <a:pt x="12192000" y="5715000"/>
                </a:lnTo>
                <a:lnTo>
                  <a:pt x="12192000" y="0"/>
                </a:lnTo>
                <a:lnTo>
                  <a:pt x="0" y="0"/>
                </a:lnTo>
                <a:lnTo>
                  <a:pt x="0" y="5715000"/>
                </a:lnTo>
                <a:close/>
              </a:path>
            </a:pathLst>
          </a:custGeom>
          <a:solidFill>
            <a:srgbClr val="EBEBEB"/>
          </a:solidFill>
        </p:spPr>
        <p:txBody>
          <a:bodyPr wrap="square" lIns="0" tIns="0" rIns="0" bIns="0" rtlCol="0"/>
          <a:lstStyle/>
          <a:p>
            <a:endParaRPr dirty="0"/>
          </a:p>
        </p:txBody>
      </p:sp>
      <p:sp>
        <p:nvSpPr>
          <p:cNvPr id="17" name="bk object 17"/>
          <p:cNvSpPr/>
          <p:nvPr/>
        </p:nvSpPr>
        <p:spPr>
          <a:xfrm>
            <a:off x="0" y="5714999"/>
            <a:ext cx="12192000" cy="1143000"/>
          </a:xfrm>
          <a:custGeom>
            <a:avLst/>
            <a:gdLst/>
            <a:ahLst/>
            <a:cxnLst/>
            <a:rect l="l" t="t" r="r" b="b"/>
            <a:pathLst>
              <a:path w="12192000" h="1143000">
                <a:moveTo>
                  <a:pt x="0" y="1142999"/>
                </a:moveTo>
                <a:lnTo>
                  <a:pt x="12192000" y="1142999"/>
                </a:lnTo>
                <a:lnTo>
                  <a:pt x="12192000" y="0"/>
                </a:lnTo>
                <a:lnTo>
                  <a:pt x="0" y="0"/>
                </a:lnTo>
                <a:lnTo>
                  <a:pt x="0" y="1142999"/>
                </a:lnTo>
                <a:close/>
              </a:path>
            </a:pathLst>
          </a:custGeom>
          <a:solidFill>
            <a:srgbClr val="FFFFFF"/>
          </a:solidFill>
        </p:spPr>
        <p:txBody>
          <a:bodyPr wrap="square" lIns="0" tIns="0" rIns="0" bIns="0" rtlCol="0"/>
          <a:lstStyle/>
          <a:p>
            <a:endParaRPr dirty="0"/>
          </a:p>
        </p:txBody>
      </p:sp>
      <p:sp>
        <p:nvSpPr>
          <p:cNvPr id="18" name="bk object 18"/>
          <p:cNvSpPr/>
          <p:nvPr/>
        </p:nvSpPr>
        <p:spPr>
          <a:xfrm>
            <a:off x="10001150" y="6057894"/>
            <a:ext cx="1495905" cy="456573"/>
          </a:xfrm>
          <a:prstGeom prst="rect">
            <a:avLst/>
          </a:prstGeom>
          <a:blipFill>
            <a:blip r:embed="rId2" cstate="print"/>
            <a:stretch>
              <a:fillRect/>
            </a:stretch>
          </a:blipFill>
        </p:spPr>
        <p:txBody>
          <a:bodyPr wrap="square" lIns="0" tIns="0" rIns="0" bIns="0" rtlCol="0"/>
          <a:lstStyle/>
          <a:p>
            <a:endParaRPr dirty="0"/>
          </a:p>
        </p:txBody>
      </p:sp>
      <p:sp>
        <p:nvSpPr>
          <p:cNvPr id="19" name="bk object 19"/>
          <p:cNvSpPr/>
          <p:nvPr/>
        </p:nvSpPr>
        <p:spPr>
          <a:xfrm>
            <a:off x="9553955" y="6056943"/>
            <a:ext cx="354498" cy="457154"/>
          </a:xfrm>
          <a:prstGeom prst="rect">
            <a:avLst/>
          </a:prstGeom>
          <a:blipFill>
            <a:blip r:embed="rId3" cstate="print"/>
            <a:stretch>
              <a:fillRect/>
            </a:stretch>
          </a:blipFill>
        </p:spPr>
        <p:txBody>
          <a:bodyPr wrap="square" lIns="0" tIns="0" rIns="0" bIns="0" rtlCol="0"/>
          <a:lstStyle/>
          <a:p>
            <a:endParaRPr dirty="0"/>
          </a:p>
        </p:txBody>
      </p:sp>
      <p:sp>
        <p:nvSpPr>
          <p:cNvPr id="2" name="Holder 2"/>
          <p:cNvSpPr>
            <a:spLocks noGrp="1"/>
          </p:cNvSpPr>
          <p:nvPr>
            <p:ph type="title"/>
          </p:nvPr>
        </p:nvSpPr>
        <p:spPr/>
        <p:txBody>
          <a:bodyPr lIns="0" tIns="0" rIns="0" bIns="0"/>
          <a:lstStyle>
            <a:lvl1pPr>
              <a:defRPr sz="4400" b="1" i="0">
                <a:solidFill>
                  <a:schemeClr val="tx1"/>
                </a:solidFill>
                <a:latin typeface="Open Sans"/>
                <a:cs typeface="Open Sans"/>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dirty="0"/>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A2B5AB4-0CEC-447C-A1B1-E73A65660CE7}" type="datetime1">
              <a:rPr lang="en-US" smtClean="0"/>
              <a:t>5/9/2023</a:t>
            </a:fld>
            <a:endParaRPr lang="en-US" dirty="0"/>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obj" preserve="1">
  <p:cSld name="Blank">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dirty="0"/>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A2394DAB-FCDC-4927-89CA-89C1DE8E3F98}" type="datetime1">
              <a:rPr lang="en-US" smtClean="0"/>
              <a:t>5/9/2023</a:t>
            </a:fld>
            <a:endParaRPr lang="en-US" dirty="0"/>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dirty="0"/>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bk object 16"/>
          <p:cNvSpPr/>
          <p:nvPr/>
        </p:nvSpPr>
        <p:spPr>
          <a:xfrm>
            <a:off x="0" y="621791"/>
            <a:ext cx="377952" cy="251460"/>
          </a:xfrm>
          <a:prstGeom prst="rect">
            <a:avLst/>
          </a:prstGeom>
          <a:blipFill>
            <a:blip r:embed="rId7" cstate="print"/>
            <a:stretch>
              <a:fillRect/>
            </a:stretch>
          </a:blipFill>
        </p:spPr>
        <p:txBody>
          <a:bodyPr wrap="square" lIns="0" tIns="0" rIns="0" bIns="0" rtlCol="0"/>
          <a:lstStyle/>
          <a:p>
            <a:endParaRPr dirty="0"/>
          </a:p>
        </p:txBody>
      </p:sp>
      <p:sp>
        <p:nvSpPr>
          <p:cNvPr id="2" name="Holder 2"/>
          <p:cNvSpPr>
            <a:spLocks noGrp="1"/>
          </p:cNvSpPr>
          <p:nvPr>
            <p:ph type="title"/>
          </p:nvPr>
        </p:nvSpPr>
        <p:spPr>
          <a:xfrm>
            <a:off x="4381119" y="2667076"/>
            <a:ext cx="3429761" cy="697229"/>
          </a:xfrm>
          <a:prstGeom prst="rect">
            <a:avLst/>
          </a:prstGeom>
        </p:spPr>
        <p:txBody>
          <a:bodyPr wrap="square" lIns="0" tIns="0" rIns="0" bIns="0">
            <a:spAutoFit/>
          </a:bodyPr>
          <a:lstStyle>
            <a:lvl1pPr>
              <a:defRPr sz="4400" b="1" i="0">
                <a:solidFill>
                  <a:schemeClr val="tx1"/>
                </a:solidFill>
                <a:latin typeface="Open Sans"/>
                <a:cs typeface="Open Sans"/>
              </a:defRPr>
            </a:lvl1pPr>
          </a:lstStyle>
          <a:p>
            <a:endParaRPr/>
          </a:p>
        </p:txBody>
      </p:sp>
      <p:sp>
        <p:nvSpPr>
          <p:cNvPr id="3" name="Holder 3"/>
          <p:cNvSpPr>
            <a:spLocks noGrp="1"/>
          </p:cNvSpPr>
          <p:nvPr>
            <p:ph type="body" idx="1"/>
          </p:nvPr>
        </p:nvSpPr>
        <p:spPr>
          <a:xfrm>
            <a:off x="678281" y="1272997"/>
            <a:ext cx="10835436" cy="3728085"/>
          </a:xfrm>
          <a:prstGeom prst="rect">
            <a:avLst/>
          </a:prstGeom>
        </p:spPr>
        <p:txBody>
          <a:bodyPr wrap="square" lIns="0" tIns="0" rIns="0" bIns="0">
            <a:spAutoFit/>
          </a:bodyPr>
          <a:lstStyle>
            <a:lvl1pPr>
              <a:defRPr b="0" i="0">
                <a:solidFill>
                  <a:schemeClr val="tx1"/>
                </a:solidFill>
              </a:defRPr>
            </a:lvl1pPr>
          </a:lstStyle>
          <a:p>
            <a:endParaRPr/>
          </a:p>
        </p:txBody>
      </p:sp>
      <p:sp>
        <p:nvSpPr>
          <p:cNvPr id="4" name="Holder 4"/>
          <p:cNvSpPr>
            <a:spLocks noGrp="1"/>
          </p:cNvSpPr>
          <p:nvPr>
            <p:ph type="ftr" sz="quarter" idx="5"/>
          </p:nvPr>
        </p:nvSpPr>
        <p:spPr>
          <a:xfrm>
            <a:off x="4145280" y="6377940"/>
            <a:ext cx="3901440" cy="342900"/>
          </a:xfrm>
          <a:prstGeom prst="rect">
            <a:avLst/>
          </a:prstGeom>
        </p:spPr>
        <p:txBody>
          <a:bodyPr wrap="square" lIns="0" tIns="0" rIns="0" bIns="0">
            <a:spAutoFit/>
          </a:bodyPr>
          <a:lstStyle>
            <a:lvl1pPr algn="ctr">
              <a:defRPr>
                <a:solidFill>
                  <a:schemeClr val="tx1">
                    <a:tint val="75000"/>
                  </a:schemeClr>
                </a:solidFill>
              </a:defRPr>
            </a:lvl1pPr>
          </a:lstStyle>
          <a:p>
            <a:endParaRPr dirty="0"/>
          </a:p>
        </p:txBody>
      </p:sp>
      <p:sp>
        <p:nvSpPr>
          <p:cNvPr id="5" name="Holder 5"/>
          <p:cNvSpPr>
            <a:spLocks noGrp="1"/>
          </p:cNvSpPr>
          <p:nvPr>
            <p:ph type="dt" sz="half" idx="6"/>
          </p:nvPr>
        </p:nvSpPr>
        <p:spPr>
          <a:xfrm>
            <a:off x="609600" y="6377940"/>
            <a:ext cx="2804160" cy="342900"/>
          </a:xfrm>
          <a:prstGeom prst="rect">
            <a:avLst/>
          </a:prstGeom>
        </p:spPr>
        <p:txBody>
          <a:bodyPr wrap="square" lIns="0" tIns="0" rIns="0" bIns="0">
            <a:spAutoFit/>
          </a:bodyPr>
          <a:lstStyle>
            <a:lvl1pPr algn="l">
              <a:defRPr>
                <a:solidFill>
                  <a:schemeClr val="tx1">
                    <a:tint val="75000"/>
                  </a:schemeClr>
                </a:solidFill>
              </a:defRPr>
            </a:lvl1pPr>
          </a:lstStyle>
          <a:p>
            <a:fld id="{84F203A8-080C-4D27-A051-8B8201AD27F2}" type="datetime1">
              <a:rPr lang="en-US" smtClean="0"/>
              <a:t>5/9/2023</a:t>
            </a:fld>
            <a:endParaRPr lang="en-US" dirty="0"/>
          </a:p>
        </p:txBody>
      </p:sp>
      <p:sp>
        <p:nvSpPr>
          <p:cNvPr id="6" name="Holder 6"/>
          <p:cNvSpPr>
            <a:spLocks noGrp="1"/>
          </p:cNvSpPr>
          <p:nvPr>
            <p:ph type="sldNum" sz="quarter" idx="7"/>
          </p:nvPr>
        </p:nvSpPr>
        <p:spPr>
          <a:xfrm>
            <a:off x="8778240" y="6377940"/>
            <a:ext cx="2804160" cy="34290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hf hdr="0" ftr="0" dt="0"/>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1.png"/><Relationship Id="rId1" Type="http://schemas.openxmlformats.org/officeDocument/2006/relationships/slideLayout" Target="../slideLayouts/slideLayout5.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8.xml.rels><?xml version="1.0" encoding="UTF-8" standalone="yes"?>
<Relationships xmlns="http://schemas.openxmlformats.org/package/2006/relationships"><Relationship Id="rId3" Type="http://schemas.openxmlformats.org/officeDocument/2006/relationships/image" Target="../media/image10.png"/><Relationship Id="rId7" Type="http://schemas.openxmlformats.org/officeDocument/2006/relationships/image" Target="../media/image14.png"/><Relationship Id="rId2" Type="http://schemas.openxmlformats.org/officeDocument/2006/relationships/image" Target="../media/image9.png"/><Relationship Id="rId1" Type="http://schemas.openxmlformats.org/officeDocument/2006/relationships/slideLayout" Target="../slideLayouts/slideLayout5.xml"/><Relationship Id="rId6" Type="http://schemas.openxmlformats.org/officeDocument/2006/relationships/image" Target="../media/image13.png"/><Relationship Id="rId5" Type="http://schemas.openxmlformats.org/officeDocument/2006/relationships/image" Target="../media/image12.png"/><Relationship Id="rId4" Type="http://schemas.openxmlformats.org/officeDocument/2006/relationships/image" Target="../media/image11.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0" y="0"/>
            <a:ext cx="12192000" cy="5715000"/>
          </a:xfrm>
          <a:custGeom>
            <a:avLst/>
            <a:gdLst/>
            <a:ahLst/>
            <a:cxnLst/>
            <a:rect l="l" t="t" r="r" b="b"/>
            <a:pathLst>
              <a:path w="12192000" h="5715000">
                <a:moveTo>
                  <a:pt x="0" y="5715000"/>
                </a:moveTo>
                <a:lnTo>
                  <a:pt x="12192000" y="5715000"/>
                </a:lnTo>
                <a:lnTo>
                  <a:pt x="12192000" y="0"/>
                </a:lnTo>
                <a:lnTo>
                  <a:pt x="0" y="0"/>
                </a:lnTo>
                <a:lnTo>
                  <a:pt x="0" y="5715000"/>
                </a:lnTo>
                <a:close/>
              </a:path>
            </a:pathLst>
          </a:custGeom>
          <a:solidFill>
            <a:srgbClr val="002352"/>
          </a:solidFill>
        </p:spPr>
        <p:txBody>
          <a:bodyPr wrap="square" lIns="0" tIns="0" rIns="0" bIns="0" rtlCol="0"/>
          <a:lstStyle/>
          <a:p>
            <a:endParaRPr dirty="0"/>
          </a:p>
        </p:txBody>
      </p:sp>
      <p:sp>
        <p:nvSpPr>
          <p:cNvPr id="3" name="object 3"/>
          <p:cNvSpPr/>
          <p:nvPr/>
        </p:nvSpPr>
        <p:spPr>
          <a:xfrm>
            <a:off x="0" y="5715000"/>
            <a:ext cx="12192000" cy="1143000"/>
          </a:xfrm>
          <a:custGeom>
            <a:avLst/>
            <a:gdLst/>
            <a:ahLst/>
            <a:cxnLst/>
            <a:rect l="l" t="t" r="r" b="b"/>
            <a:pathLst>
              <a:path w="12192000" h="1143000">
                <a:moveTo>
                  <a:pt x="0" y="1143000"/>
                </a:moveTo>
                <a:lnTo>
                  <a:pt x="12192000" y="1143000"/>
                </a:lnTo>
                <a:lnTo>
                  <a:pt x="12192000" y="0"/>
                </a:lnTo>
                <a:lnTo>
                  <a:pt x="0" y="0"/>
                </a:lnTo>
                <a:lnTo>
                  <a:pt x="0" y="1143000"/>
                </a:lnTo>
                <a:close/>
              </a:path>
            </a:pathLst>
          </a:custGeom>
          <a:solidFill>
            <a:srgbClr val="FFFFFF"/>
          </a:solidFill>
        </p:spPr>
        <p:txBody>
          <a:bodyPr wrap="square" lIns="0" tIns="0" rIns="0" bIns="0" rtlCol="0"/>
          <a:lstStyle/>
          <a:p>
            <a:endParaRPr dirty="0"/>
          </a:p>
        </p:txBody>
      </p:sp>
      <p:sp>
        <p:nvSpPr>
          <p:cNvPr id="4" name="object 4"/>
          <p:cNvSpPr/>
          <p:nvPr/>
        </p:nvSpPr>
        <p:spPr>
          <a:xfrm>
            <a:off x="10001150" y="6057894"/>
            <a:ext cx="1495905" cy="456573"/>
          </a:xfrm>
          <a:prstGeom prst="rect">
            <a:avLst/>
          </a:prstGeom>
          <a:blipFill>
            <a:blip r:embed="rId2" cstate="print"/>
            <a:stretch>
              <a:fillRect/>
            </a:stretch>
          </a:blipFill>
        </p:spPr>
        <p:txBody>
          <a:bodyPr wrap="square" lIns="0" tIns="0" rIns="0" bIns="0" rtlCol="0"/>
          <a:lstStyle/>
          <a:p>
            <a:endParaRPr dirty="0"/>
          </a:p>
        </p:txBody>
      </p:sp>
      <p:sp>
        <p:nvSpPr>
          <p:cNvPr id="5" name="object 5"/>
          <p:cNvSpPr/>
          <p:nvPr/>
        </p:nvSpPr>
        <p:spPr>
          <a:xfrm>
            <a:off x="9553955" y="6056943"/>
            <a:ext cx="354499" cy="457154"/>
          </a:xfrm>
          <a:prstGeom prst="rect">
            <a:avLst/>
          </a:prstGeom>
          <a:blipFill>
            <a:blip r:embed="rId3" cstate="print"/>
            <a:stretch>
              <a:fillRect/>
            </a:stretch>
          </a:blipFill>
        </p:spPr>
        <p:txBody>
          <a:bodyPr wrap="square" lIns="0" tIns="0" rIns="0" bIns="0" rtlCol="0"/>
          <a:lstStyle/>
          <a:p>
            <a:endParaRPr dirty="0"/>
          </a:p>
        </p:txBody>
      </p:sp>
      <p:sp>
        <p:nvSpPr>
          <p:cNvPr id="6" name="object 6"/>
          <p:cNvSpPr txBox="1">
            <a:spLocks noGrp="1"/>
          </p:cNvSpPr>
          <p:nvPr>
            <p:ph type="title"/>
          </p:nvPr>
        </p:nvSpPr>
        <p:spPr>
          <a:xfrm>
            <a:off x="669746" y="1085138"/>
            <a:ext cx="6874053" cy="690574"/>
          </a:xfrm>
          <a:prstGeom prst="rect">
            <a:avLst/>
          </a:prstGeom>
        </p:spPr>
        <p:txBody>
          <a:bodyPr vert="horz" wrap="square" lIns="0" tIns="13335" rIns="0" bIns="0" rtlCol="0">
            <a:spAutoFit/>
          </a:bodyPr>
          <a:lstStyle/>
          <a:p>
            <a:pPr marL="12700">
              <a:lnSpc>
                <a:spcPct val="100000"/>
              </a:lnSpc>
              <a:spcBef>
                <a:spcPts val="105"/>
              </a:spcBef>
            </a:pPr>
            <a:r>
              <a:rPr lang="en-US" spc="-130" dirty="0">
                <a:solidFill>
                  <a:srgbClr val="FFFFFF"/>
                </a:solidFill>
                <a:latin typeface="Open Sans" panose="020B0606030504020204" pitchFamily="34" charset="0"/>
                <a:ea typeface="Open Sans" panose="020B0606030504020204" pitchFamily="34" charset="0"/>
                <a:cs typeface="Open Sans" panose="020B0606030504020204" pitchFamily="34" charset="0"/>
              </a:rPr>
              <a:t>Information Session</a:t>
            </a:r>
            <a:r>
              <a:rPr spc="-204" dirty="0">
                <a:solidFill>
                  <a:srgbClr val="FFFFFF"/>
                </a:solidFill>
                <a:latin typeface="Palatino Linotype"/>
                <a:cs typeface="Palatino Linotype"/>
              </a:rPr>
              <a:t>:</a:t>
            </a:r>
          </a:p>
        </p:txBody>
      </p:sp>
      <p:sp>
        <p:nvSpPr>
          <p:cNvPr id="7" name="object 7"/>
          <p:cNvSpPr txBox="1"/>
          <p:nvPr/>
        </p:nvSpPr>
        <p:spPr>
          <a:xfrm>
            <a:off x="669747" y="2102815"/>
            <a:ext cx="9143365" cy="3245119"/>
          </a:xfrm>
          <a:prstGeom prst="rect">
            <a:avLst/>
          </a:prstGeom>
        </p:spPr>
        <p:txBody>
          <a:bodyPr vert="horz" wrap="square" lIns="0" tIns="89535" rIns="0" bIns="0" rtlCol="0">
            <a:spAutoFit/>
          </a:bodyPr>
          <a:lstStyle/>
          <a:p>
            <a:pPr marL="12700" marR="5080">
              <a:lnSpc>
                <a:spcPts val="4750"/>
              </a:lnSpc>
              <a:spcBef>
                <a:spcPts val="705"/>
              </a:spcBef>
            </a:pPr>
            <a:r>
              <a:rPr sz="4400" b="1" spc="-10" dirty="0">
                <a:solidFill>
                  <a:srgbClr val="FFFFFF"/>
                </a:solidFill>
                <a:latin typeface="Open Sans"/>
                <a:cs typeface="Open Sans"/>
              </a:rPr>
              <a:t>Highlights </a:t>
            </a:r>
            <a:r>
              <a:rPr sz="4400" b="1" spc="-30" dirty="0">
                <a:solidFill>
                  <a:srgbClr val="FFFFFF"/>
                </a:solidFill>
                <a:latin typeface="Open Sans"/>
                <a:cs typeface="Open Sans"/>
              </a:rPr>
              <a:t>of </a:t>
            </a:r>
            <a:r>
              <a:rPr sz="4400" b="1" spc="-20" dirty="0">
                <a:solidFill>
                  <a:srgbClr val="FFFFFF"/>
                </a:solidFill>
                <a:latin typeface="Open Sans"/>
                <a:cs typeface="Open Sans"/>
              </a:rPr>
              <a:t>Renewed </a:t>
            </a:r>
            <a:r>
              <a:rPr sz="4400" b="1" spc="-15" dirty="0">
                <a:solidFill>
                  <a:srgbClr val="FFFFFF"/>
                </a:solidFill>
                <a:latin typeface="Open Sans"/>
                <a:cs typeface="Open Sans"/>
              </a:rPr>
              <a:t>Collective  </a:t>
            </a:r>
            <a:r>
              <a:rPr sz="4400" b="1" spc="-25" dirty="0">
                <a:solidFill>
                  <a:srgbClr val="FFFFFF"/>
                </a:solidFill>
                <a:latin typeface="Open Sans"/>
                <a:cs typeface="Open Sans"/>
              </a:rPr>
              <a:t>Agreement </a:t>
            </a:r>
            <a:r>
              <a:rPr lang="en-US" sz="4400" b="1" spc="-75" dirty="0">
                <a:solidFill>
                  <a:srgbClr val="FFFFFF"/>
                </a:solidFill>
                <a:latin typeface="Open Sans"/>
                <a:cs typeface="Open Sans"/>
              </a:rPr>
              <a:t>between Queen’s University and</a:t>
            </a:r>
            <a:r>
              <a:rPr sz="4400" b="1" spc="409" dirty="0">
                <a:solidFill>
                  <a:srgbClr val="FFFFFF"/>
                </a:solidFill>
                <a:latin typeface="Open Sans"/>
                <a:cs typeface="Open Sans"/>
              </a:rPr>
              <a:t> </a:t>
            </a:r>
            <a:r>
              <a:rPr sz="4400" b="1" spc="-35" dirty="0">
                <a:solidFill>
                  <a:srgbClr val="FFFFFF"/>
                </a:solidFill>
                <a:latin typeface="Open Sans"/>
                <a:cs typeface="Open Sans"/>
              </a:rPr>
              <a:t>QUFA</a:t>
            </a:r>
            <a:endParaRPr sz="4400" dirty="0">
              <a:latin typeface="Open Sans"/>
              <a:cs typeface="Open Sans"/>
            </a:endParaRPr>
          </a:p>
          <a:p>
            <a:pPr marL="12700">
              <a:lnSpc>
                <a:spcPts val="4685"/>
              </a:lnSpc>
            </a:pPr>
            <a:r>
              <a:rPr sz="4400" b="1" spc="65" dirty="0">
                <a:solidFill>
                  <a:srgbClr val="FFFFFF"/>
                </a:solidFill>
                <a:latin typeface="Open Sans"/>
                <a:cs typeface="Open Sans"/>
              </a:rPr>
              <a:t>(2022-2025)</a:t>
            </a:r>
            <a:endParaRPr sz="4400" dirty="0">
              <a:latin typeface="Open Sans"/>
              <a:cs typeface="Open Sans"/>
            </a:endParaRPr>
          </a:p>
          <a:p>
            <a:pPr marL="12700">
              <a:lnSpc>
                <a:spcPct val="100000"/>
              </a:lnSpc>
              <a:spcBef>
                <a:spcPts val="3125"/>
              </a:spcBef>
            </a:pPr>
            <a:r>
              <a:rPr lang="en-US" sz="2000" b="1" dirty="0">
                <a:solidFill>
                  <a:schemeClr val="bg1"/>
                </a:solidFill>
                <a:latin typeface="Open Sans"/>
                <a:cs typeface="Open Sans"/>
              </a:rPr>
              <a:t>May 3</a:t>
            </a:r>
            <a:r>
              <a:rPr sz="2000" b="1" dirty="0">
                <a:solidFill>
                  <a:schemeClr val="bg1"/>
                </a:solidFill>
                <a:latin typeface="Open Sans"/>
                <a:cs typeface="Open Sans"/>
              </a:rPr>
              <a:t>,</a:t>
            </a:r>
            <a:r>
              <a:rPr sz="2000" b="1" spc="-5" dirty="0">
                <a:solidFill>
                  <a:schemeClr val="bg1"/>
                </a:solidFill>
                <a:latin typeface="Open Sans"/>
                <a:cs typeface="Open Sans"/>
              </a:rPr>
              <a:t> </a:t>
            </a:r>
            <a:r>
              <a:rPr sz="2000" b="1" dirty="0">
                <a:solidFill>
                  <a:schemeClr val="bg1"/>
                </a:solidFill>
                <a:latin typeface="Open Sans"/>
                <a:cs typeface="Open Sans"/>
              </a:rPr>
              <a:t>2023</a:t>
            </a:r>
            <a:endParaRPr sz="2000" dirty="0">
              <a:solidFill>
                <a:schemeClr val="bg1"/>
              </a:solidFill>
              <a:latin typeface="Open Sans"/>
              <a:cs typeface="Open Sans"/>
            </a:endParaRPr>
          </a:p>
        </p:txBody>
      </p:sp>
      <p:sp>
        <p:nvSpPr>
          <p:cNvPr id="8" name="Slide Number Placeholder 7">
            <a:extLst>
              <a:ext uri="{FF2B5EF4-FFF2-40B4-BE49-F238E27FC236}">
                <a16:creationId xmlns:a16="http://schemas.microsoft.com/office/drawing/2014/main" id="{2C8FBDFE-6FA1-0F01-9986-6D68227E380A}"/>
              </a:ext>
            </a:extLst>
          </p:cNvPr>
          <p:cNvSpPr>
            <a:spLocks noGrp="1"/>
          </p:cNvSpPr>
          <p:nvPr>
            <p:ph type="sldNum" sz="quarter" idx="7"/>
          </p:nvPr>
        </p:nvSpPr>
        <p:spPr/>
        <p:txBody>
          <a:bodyPr/>
          <a:lstStyle/>
          <a:p>
            <a:fld id="{B6F15528-21DE-4FAA-801E-634DDDAF4B2B}" type="slidenum">
              <a:rPr lang="en-US" smtClean="0"/>
              <a:t>1</a:t>
            </a:fld>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678280" y="531368"/>
            <a:ext cx="10294519" cy="413575"/>
          </a:xfrm>
          <a:prstGeom prst="rect">
            <a:avLst/>
          </a:prstGeom>
        </p:spPr>
        <p:txBody>
          <a:bodyPr vert="horz" wrap="square" lIns="0" tIns="13335" rIns="0" bIns="0" rtlCol="0">
            <a:spAutoFit/>
          </a:bodyPr>
          <a:lstStyle/>
          <a:p>
            <a:pPr marL="12700">
              <a:lnSpc>
                <a:spcPct val="100000"/>
              </a:lnSpc>
              <a:spcBef>
                <a:spcPts val="105"/>
              </a:spcBef>
            </a:pPr>
            <a:r>
              <a:rPr sz="2600" spc="-15" dirty="0">
                <a:solidFill>
                  <a:srgbClr val="002352"/>
                </a:solidFill>
              </a:rPr>
              <a:t>Adjuncts: </a:t>
            </a:r>
            <a:r>
              <a:rPr sz="2600" spc="-60" dirty="0">
                <a:solidFill>
                  <a:srgbClr val="002352"/>
                </a:solidFill>
              </a:rPr>
              <a:t>Term </a:t>
            </a:r>
            <a:r>
              <a:rPr sz="2600" spc="-20" dirty="0">
                <a:solidFill>
                  <a:srgbClr val="002352"/>
                </a:solidFill>
              </a:rPr>
              <a:t>Adjuncts and </a:t>
            </a:r>
            <a:r>
              <a:rPr sz="2600" spc="-10" dirty="0">
                <a:solidFill>
                  <a:srgbClr val="002352"/>
                </a:solidFill>
              </a:rPr>
              <a:t>Continuing</a:t>
            </a:r>
            <a:r>
              <a:rPr sz="2600" spc="-5" dirty="0">
                <a:solidFill>
                  <a:srgbClr val="002352"/>
                </a:solidFill>
              </a:rPr>
              <a:t> </a:t>
            </a:r>
            <a:r>
              <a:rPr sz="2600" spc="-20" dirty="0">
                <a:solidFill>
                  <a:srgbClr val="002352"/>
                </a:solidFill>
              </a:rPr>
              <a:t>Adjuncts</a:t>
            </a:r>
            <a:r>
              <a:rPr lang="en-US" sz="2600" spc="-20" dirty="0">
                <a:solidFill>
                  <a:srgbClr val="002352"/>
                </a:solidFill>
              </a:rPr>
              <a:t>, continued</a:t>
            </a:r>
            <a:endParaRPr sz="2600" dirty="0"/>
          </a:p>
        </p:txBody>
      </p:sp>
      <p:sp>
        <p:nvSpPr>
          <p:cNvPr id="3" name="object 3"/>
          <p:cNvSpPr txBox="1"/>
          <p:nvPr/>
        </p:nvSpPr>
        <p:spPr>
          <a:xfrm>
            <a:off x="678281" y="1270559"/>
            <a:ext cx="10750550" cy="3467616"/>
          </a:xfrm>
          <a:prstGeom prst="rect">
            <a:avLst/>
          </a:prstGeom>
        </p:spPr>
        <p:txBody>
          <a:bodyPr vert="horz" wrap="square" lIns="0" tIns="12700" rIns="0" bIns="0" rtlCol="0" anchor="t">
            <a:spAutoFit/>
          </a:bodyPr>
          <a:lstStyle/>
          <a:p>
            <a:pPr>
              <a:lnSpc>
                <a:spcPct val="100000"/>
              </a:lnSpc>
              <a:spcBef>
                <a:spcPts val="40"/>
              </a:spcBef>
              <a:buFont typeface="Arial"/>
              <a:buChar char="•"/>
            </a:pPr>
            <a:endParaRPr lang="en-US" sz="1650" dirty="0">
              <a:latin typeface="Open Sans"/>
              <a:cs typeface="Open Sans"/>
            </a:endParaRPr>
          </a:p>
          <a:p>
            <a:pPr marL="297815" indent="-285750">
              <a:buFont typeface="Arial"/>
              <a:buChar char="•"/>
              <a:tabLst>
                <a:tab pos="241300" algn="l"/>
                <a:tab pos="241935" algn="l"/>
              </a:tabLst>
            </a:pPr>
            <a:r>
              <a:rPr lang="en-US" dirty="0">
                <a:latin typeface="Open Sans"/>
                <a:ea typeface="Open Sans"/>
                <a:cs typeface="Open Sans"/>
              </a:rPr>
              <a:t>Allowance for </a:t>
            </a:r>
            <a:r>
              <a:rPr lang="en-US" dirty="0">
                <a:latin typeface="Open Sans"/>
                <a:ea typeface="+mn-lt"/>
                <a:cs typeface="+mn-lt"/>
              </a:rPr>
              <a:t>one-half course (0.5 credit course) taught by a Postdoctoral Fellow to count toward </a:t>
            </a:r>
            <a:r>
              <a:rPr lang="en-US" dirty="0" err="1">
                <a:latin typeface="Open Sans"/>
                <a:ea typeface="+mn-lt"/>
                <a:cs typeface="+mn-lt"/>
              </a:rPr>
              <a:t>SRoR</a:t>
            </a:r>
            <a:r>
              <a:rPr lang="en-US" dirty="0">
                <a:latin typeface="Open Sans"/>
                <a:ea typeface="+mn-lt"/>
                <a:cs typeface="+mn-lt"/>
              </a:rPr>
              <a:t> for a Postdoc who also has a Term Adjunct appointment </a:t>
            </a:r>
            <a:r>
              <a:rPr lang="en-US" b="1" dirty="0">
                <a:latin typeface="Open Sans"/>
                <a:ea typeface="+mn-lt"/>
                <a:cs typeface="+mn-lt"/>
              </a:rPr>
              <a:t>(Article 32.1.2)</a:t>
            </a:r>
          </a:p>
          <a:p>
            <a:pPr marL="297815" indent="-285750">
              <a:buFont typeface="Arial"/>
              <a:buChar char="•"/>
              <a:tabLst>
                <a:tab pos="241300" algn="l"/>
                <a:tab pos="241935" algn="l"/>
              </a:tabLst>
            </a:pPr>
            <a:endParaRPr lang="en-US" dirty="0">
              <a:latin typeface="Open Sans"/>
              <a:ea typeface="+mn-lt"/>
              <a:cs typeface="+mn-lt"/>
            </a:endParaRPr>
          </a:p>
          <a:p>
            <a:pPr marL="297815" indent="-285750">
              <a:buFont typeface="Arial"/>
              <a:buChar char="•"/>
              <a:tabLst>
                <a:tab pos="241300" algn="l"/>
                <a:tab pos="241935" algn="l"/>
              </a:tabLst>
            </a:pPr>
            <a:r>
              <a:rPr lang="en-US" dirty="0">
                <a:latin typeface="Open Sans"/>
                <a:ea typeface="+mn-lt"/>
                <a:cs typeface="+mn-lt"/>
              </a:rPr>
              <a:t>One half credit course is the maximum irrespective of the number of degree credit courses or sections taught by such Postdoctoral Fellow.</a:t>
            </a:r>
          </a:p>
          <a:p>
            <a:pPr marL="12065">
              <a:tabLst>
                <a:tab pos="241300" algn="l"/>
                <a:tab pos="241935" algn="l"/>
              </a:tabLst>
            </a:pPr>
            <a:endParaRPr lang="en-US" dirty="0">
              <a:latin typeface="Calibri"/>
              <a:ea typeface="Open Sans"/>
              <a:cs typeface="Calibri"/>
            </a:endParaRPr>
          </a:p>
          <a:p>
            <a:pPr marL="241300" indent="-229235">
              <a:buFont typeface="Arial,Sans-Serif"/>
              <a:buChar char="•"/>
              <a:tabLst>
                <a:tab pos="241300" algn="l"/>
                <a:tab pos="241935" algn="l"/>
              </a:tabLst>
            </a:pPr>
            <a:r>
              <a:rPr lang="en-US" dirty="0">
                <a:latin typeface="Open Sans"/>
                <a:ea typeface="Open Sans"/>
                <a:cs typeface="Arial"/>
              </a:rPr>
              <a:t>Creation of modified appointments committees when the Term Adjunct applicant’s teaching crosses two or more Units </a:t>
            </a:r>
            <a:r>
              <a:rPr lang="en-US" b="1" dirty="0">
                <a:latin typeface="Open Sans"/>
                <a:ea typeface="Open Sans"/>
                <a:cs typeface="Arial"/>
              </a:rPr>
              <a:t>(Articles 32.3.6.4 and 32.5.8.4); </a:t>
            </a:r>
            <a:r>
              <a:rPr lang="en-US" dirty="0">
                <a:latin typeface="Open Sans"/>
                <a:ea typeface="Open Sans"/>
                <a:cs typeface="Arial"/>
              </a:rPr>
              <a:t>this clarification enables  the chair to make the determination, and a memorandum of agreement will not be required</a:t>
            </a:r>
            <a:endParaRPr lang="en-US" sz="1800" dirty="0">
              <a:effectLst/>
              <a:latin typeface="Open Sans" panose="020B0606030504020204" pitchFamily="34" charset="0"/>
              <a:ea typeface="Open Sans" panose="020B0606030504020204" pitchFamily="34" charset="0"/>
              <a:cs typeface="Arial"/>
            </a:endParaRPr>
          </a:p>
          <a:p>
            <a:pPr marL="241300" indent="-229235">
              <a:buFont typeface="Arial"/>
              <a:buChar char="•"/>
              <a:tabLst>
                <a:tab pos="241300" algn="l"/>
                <a:tab pos="241935" algn="l"/>
              </a:tabLst>
            </a:pPr>
            <a:endParaRPr lang="en-US" sz="1800" b="1" spc="-5" dirty="0">
              <a:latin typeface="Open Sans" panose="020B0606030504020204" pitchFamily="34" charset="0"/>
              <a:ea typeface="Open Sans" panose="020B0606030504020204" pitchFamily="34" charset="0"/>
              <a:cs typeface="Open Sans" panose="020B0606030504020204" pitchFamily="34" charset="0"/>
            </a:endParaRPr>
          </a:p>
          <a:p>
            <a:pPr marL="12065" marR="5080">
              <a:spcBef>
                <a:spcPts val="1200"/>
              </a:spcBef>
              <a:tabLst>
                <a:tab pos="241300" algn="l"/>
                <a:tab pos="241935" algn="l"/>
              </a:tabLst>
            </a:pPr>
            <a:endParaRPr lang="en-US" b="1" dirty="0">
              <a:latin typeface="Open Sans"/>
              <a:ea typeface="Open Sans"/>
              <a:cs typeface="Open Sans"/>
            </a:endParaRPr>
          </a:p>
        </p:txBody>
      </p:sp>
      <p:sp>
        <p:nvSpPr>
          <p:cNvPr id="4" name="Slide Number Placeholder 3">
            <a:extLst>
              <a:ext uri="{FF2B5EF4-FFF2-40B4-BE49-F238E27FC236}">
                <a16:creationId xmlns:a16="http://schemas.microsoft.com/office/drawing/2014/main" id="{292970F7-C67E-E271-135D-C55A59F68F23}"/>
              </a:ext>
            </a:extLst>
          </p:cNvPr>
          <p:cNvSpPr>
            <a:spLocks noGrp="1"/>
          </p:cNvSpPr>
          <p:nvPr>
            <p:ph type="sldNum" sz="quarter" idx="7"/>
          </p:nvPr>
        </p:nvSpPr>
        <p:spPr/>
        <p:txBody>
          <a:bodyPr/>
          <a:lstStyle/>
          <a:p>
            <a:fld id="{B6F15528-21DE-4FAA-801E-634DDDAF4B2B}" type="slidenum">
              <a:rPr lang="en-US" smtClean="0"/>
              <a:t>10</a:t>
            </a:fld>
            <a:endParaRPr lang="en-US"/>
          </a:p>
        </p:txBody>
      </p:sp>
    </p:spTree>
    <p:extLst>
      <p:ext uri="{BB962C8B-B14F-4D97-AF65-F5344CB8AC3E}">
        <p14:creationId xmlns:p14="http://schemas.microsoft.com/office/powerpoint/2010/main" val="198665891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678281" y="381000"/>
            <a:ext cx="8649970" cy="422275"/>
          </a:xfrm>
          <a:prstGeom prst="rect">
            <a:avLst/>
          </a:prstGeom>
        </p:spPr>
        <p:txBody>
          <a:bodyPr vert="horz" wrap="square" lIns="0" tIns="13335" rIns="0" bIns="0" rtlCol="0">
            <a:spAutoFit/>
          </a:bodyPr>
          <a:lstStyle/>
          <a:p>
            <a:pPr marL="12700">
              <a:lnSpc>
                <a:spcPct val="100000"/>
              </a:lnSpc>
              <a:spcBef>
                <a:spcPts val="105"/>
              </a:spcBef>
            </a:pPr>
            <a:r>
              <a:rPr sz="2600" spc="-15" dirty="0">
                <a:solidFill>
                  <a:srgbClr val="002352"/>
                </a:solidFill>
              </a:rPr>
              <a:t>Adjuncts: </a:t>
            </a:r>
            <a:r>
              <a:rPr sz="2600" spc="-60" dirty="0">
                <a:solidFill>
                  <a:srgbClr val="002352"/>
                </a:solidFill>
              </a:rPr>
              <a:t>Term </a:t>
            </a:r>
            <a:r>
              <a:rPr sz="2600" spc="-20" dirty="0">
                <a:solidFill>
                  <a:srgbClr val="002352"/>
                </a:solidFill>
              </a:rPr>
              <a:t>Adjuncts and </a:t>
            </a:r>
            <a:r>
              <a:rPr sz="2600" spc="-10" dirty="0">
                <a:solidFill>
                  <a:srgbClr val="002352"/>
                </a:solidFill>
              </a:rPr>
              <a:t>Continuing</a:t>
            </a:r>
            <a:r>
              <a:rPr sz="2600" spc="-5" dirty="0">
                <a:solidFill>
                  <a:srgbClr val="002352"/>
                </a:solidFill>
              </a:rPr>
              <a:t> </a:t>
            </a:r>
            <a:r>
              <a:rPr sz="2600" spc="-20" dirty="0">
                <a:solidFill>
                  <a:srgbClr val="002352"/>
                </a:solidFill>
              </a:rPr>
              <a:t>Adjuncts</a:t>
            </a:r>
            <a:endParaRPr sz="2600" dirty="0"/>
          </a:p>
        </p:txBody>
      </p:sp>
      <p:sp>
        <p:nvSpPr>
          <p:cNvPr id="3" name="object 3"/>
          <p:cNvSpPr txBox="1"/>
          <p:nvPr/>
        </p:nvSpPr>
        <p:spPr>
          <a:xfrm>
            <a:off x="678281" y="914400"/>
            <a:ext cx="10464165" cy="5221942"/>
          </a:xfrm>
          <a:prstGeom prst="rect">
            <a:avLst/>
          </a:prstGeom>
        </p:spPr>
        <p:txBody>
          <a:bodyPr vert="horz" wrap="square" lIns="0" tIns="12700" rIns="0" bIns="0" rtlCol="0" anchor="t">
            <a:spAutoFit/>
          </a:bodyPr>
          <a:lstStyle/>
          <a:p>
            <a:pPr marL="12065" marR="26670">
              <a:lnSpc>
                <a:spcPct val="150100"/>
              </a:lnSpc>
              <a:spcBef>
                <a:spcPts val="100"/>
              </a:spcBef>
              <a:tabLst>
                <a:tab pos="241300" algn="l"/>
                <a:tab pos="241935" algn="l"/>
              </a:tabLst>
            </a:pPr>
            <a:r>
              <a:rPr lang="en-US" sz="2000" u="sng" spc="-5" dirty="0">
                <a:latin typeface="Open Sans"/>
                <a:ea typeface="Open Sans"/>
                <a:cs typeface="Open Sans"/>
              </a:rPr>
              <a:t>Other changes pertaining to Continuing Adjuncts include</a:t>
            </a:r>
            <a:r>
              <a:rPr lang="en-US" sz="2000" spc="-5" dirty="0">
                <a:latin typeface="Open Sans"/>
                <a:ea typeface="Open Sans"/>
                <a:cs typeface="Open Sans"/>
              </a:rPr>
              <a:t>:</a:t>
            </a:r>
            <a:endParaRPr lang="en-US" sz="2000" spc="-5" dirty="0">
              <a:latin typeface="Open Sans"/>
              <a:cs typeface="Open Sans"/>
            </a:endParaRPr>
          </a:p>
          <a:p>
            <a:pPr marL="241300" marR="26670" indent="-229235">
              <a:lnSpc>
                <a:spcPct val="150100"/>
              </a:lnSpc>
              <a:spcBef>
                <a:spcPts val="100"/>
              </a:spcBef>
              <a:buFont typeface="Arial"/>
              <a:buChar char="•"/>
              <a:tabLst>
                <a:tab pos="241300" algn="l"/>
                <a:tab pos="241935" algn="l"/>
              </a:tabLst>
            </a:pPr>
            <a:r>
              <a:rPr spc="-5" dirty="0">
                <a:latin typeface="Open Sans"/>
                <a:cs typeface="Open Sans"/>
              </a:rPr>
              <a:t>Annual </a:t>
            </a:r>
            <a:r>
              <a:rPr spc="-10" dirty="0">
                <a:latin typeface="Open Sans"/>
                <a:cs typeface="Open Sans"/>
              </a:rPr>
              <a:t>course release </a:t>
            </a:r>
            <a:r>
              <a:rPr spc="-5" dirty="0">
                <a:latin typeface="Open Sans"/>
                <a:cs typeface="Open Sans"/>
              </a:rPr>
              <a:t>for Continuing Adjuncts in </a:t>
            </a:r>
            <a:r>
              <a:rPr spc="-10" dirty="0">
                <a:latin typeface="Open Sans"/>
                <a:cs typeface="Open Sans"/>
              </a:rPr>
              <a:t>receipt </a:t>
            </a:r>
            <a:r>
              <a:rPr spc="-5" dirty="0">
                <a:latin typeface="Open Sans"/>
                <a:cs typeface="Open Sans"/>
              </a:rPr>
              <a:t>of </a:t>
            </a:r>
            <a:r>
              <a:rPr spc="-10" dirty="0">
                <a:latin typeface="Open Sans"/>
                <a:cs typeface="Open Sans"/>
              </a:rPr>
              <a:t>multi-year external research </a:t>
            </a:r>
            <a:r>
              <a:rPr spc="-5" dirty="0">
                <a:latin typeface="Open Sans"/>
                <a:cs typeface="Open Sans"/>
              </a:rPr>
              <a:t>funding as principal</a:t>
            </a:r>
            <a:r>
              <a:rPr lang="en-US" spc="-5" dirty="0">
                <a:latin typeface="Open Sans"/>
                <a:cs typeface="Open Sans"/>
              </a:rPr>
              <a:t> </a:t>
            </a:r>
            <a:r>
              <a:rPr spc="-5" dirty="0">
                <a:latin typeface="Open Sans"/>
                <a:cs typeface="Open Sans"/>
              </a:rPr>
              <a:t> investigator </a:t>
            </a:r>
            <a:r>
              <a:rPr b="1" spc="-5" dirty="0">
                <a:latin typeface="Open Sans"/>
                <a:cs typeface="Open Sans"/>
              </a:rPr>
              <a:t>(Article</a:t>
            </a:r>
            <a:r>
              <a:rPr b="1" spc="-20" dirty="0">
                <a:latin typeface="Open Sans"/>
                <a:cs typeface="Open Sans"/>
              </a:rPr>
              <a:t> </a:t>
            </a:r>
            <a:r>
              <a:rPr b="1" spc="-5" dirty="0">
                <a:latin typeface="Open Sans"/>
                <a:cs typeface="Open Sans"/>
              </a:rPr>
              <a:t>32.6.5)</a:t>
            </a:r>
            <a:endParaRPr dirty="0">
              <a:latin typeface="Open Sans"/>
              <a:ea typeface="Open Sans"/>
              <a:cs typeface="Open Sans"/>
            </a:endParaRPr>
          </a:p>
          <a:p>
            <a:pPr marL="241300" marR="5080" indent="-229235">
              <a:lnSpc>
                <a:spcPct val="150000"/>
              </a:lnSpc>
              <a:spcBef>
                <a:spcPts val="1200"/>
              </a:spcBef>
              <a:buFont typeface="Arial"/>
              <a:buChar char="•"/>
              <a:tabLst>
                <a:tab pos="241300" algn="l"/>
                <a:tab pos="241935" algn="l"/>
              </a:tabLst>
            </a:pPr>
            <a:r>
              <a:rPr spc="-10" dirty="0">
                <a:latin typeface="Open Sans"/>
                <a:cs typeface="Open Sans"/>
              </a:rPr>
              <a:t>Expressly </a:t>
            </a:r>
            <a:r>
              <a:rPr spc="-5" dirty="0">
                <a:latin typeface="Open Sans"/>
                <a:cs typeface="Open Sans"/>
              </a:rPr>
              <a:t>providing </a:t>
            </a:r>
            <a:r>
              <a:rPr spc="-10" dirty="0">
                <a:latin typeface="Open Sans"/>
                <a:cs typeface="Open Sans"/>
              </a:rPr>
              <a:t>that the standard </a:t>
            </a:r>
            <a:r>
              <a:rPr spc="-5" dirty="0">
                <a:latin typeface="Open Sans"/>
                <a:cs typeface="Open Sans"/>
              </a:rPr>
              <a:t>Continuing Adjuncts </a:t>
            </a:r>
            <a:r>
              <a:rPr spc="-10" dirty="0">
                <a:latin typeface="Open Sans"/>
                <a:cs typeface="Open Sans"/>
              </a:rPr>
              <a:t>FTE </a:t>
            </a:r>
            <a:r>
              <a:rPr spc="-5" dirty="0">
                <a:latin typeface="Open Sans"/>
                <a:cs typeface="Open Sans"/>
              </a:rPr>
              <a:t>is </a:t>
            </a:r>
            <a:r>
              <a:rPr spc="-10" dirty="0">
                <a:latin typeface="Open Sans"/>
                <a:cs typeface="Open Sans"/>
              </a:rPr>
              <a:t>either </a:t>
            </a:r>
            <a:r>
              <a:rPr spc="-5" dirty="0">
                <a:latin typeface="Open Sans"/>
                <a:cs typeface="Open Sans"/>
              </a:rPr>
              <a:t>50% or 60%, where 60% </a:t>
            </a:r>
            <a:r>
              <a:rPr spc="-10" dirty="0">
                <a:latin typeface="Open Sans"/>
                <a:cs typeface="Open Sans"/>
              </a:rPr>
              <a:t>recognizes </a:t>
            </a:r>
            <a:r>
              <a:rPr spc="-5" dirty="0">
                <a:latin typeface="Open Sans"/>
                <a:cs typeface="Open Sans"/>
              </a:rPr>
              <a:t>a</a:t>
            </a:r>
            <a:r>
              <a:rPr lang="en-US" spc="-5" dirty="0">
                <a:latin typeface="Open Sans"/>
                <a:cs typeface="Open Sans"/>
              </a:rPr>
              <a:t> </a:t>
            </a:r>
            <a:r>
              <a:rPr spc="-5" dirty="0">
                <a:latin typeface="Open Sans"/>
                <a:cs typeface="Open Sans"/>
              </a:rPr>
              <a:t> full load of </a:t>
            </a:r>
            <a:r>
              <a:rPr spc="-10" dirty="0">
                <a:latin typeface="Open Sans"/>
                <a:cs typeface="Open Sans"/>
              </a:rPr>
              <a:t>service contributions </a:t>
            </a:r>
            <a:r>
              <a:rPr b="1" spc="-5" dirty="0">
                <a:latin typeface="Open Sans"/>
                <a:cs typeface="Open Sans"/>
              </a:rPr>
              <a:t>(Article</a:t>
            </a:r>
            <a:r>
              <a:rPr b="1" spc="5" dirty="0">
                <a:latin typeface="Open Sans"/>
                <a:cs typeface="Open Sans"/>
              </a:rPr>
              <a:t> </a:t>
            </a:r>
            <a:r>
              <a:rPr b="1" spc="-5" dirty="0">
                <a:latin typeface="Open Sans"/>
                <a:cs typeface="Open Sans"/>
              </a:rPr>
              <a:t>42.3.3)</a:t>
            </a:r>
            <a:endParaRPr dirty="0">
              <a:latin typeface="Open Sans"/>
              <a:cs typeface="Open Sans"/>
            </a:endParaRPr>
          </a:p>
          <a:p>
            <a:pPr>
              <a:lnSpc>
                <a:spcPct val="100000"/>
              </a:lnSpc>
              <a:spcBef>
                <a:spcPts val="60"/>
              </a:spcBef>
              <a:buFont typeface="Arial"/>
              <a:buChar char="•"/>
            </a:pPr>
            <a:endParaRPr dirty="0">
              <a:latin typeface="Open Sans"/>
              <a:cs typeface="Open Sans"/>
            </a:endParaRPr>
          </a:p>
          <a:p>
            <a:pPr marL="241300" indent="-229235">
              <a:lnSpc>
                <a:spcPct val="100000"/>
              </a:lnSpc>
              <a:buFont typeface="Arial"/>
              <a:buChar char="•"/>
              <a:tabLst>
                <a:tab pos="241300" algn="l"/>
                <a:tab pos="241935" algn="l"/>
              </a:tabLst>
            </a:pPr>
            <a:r>
              <a:rPr spc="-10" dirty="0">
                <a:latin typeface="Open Sans"/>
                <a:cs typeface="Open Sans"/>
              </a:rPr>
              <a:t>Pathway </a:t>
            </a:r>
            <a:r>
              <a:rPr spc="-5" dirty="0">
                <a:latin typeface="Open Sans"/>
                <a:cs typeface="Open Sans"/>
              </a:rPr>
              <a:t>to </a:t>
            </a:r>
            <a:r>
              <a:rPr spc="-25" dirty="0">
                <a:latin typeface="Open Sans"/>
                <a:cs typeface="Open Sans"/>
              </a:rPr>
              <a:t>Tenure </a:t>
            </a:r>
            <a:r>
              <a:rPr spc="-5" dirty="0">
                <a:latin typeface="Open Sans"/>
                <a:cs typeface="Open Sans"/>
              </a:rPr>
              <a:t>for Continuing Adjuncts </a:t>
            </a:r>
            <a:r>
              <a:rPr spc="-10" dirty="0">
                <a:latin typeface="Open Sans"/>
                <a:cs typeface="Open Sans"/>
              </a:rPr>
              <a:t>reduced </a:t>
            </a:r>
            <a:r>
              <a:rPr spc="-5" dirty="0">
                <a:latin typeface="Open Sans"/>
                <a:cs typeface="Open Sans"/>
              </a:rPr>
              <a:t>from 12 to 10 years </a:t>
            </a:r>
            <a:r>
              <a:rPr b="1" spc="-5" dirty="0">
                <a:latin typeface="Open Sans"/>
                <a:cs typeface="Open Sans"/>
              </a:rPr>
              <a:t>(Article</a:t>
            </a:r>
            <a:r>
              <a:rPr b="1" spc="100" dirty="0">
                <a:latin typeface="Open Sans"/>
                <a:cs typeface="Open Sans"/>
              </a:rPr>
              <a:t> </a:t>
            </a:r>
            <a:r>
              <a:rPr b="1" spc="-5" dirty="0">
                <a:latin typeface="Open Sans"/>
                <a:cs typeface="Open Sans"/>
              </a:rPr>
              <a:t>32.6.7)</a:t>
            </a:r>
            <a:endParaRPr dirty="0">
              <a:latin typeface="Open Sans"/>
              <a:cs typeface="Open Sans"/>
            </a:endParaRPr>
          </a:p>
          <a:p>
            <a:pPr>
              <a:lnSpc>
                <a:spcPct val="100000"/>
              </a:lnSpc>
              <a:spcBef>
                <a:spcPts val="40"/>
              </a:spcBef>
              <a:buFont typeface="Arial"/>
              <a:buChar char="•"/>
            </a:pPr>
            <a:endParaRPr dirty="0">
              <a:latin typeface="Open Sans"/>
              <a:cs typeface="Open Sans"/>
            </a:endParaRPr>
          </a:p>
          <a:p>
            <a:pPr marL="241300" indent="-229235">
              <a:lnSpc>
                <a:spcPct val="100000"/>
              </a:lnSpc>
              <a:buFont typeface="Arial"/>
              <a:buChar char="•"/>
              <a:tabLst>
                <a:tab pos="241300" algn="l"/>
                <a:tab pos="241935" algn="l"/>
              </a:tabLst>
            </a:pPr>
            <a:r>
              <a:rPr spc="-10" dirty="0">
                <a:latin typeface="Open Sans"/>
                <a:cs typeface="Open Sans"/>
              </a:rPr>
              <a:t>Eligibility </a:t>
            </a:r>
            <a:r>
              <a:rPr spc="-5" dirty="0">
                <a:latin typeface="Open Sans"/>
                <a:cs typeface="Open Sans"/>
              </a:rPr>
              <a:t>in </a:t>
            </a:r>
            <a:r>
              <a:rPr spc="-10" dirty="0">
                <a:latin typeface="Open Sans"/>
                <a:cs typeface="Open Sans"/>
              </a:rPr>
              <a:t>the </a:t>
            </a:r>
            <a:r>
              <a:rPr spc="-5" dirty="0">
                <a:latin typeface="Open Sans"/>
                <a:cs typeface="Open Sans"/>
              </a:rPr>
              <a:t>first year of </a:t>
            </a:r>
            <a:r>
              <a:rPr spc="-10" dirty="0">
                <a:latin typeface="Open Sans"/>
                <a:cs typeface="Open Sans"/>
              </a:rPr>
              <a:t>the </a:t>
            </a:r>
            <a:r>
              <a:rPr spc="-5" dirty="0">
                <a:latin typeface="Open Sans"/>
                <a:cs typeface="Open Sans"/>
              </a:rPr>
              <a:t>full </a:t>
            </a:r>
            <a:r>
              <a:rPr spc="-10" dirty="0">
                <a:latin typeface="Open Sans"/>
                <a:cs typeface="Open Sans"/>
              </a:rPr>
              <a:t>responsibility appointment </a:t>
            </a:r>
            <a:r>
              <a:rPr spc="-5" dirty="0">
                <a:latin typeface="Open Sans"/>
                <a:cs typeface="Open Sans"/>
              </a:rPr>
              <a:t>to </a:t>
            </a:r>
            <a:r>
              <a:rPr spc="-10" dirty="0">
                <a:latin typeface="Open Sans"/>
                <a:cs typeface="Open Sans"/>
              </a:rPr>
              <a:t>apply </a:t>
            </a:r>
            <a:r>
              <a:rPr spc="-5" dirty="0">
                <a:latin typeface="Open Sans"/>
                <a:cs typeface="Open Sans"/>
              </a:rPr>
              <a:t>for </a:t>
            </a:r>
            <a:r>
              <a:rPr spc="-10" dirty="0">
                <a:latin typeface="Open Sans"/>
                <a:cs typeface="Open Sans"/>
              </a:rPr>
              <a:t>academic </a:t>
            </a:r>
            <a:r>
              <a:rPr spc="-5" dirty="0">
                <a:latin typeface="Open Sans"/>
                <a:cs typeface="Open Sans"/>
              </a:rPr>
              <a:t>leave </a:t>
            </a:r>
            <a:r>
              <a:rPr spc="-10" dirty="0">
                <a:latin typeface="Open Sans"/>
                <a:cs typeface="Open Sans"/>
              </a:rPr>
              <a:t>extended </a:t>
            </a:r>
            <a:r>
              <a:rPr spc="-5">
                <a:latin typeface="Open Sans"/>
                <a:cs typeface="Open Sans"/>
              </a:rPr>
              <a:t>to</a:t>
            </a:r>
            <a:r>
              <a:rPr spc="60">
                <a:latin typeface="Open Sans"/>
                <a:cs typeface="Open Sans"/>
              </a:rPr>
              <a:t> </a:t>
            </a:r>
            <a:r>
              <a:rPr spc="-5">
                <a:latin typeface="Open Sans"/>
                <a:cs typeface="Open Sans"/>
              </a:rPr>
              <a:t>a</a:t>
            </a:r>
            <a:r>
              <a:rPr lang="en-US" spc="-5">
                <a:latin typeface="Open Sans"/>
                <a:cs typeface="Open Sans"/>
              </a:rPr>
              <a:t> </a:t>
            </a:r>
            <a:r>
              <a:rPr spc="-5">
                <a:latin typeface="Open Sans"/>
                <a:cs typeface="Open Sans"/>
              </a:rPr>
              <a:t>Continuing </a:t>
            </a:r>
            <a:r>
              <a:rPr spc="-5" dirty="0">
                <a:latin typeface="Open Sans"/>
                <a:cs typeface="Open Sans"/>
              </a:rPr>
              <a:t>Adjunct promoted to full </a:t>
            </a:r>
            <a:r>
              <a:rPr spc="-10" dirty="0">
                <a:latin typeface="Open Sans"/>
                <a:cs typeface="Open Sans"/>
              </a:rPr>
              <a:t>Professor </a:t>
            </a:r>
            <a:r>
              <a:rPr b="1" spc="-5" dirty="0">
                <a:latin typeface="Open Sans"/>
                <a:cs typeface="Open Sans"/>
              </a:rPr>
              <a:t>(Article</a:t>
            </a:r>
            <a:r>
              <a:rPr b="1" spc="10" dirty="0">
                <a:latin typeface="Open Sans"/>
                <a:cs typeface="Open Sans"/>
              </a:rPr>
              <a:t> </a:t>
            </a:r>
            <a:r>
              <a:rPr b="1" spc="-5" dirty="0">
                <a:latin typeface="Open Sans"/>
                <a:cs typeface="Open Sans"/>
              </a:rPr>
              <a:t>33.1.2.3)</a:t>
            </a:r>
            <a:endParaRPr dirty="0">
              <a:latin typeface="Open Sans"/>
              <a:cs typeface="Open Sans"/>
            </a:endParaRPr>
          </a:p>
          <a:p>
            <a:pPr marL="241300" marR="69850" indent="-229235">
              <a:lnSpc>
                <a:spcPct val="150000"/>
              </a:lnSpc>
              <a:spcBef>
                <a:spcPts val="1205"/>
              </a:spcBef>
              <a:buFont typeface="Arial"/>
              <a:buChar char="•"/>
              <a:tabLst>
                <a:tab pos="241300" algn="l"/>
                <a:tab pos="241935" algn="l"/>
              </a:tabLst>
            </a:pPr>
            <a:r>
              <a:rPr spc="-5" dirty="0">
                <a:latin typeface="Open Sans"/>
                <a:cs typeface="Open Sans"/>
              </a:rPr>
              <a:t>Addition of a Continuing Adjunct </a:t>
            </a:r>
            <a:r>
              <a:rPr spc="-10" dirty="0">
                <a:latin typeface="Open Sans"/>
                <a:cs typeface="Open Sans"/>
              </a:rPr>
              <a:t>member </a:t>
            </a:r>
            <a:r>
              <a:rPr spc="-5" dirty="0">
                <a:latin typeface="Open Sans"/>
                <a:cs typeface="Open Sans"/>
              </a:rPr>
              <a:t>to </a:t>
            </a:r>
            <a:r>
              <a:rPr spc="-10" dirty="0">
                <a:latin typeface="Open Sans"/>
                <a:cs typeface="Open Sans"/>
              </a:rPr>
              <a:t>serve </a:t>
            </a:r>
            <a:r>
              <a:rPr spc="-5" dirty="0">
                <a:latin typeface="Open Sans"/>
                <a:cs typeface="Open Sans"/>
              </a:rPr>
              <a:t>on </a:t>
            </a:r>
            <a:r>
              <a:rPr spc="-10" dirty="0">
                <a:latin typeface="Open Sans"/>
                <a:cs typeface="Open Sans"/>
              </a:rPr>
              <a:t>the modified appointments committees </a:t>
            </a:r>
            <a:r>
              <a:rPr spc="-5" dirty="0">
                <a:latin typeface="Open Sans"/>
                <a:cs typeface="Open Sans"/>
              </a:rPr>
              <a:t>for </a:t>
            </a:r>
            <a:r>
              <a:rPr spc="-5" dirty="0" err="1">
                <a:latin typeface="Open Sans"/>
                <a:cs typeface="Open Sans"/>
              </a:rPr>
              <a:t>GRoR</a:t>
            </a:r>
            <a:r>
              <a:rPr spc="-5" dirty="0">
                <a:latin typeface="Open Sans"/>
                <a:cs typeface="Open Sans"/>
              </a:rPr>
              <a:t> </a:t>
            </a:r>
            <a:r>
              <a:rPr spc="-10" dirty="0">
                <a:latin typeface="Open Sans"/>
                <a:cs typeface="Open Sans"/>
              </a:rPr>
              <a:t>and</a:t>
            </a:r>
            <a:r>
              <a:rPr lang="en-US" spc="-10" dirty="0">
                <a:latin typeface="Open Sans"/>
                <a:cs typeface="Open Sans"/>
              </a:rPr>
              <a:t> </a:t>
            </a:r>
            <a:r>
              <a:rPr spc="-10" dirty="0">
                <a:latin typeface="Open Sans"/>
                <a:cs typeface="Open Sans"/>
              </a:rPr>
              <a:t> </a:t>
            </a:r>
            <a:r>
              <a:rPr spc="-5" dirty="0">
                <a:latin typeface="Open Sans"/>
                <a:cs typeface="Open Sans"/>
              </a:rPr>
              <a:t>Continuing Adjunct </a:t>
            </a:r>
            <a:r>
              <a:rPr spc="-10" dirty="0">
                <a:latin typeface="Open Sans"/>
                <a:cs typeface="Open Sans"/>
              </a:rPr>
              <a:t>applications </a:t>
            </a:r>
            <a:r>
              <a:rPr b="1" spc="-5" dirty="0">
                <a:latin typeface="Open Sans"/>
                <a:cs typeface="Open Sans"/>
              </a:rPr>
              <a:t>(Article 25.10.4.1</a:t>
            </a:r>
            <a:r>
              <a:rPr b="1" spc="10" dirty="0">
                <a:latin typeface="Open Sans"/>
                <a:cs typeface="Open Sans"/>
              </a:rPr>
              <a:t> </a:t>
            </a:r>
            <a:r>
              <a:rPr b="1" spc="-5" dirty="0">
                <a:latin typeface="Open Sans"/>
                <a:cs typeface="Open Sans"/>
              </a:rPr>
              <a:t>(b))</a:t>
            </a:r>
            <a:endParaRPr dirty="0">
              <a:latin typeface="Open Sans"/>
              <a:cs typeface="Open Sans"/>
            </a:endParaRPr>
          </a:p>
          <a:p>
            <a:pPr>
              <a:lnSpc>
                <a:spcPct val="100000"/>
              </a:lnSpc>
              <a:spcBef>
                <a:spcPts val="50"/>
              </a:spcBef>
              <a:buFont typeface="Arial"/>
              <a:buChar char="•"/>
            </a:pPr>
            <a:endParaRPr dirty="0">
              <a:latin typeface="Open Sans"/>
              <a:cs typeface="Open Sans"/>
            </a:endParaRPr>
          </a:p>
          <a:p>
            <a:pPr marL="12065">
              <a:lnSpc>
                <a:spcPct val="100000"/>
              </a:lnSpc>
              <a:tabLst>
                <a:tab pos="241300" algn="l"/>
                <a:tab pos="241935" algn="l"/>
              </a:tabLst>
            </a:pPr>
            <a:endParaRPr sz="1600" spc="-5" dirty="0">
              <a:latin typeface="Open Sans"/>
              <a:ea typeface="Open Sans"/>
              <a:cs typeface="Open Sans"/>
            </a:endParaRPr>
          </a:p>
        </p:txBody>
      </p:sp>
      <p:sp>
        <p:nvSpPr>
          <p:cNvPr id="4" name="Slide Number Placeholder 3">
            <a:extLst>
              <a:ext uri="{FF2B5EF4-FFF2-40B4-BE49-F238E27FC236}">
                <a16:creationId xmlns:a16="http://schemas.microsoft.com/office/drawing/2014/main" id="{07A3259F-99B2-99FC-8E1C-0B3BE74FCAFB}"/>
              </a:ext>
            </a:extLst>
          </p:cNvPr>
          <p:cNvSpPr>
            <a:spLocks noGrp="1"/>
          </p:cNvSpPr>
          <p:nvPr>
            <p:ph type="sldNum" sz="quarter" idx="7"/>
          </p:nvPr>
        </p:nvSpPr>
        <p:spPr/>
        <p:txBody>
          <a:bodyPr/>
          <a:lstStyle/>
          <a:p>
            <a:fld id="{B6F15528-21DE-4FAA-801E-634DDDAF4B2B}" type="slidenum">
              <a:rPr lang="en-US" smtClean="0"/>
              <a:t>11</a:t>
            </a:fld>
            <a:endParaRPr 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678281" y="1155519"/>
            <a:ext cx="8694320" cy="413575"/>
          </a:xfrm>
          <a:prstGeom prst="rect">
            <a:avLst/>
          </a:prstGeom>
        </p:spPr>
        <p:txBody>
          <a:bodyPr vert="horz" wrap="square" lIns="0" tIns="13335" rIns="0" bIns="0" rtlCol="0" anchor="t">
            <a:spAutoFit/>
          </a:bodyPr>
          <a:lstStyle/>
          <a:p>
            <a:pPr marL="12700">
              <a:spcBef>
                <a:spcPts val="105"/>
              </a:spcBef>
            </a:pPr>
            <a:r>
              <a:rPr lang="en-US" sz="2600" spc="-75" dirty="0">
                <a:solidFill>
                  <a:srgbClr val="002352"/>
                </a:solidFill>
              </a:rPr>
              <a:t> </a:t>
            </a:r>
            <a:r>
              <a:rPr lang="en-US" sz="2000" u="sng" spc="-75" dirty="0">
                <a:solidFill>
                  <a:srgbClr val="002352"/>
                </a:solidFill>
              </a:rPr>
              <a:t>Article 19 – Grievance and Arbitration</a:t>
            </a:r>
            <a:endParaRPr lang="en-US" sz="2000" u="sng" spc="-60" dirty="0">
              <a:solidFill>
                <a:srgbClr val="002352"/>
              </a:solidFill>
              <a:ea typeface="Open Sans"/>
            </a:endParaRPr>
          </a:p>
        </p:txBody>
      </p:sp>
      <p:sp>
        <p:nvSpPr>
          <p:cNvPr id="3" name="object 3"/>
          <p:cNvSpPr txBox="1"/>
          <p:nvPr/>
        </p:nvSpPr>
        <p:spPr>
          <a:xfrm>
            <a:off x="678281" y="1272997"/>
            <a:ext cx="10644505" cy="3720249"/>
          </a:xfrm>
          <a:prstGeom prst="rect">
            <a:avLst/>
          </a:prstGeom>
        </p:spPr>
        <p:txBody>
          <a:bodyPr vert="horz" wrap="square" lIns="0" tIns="148590" rIns="0" bIns="0" rtlCol="0" anchor="t">
            <a:spAutoFit/>
          </a:bodyPr>
          <a:lstStyle/>
          <a:p>
            <a:pPr marL="241300" indent="-229235">
              <a:spcBef>
                <a:spcPts val="1170"/>
              </a:spcBef>
              <a:buFont typeface="Arial"/>
              <a:buChar char="•"/>
              <a:tabLst>
                <a:tab pos="241300" algn="l"/>
                <a:tab pos="241935" algn="l"/>
              </a:tabLst>
            </a:pPr>
            <a:endParaRPr lang="en-US" dirty="0">
              <a:latin typeface="Open Sans" panose="020B0606030504020204" pitchFamily="34" charset="0"/>
              <a:ea typeface="Open Sans" panose="020B0606030504020204" pitchFamily="34" charset="0"/>
              <a:cs typeface="Open Sans" panose="020B0606030504020204" pitchFamily="34" charset="0"/>
            </a:endParaRPr>
          </a:p>
          <a:p>
            <a:pPr marL="241300" indent="-229235">
              <a:spcBef>
                <a:spcPts val="1170"/>
              </a:spcBef>
              <a:buFont typeface="Arial"/>
              <a:buChar char="•"/>
              <a:tabLst>
                <a:tab pos="241300" algn="l"/>
                <a:tab pos="241935" algn="l"/>
              </a:tabLst>
            </a:pPr>
            <a:r>
              <a:rPr lang="en-US" dirty="0">
                <a:latin typeface="Open Sans" panose="020B0606030504020204" pitchFamily="34" charset="0"/>
                <a:ea typeface="Open Sans" panose="020B0606030504020204" pitchFamily="34" charset="0"/>
                <a:cs typeface="Open Sans" panose="020B0606030504020204" pitchFamily="34" charset="0"/>
              </a:rPr>
              <a:t>Addition of language that embeds and emphasizes “informal dispute resolution” as a precursor to formal grievances into the Article </a:t>
            </a:r>
          </a:p>
          <a:p>
            <a:pPr marL="354965" indent="-342900">
              <a:spcBef>
                <a:spcPts val="1170"/>
              </a:spcBef>
              <a:buFont typeface="Arial" panose="020B0604020202020204" pitchFamily="34" charset="0"/>
              <a:buChar char="•"/>
              <a:tabLst>
                <a:tab pos="241300" algn="l"/>
                <a:tab pos="241935" algn="l"/>
              </a:tabLst>
            </a:pPr>
            <a:r>
              <a:rPr lang="en-US" dirty="0">
                <a:latin typeface="Open Sans" panose="020B0606030504020204" pitchFamily="34" charset="0"/>
                <a:ea typeface="Open Sans" panose="020B0606030504020204" pitchFamily="34" charset="0"/>
                <a:cs typeface="Open Sans" panose="020B0606030504020204" pitchFamily="34" charset="0"/>
              </a:rPr>
              <a:t>19.1.2 A grievance is any dispute or difference, </a:t>
            </a:r>
            <a:r>
              <a:rPr lang="en-US" u="sng" dirty="0">
                <a:solidFill>
                  <a:srgbClr val="FF0000"/>
                </a:solidFill>
                <a:latin typeface="Open Sans" panose="020B0606030504020204" pitchFamily="34" charset="0"/>
                <a:ea typeface="Open Sans" panose="020B0606030504020204" pitchFamily="34" charset="0"/>
                <a:cs typeface="Open Sans" panose="020B0606030504020204" pitchFamily="34" charset="0"/>
              </a:rPr>
              <a:t>that has not been resolved informally as per Article 19.3</a:t>
            </a:r>
            <a:r>
              <a:rPr lang="en-US" dirty="0">
                <a:latin typeface="Open Sans" panose="020B0606030504020204" pitchFamily="34" charset="0"/>
                <a:ea typeface="Open Sans" panose="020B0606030504020204" pitchFamily="34" charset="0"/>
                <a:cs typeface="Open Sans" panose="020B0606030504020204" pitchFamily="34" charset="0"/>
              </a:rPr>
              <a:t>, arising out of the application, interpretation, administration or alleged violation of the provisions of this Agreement, which is initiated in accordance with Article 19.4.</a:t>
            </a:r>
          </a:p>
          <a:p>
            <a:pPr marL="354965" indent="-342900">
              <a:spcBef>
                <a:spcPts val="1170"/>
              </a:spcBef>
              <a:buFont typeface="Arial" panose="020B0604020202020204" pitchFamily="34" charset="0"/>
              <a:buChar char="•"/>
              <a:tabLst>
                <a:tab pos="241300" algn="l"/>
                <a:tab pos="241935" algn="l"/>
              </a:tabLst>
            </a:pPr>
            <a:r>
              <a:rPr lang="en-US" dirty="0">
                <a:latin typeface="Open Sans" panose="020B0606030504020204" pitchFamily="34" charset="0"/>
                <a:ea typeface="Open Sans" panose="020B0606030504020204" pitchFamily="34" charset="0"/>
                <a:cs typeface="Open Sans" panose="020B0606030504020204" pitchFamily="34" charset="0"/>
              </a:rPr>
              <a:t>Deleted similar language from Article 41.6 (Department Heads provision, "Grievance Arising from Delegated Administrative Tasks) and placed it in 19.1 and 19.3</a:t>
            </a:r>
          </a:p>
          <a:p>
            <a:pPr marL="698500" lvl="1" indent="-229235">
              <a:spcBef>
                <a:spcPts val="1170"/>
              </a:spcBef>
              <a:buFont typeface="Arial"/>
              <a:buChar char="•"/>
              <a:tabLst>
                <a:tab pos="241300" algn="l"/>
                <a:tab pos="241935" algn="l"/>
              </a:tabLst>
            </a:pPr>
            <a:endParaRPr lang="en-US" dirty="0">
              <a:latin typeface="Open Sans" panose="020B0606030504020204" pitchFamily="34" charset="0"/>
              <a:ea typeface="Open Sans" panose="020B0606030504020204" pitchFamily="34" charset="0"/>
              <a:cs typeface="Open Sans" panose="020B0606030504020204" pitchFamily="34" charset="0"/>
            </a:endParaRPr>
          </a:p>
          <a:p>
            <a:pPr marL="469265" lvl="1">
              <a:spcBef>
                <a:spcPts val="1170"/>
              </a:spcBef>
              <a:tabLst>
                <a:tab pos="241300" algn="l"/>
                <a:tab pos="241935" algn="l"/>
              </a:tabLst>
            </a:pPr>
            <a:endParaRPr lang="en-US" sz="2000" dirty="0">
              <a:latin typeface="Arial"/>
              <a:cs typeface="Calibri"/>
            </a:endParaRPr>
          </a:p>
        </p:txBody>
      </p:sp>
      <p:sp>
        <p:nvSpPr>
          <p:cNvPr id="4" name="Slide Number Placeholder 3">
            <a:extLst>
              <a:ext uri="{FF2B5EF4-FFF2-40B4-BE49-F238E27FC236}">
                <a16:creationId xmlns:a16="http://schemas.microsoft.com/office/drawing/2014/main" id="{D168DD7E-E7DA-2B61-AB84-DAC08E187085}"/>
              </a:ext>
            </a:extLst>
          </p:cNvPr>
          <p:cNvSpPr>
            <a:spLocks noGrp="1"/>
          </p:cNvSpPr>
          <p:nvPr>
            <p:ph type="sldNum" sz="quarter" idx="7"/>
          </p:nvPr>
        </p:nvSpPr>
        <p:spPr/>
        <p:txBody>
          <a:bodyPr/>
          <a:lstStyle/>
          <a:p>
            <a:fld id="{B6F15528-21DE-4FAA-801E-634DDDAF4B2B}" type="slidenum">
              <a:rPr lang="en-US" smtClean="0"/>
              <a:t>12</a:t>
            </a:fld>
            <a:endParaRPr lang="en-US"/>
          </a:p>
        </p:txBody>
      </p:sp>
      <p:sp>
        <p:nvSpPr>
          <p:cNvPr id="5" name="Title 1">
            <a:extLst>
              <a:ext uri="{FF2B5EF4-FFF2-40B4-BE49-F238E27FC236}">
                <a16:creationId xmlns:a16="http://schemas.microsoft.com/office/drawing/2014/main" id="{1DBAC6DD-A597-A87F-3EB1-5BA240F7DDCF}"/>
              </a:ext>
            </a:extLst>
          </p:cNvPr>
          <p:cNvSpPr txBox="1">
            <a:spLocks/>
          </p:cNvSpPr>
          <p:nvPr/>
        </p:nvSpPr>
        <p:spPr>
          <a:xfrm>
            <a:off x="685800" y="609600"/>
            <a:ext cx="10814538" cy="400110"/>
          </a:xfrm>
          <a:prstGeom prst="rect">
            <a:avLst/>
          </a:prstGeom>
        </p:spPr>
        <p:txBody>
          <a:bodyPr wrap="square" lIns="0" tIns="0" rIns="0" bIns="0" anchor="t">
            <a:spAutoFit/>
          </a:bodyPr>
          <a:lstStyle>
            <a:lvl1pPr>
              <a:defRPr sz="4400" b="1" i="0">
                <a:solidFill>
                  <a:schemeClr val="tx1"/>
                </a:solidFill>
                <a:latin typeface="Open Sans"/>
                <a:ea typeface="+mj-ea"/>
                <a:cs typeface="Open Sans"/>
              </a:defRPr>
            </a:lvl1pPr>
          </a:lstStyle>
          <a:p>
            <a:r>
              <a:rPr lang="en-US" sz="2600" kern="0" dirty="0">
                <a:solidFill>
                  <a:schemeClr val="tx2"/>
                </a:solidFill>
                <a:ea typeface="Open Sans"/>
              </a:rPr>
              <a:t>III Disputes, Grievances, Discipline, Arbitration, Safety &amp; Security</a:t>
            </a:r>
            <a:endParaRPr lang="en-US" sz="2600" kern="0" dirty="0">
              <a:solidFill>
                <a:schemeClr val="tx2"/>
              </a:solidFill>
            </a:endParaRPr>
          </a:p>
        </p:txBody>
      </p:sp>
    </p:spTree>
    <p:extLst>
      <p:ext uri="{BB962C8B-B14F-4D97-AF65-F5344CB8AC3E}">
        <p14:creationId xmlns:p14="http://schemas.microsoft.com/office/powerpoint/2010/main" val="242254045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63B57B-3024-F7F5-4835-9C469860453E}"/>
              </a:ext>
            </a:extLst>
          </p:cNvPr>
          <p:cNvSpPr>
            <a:spLocks noGrp="1"/>
          </p:cNvSpPr>
          <p:nvPr>
            <p:ph type="ctrTitle"/>
          </p:nvPr>
        </p:nvSpPr>
        <p:spPr>
          <a:xfrm>
            <a:off x="865554" y="601980"/>
            <a:ext cx="10412046" cy="307777"/>
          </a:xfrm>
        </p:spPr>
        <p:txBody>
          <a:bodyPr wrap="square" lIns="0" tIns="0" rIns="0" bIns="0" anchor="t">
            <a:spAutoFit/>
          </a:bodyPr>
          <a:lstStyle/>
          <a:p>
            <a:r>
              <a:rPr lang="en-US" sz="2000" u="sng" dirty="0">
                <a:solidFill>
                  <a:schemeClr val="tx2"/>
                </a:solidFill>
                <a:ea typeface="Open Sans"/>
              </a:rPr>
              <a:t>Article 19, continued</a:t>
            </a:r>
          </a:p>
        </p:txBody>
      </p:sp>
      <p:sp>
        <p:nvSpPr>
          <p:cNvPr id="3" name="Subtitle 2">
            <a:extLst>
              <a:ext uri="{FF2B5EF4-FFF2-40B4-BE49-F238E27FC236}">
                <a16:creationId xmlns:a16="http://schemas.microsoft.com/office/drawing/2014/main" id="{383EFE5B-0F67-7AB5-F30C-BCCBA523A4BD}"/>
              </a:ext>
            </a:extLst>
          </p:cNvPr>
          <p:cNvSpPr>
            <a:spLocks noGrp="1"/>
          </p:cNvSpPr>
          <p:nvPr>
            <p:ph type="subTitle" idx="4"/>
          </p:nvPr>
        </p:nvSpPr>
        <p:spPr>
          <a:xfrm>
            <a:off x="871416" y="1251634"/>
            <a:ext cx="9491784" cy="4832092"/>
          </a:xfrm>
        </p:spPr>
        <p:txBody>
          <a:bodyPr wrap="square" lIns="0" tIns="0" rIns="0" bIns="0" anchor="t">
            <a:spAutoFit/>
          </a:bodyPr>
          <a:lstStyle/>
          <a:p>
            <a:pPr marL="241300" indent="-229235" algn="l">
              <a:spcBef>
                <a:spcPts val="1170"/>
              </a:spcBef>
              <a:buFont typeface="Arial,Sans-Serif"/>
              <a:buChar char="•"/>
            </a:pPr>
            <a:r>
              <a:rPr lang="en-US" sz="2000" dirty="0">
                <a:latin typeface="Open Sans" panose="020B0606030504020204" pitchFamily="34" charset="0"/>
                <a:ea typeface="Open Sans" panose="020B0606030504020204" pitchFamily="34" charset="0"/>
                <a:cs typeface="Open Sans" panose="020B0606030504020204" pitchFamily="34" charset="0"/>
              </a:rPr>
              <a:t>Either Party (QUFA or the University), or a Member, may seek informal resolution of a dispute or difference, including a dispute or difference arising from delegated administrative tasks carried out by a Department Head or a Library department head </a:t>
            </a:r>
            <a:r>
              <a:rPr lang="en-US" sz="2000" b="1" dirty="0">
                <a:latin typeface="Open Sans" panose="020B0606030504020204" pitchFamily="34" charset="0"/>
                <a:ea typeface="Open Sans" panose="020B0606030504020204" pitchFamily="34" charset="0"/>
                <a:cs typeface="Open Sans" panose="020B0606030504020204" pitchFamily="34" charset="0"/>
              </a:rPr>
              <a:t>(Article 19.3.1) </a:t>
            </a:r>
            <a:endParaRPr lang="en-US" sz="2000" dirty="0">
              <a:solidFill>
                <a:srgbClr val="FF0000"/>
              </a:solidFill>
              <a:latin typeface="Open Sans" panose="020B0606030504020204" pitchFamily="34" charset="0"/>
              <a:ea typeface="Open Sans" panose="020B0606030504020204" pitchFamily="34" charset="0"/>
              <a:cs typeface="Open Sans" panose="020B0606030504020204" pitchFamily="34" charset="0"/>
            </a:endParaRPr>
          </a:p>
          <a:p>
            <a:pPr marL="698500" lvl="1" indent="-229235" algn="l">
              <a:spcBef>
                <a:spcPts val="1170"/>
              </a:spcBef>
              <a:buFont typeface="Arial,Sans-Serif"/>
              <a:buChar char="•"/>
            </a:pPr>
            <a:r>
              <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rPr>
              <a:t>A renewed focus on Heads being involved in resolving disputes informally</a:t>
            </a:r>
          </a:p>
          <a:p>
            <a:pPr marL="698500" lvl="1" indent="-229235" algn="l">
              <a:spcBef>
                <a:spcPts val="1170"/>
              </a:spcBef>
              <a:buFont typeface="Arial,Sans-Serif"/>
              <a:buChar char="•"/>
            </a:pPr>
            <a:r>
              <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rPr>
              <a:t>Example of "delegated administrative task" carried out by a Head would be decisions around office/lab space</a:t>
            </a:r>
          </a:p>
          <a:p>
            <a:pPr marL="241300" indent="-229235" algn="l">
              <a:spcBef>
                <a:spcPts val="1170"/>
              </a:spcBef>
              <a:buFont typeface="Arial,Sans-Serif"/>
              <a:buChar char="•"/>
            </a:pPr>
            <a:r>
              <a:rPr lang="en-US" sz="2000" dirty="0">
                <a:latin typeface="Open Sans" panose="020B0606030504020204" pitchFamily="34" charset="0"/>
                <a:ea typeface="Open Sans" panose="020B0606030504020204" pitchFamily="34" charset="0"/>
                <a:cs typeface="Open Sans" panose="020B0606030504020204" pitchFamily="34" charset="0"/>
              </a:rPr>
              <a:t>If such a dispute or difference </a:t>
            </a:r>
            <a:r>
              <a:rPr lang="en-US" sz="2000" u="sng" dirty="0">
                <a:latin typeface="Open Sans" panose="020B0606030504020204" pitchFamily="34" charset="0"/>
                <a:ea typeface="Open Sans" panose="020B0606030504020204" pitchFamily="34" charset="0"/>
                <a:cs typeface="Open Sans" panose="020B0606030504020204" pitchFamily="34" charset="0"/>
              </a:rPr>
              <a:t>is not resolved</a:t>
            </a:r>
            <a:r>
              <a:rPr lang="en-US" sz="2000" dirty="0">
                <a:latin typeface="Open Sans" panose="020B0606030504020204" pitchFamily="34" charset="0"/>
                <a:ea typeface="Open Sans" panose="020B0606030504020204" pitchFamily="34" charset="0"/>
                <a:cs typeface="Open Sans" panose="020B0606030504020204" pitchFamily="34" charset="0"/>
              </a:rPr>
              <a:t>, the Member or the Department Head or Library department head shall notify the Dean/University Librarian in writing.  The Dean/University Librarian shall confirm or alter the decision within 10 days and shall advise the parties immediately</a:t>
            </a:r>
            <a:r>
              <a:rPr lang="en-US" sz="2000" b="1" dirty="0">
                <a:latin typeface="Open Sans" panose="020B0606030504020204" pitchFamily="34" charset="0"/>
                <a:ea typeface="Open Sans" panose="020B0606030504020204" pitchFamily="34" charset="0"/>
                <a:cs typeface="Open Sans" panose="020B0606030504020204" pitchFamily="34" charset="0"/>
              </a:rPr>
              <a:t> (Article 19.3.2)</a:t>
            </a:r>
            <a:endParaRPr lang="en-US" sz="2000" b="1" dirty="0">
              <a:solidFill>
                <a:srgbClr val="FF0000"/>
              </a:solidFill>
              <a:latin typeface="Open Sans" panose="020B0606030504020204" pitchFamily="34" charset="0"/>
              <a:ea typeface="Open Sans" panose="020B0606030504020204" pitchFamily="34" charset="0"/>
              <a:cs typeface="Open Sans" panose="020B0606030504020204" pitchFamily="34" charset="0"/>
            </a:endParaRPr>
          </a:p>
          <a:p>
            <a:pPr marL="241300" indent="-229235" algn="l">
              <a:spcBef>
                <a:spcPts val="1170"/>
              </a:spcBef>
              <a:buFont typeface="Arial,Sans-Serif"/>
              <a:buChar char="•"/>
            </a:pPr>
            <a:r>
              <a:rPr lang="en-US" sz="2000" dirty="0">
                <a:latin typeface="Open Sans" panose="020B0606030504020204" pitchFamily="34" charset="0"/>
                <a:ea typeface="Open Sans" panose="020B0606030504020204" pitchFamily="34" charset="0"/>
                <a:cs typeface="Open Sans" panose="020B0606030504020204" pitchFamily="34" charset="0"/>
              </a:rPr>
              <a:t>If the matter </a:t>
            </a:r>
            <a:r>
              <a:rPr lang="en-US" sz="2000" u="sng" dirty="0">
                <a:latin typeface="Open Sans" panose="020B0606030504020204" pitchFamily="34" charset="0"/>
                <a:ea typeface="Open Sans" panose="020B0606030504020204" pitchFamily="34" charset="0"/>
                <a:cs typeface="Open Sans" panose="020B0606030504020204" pitchFamily="34" charset="0"/>
              </a:rPr>
              <a:t>is resolved</a:t>
            </a:r>
            <a:r>
              <a:rPr lang="en-US" sz="2000" dirty="0">
                <a:latin typeface="Open Sans" panose="020B0606030504020204" pitchFamily="34" charset="0"/>
                <a:ea typeface="Open Sans" panose="020B0606030504020204" pitchFamily="34" charset="0"/>
                <a:cs typeface="Open Sans" panose="020B0606030504020204" pitchFamily="34" charset="0"/>
              </a:rPr>
              <a:t> informally, the member involved in the dispute or difference may request to have the decision committed to writing </a:t>
            </a:r>
            <a:r>
              <a:rPr lang="en-US" sz="2000" b="1" dirty="0">
                <a:latin typeface="Open Sans" panose="020B0606030504020204" pitchFamily="34" charset="0"/>
                <a:ea typeface="Open Sans" panose="020B0606030504020204" pitchFamily="34" charset="0"/>
                <a:cs typeface="Open Sans" panose="020B0606030504020204" pitchFamily="34" charset="0"/>
              </a:rPr>
              <a:t>(Article 19.3.4)</a:t>
            </a:r>
            <a:endParaRPr lang="en-US" dirty="0">
              <a:latin typeface="Open Sans" panose="020B0606030504020204" pitchFamily="34" charset="0"/>
              <a:ea typeface="Open Sans" panose="020B0606030504020204" pitchFamily="34" charset="0"/>
              <a:cs typeface="Open Sans" panose="020B0606030504020204" pitchFamily="34" charset="0"/>
            </a:endParaRPr>
          </a:p>
        </p:txBody>
      </p:sp>
      <p:sp>
        <p:nvSpPr>
          <p:cNvPr id="4" name="Slide Number Placeholder 3">
            <a:extLst>
              <a:ext uri="{FF2B5EF4-FFF2-40B4-BE49-F238E27FC236}">
                <a16:creationId xmlns:a16="http://schemas.microsoft.com/office/drawing/2014/main" id="{AEC7B385-F16B-0315-2FF9-72E00BE3AA6A}"/>
              </a:ext>
            </a:extLst>
          </p:cNvPr>
          <p:cNvSpPr>
            <a:spLocks noGrp="1"/>
          </p:cNvSpPr>
          <p:nvPr>
            <p:ph type="sldNum" sz="quarter" idx="7"/>
          </p:nvPr>
        </p:nvSpPr>
        <p:spPr/>
        <p:txBody>
          <a:bodyPr/>
          <a:lstStyle/>
          <a:p>
            <a:fld id="{B6F15528-21DE-4FAA-801E-634DDDAF4B2B}" type="slidenum">
              <a:rPr lang="en-US"/>
              <a:t>13</a:t>
            </a:fld>
            <a:endParaRPr lang="en-US"/>
          </a:p>
        </p:txBody>
      </p:sp>
    </p:spTree>
    <p:extLst>
      <p:ext uri="{BB962C8B-B14F-4D97-AF65-F5344CB8AC3E}">
        <p14:creationId xmlns:p14="http://schemas.microsoft.com/office/powerpoint/2010/main" val="62707938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678280" y="745558"/>
            <a:ext cx="8694320" cy="321242"/>
          </a:xfrm>
          <a:prstGeom prst="rect">
            <a:avLst/>
          </a:prstGeom>
        </p:spPr>
        <p:txBody>
          <a:bodyPr vert="horz" wrap="square" lIns="0" tIns="13335" rIns="0" bIns="0" rtlCol="0" anchor="t">
            <a:spAutoFit/>
          </a:bodyPr>
          <a:lstStyle/>
          <a:p>
            <a:pPr marL="12700">
              <a:spcBef>
                <a:spcPts val="105"/>
              </a:spcBef>
            </a:pPr>
            <a:r>
              <a:rPr lang="en-US" sz="2000" u="sng" spc="-75" dirty="0">
                <a:solidFill>
                  <a:srgbClr val="002352"/>
                </a:solidFill>
              </a:rPr>
              <a:t>Article 19, continued</a:t>
            </a:r>
            <a:endParaRPr lang="en-US" sz="2000" u="sng" dirty="0"/>
          </a:p>
        </p:txBody>
      </p:sp>
      <p:sp>
        <p:nvSpPr>
          <p:cNvPr id="3" name="object 3"/>
          <p:cNvSpPr txBox="1"/>
          <p:nvPr/>
        </p:nvSpPr>
        <p:spPr>
          <a:xfrm>
            <a:off x="678281" y="1272997"/>
            <a:ext cx="10644505" cy="2304477"/>
          </a:xfrm>
          <a:prstGeom prst="rect">
            <a:avLst/>
          </a:prstGeom>
        </p:spPr>
        <p:txBody>
          <a:bodyPr vert="horz" wrap="square" lIns="0" tIns="148590" rIns="0" bIns="0" rtlCol="0" anchor="t">
            <a:spAutoFit/>
          </a:bodyPr>
          <a:lstStyle/>
          <a:p>
            <a:pPr marL="241300" indent="-229235">
              <a:lnSpc>
                <a:spcPct val="100000"/>
              </a:lnSpc>
              <a:spcBef>
                <a:spcPts val="1170"/>
              </a:spcBef>
              <a:buFont typeface="Arial"/>
              <a:buChar char="•"/>
              <a:tabLst>
                <a:tab pos="241300" algn="l"/>
                <a:tab pos="241935" algn="l"/>
              </a:tabLst>
            </a:pPr>
            <a:r>
              <a:rPr lang="en-US" dirty="0">
                <a:latin typeface="Open Sans" panose="020B0606030504020204" pitchFamily="34" charset="0"/>
                <a:ea typeface="Open Sans" panose="020B0606030504020204" pitchFamily="34" charset="0"/>
                <a:cs typeface="Open Sans" panose="020B0606030504020204" pitchFamily="34" charset="0"/>
              </a:rPr>
              <a:t>Updated Grievance Timelines:</a:t>
            </a:r>
          </a:p>
          <a:p>
            <a:pPr marL="698500" lvl="1" indent="-229235">
              <a:spcBef>
                <a:spcPts val="1170"/>
              </a:spcBef>
              <a:buFont typeface="Arial"/>
              <a:buChar char="•"/>
              <a:tabLst>
                <a:tab pos="241300" algn="l"/>
                <a:tab pos="241935" algn="l"/>
              </a:tabLst>
            </a:pPr>
            <a:r>
              <a:rPr lang="en-US" dirty="0">
                <a:latin typeface="Open Sans" panose="020B0606030504020204" pitchFamily="34" charset="0"/>
                <a:ea typeface="Open Sans" panose="020B0606030504020204" pitchFamily="34" charset="0"/>
                <a:cs typeface="Open Sans" panose="020B0606030504020204" pitchFamily="34" charset="0"/>
              </a:rPr>
              <a:t>A Grievance may be filed within 20 working days of an event, transaction, decision, or the end of a set of circumstances </a:t>
            </a:r>
            <a:r>
              <a:rPr lang="en-US" b="1" dirty="0">
                <a:latin typeface="Open Sans" panose="020B0606030504020204" pitchFamily="34" charset="0"/>
                <a:ea typeface="Open Sans" panose="020B0606030504020204" pitchFamily="34" charset="0"/>
                <a:cs typeface="Open Sans" panose="020B0606030504020204" pitchFamily="34" charset="0"/>
              </a:rPr>
              <a:t>(Article 19.4.1)</a:t>
            </a:r>
            <a:r>
              <a:rPr lang="en-US" dirty="0">
                <a:latin typeface="Open Sans" panose="020B0606030504020204" pitchFamily="34" charset="0"/>
                <a:ea typeface="Open Sans" panose="020B0606030504020204" pitchFamily="34" charset="0"/>
                <a:cs typeface="Open Sans" panose="020B0606030504020204" pitchFamily="34" charset="0"/>
              </a:rPr>
              <a:t> [previously read “15”]</a:t>
            </a:r>
          </a:p>
          <a:p>
            <a:pPr marL="698500" lvl="1" indent="-229235">
              <a:spcBef>
                <a:spcPts val="1170"/>
              </a:spcBef>
              <a:buFont typeface="Arial"/>
              <a:buChar char="•"/>
              <a:tabLst>
                <a:tab pos="241300" algn="l"/>
                <a:tab pos="241935" algn="l"/>
              </a:tabLst>
            </a:pPr>
            <a:r>
              <a:rPr lang="en-US" dirty="0">
                <a:latin typeface="Open Sans" panose="020B0606030504020204" pitchFamily="34" charset="0"/>
                <a:ea typeface="Open Sans" panose="020B0606030504020204" pitchFamily="34" charset="0"/>
                <a:cs typeface="Open Sans" panose="020B0606030504020204" pitchFamily="34" charset="0"/>
              </a:rPr>
              <a:t>A Step One meeting will be convened no later than 25 working days from the date of scheduling </a:t>
            </a:r>
            <a:r>
              <a:rPr lang="en-US" b="1" dirty="0">
                <a:latin typeface="Open Sans" panose="020B0606030504020204" pitchFamily="34" charset="0"/>
                <a:ea typeface="Open Sans" panose="020B0606030504020204" pitchFamily="34" charset="0"/>
                <a:cs typeface="Open Sans" panose="020B0606030504020204" pitchFamily="34" charset="0"/>
              </a:rPr>
              <a:t>(Article 19.4.4) </a:t>
            </a:r>
            <a:r>
              <a:rPr lang="en-US" dirty="0">
                <a:latin typeface="Open Sans" panose="020B0606030504020204" pitchFamily="34" charset="0"/>
                <a:ea typeface="Open Sans" panose="020B0606030504020204" pitchFamily="34" charset="0"/>
                <a:cs typeface="Open Sans" panose="020B0606030504020204" pitchFamily="34" charset="0"/>
              </a:rPr>
              <a:t>[previously read “40 working days”]</a:t>
            </a:r>
            <a:endParaRPr lang="en-US" b="1" dirty="0">
              <a:latin typeface="Open Sans" panose="020B0606030504020204" pitchFamily="34" charset="0"/>
              <a:ea typeface="Open Sans" panose="020B0606030504020204" pitchFamily="34" charset="0"/>
              <a:cs typeface="Open Sans" panose="020B0606030504020204" pitchFamily="34" charset="0"/>
            </a:endParaRPr>
          </a:p>
          <a:p>
            <a:pPr marL="698500" lvl="1" indent="-229235">
              <a:lnSpc>
                <a:spcPct val="100000"/>
              </a:lnSpc>
              <a:spcBef>
                <a:spcPts val="1170"/>
              </a:spcBef>
              <a:buFont typeface="Arial"/>
              <a:buChar char="•"/>
              <a:tabLst>
                <a:tab pos="241300" algn="l"/>
                <a:tab pos="241935" algn="l"/>
              </a:tabLst>
            </a:pPr>
            <a:endParaRPr lang="en-US" sz="2000" b="1" dirty="0">
              <a:latin typeface="Arial"/>
              <a:ea typeface="Open Sans"/>
              <a:cs typeface="Open Sans"/>
            </a:endParaRPr>
          </a:p>
        </p:txBody>
      </p:sp>
      <p:sp>
        <p:nvSpPr>
          <p:cNvPr id="4" name="Slide Number Placeholder 3">
            <a:extLst>
              <a:ext uri="{FF2B5EF4-FFF2-40B4-BE49-F238E27FC236}">
                <a16:creationId xmlns:a16="http://schemas.microsoft.com/office/drawing/2014/main" id="{17F9103C-65C1-FA57-5740-6969D7008D4B}"/>
              </a:ext>
            </a:extLst>
          </p:cNvPr>
          <p:cNvSpPr>
            <a:spLocks noGrp="1"/>
          </p:cNvSpPr>
          <p:nvPr>
            <p:ph type="sldNum" sz="quarter" idx="7"/>
          </p:nvPr>
        </p:nvSpPr>
        <p:spPr/>
        <p:txBody>
          <a:bodyPr/>
          <a:lstStyle/>
          <a:p>
            <a:fld id="{B6F15528-21DE-4FAA-801E-634DDDAF4B2B}" type="slidenum">
              <a:rPr lang="en-US" smtClean="0"/>
              <a:t>14</a:t>
            </a:fld>
            <a:endParaRPr lang="en-US"/>
          </a:p>
        </p:txBody>
      </p:sp>
    </p:spTree>
    <p:extLst>
      <p:ext uri="{BB962C8B-B14F-4D97-AF65-F5344CB8AC3E}">
        <p14:creationId xmlns:p14="http://schemas.microsoft.com/office/powerpoint/2010/main" val="395489499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20061F-8D38-FD0F-C9D7-92EB763E8F89}"/>
              </a:ext>
            </a:extLst>
          </p:cNvPr>
          <p:cNvSpPr>
            <a:spLocks noGrp="1"/>
          </p:cNvSpPr>
          <p:nvPr>
            <p:ph type="ctrTitle"/>
          </p:nvPr>
        </p:nvSpPr>
        <p:spPr>
          <a:xfrm>
            <a:off x="762000" y="762000"/>
            <a:ext cx="10509738" cy="307777"/>
          </a:xfrm>
        </p:spPr>
        <p:txBody>
          <a:bodyPr wrap="square" lIns="0" tIns="0" rIns="0" bIns="0" anchor="t">
            <a:spAutoFit/>
          </a:bodyPr>
          <a:lstStyle/>
          <a:p>
            <a:r>
              <a:rPr lang="en-US" sz="2000" u="sng" dirty="0">
                <a:solidFill>
                  <a:schemeClr val="tx2"/>
                </a:solidFill>
                <a:ea typeface="Open Sans"/>
              </a:rPr>
              <a:t>Article 20, Discipline</a:t>
            </a:r>
            <a:endParaRPr lang="en-US" sz="2000" u="sng" dirty="0">
              <a:solidFill>
                <a:schemeClr val="tx2"/>
              </a:solidFill>
            </a:endParaRPr>
          </a:p>
        </p:txBody>
      </p:sp>
      <p:sp>
        <p:nvSpPr>
          <p:cNvPr id="3" name="Subtitle 2">
            <a:extLst>
              <a:ext uri="{FF2B5EF4-FFF2-40B4-BE49-F238E27FC236}">
                <a16:creationId xmlns:a16="http://schemas.microsoft.com/office/drawing/2014/main" id="{56130846-A606-811A-F43F-723522EB0B9A}"/>
              </a:ext>
            </a:extLst>
          </p:cNvPr>
          <p:cNvSpPr>
            <a:spLocks noGrp="1"/>
          </p:cNvSpPr>
          <p:nvPr>
            <p:ph type="subTitle" idx="4"/>
          </p:nvPr>
        </p:nvSpPr>
        <p:spPr>
          <a:xfrm>
            <a:off x="910494" y="1143000"/>
            <a:ext cx="9452706" cy="5940088"/>
          </a:xfrm>
        </p:spPr>
        <p:txBody>
          <a:bodyPr wrap="square" lIns="0" tIns="0" rIns="0" bIns="0" anchor="t">
            <a:spAutoFit/>
          </a:bodyPr>
          <a:lstStyle/>
          <a:p>
            <a:pPr marL="241300" indent="-229235" algn="l">
              <a:spcBef>
                <a:spcPts val="1170"/>
              </a:spcBef>
              <a:buFont typeface="Arial,Sans-Serif"/>
              <a:buChar char="•"/>
            </a:pPr>
            <a:r>
              <a:rPr lang="en-US" dirty="0">
                <a:latin typeface="Open Sans" panose="020B0606030504020204" pitchFamily="34" charset="0"/>
                <a:ea typeface="Open Sans" panose="020B0606030504020204" pitchFamily="34" charset="0"/>
                <a:cs typeface="Open Sans" panose="020B0606030504020204" pitchFamily="34" charset="0"/>
              </a:rPr>
              <a:t>A Member who is a respondent in an investigation is required to respond to the allegation by meeting with the investigator, if invited. Also new, confirmation of the Member’s right to review the investigators notes:</a:t>
            </a:r>
          </a:p>
          <a:p>
            <a:pPr marL="469265" lvl="1" algn="l">
              <a:spcBef>
                <a:spcPts val="1170"/>
              </a:spcBef>
            </a:pPr>
            <a:r>
              <a:rPr lang="en-US" b="1" dirty="0">
                <a:latin typeface="Open Sans" panose="020B0606030504020204" pitchFamily="34" charset="0"/>
                <a:ea typeface="Open Sans" panose="020B0606030504020204" pitchFamily="34" charset="0"/>
                <a:cs typeface="Open Sans" panose="020B0606030504020204" pitchFamily="34" charset="0"/>
              </a:rPr>
              <a:t>20.3.4  As soon as practicable after commencing an investigation, the Provost and Vice-Principal (Academic), Dean, or delegate shall </a:t>
            </a:r>
            <a:endParaRPr lang="en-US" dirty="0">
              <a:latin typeface="Open Sans" panose="020B0606030504020204" pitchFamily="34" charset="0"/>
              <a:ea typeface="Open Sans" panose="020B0606030504020204" pitchFamily="34" charset="0"/>
              <a:cs typeface="Open Sans" panose="020B0606030504020204" pitchFamily="34" charset="0"/>
            </a:endParaRPr>
          </a:p>
          <a:p>
            <a:pPr marL="812165" lvl="1" indent="-342900" algn="l">
              <a:spcBef>
                <a:spcPts val="1170"/>
              </a:spcBef>
              <a:buAutoNum type="alphaLcParenR"/>
            </a:pPr>
            <a:r>
              <a:rPr lang="en-US" b="1" dirty="0">
                <a:latin typeface="Open Sans" panose="020B0606030504020204" pitchFamily="34" charset="0"/>
                <a:ea typeface="Open Sans" panose="020B0606030504020204" pitchFamily="34" charset="0"/>
                <a:cs typeface="Open Sans" panose="020B0606030504020204" pitchFamily="34" charset="0"/>
              </a:rPr>
              <a:t>promptly and fully inform the Member in writing of the nature and substance of the allegation(s) and the scope of the investigation, including advising the Member of their right to seek advice from the Association, and </a:t>
            </a:r>
            <a:r>
              <a:rPr lang="en-US" b="1" strike="sngStrike" dirty="0">
                <a:latin typeface="Open Sans" panose="020B0606030504020204" pitchFamily="34" charset="0"/>
                <a:ea typeface="Open Sans" panose="020B0606030504020204" pitchFamily="34" charset="0"/>
                <a:cs typeface="Open Sans" panose="020B0606030504020204" pitchFamily="34" charset="0"/>
              </a:rPr>
              <a:t>inviting </a:t>
            </a:r>
            <a:r>
              <a:rPr lang="en-US" b="1" dirty="0">
                <a:solidFill>
                  <a:srgbClr val="FF0000"/>
                </a:solidFill>
                <a:latin typeface="Open Sans" panose="020B0606030504020204" pitchFamily="34" charset="0"/>
                <a:ea typeface="Open Sans" panose="020B0606030504020204" pitchFamily="34" charset="0"/>
                <a:cs typeface="Open Sans" panose="020B0606030504020204" pitchFamily="34" charset="0"/>
              </a:rPr>
              <a:t>requiring </a:t>
            </a:r>
            <a:r>
              <a:rPr lang="en-US" b="1" dirty="0">
                <a:latin typeface="Open Sans" panose="020B0606030504020204" pitchFamily="34" charset="0"/>
                <a:ea typeface="Open Sans" panose="020B0606030504020204" pitchFamily="34" charset="0"/>
                <a:cs typeface="Open Sans" panose="020B0606030504020204" pitchFamily="34" charset="0"/>
              </a:rPr>
              <a:t>the Member to respond to the allegation by meeting </a:t>
            </a:r>
            <a:r>
              <a:rPr lang="en-US" b="1" dirty="0">
                <a:solidFill>
                  <a:srgbClr val="FF0000"/>
                </a:solidFill>
                <a:latin typeface="Open Sans" panose="020B0606030504020204" pitchFamily="34" charset="0"/>
                <a:ea typeface="Open Sans" panose="020B0606030504020204" pitchFamily="34" charset="0"/>
                <a:cs typeface="Open Sans" panose="020B0606030504020204" pitchFamily="34" charset="0"/>
              </a:rPr>
              <a:t>with the person(s) investigating the allegation</a:t>
            </a:r>
            <a:r>
              <a:rPr lang="en-US" b="1" dirty="0">
                <a:latin typeface="Open Sans" panose="020B0606030504020204" pitchFamily="34" charset="0"/>
                <a:ea typeface="Open Sans" panose="020B0606030504020204" pitchFamily="34" charset="0"/>
                <a:cs typeface="Open Sans" panose="020B0606030504020204" pitchFamily="34" charset="0"/>
              </a:rPr>
              <a:t>. </a:t>
            </a:r>
            <a:r>
              <a:rPr lang="en-US" b="1" strike="sngStrike" dirty="0">
                <a:latin typeface="Open Sans" panose="020B0606030504020204" pitchFamily="34" charset="0"/>
                <a:ea typeface="Open Sans" panose="020B0606030504020204" pitchFamily="34" charset="0"/>
                <a:cs typeface="Open Sans" panose="020B0606030504020204" pitchFamily="34" charset="0"/>
              </a:rPr>
              <a:t>or by submission of materials, or both, as the Member sees fit</a:t>
            </a:r>
            <a:r>
              <a:rPr lang="en-US" b="1" dirty="0">
                <a:latin typeface="Open Sans" panose="020B0606030504020204" pitchFamily="34" charset="0"/>
                <a:ea typeface="Open Sans" panose="020B0606030504020204" pitchFamily="34" charset="0"/>
                <a:cs typeface="Open Sans" panose="020B0606030504020204" pitchFamily="34" charset="0"/>
              </a:rPr>
              <a:t>. </a:t>
            </a:r>
            <a:r>
              <a:rPr lang="en-US" b="1" dirty="0">
                <a:solidFill>
                  <a:srgbClr val="FF0000"/>
                </a:solidFill>
                <a:latin typeface="Open Sans" panose="020B0606030504020204" pitchFamily="34" charset="0"/>
                <a:ea typeface="Open Sans" panose="020B0606030504020204" pitchFamily="34" charset="0"/>
                <a:cs typeface="Open Sans" panose="020B0606030504020204" pitchFamily="34" charset="0"/>
              </a:rPr>
              <a:t>The Member will be permitted to review, for accuracy, the investigator’s notes of the responses given by the Member during their meeting(s). </a:t>
            </a:r>
            <a:r>
              <a:rPr lang="en-US" b="1" dirty="0">
                <a:latin typeface="Open Sans" panose="020B0606030504020204" pitchFamily="34" charset="0"/>
                <a:ea typeface="Open Sans" panose="020B0606030504020204" pitchFamily="34" charset="0"/>
                <a:cs typeface="Open Sans" panose="020B0606030504020204" pitchFamily="34" charset="0"/>
              </a:rPr>
              <a:t>The Member may also submit materials for consideration by the investigator. If the Provost and Vice-Principal (Academic), Dean, or delegate invites the Member to meet to discuss the allegation, the invitation must be in writing and must allow the Member at least </a:t>
            </a:r>
            <a:r>
              <a:rPr lang="en-US" b="1" strike="sngStrike" dirty="0">
                <a:latin typeface="Open Sans" panose="020B0606030504020204" pitchFamily="34" charset="0"/>
                <a:ea typeface="Open Sans" panose="020B0606030504020204" pitchFamily="34" charset="0"/>
                <a:cs typeface="Open Sans" panose="020B0606030504020204" pitchFamily="34" charset="0"/>
              </a:rPr>
              <a:t>two(2)</a:t>
            </a:r>
            <a:r>
              <a:rPr lang="en-US" b="1" dirty="0">
                <a:latin typeface="Open Sans" panose="020B0606030504020204" pitchFamily="34" charset="0"/>
                <a:ea typeface="Open Sans" panose="020B0606030504020204" pitchFamily="34" charset="0"/>
                <a:cs typeface="Open Sans" panose="020B0606030504020204" pitchFamily="34" charset="0"/>
              </a:rPr>
              <a:t> five (5) full working days to obtain advice or assistance from the Association; </a:t>
            </a:r>
            <a:endParaRPr lang="en-US" dirty="0">
              <a:latin typeface="Open Sans" panose="020B0606030504020204" pitchFamily="34" charset="0"/>
              <a:ea typeface="Open Sans" panose="020B0606030504020204" pitchFamily="34" charset="0"/>
              <a:cs typeface="Open Sans" panose="020B0606030504020204" pitchFamily="34" charset="0"/>
            </a:endParaRPr>
          </a:p>
          <a:p>
            <a:endParaRPr lang="en-US" dirty="0">
              <a:cs typeface="Calibri"/>
            </a:endParaRPr>
          </a:p>
          <a:p>
            <a:pPr marL="285750" indent="-285750">
              <a:buFont typeface="Arial"/>
              <a:buChar char="•"/>
            </a:pPr>
            <a:endParaRPr lang="en-US" b="1" dirty="0">
              <a:latin typeface="Arial"/>
              <a:cs typeface="Arial"/>
            </a:endParaRPr>
          </a:p>
        </p:txBody>
      </p:sp>
      <p:sp>
        <p:nvSpPr>
          <p:cNvPr id="4" name="Slide Number Placeholder 3">
            <a:extLst>
              <a:ext uri="{FF2B5EF4-FFF2-40B4-BE49-F238E27FC236}">
                <a16:creationId xmlns:a16="http://schemas.microsoft.com/office/drawing/2014/main" id="{10B683AF-6D33-1770-94D1-EF3DEA6F8F85}"/>
              </a:ext>
            </a:extLst>
          </p:cNvPr>
          <p:cNvSpPr>
            <a:spLocks noGrp="1"/>
          </p:cNvSpPr>
          <p:nvPr>
            <p:ph type="sldNum" sz="quarter" idx="7"/>
          </p:nvPr>
        </p:nvSpPr>
        <p:spPr/>
        <p:txBody>
          <a:bodyPr/>
          <a:lstStyle/>
          <a:p>
            <a:fld id="{B6F15528-21DE-4FAA-801E-634DDDAF4B2B}" type="slidenum">
              <a:rPr lang="en-US" dirty="0"/>
              <a:t>15</a:t>
            </a:fld>
            <a:endParaRPr lang="en-US"/>
          </a:p>
        </p:txBody>
      </p:sp>
      <p:sp>
        <p:nvSpPr>
          <p:cNvPr id="5" name="Title 1">
            <a:extLst>
              <a:ext uri="{FF2B5EF4-FFF2-40B4-BE49-F238E27FC236}">
                <a16:creationId xmlns:a16="http://schemas.microsoft.com/office/drawing/2014/main" id="{35E0330E-33F9-435B-88CC-09296AAA7355}"/>
              </a:ext>
            </a:extLst>
          </p:cNvPr>
          <p:cNvSpPr txBox="1">
            <a:spLocks/>
          </p:cNvSpPr>
          <p:nvPr/>
        </p:nvSpPr>
        <p:spPr>
          <a:xfrm>
            <a:off x="685800" y="228600"/>
            <a:ext cx="10814538" cy="400110"/>
          </a:xfrm>
          <a:prstGeom prst="rect">
            <a:avLst/>
          </a:prstGeom>
        </p:spPr>
        <p:txBody>
          <a:bodyPr wrap="square" lIns="0" tIns="0" rIns="0" bIns="0" anchor="t">
            <a:spAutoFit/>
          </a:bodyPr>
          <a:lstStyle>
            <a:lvl1pPr>
              <a:defRPr sz="4400" b="1" i="0">
                <a:solidFill>
                  <a:schemeClr val="tx1"/>
                </a:solidFill>
                <a:latin typeface="Open Sans"/>
                <a:ea typeface="+mj-ea"/>
                <a:cs typeface="Open Sans"/>
              </a:defRPr>
            </a:lvl1pPr>
          </a:lstStyle>
          <a:p>
            <a:r>
              <a:rPr lang="en-US" sz="2600" kern="0" dirty="0">
                <a:solidFill>
                  <a:schemeClr val="tx2"/>
                </a:solidFill>
                <a:ea typeface="Open Sans"/>
              </a:rPr>
              <a:t>III Disputes, Grievances, Discipline, Arbitration, Safety &amp; Security</a:t>
            </a:r>
            <a:endParaRPr lang="en-US" sz="2600" kern="0" dirty="0">
              <a:solidFill>
                <a:schemeClr val="tx2"/>
              </a:solidFill>
            </a:endParaRPr>
          </a:p>
        </p:txBody>
      </p:sp>
    </p:spTree>
    <p:extLst>
      <p:ext uri="{BB962C8B-B14F-4D97-AF65-F5344CB8AC3E}">
        <p14:creationId xmlns:p14="http://schemas.microsoft.com/office/powerpoint/2010/main" val="64677860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8AB493-22E3-4840-5DA5-B3261B77C19C}"/>
              </a:ext>
            </a:extLst>
          </p:cNvPr>
          <p:cNvSpPr>
            <a:spLocks noGrp="1"/>
          </p:cNvSpPr>
          <p:nvPr>
            <p:ph type="ctrTitle"/>
          </p:nvPr>
        </p:nvSpPr>
        <p:spPr>
          <a:xfrm>
            <a:off x="894862" y="514057"/>
            <a:ext cx="10382738" cy="400110"/>
          </a:xfrm>
        </p:spPr>
        <p:txBody>
          <a:bodyPr wrap="square" lIns="0" tIns="0" rIns="0" bIns="0" anchor="t">
            <a:spAutoFit/>
          </a:bodyPr>
          <a:lstStyle/>
          <a:p>
            <a:r>
              <a:rPr lang="en-US" sz="2600" u="sng" dirty="0">
                <a:solidFill>
                  <a:schemeClr val="tx2"/>
                </a:solidFill>
                <a:ea typeface="Open Sans"/>
              </a:rPr>
              <a:t> </a:t>
            </a:r>
            <a:r>
              <a:rPr lang="en-US" sz="2000" u="sng" dirty="0">
                <a:solidFill>
                  <a:schemeClr val="tx2"/>
                </a:solidFill>
                <a:ea typeface="Open Sans"/>
              </a:rPr>
              <a:t>Article 20, continued</a:t>
            </a:r>
          </a:p>
        </p:txBody>
      </p:sp>
      <p:sp>
        <p:nvSpPr>
          <p:cNvPr id="3" name="Subtitle 2">
            <a:extLst>
              <a:ext uri="{FF2B5EF4-FFF2-40B4-BE49-F238E27FC236}">
                <a16:creationId xmlns:a16="http://schemas.microsoft.com/office/drawing/2014/main" id="{29073B93-5930-41B9-E69E-1BF3CA8DF045}"/>
              </a:ext>
            </a:extLst>
          </p:cNvPr>
          <p:cNvSpPr>
            <a:spLocks noGrp="1"/>
          </p:cNvSpPr>
          <p:nvPr>
            <p:ph type="subTitle" idx="4"/>
          </p:nvPr>
        </p:nvSpPr>
        <p:spPr>
          <a:xfrm>
            <a:off x="842108" y="1261404"/>
            <a:ext cx="9521092" cy="3354765"/>
          </a:xfrm>
        </p:spPr>
        <p:txBody>
          <a:bodyPr wrap="square" lIns="0" tIns="0" rIns="0" bIns="0" anchor="t">
            <a:spAutoFit/>
          </a:bodyPr>
          <a:lstStyle/>
          <a:p>
            <a:pPr marL="285750" indent="-285750">
              <a:buFont typeface="Arial,Sans-Serif"/>
              <a:buChar char="•"/>
            </a:pPr>
            <a:r>
              <a:rPr lang="en-US" dirty="0">
                <a:latin typeface="Open Sans" panose="020B0606030504020204" pitchFamily="34" charset="0"/>
                <a:ea typeface="Open Sans" panose="020B0606030504020204" pitchFamily="34" charset="0"/>
                <a:cs typeface="Open Sans" panose="020B0606030504020204" pitchFamily="34" charset="0"/>
              </a:rPr>
              <a:t>A Unit Head no longer recommends the imposition of discipline to a Dean (but is involved in resolving disputes short of a grievance per 19.3)  </a:t>
            </a:r>
            <a:r>
              <a:rPr lang="en-US" b="1" dirty="0">
                <a:latin typeface="Open Sans" panose="020B0606030504020204" pitchFamily="34" charset="0"/>
                <a:ea typeface="Open Sans" panose="020B0606030504020204" pitchFamily="34" charset="0"/>
                <a:cs typeface="Open Sans" panose="020B0606030504020204" pitchFamily="34" charset="0"/>
              </a:rPr>
              <a:t>(Article 20.4.1)</a:t>
            </a:r>
          </a:p>
          <a:p>
            <a:pPr marL="297815" indent="-285750" algn="l">
              <a:spcBef>
                <a:spcPts val="1170"/>
              </a:spcBef>
              <a:buFont typeface="Arial,Sans-Serif"/>
              <a:buChar char="•"/>
            </a:pPr>
            <a:r>
              <a:rPr lang="en-US" dirty="0">
                <a:latin typeface="Open Sans" panose="020B0606030504020204" pitchFamily="34" charset="0"/>
                <a:ea typeface="Open Sans" panose="020B0606030504020204" pitchFamily="34" charset="0"/>
                <a:cs typeface="Open Sans" panose="020B0606030504020204" pitchFamily="34" charset="0"/>
              </a:rPr>
              <a:t>In cases where the University has continued to pay the Member while the Member and/or the Association grieves </a:t>
            </a:r>
            <a:r>
              <a:rPr lang="en-US" u="sng" dirty="0">
                <a:latin typeface="Open Sans" panose="020B0606030504020204" pitchFamily="34" charset="0"/>
                <a:ea typeface="Open Sans" panose="020B0606030504020204" pitchFamily="34" charset="0"/>
                <a:cs typeface="Open Sans" panose="020B0606030504020204" pitchFamily="34" charset="0"/>
              </a:rPr>
              <a:t>a suspension without pay</a:t>
            </a:r>
            <a:r>
              <a:rPr lang="en-US" dirty="0">
                <a:latin typeface="Open Sans" panose="020B0606030504020204" pitchFamily="34" charset="0"/>
                <a:ea typeface="Open Sans" panose="020B0606030504020204" pitchFamily="34" charset="0"/>
                <a:cs typeface="Open Sans" panose="020B0606030504020204" pitchFamily="34" charset="0"/>
              </a:rPr>
              <a:t>, the University shall receive credit for the amounts paid to the Member between the date of the grievance and the date of the settlement or arbitration award </a:t>
            </a:r>
            <a:r>
              <a:rPr lang="en-US" b="1" dirty="0">
                <a:latin typeface="Open Sans" panose="020B0606030504020204" pitchFamily="34" charset="0"/>
                <a:ea typeface="Open Sans" panose="020B0606030504020204" pitchFamily="34" charset="0"/>
                <a:cs typeface="Open Sans" panose="020B0606030504020204" pitchFamily="34" charset="0"/>
              </a:rPr>
              <a:t>(Article 20.4.2 (a))</a:t>
            </a:r>
            <a:endParaRPr lang="en-US" dirty="0">
              <a:latin typeface="Open Sans" panose="020B0606030504020204" pitchFamily="34" charset="0"/>
              <a:ea typeface="Open Sans" panose="020B0606030504020204" pitchFamily="34" charset="0"/>
              <a:cs typeface="Open Sans" panose="020B0606030504020204" pitchFamily="34" charset="0"/>
            </a:endParaRPr>
          </a:p>
          <a:p>
            <a:pPr marL="241300" indent="-229235" algn="l">
              <a:spcBef>
                <a:spcPts val="1170"/>
              </a:spcBef>
              <a:buFont typeface="Arial,Sans-Serif"/>
              <a:buChar char="•"/>
            </a:pPr>
            <a:r>
              <a:rPr lang="en-US" dirty="0">
                <a:latin typeface="Open Sans" panose="020B0606030504020204" pitchFamily="34" charset="0"/>
                <a:ea typeface="Open Sans" panose="020B0606030504020204" pitchFamily="34" charset="0"/>
                <a:cs typeface="Open Sans" panose="020B0606030504020204" pitchFamily="34" charset="0"/>
              </a:rPr>
              <a:t>If a Member is </a:t>
            </a:r>
            <a:r>
              <a:rPr lang="en-US" u="sng" dirty="0">
                <a:latin typeface="Open Sans" panose="020B0606030504020204" pitchFamily="34" charset="0"/>
                <a:ea typeface="Open Sans" panose="020B0606030504020204" pitchFamily="34" charset="0"/>
                <a:cs typeface="Open Sans" panose="020B0606030504020204" pitchFamily="34" charset="0"/>
              </a:rPr>
              <a:t>dismissed</a:t>
            </a:r>
            <a:r>
              <a:rPr lang="en-US" dirty="0">
                <a:latin typeface="Open Sans" panose="020B0606030504020204" pitchFamily="34" charset="0"/>
                <a:ea typeface="Open Sans" panose="020B0606030504020204" pitchFamily="34" charset="0"/>
                <a:cs typeface="Open Sans" panose="020B0606030504020204" pitchFamily="34" charset="0"/>
              </a:rPr>
              <a:t> and there is a settlement between the University and the Association, or an arbitration award in respect of the Member’s or the Association’s grievance, the University shall receive credit for the amounts paid to the Member between the date of the dismissal and the date of the settlement or arbitration award </a:t>
            </a:r>
            <a:r>
              <a:rPr lang="en-US" b="1" dirty="0">
                <a:latin typeface="Open Sans" panose="020B0606030504020204" pitchFamily="34" charset="0"/>
                <a:ea typeface="Open Sans" panose="020B0606030504020204" pitchFamily="34" charset="0"/>
                <a:cs typeface="Open Sans" panose="020B0606030504020204" pitchFamily="34" charset="0"/>
              </a:rPr>
              <a:t>(Article 20.4.2 (b))</a:t>
            </a:r>
            <a:endParaRPr lang="en-US" dirty="0">
              <a:latin typeface="Open Sans" panose="020B0606030504020204" pitchFamily="34" charset="0"/>
              <a:ea typeface="Open Sans" panose="020B0606030504020204" pitchFamily="34" charset="0"/>
              <a:cs typeface="Open Sans" panose="020B0606030504020204" pitchFamily="34" charset="0"/>
            </a:endParaRPr>
          </a:p>
        </p:txBody>
      </p:sp>
      <p:sp>
        <p:nvSpPr>
          <p:cNvPr id="4" name="Slide Number Placeholder 3">
            <a:extLst>
              <a:ext uri="{FF2B5EF4-FFF2-40B4-BE49-F238E27FC236}">
                <a16:creationId xmlns:a16="http://schemas.microsoft.com/office/drawing/2014/main" id="{39F8DEF6-F8C5-08E4-FA4E-9FC6402C7D63}"/>
              </a:ext>
            </a:extLst>
          </p:cNvPr>
          <p:cNvSpPr>
            <a:spLocks noGrp="1"/>
          </p:cNvSpPr>
          <p:nvPr>
            <p:ph type="sldNum" sz="quarter" idx="7"/>
          </p:nvPr>
        </p:nvSpPr>
        <p:spPr/>
        <p:txBody>
          <a:bodyPr/>
          <a:lstStyle/>
          <a:p>
            <a:fld id="{B6F15528-21DE-4FAA-801E-634DDDAF4B2B}" type="slidenum">
              <a:rPr lang="en-US"/>
              <a:t>16</a:t>
            </a:fld>
            <a:endParaRPr lang="en-US"/>
          </a:p>
        </p:txBody>
      </p:sp>
    </p:spTree>
    <p:extLst>
      <p:ext uri="{BB962C8B-B14F-4D97-AF65-F5344CB8AC3E}">
        <p14:creationId xmlns:p14="http://schemas.microsoft.com/office/powerpoint/2010/main" val="366313121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E51D96-2018-7D26-26EA-5E5F99EFC8CD}"/>
              </a:ext>
            </a:extLst>
          </p:cNvPr>
          <p:cNvSpPr>
            <a:spLocks noGrp="1"/>
          </p:cNvSpPr>
          <p:nvPr>
            <p:ph type="ctrTitle"/>
          </p:nvPr>
        </p:nvSpPr>
        <p:spPr>
          <a:xfrm>
            <a:off x="810491" y="636617"/>
            <a:ext cx="10467109" cy="307777"/>
          </a:xfrm>
        </p:spPr>
        <p:txBody>
          <a:bodyPr wrap="square" lIns="0" tIns="0" rIns="0" bIns="0" anchor="t">
            <a:spAutoFit/>
          </a:bodyPr>
          <a:lstStyle/>
          <a:p>
            <a:r>
              <a:rPr lang="en-US" sz="2000" dirty="0">
                <a:solidFill>
                  <a:schemeClr val="tx2"/>
                </a:solidFill>
                <a:ea typeface="Open Sans"/>
              </a:rPr>
              <a:t>  Article 20, continued</a:t>
            </a:r>
          </a:p>
        </p:txBody>
      </p:sp>
      <p:sp>
        <p:nvSpPr>
          <p:cNvPr id="3" name="Subtitle 2">
            <a:extLst>
              <a:ext uri="{FF2B5EF4-FFF2-40B4-BE49-F238E27FC236}">
                <a16:creationId xmlns:a16="http://schemas.microsoft.com/office/drawing/2014/main" id="{DA7926D0-5CE0-73F0-1859-6013B554C717}"/>
              </a:ext>
            </a:extLst>
          </p:cNvPr>
          <p:cNvSpPr>
            <a:spLocks noGrp="1"/>
          </p:cNvSpPr>
          <p:nvPr>
            <p:ph type="subTitle" idx="4"/>
          </p:nvPr>
        </p:nvSpPr>
        <p:spPr>
          <a:xfrm>
            <a:off x="685800" y="1300480"/>
            <a:ext cx="9677400" cy="3754874"/>
          </a:xfrm>
        </p:spPr>
        <p:txBody>
          <a:bodyPr wrap="square" lIns="0" tIns="0" rIns="0" bIns="0" anchor="t">
            <a:spAutoFit/>
          </a:bodyPr>
          <a:lstStyle/>
          <a:p>
            <a:pPr marL="241300" indent="-229235" algn="l">
              <a:spcBef>
                <a:spcPts val="1170"/>
              </a:spcBef>
              <a:buFont typeface="Arial,Sans-Serif"/>
              <a:buChar char="•"/>
            </a:pPr>
            <a:r>
              <a:rPr lang="en-US" dirty="0">
                <a:latin typeface="Open Sans" panose="020B0606030504020204" pitchFamily="34" charset="0"/>
                <a:ea typeface="Open Sans" panose="020B0606030504020204" pitchFamily="34" charset="0"/>
                <a:cs typeface="Open Sans" panose="020B0606030504020204" pitchFamily="34" charset="0"/>
              </a:rPr>
              <a:t>Any record of written reprimand or </a:t>
            </a:r>
            <a:r>
              <a:rPr lang="en-US" u="sng" dirty="0">
                <a:latin typeface="Open Sans" panose="020B0606030504020204" pitchFamily="34" charset="0"/>
                <a:ea typeface="Open Sans" panose="020B0606030504020204" pitchFamily="34" charset="0"/>
                <a:cs typeface="Open Sans" panose="020B0606030504020204" pitchFamily="34" charset="0"/>
              </a:rPr>
              <a:t>suspension with pay </a:t>
            </a:r>
            <a:r>
              <a:rPr lang="en-US" dirty="0">
                <a:latin typeface="Open Sans" panose="020B0606030504020204" pitchFamily="34" charset="0"/>
                <a:ea typeface="Open Sans" panose="020B0606030504020204" pitchFamily="34" charset="0"/>
                <a:cs typeface="Open Sans" panose="020B0606030504020204" pitchFamily="34" charset="0"/>
              </a:rPr>
              <a:t>is subject to the sunset clause (i.e. shall be removed from the Member’s Official File after 48 months from the date of the imposition of the discipline) </a:t>
            </a:r>
          </a:p>
          <a:p>
            <a:pPr marL="698500" lvl="1" indent="-229235" algn="l">
              <a:spcBef>
                <a:spcPts val="1170"/>
              </a:spcBef>
              <a:buFont typeface="Arial,Sans-Serif"/>
              <a:buChar char="•"/>
            </a:pPr>
            <a:r>
              <a:rPr lang="en-US" b="1" dirty="0">
                <a:latin typeface="Open Sans" panose="020B0606030504020204" pitchFamily="34" charset="0"/>
                <a:ea typeface="Open Sans" panose="020B0606030504020204" pitchFamily="34" charset="0"/>
                <a:cs typeface="Open Sans" panose="020B0606030504020204" pitchFamily="34" charset="0"/>
              </a:rPr>
              <a:t>20.4.3 Any record of a written reprimand </a:t>
            </a:r>
            <a:r>
              <a:rPr lang="en-US" b="1" dirty="0">
                <a:solidFill>
                  <a:srgbClr val="FF0000"/>
                </a:solidFill>
                <a:latin typeface="Open Sans" panose="020B0606030504020204" pitchFamily="34" charset="0"/>
                <a:ea typeface="Open Sans" panose="020B0606030504020204" pitchFamily="34" charset="0"/>
                <a:cs typeface="Open Sans" panose="020B0606030504020204" pitchFamily="34" charset="0"/>
              </a:rPr>
              <a:t>or suspension with pay</a:t>
            </a:r>
            <a:r>
              <a:rPr lang="en-US" b="1" dirty="0">
                <a:latin typeface="Open Sans" panose="020B0606030504020204" pitchFamily="34" charset="0"/>
                <a:ea typeface="Open Sans" panose="020B0606030504020204" pitchFamily="34" charset="0"/>
                <a:cs typeface="Open Sans" panose="020B0606030504020204" pitchFamily="34" charset="0"/>
              </a:rPr>
              <a:t> shall be removed from a Member’s Official File after forty-eight (48) months from the date of the imposition of the discipline, </a:t>
            </a:r>
            <a:r>
              <a:rPr lang="en-US" b="1" strike="sngStrike" dirty="0">
                <a:latin typeface="Open Sans" panose="020B0606030504020204" pitchFamily="34" charset="0"/>
                <a:ea typeface="Open Sans" panose="020B0606030504020204" pitchFamily="34" charset="0"/>
                <a:cs typeface="Open Sans" panose="020B0606030504020204" pitchFamily="34" charset="0"/>
              </a:rPr>
              <a:t>written reprimand,</a:t>
            </a:r>
            <a:r>
              <a:rPr lang="en-US" b="1" dirty="0">
                <a:latin typeface="Open Sans" panose="020B0606030504020204" pitchFamily="34" charset="0"/>
                <a:ea typeface="Open Sans" panose="020B0606030504020204" pitchFamily="34" charset="0"/>
                <a:cs typeface="Open Sans" panose="020B0606030504020204" pitchFamily="34" charset="0"/>
              </a:rPr>
              <a:t> provided that no subsequent discipline has been imposed within that period. After removal, such discipline cannot be offered in aggravation of penalty in a subsequent disciplinary proceeding. Where a written reprimand </a:t>
            </a:r>
            <a:r>
              <a:rPr lang="en-US" b="1" dirty="0">
                <a:solidFill>
                  <a:srgbClr val="FF0000"/>
                </a:solidFill>
                <a:latin typeface="Open Sans" panose="020B0606030504020204" pitchFamily="34" charset="0"/>
                <a:ea typeface="Open Sans" panose="020B0606030504020204" pitchFamily="34" charset="0"/>
                <a:cs typeface="Open Sans" panose="020B0606030504020204" pitchFamily="34" charset="0"/>
              </a:rPr>
              <a:t>or suspension with pay</a:t>
            </a:r>
            <a:r>
              <a:rPr lang="en-US" b="1" dirty="0">
                <a:latin typeface="Open Sans" panose="020B0606030504020204" pitchFamily="34" charset="0"/>
                <a:ea typeface="Open Sans" panose="020B0606030504020204" pitchFamily="34" charset="0"/>
                <a:cs typeface="Open Sans" panose="020B0606030504020204" pitchFamily="34" charset="0"/>
              </a:rPr>
              <a:t> is being grieved, notice of the grievance shall be attached to the record of discipline </a:t>
            </a:r>
            <a:r>
              <a:rPr lang="en-US" b="1" strike="sngStrike" dirty="0">
                <a:latin typeface="Open Sans" panose="020B0606030504020204" pitchFamily="34" charset="0"/>
                <a:ea typeface="Open Sans" panose="020B0606030504020204" pitchFamily="34" charset="0"/>
                <a:cs typeface="Open Sans" panose="020B0606030504020204" pitchFamily="34" charset="0"/>
              </a:rPr>
              <a:t>written reprimand</a:t>
            </a:r>
            <a:r>
              <a:rPr lang="en-US" b="1" dirty="0">
                <a:latin typeface="Open Sans" panose="020B0606030504020204" pitchFamily="34" charset="0"/>
                <a:ea typeface="Open Sans" panose="020B0606030504020204" pitchFamily="34" charset="0"/>
                <a:cs typeface="Open Sans" panose="020B0606030504020204" pitchFamily="34" charset="0"/>
              </a:rPr>
              <a:t> in the Member’s Official File until the resolution of the grievance. </a:t>
            </a:r>
            <a:endParaRPr lang="en-US" dirty="0">
              <a:latin typeface="Open Sans" panose="020B0606030504020204" pitchFamily="34" charset="0"/>
              <a:ea typeface="Open Sans" panose="020B0606030504020204" pitchFamily="34" charset="0"/>
              <a:cs typeface="Open Sans" panose="020B0606030504020204" pitchFamily="34" charset="0"/>
            </a:endParaRPr>
          </a:p>
          <a:p>
            <a:endParaRPr lang="en-US" dirty="0">
              <a:cs typeface="Calibri"/>
            </a:endParaRPr>
          </a:p>
        </p:txBody>
      </p:sp>
      <p:sp>
        <p:nvSpPr>
          <p:cNvPr id="4" name="Slide Number Placeholder 3">
            <a:extLst>
              <a:ext uri="{FF2B5EF4-FFF2-40B4-BE49-F238E27FC236}">
                <a16:creationId xmlns:a16="http://schemas.microsoft.com/office/drawing/2014/main" id="{1A8A0250-91D4-C978-684B-F07E46F1E08F}"/>
              </a:ext>
            </a:extLst>
          </p:cNvPr>
          <p:cNvSpPr>
            <a:spLocks noGrp="1"/>
          </p:cNvSpPr>
          <p:nvPr>
            <p:ph type="sldNum" sz="quarter" idx="7"/>
          </p:nvPr>
        </p:nvSpPr>
        <p:spPr/>
        <p:txBody>
          <a:bodyPr/>
          <a:lstStyle/>
          <a:p>
            <a:fld id="{B6F15528-21DE-4FAA-801E-634DDDAF4B2B}" type="slidenum">
              <a:rPr lang="en-US"/>
              <a:t>17</a:t>
            </a:fld>
            <a:endParaRPr lang="en-US"/>
          </a:p>
        </p:txBody>
      </p:sp>
    </p:spTree>
    <p:extLst>
      <p:ext uri="{BB962C8B-B14F-4D97-AF65-F5344CB8AC3E}">
        <p14:creationId xmlns:p14="http://schemas.microsoft.com/office/powerpoint/2010/main" val="369369775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678280" y="531368"/>
            <a:ext cx="8694320" cy="813684"/>
          </a:xfrm>
          <a:prstGeom prst="rect">
            <a:avLst/>
          </a:prstGeom>
        </p:spPr>
        <p:txBody>
          <a:bodyPr vert="horz" wrap="square" lIns="0" tIns="13335" rIns="0" bIns="0" rtlCol="0" anchor="t">
            <a:spAutoFit/>
          </a:bodyPr>
          <a:lstStyle/>
          <a:p>
            <a:pPr marL="12700">
              <a:spcBef>
                <a:spcPts val="105"/>
              </a:spcBef>
            </a:pPr>
            <a:r>
              <a:rPr lang="en-US" sz="2600" spc="-75" dirty="0">
                <a:solidFill>
                  <a:srgbClr val="002352"/>
                </a:solidFill>
              </a:rPr>
              <a:t>III.  Disputes Grievances, Discipline, Arbitration, Safety and Security</a:t>
            </a:r>
            <a:endParaRPr lang="en-US" sz="2600" spc="-60" dirty="0">
              <a:solidFill>
                <a:srgbClr val="002352"/>
              </a:solidFill>
              <a:ea typeface="Open Sans"/>
            </a:endParaRPr>
          </a:p>
        </p:txBody>
      </p:sp>
      <p:sp>
        <p:nvSpPr>
          <p:cNvPr id="3" name="object 3"/>
          <p:cNvSpPr txBox="1"/>
          <p:nvPr/>
        </p:nvSpPr>
        <p:spPr>
          <a:xfrm>
            <a:off x="678281" y="1404260"/>
            <a:ext cx="10644505" cy="3135474"/>
          </a:xfrm>
          <a:prstGeom prst="rect">
            <a:avLst/>
          </a:prstGeom>
        </p:spPr>
        <p:txBody>
          <a:bodyPr vert="horz" wrap="square" lIns="0" tIns="148590" rIns="0" bIns="0" rtlCol="0" anchor="t">
            <a:spAutoFit/>
          </a:bodyPr>
          <a:lstStyle/>
          <a:p>
            <a:pPr marL="12065">
              <a:spcBef>
                <a:spcPts val="1170"/>
              </a:spcBef>
              <a:tabLst>
                <a:tab pos="241300" algn="l"/>
                <a:tab pos="241935" algn="l"/>
              </a:tabLst>
            </a:pPr>
            <a:r>
              <a:rPr lang="en-US" sz="2000" b="1" u="sng" dirty="0">
                <a:solidFill>
                  <a:srgbClr val="002060"/>
                </a:solidFill>
                <a:latin typeface="Open Sans"/>
                <a:ea typeface="Open Sans"/>
                <a:cs typeface="Open Sans"/>
              </a:rPr>
              <a:t>Article 21:  Harassment</a:t>
            </a:r>
          </a:p>
          <a:p>
            <a:pPr marL="241300" indent="-229235">
              <a:lnSpc>
                <a:spcPct val="100000"/>
              </a:lnSpc>
              <a:spcBef>
                <a:spcPts val="1170"/>
              </a:spcBef>
              <a:buFont typeface="Arial"/>
              <a:buChar char="•"/>
              <a:tabLst>
                <a:tab pos="241300" algn="l"/>
                <a:tab pos="241935" algn="l"/>
              </a:tabLst>
            </a:pPr>
            <a:r>
              <a:rPr lang="en-US" dirty="0">
                <a:latin typeface="Open Sans" panose="020B0606030504020204" pitchFamily="34" charset="0"/>
                <a:ea typeface="Open Sans" panose="020B0606030504020204" pitchFamily="34" charset="0"/>
                <a:cs typeface="Open Sans" panose="020B0606030504020204" pitchFamily="34" charset="0"/>
              </a:rPr>
              <a:t>Updated language to align with University policies and amended language whereby timelines for a grievance relation to discrimination, harassment and/or violence are automatically extended </a:t>
            </a:r>
            <a:r>
              <a:rPr lang="en-US" b="1" dirty="0">
                <a:latin typeface="Open Sans" panose="020B0606030504020204" pitchFamily="34" charset="0"/>
                <a:ea typeface="Open Sans" panose="020B0606030504020204" pitchFamily="34" charset="0"/>
                <a:cs typeface="Open Sans" panose="020B0606030504020204" pitchFamily="34" charset="0"/>
              </a:rPr>
              <a:t>(Article 21.1.2):</a:t>
            </a:r>
          </a:p>
          <a:p>
            <a:pPr marL="698500" lvl="1" indent="-229235">
              <a:spcBef>
                <a:spcPts val="1170"/>
              </a:spcBef>
              <a:buFont typeface="Arial"/>
              <a:buChar char="•"/>
              <a:tabLst>
                <a:tab pos="241300" algn="l"/>
                <a:tab pos="241935" algn="l"/>
              </a:tabLst>
            </a:pPr>
            <a:r>
              <a:rPr lang="en-US" b="1" dirty="0">
                <a:solidFill>
                  <a:srgbClr val="FF0000"/>
                </a:solidFill>
                <a:latin typeface="Open Sans" panose="020B0606030504020204" pitchFamily="34" charset="0"/>
                <a:ea typeface="Open Sans" panose="020B0606030504020204" pitchFamily="34" charset="0"/>
                <a:cs typeface="Open Sans" panose="020B0606030504020204" pitchFamily="34" charset="0"/>
              </a:rPr>
              <a:t>...Where an issue is proceeding under the University’s policies and procedures regarding harassment, discrimination and/or violence, the timelines for a grievance and arbitration shall be automatically extended until those procedures have been completed. </a:t>
            </a:r>
            <a:endParaRPr lang="en-US" b="1" dirty="0">
              <a:latin typeface="Open Sans" panose="020B0606030504020204" pitchFamily="34" charset="0"/>
              <a:ea typeface="Open Sans" panose="020B0606030504020204" pitchFamily="34" charset="0"/>
              <a:cs typeface="Open Sans" panose="020B0606030504020204" pitchFamily="34" charset="0"/>
            </a:endParaRPr>
          </a:p>
          <a:p>
            <a:pPr marL="241300" indent="-229235">
              <a:lnSpc>
                <a:spcPct val="100000"/>
              </a:lnSpc>
              <a:spcBef>
                <a:spcPts val="1170"/>
              </a:spcBef>
              <a:buFont typeface="Arial"/>
              <a:buChar char="•"/>
              <a:tabLst>
                <a:tab pos="241300" algn="l"/>
                <a:tab pos="241935" algn="l"/>
              </a:tabLst>
            </a:pPr>
            <a:endParaRPr lang="en-US" sz="1800" b="1" dirty="0">
              <a:latin typeface="Open Sans"/>
              <a:ea typeface="Open Sans"/>
              <a:cs typeface="Open Sans"/>
            </a:endParaRPr>
          </a:p>
        </p:txBody>
      </p:sp>
      <p:sp>
        <p:nvSpPr>
          <p:cNvPr id="4" name="Slide Number Placeholder 3">
            <a:extLst>
              <a:ext uri="{FF2B5EF4-FFF2-40B4-BE49-F238E27FC236}">
                <a16:creationId xmlns:a16="http://schemas.microsoft.com/office/drawing/2014/main" id="{88D32459-B914-3E90-1036-12BAA7AED4B3}"/>
              </a:ext>
            </a:extLst>
          </p:cNvPr>
          <p:cNvSpPr>
            <a:spLocks noGrp="1"/>
          </p:cNvSpPr>
          <p:nvPr>
            <p:ph type="sldNum" sz="quarter" idx="7"/>
          </p:nvPr>
        </p:nvSpPr>
        <p:spPr/>
        <p:txBody>
          <a:bodyPr/>
          <a:lstStyle/>
          <a:p>
            <a:fld id="{B6F15528-21DE-4FAA-801E-634DDDAF4B2B}" type="slidenum">
              <a:rPr lang="en-US" smtClean="0"/>
              <a:t>18</a:t>
            </a:fld>
            <a:endParaRPr lang="en-US"/>
          </a:p>
        </p:txBody>
      </p:sp>
    </p:spTree>
    <p:extLst>
      <p:ext uri="{BB962C8B-B14F-4D97-AF65-F5344CB8AC3E}">
        <p14:creationId xmlns:p14="http://schemas.microsoft.com/office/powerpoint/2010/main" val="288832620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CC96A0-5128-71F7-78E8-48A858D152F6}"/>
              </a:ext>
            </a:extLst>
          </p:cNvPr>
          <p:cNvSpPr>
            <a:spLocks noGrp="1"/>
          </p:cNvSpPr>
          <p:nvPr>
            <p:ph type="ctrTitle"/>
          </p:nvPr>
        </p:nvSpPr>
        <p:spPr>
          <a:xfrm>
            <a:off x="748324" y="367519"/>
            <a:ext cx="10529276" cy="307777"/>
          </a:xfrm>
        </p:spPr>
        <p:txBody>
          <a:bodyPr wrap="square" lIns="0" tIns="0" rIns="0" bIns="0" anchor="t">
            <a:spAutoFit/>
          </a:bodyPr>
          <a:lstStyle/>
          <a:p>
            <a:r>
              <a:rPr lang="en-US" sz="2000" u="sng" dirty="0">
                <a:solidFill>
                  <a:schemeClr val="tx2"/>
                </a:solidFill>
                <a:ea typeface="Open Sans"/>
              </a:rPr>
              <a:t>Article 22:  Safety and Security</a:t>
            </a:r>
            <a:endParaRPr lang="en-US" sz="2000" u="sng" dirty="0">
              <a:solidFill>
                <a:schemeClr val="tx2"/>
              </a:solidFill>
            </a:endParaRPr>
          </a:p>
        </p:txBody>
      </p:sp>
      <p:sp>
        <p:nvSpPr>
          <p:cNvPr id="3" name="Subtitle 2">
            <a:extLst>
              <a:ext uri="{FF2B5EF4-FFF2-40B4-BE49-F238E27FC236}">
                <a16:creationId xmlns:a16="http://schemas.microsoft.com/office/drawing/2014/main" id="{07A92187-6248-F1D6-CD47-D67408B33B1A}"/>
              </a:ext>
            </a:extLst>
          </p:cNvPr>
          <p:cNvSpPr>
            <a:spLocks noGrp="1"/>
          </p:cNvSpPr>
          <p:nvPr>
            <p:ph type="subTitle" idx="4"/>
          </p:nvPr>
        </p:nvSpPr>
        <p:spPr>
          <a:xfrm>
            <a:off x="748858" y="880404"/>
            <a:ext cx="9614342" cy="4185761"/>
          </a:xfrm>
        </p:spPr>
        <p:txBody>
          <a:bodyPr wrap="square" lIns="0" tIns="0" rIns="0" bIns="0" anchor="t">
            <a:spAutoFit/>
          </a:bodyPr>
          <a:lstStyle/>
          <a:p>
            <a:pPr marL="285750" indent="-285750">
              <a:buFont typeface="Arial"/>
              <a:buChar char="•"/>
            </a:pPr>
            <a:r>
              <a:rPr lang="en-US" dirty="0">
                <a:latin typeface="Open Sans" panose="020B0606030504020204" pitchFamily="34" charset="0"/>
                <a:ea typeface="Open Sans" panose="020B0606030504020204" pitchFamily="34" charset="0"/>
                <a:cs typeface="Open Sans" panose="020B0606030504020204" pitchFamily="34" charset="0"/>
              </a:rPr>
              <a:t>Improved language regarding Member’s compliance with the </a:t>
            </a:r>
            <a:r>
              <a:rPr lang="en-US" i="1" dirty="0">
                <a:latin typeface="Open Sans" panose="020B0606030504020204" pitchFamily="34" charset="0"/>
                <a:ea typeface="Open Sans" panose="020B0606030504020204" pitchFamily="34" charset="0"/>
                <a:cs typeface="Open Sans" panose="020B0606030504020204" pitchFamily="34" charset="0"/>
              </a:rPr>
              <a:t>Occupational Health and Safety Act</a:t>
            </a:r>
            <a:r>
              <a:rPr lang="en-US" dirty="0">
                <a:latin typeface="Open Sans" panose="020B0606030504020204" pitchFamily="34" charset="0"/>
                <a:ea typeface="Open Sans" panose="020B0606030504020204" pitchFamily="34" charset="0"/>
                <a:cs typeface="Open Sans" panose="020B0606030504020204" pitchFamily="34" charset="0"/>
              </a:rPr>
              <a:t> </a:t>
            </a:r>
            <a:r>
              <a:rPr lang="en-US" b="1" dirty="0">
                <a:latin typeface="Open Sans" panose="020B0606030504020204" pitchFamily="34" charset="0"/>
                <a:ea typeface="Open Sans" panose="020B0606030504020204" pitchFamily="34" charset="0"/>
                <a:cs typeface="Open Sans" panose="020B0606030504020204" pitchFamily="34" charset="0"/>
              </a:rPr>
              <a:t>(Article 22.1.1)</a:t>
            </a:r>
          </a:p>
          <a:p>
            <a:endParaRPr lang="en-US" b="1" dirty="0">
              <a:latin typeface="Open Sans" panose="020B0606030504020204" pitchFamily="34" charset="0"/>
              <a:ea typeface="Open Sans" panose="020B0606030504020204" pitchFamily="34" charset="0"/>
              <a:cs typeface="Open Sans" panose="020B0606030504020204" pitchFamily="34" charset="0"/>
            </a:endParaRPr>
          </a:p>
          <a:p>
            <a:pPr marL="742950" lvl="1" indent="-285750">
              <a:buFont typeface="Arial"/>
              <a:buChar char="•"/>
            </a:pPr>
            <a:r>
              <a:rPr lang="en-US" dirty="0">
                <a:latin typeface="Open Sans" panose="020B0606030504020204" pitchFamily="34" charset="0"/>
                <a:ea typeface="Open Sans" panose="020B0606030504020204" pitchFamily="34" charset="0"/>
                <a:cs typeface="Open Sans" panose="020B0606030504020204" pitchFamily="34" charset="0"/>
              </a:rPr>
              <a:t>The University and the Association agree to promote safe, secure and healthy working conditions and procedures. </a:t>
            </a:r>
            <a:r>
              <a:rPr lang="en-US" dirty="0">
                <a:solidFill>
                  <a:srgbClr val="FF0000"/>
                </a:solidFill>
                <a:latin typeface="Open Sans" panose="020B0606030504020204" pitchFamily="34" charset="0"/>
                <a:ea typeface="Open Sans" panose="020B0606030504020204" pitchFamily="34" charset="0"/>
                <a:cs typeface="Open Sans" panose="020B0606030504020204" pitchFamily="34" charset="0"/>
              </a:rPr>
              <a:t>Members shall comply with the Occupational Health and Safety Act, R.S.O. 1990, c.0.1, as amended from time-to-time, and are encouraged to adopt and follow sound health, safety and security procedures in the performance of their work.</a:t>
            </a:r>
            <a:r>
              <a:rPr lang="en-US" dirty="0">
                <a:latin typeface="Open Sans" panose="020B0606030504020204" pitchFamily="34" charset="0"/>
                <a:ea typeface="Open Sans" panose="020B0606030504020204" pitchFamily="34" charset="0"/>
                <a:cs typeface="Open Sans" panose="020B0606030504020204" pitchFamily="34" charset="0"/>
              </a:rPr>
              <a:t> </a:t>
            </a:r>
            <a:r>
              <a:rPr lang="en-US" strike="sngStrike" dirty="0">
                <a:latin typeface="Open Sans" panose="020B0606030504020204" pitchFamily="34" charset="0"/>
                <a:ea typeface="Open Sans" panose="020B0606030504020204" pitchFamily="34" charset="0"/>
                <a:cs typeface="Open Sans" panose="020B0606030504020204" pitchFamily="34" charset="0"/>
              </a:rPr>
              <a:t>and to encourage Members to adopt and follow sound health, safety and security procedures in the performance of their work.</a:t>
            </a:r>
            <a:endParaRPr lang="en-US" b="1" strike="sngStrike" dirty="0">
              <a:latin typeface="Open Sans" panose="020B0606030504020204" pitchFamily="34" charset="0"/>
              <a:ea typeface="Open Sans" panose="020B0606030504020204" pitchFamily="34" charset="0"/>
              <a:cs typeface="Open Sans" panose="020B0606030504020204" pitchFamily="34" charset="0"/>
            </a:endParaRPr>
          </a:p>
          <a:p>
            <a:pPr lvl="1"/>
            <a:endParaRPr lang="en-US" strike="sngStrike" dirty="0">
              <a:latin typeface="Open Sans" panose="020B0606030504020204" pitchFamily="34" charset="0"/>
              <a:ea typeface="Open Sans" panose="020B0606030504020204" pitchFamily="34" charset="0"/>
              <a:cs typeface="Open Sans" panose="020B0606030504020204" pitchFamily="34" charset="0"/>
            </a:endParaRPr>
          </a:p>
          <a:p>
            <a:pPr marL="285750" indent="-285750">
              <a:buFont typeface="Arial,Sans-Serif"/>
              <a:buChar char="•"/>
            </a:pPr>
            <a:r>
              <a:rPr lang="en-US" dirty="0">
                <a:latin typeface="Open Sans" panose="020B0606030504020204" pitchFamily="34" charset="0"/>
                <a:ea typeface="Open Sans" panose="020B0606030504020204" pitchFamily="34" charset="0"/>
                <a:cs typeface="Open Sans" panose="020B0606030504020204" pitchFamily="34" charset="0"/>
              </a:rPr>
              <a:t>Side note: Management right confirmed to mandate certain training obligations for Heads and other Members, as long as those rights are exercised in a fair and equitable manner consistent with the Article 8 (Management Rights clause)</a:t>
            </a:r>
          </a:p>
          <a:p>
            <a:pPr lvl="1"/>
            <a:endParaRPr lang="en-US" strike="sngStrike" dirty="0">
              <a:latin typeface="Open Sans" panose="020B0606030504020204" pitchFamily="34" charset="0"/>
              <a:ea typeface="Open Sans" panose="020B0606030504020204" pitchFamily="34" charset="0"/>
              <a:cs typeface="Open Sans" panose="020B0606030504020204" pitchFamily="34" charset="0"/>
            </a:endParaRPr>
          </a:p>
          <a:p>
            <a:pPr marL="342900" indent="-342900">
              <a:buFont typeface="Arial"/>
              <a:buChar char="•"/>
            </a:pPr>
            <a:endParaRPr lang="en-US" sz="2000" dirty="0">
              <a:solidFill>
                <a:srgbClr val="FF0000"/>
              </a:solidFill>
              <a:latin typeface="Arial"/>
              <a:cs typeface="Calibri"/>
            </a:endParaRPr>
          </a:p>
        </p:txBody>
      </p:sp>
      <p:sp>
        <p:nvSpPr>
          <p:cNvPr id="4" name="Slide Number Placeholder 3">
            <a:extLst>
              <a:ext uri="{FF2B5EF4-FFF2-40B4-BE49-F238E27FC236}">
                <a16:creationId xmlns:a16="http://schemas.microsoft.com/office/drawing/2014/main" id="{701A0909-C972-11A9-06EA-C42DA3335E57}"/>
              </a:ext>
            </a:extLst>
          </p:cNvPr>
          <p:cNvSpPr>
            <a:spLocks noGrp="1"/>
          </p:cNvSpPr>
          <p:nvPr>
            <p:ph type="sldNum" sz="quarter" idx="7"/>
          </p:nvPr>
        </p:nvSpPr>
        <p:spPr/>
        <p:txBody>
          <a:bodyPr/>
          <a:lstStyle/>
          <a:p>
            <a:fld id="{B6F15528-21DE-4FAA-801E-634DDDAF4B2B}" type="slidenum">
              <a:rPr lang="en-US"/>
              <a:t>19</a:t>
            </a:fld>
            <a:endParaRPr lang="en-US"/>
          </a:p>
        </p:txBody>
      </p:sp>
    </p:spTree>
    <p:extLst>
      <p:ext uri="{BB962C8B-B14F-4D97-AF65-F5344CB8AC3E}">
        <p14:creationId xmlns:p14="http://schemas.microsoft.com/office/powerpoint/2010/main" val="28709794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678281" y="531368"/>
            <a:ext cx="2898140" cy="422275"/>
          </a:xfrm>
          <a:prstGeom prst="rect">
            <a:avLst/>
          </a:prstGeom>
        </p:spPr>
        <p:txBody>
          <a:bodyPr vert="horz" wrap="square" lIns="0" tIns="13335" rIns="0" bIns="0" rtlCol="0">
            <a:spAutoFit/>
          </a:bodyPr>
          <a:lstStyle/>
          <a:p>
            <a:pPr marL="12700">
              <a:lnSpc>
                <a:spcPct val="100000"/>
              </a:lnSpc>
              <a:spcBef>
                <a:spcPts val="105"/>
              </a:spcBef>
            </a:pPr>
            <a:r>
              <a:rPr sz="2600" spc="-50" dirty="0">
                <a:solidFill>
                  <a:srgbClr val="002352"/>
                </a:solidFill>
              </a:rPr>
              <a:t>Table </a:t>
            </a:r>
            <a:r>
              <a:rPr sz="2600" spc="-20" dirty="0">
                <a:solidFill>
                  <a:srgbClr val="002352"/>
                </a:solidFill>
              </a:rPr>
              <a:t>of</a:t>
            </a:r>
            <a:r>
              <a:rPr sz="2600" spc="155" dirty="0">
                <a:solidFill>
                  <a:srgbClr val="002352"/>
                </a:solidFill>
              </a:rPr>
              <a:t> </a:t>
            </a:r>
            <a:r>
              <a:rPr sz="2600" spc="-15" dirty="0">
                <a:solidFill>
                  <a:srgbClr val="002352"/>
                </a:solidFill>
              </a:rPr>
              <a:t>Contents</a:t>
            </a:r>
            <a:endParaRPr sz="2600" dirty="0"/>
          </a:p>
        </p:txBody>
      </p:sp>
      <p:sp>
        <p:nvSpPr>
          <p:cNvPr id="3" name="object 3"/>
          <p:cNvSpPr txBox="1"/>
          <p:nvPr/>
        </p:nvSpPr>
        <p:spPr>
          <a:xfrm>
            <a:off x="678281" y="1317752"/>
            <a:ext cx="9456319" cy="2012730"/>
          </a:xfrm>
          <a:prstGeom prst="rect">
            <a:avLst/>
          </a:prstGeom>
        </p:spPr>
        <p:txBody>
          <a:bodyPr vert="horz" wrap="square" lIns="0" tIns="12065" rIns="0" bIns="0" rtlCol="0">
            <a:spAutoFit/>
          </a:bodyPr>
          <a:lstStyle/>
          <a:p>
            <a:pPr marL="413384" indent="-401320">
              <a:lnSpc>
                <a:spcPct val="100000"/>
              </a:lnSpc>
              <a:spcBef>
                <a:spcPts val="95"/>
              </a:spcBef>
              <a:buAutoNum type="romanUcPeriod"/>
              <a:tabLst>
                <a:tab pos="413384" algn="l"/>
                <a:tab pos="414020" algn="l"/>
              </a:tabLst>
            </a:pPr>
            <a:r>
              <a:rPr spc="-5" dirty="0">
                <a:latin typeface="Open Sans"/>
                <a:cs typeface="Open Sans"/>
              </a:rPr>
              <a:t>Overview</a:t>
            </a:r>
            <a:endParaRPr dirty="0">
              <a:latin typeface="Open Sans"/>
              <a:cs typeface="Open Sans"/>
            </a:endParaRPr>
          </a:p>
          <a:p>
            <a:pPr marL="413384" indent="-401320">
              <a:lnSpc>
                <a:spcPct val="100000"/>
              </a:lnSpc>
              <a:spcBef>
                <a:spcPts val="1200"/>
              </a:spcBef>
              <a:buAutoNum type="romanUcPeriod"/>
              <a:tabLst>
                <a:tab pos="413384" algn="l"/>
                <a:tab pos="414020" algn="l"/>
              </a:tabLst>
            </a:pPr>
            <a:r>
              <a:rPr lang="en-US" spc="-5" dirty="0">
                <a:latin typeface="Open Sans"/>
                <a:cs typeface="Open Sans"/>
              </a:rPr>
              <a:t>Adjuncts:  What’s New?</a:t>
            </a:r>
          </a:p>
          <a:p>
            <a:pPr marL="413384" indent="-401320">
              <a:lnSpc>
                <a:spcPct val="100000"/>
              </a:lnSpc>
              <a:spcBef>
                <a:spcPts val="1200"/>
              </a:spcBef>
              <a:buAutoNum type="romanUcPeriod"/>
              <a:tabLst>
                <a:tab pos="413384" algn="l"/>
                <a:tab pos="414020" algn="l"/>
              </a:tabLst>
            </a:pPr>
            <a:r>
              <a:rPr lang="en-US" spc="-5" dirty="0">
                <a:latin typeface="Open Sans"/>
                <a:cs typeface="Open Sans"/>
              </a:rPr>
              <a:t>Disputes, Grievances, Discipline, Arbitration, Safety &amp; Security:  What’s New?</a:t>
            </a:r>
          </a:p>
          <a:p>
            <a:pPr marL="413384" indent="-401320">
              <a:lnSpc>
                <a:spcPct val="100000"/>
              </a:lnSpc>
              <a:spcBef>
                <a:spcPts val="1200"/>
              </a:spcBef>
              <a:buAutoNum type="romanUcPeriod"/>
              <a:tabLst>
                <a:tab pos="413384" algn="l"/>
                <a:tab pos="414020" algn="l"/>
              </a:tabLst>
            </a:pPr>
            <a:r>
              <a:rPr lang="en-US" spc="-5" dirty="0">
                <a:latin typeface="Open Sans"/>
                <a:cs typeface="Open Sans"/>
              </a:rPr>
              <a:t>Personnel Processes:  What’s New?</a:t>
            </a:r>
          </a:p>
          <a:p>
            <a:pPr marL="413384" indent="-401320">
              <a:lnSpc>
                <a:spcPct val="100000"/>
              </a:lnSpc>
              <a:spcBef>
                <a:spcPts val="1200"/>
              </a:spcBef>
              <a:buAutoNum type="romanUcPeriod"/>
              <a:tabLst>
                <a:tab pos="413384" algn="l"/>
                <a:tab pos="414020" algn="l"/>
              </a:tabLst>
            </a:pPr>
            <a:r>
              <a:rPr lang="en-US" spc="-5" dirty="0">
                <a:latin typeface="Open Sans"/>
                <a:cs typeface="Open Sans"/>
              </a:rPr>
              <a:t>Questions &amp; Answers</a:t>
            </a:r>
            <a:endParaRPr dirty="0">
              <a:latin typeface="Open Sans"/>
              <a:cs typeface="Open Sans"/>
            </a:endParaRPr>
          </a:p>
        </p:txBody>
      </p:sp>
      <p:sp>
        <p:nvSpPr>
          <p:cNvPr id="4" name="Slide Number Placeholder 3">
            <a:extLst>
              <a:ext uri="{FF2B5EF4-FFF2-40B4-BE49-F238E27FC236}">
                <a16:creationId xmlns:a16="http://schemas.microsoft.com/office/drawing/2014/main" id="{6F09FCA2-4989-B525-AC48-A245DB4890AD}"/>
              </a:ext>
            </a:extLst>
          </p:cNvPr>
          <p:cNvSpPr>
            <a:spLocks noGrp="1"/>
          </p:cNvSpPr>
          <p:nvPr>
            <p:ph type="sldNum" sz="quarter" idx="7"/>
          </p:nvPr>
        </p:nvSpPr>
        <p:spPr/>
        <p:txBody>
          <a:bodyPr/>
          <a:lstStyle/>
          <a:p>
            <a:fld id="{B6F15528-21DE-4FAA-801E-634DDDAF4B2B}" type="slidenum">
              <a:rPr lang="en-US" smtClean="0"/>
              <a:t>2</a:t>
            </a:fld>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CC96A0-5128-71F7-78E8-48A858D152F6}"/>
              </a:ext>
            </a:extLst>
          </p:cNvPr>
          <p:cNvSpPr>
            <a:spLocks noGrp="1"/>
          </p:cNvSpPr>
          <p:nvPr>
            <p:ph type="ctrTitle"/>
          </p:nvPr>
        </p:nvSpPr>
        <p:spPr>
          <a:xfrm>
            <a:off x="748324" y="367519"/>
            <a:ext cx="10529276" cy="307777"/>
          </a:xfrm>
        </p:spPr>
        <p:txBody>
          <a:bodyPr wrap="square" lIns="0" tIns="0" rIns="0" bIns="0" anchor="t">
            <a:spAutoFit/>
          </a:bodyPr>
          <a:lstStyle/>
          <a:p>
            <a:r>
              <a:rPr lang="en-US" sz="2000" u="sng" dirty="0">
                <a:solidFill>
                  <a:schemeClr val="tx2"/>
                </a:solidFill>
                <a:ea typeface="Open Sans"/>
              </a:rPr>
              <a:t>Article 22:  Safety and Security</a:t>
            </a:r>
            <a:endParaRPr lang="en-US" sz="2000" u="sng" dirty="0">
              <a:solidFill>
                <a:schemeClr val="tx2"/>
              </a:solidFill>
            </a:endParaRPr>
          </a:p>
        </p:txBody>
      </p:sp>
      <p:sp>
        <p:nvSpPr>
          <p:cNvPr id="3" name="Subtitle 2">
            <a:extLst>
              <a:ext uri="{FF2B5EF4-FFF2-40B4-BE49-F238E27FC236}">
                <a16:creationId xmlns:a16="http://schemas.microsoft.com/office/drawing/2014/main" id="{07A92187-6248-F1D6-CD47-D67408B33B1A}"/>
              </a:ext>
            </a:extLst>
          </p:cNvPr>
          <p:cNvSpPr>
            <a:spLocks noGrp="1"/>
          </p:cNvSpPr>
          <p:nvPr>
            <p:ph type="subTitle" idx="4"/>
          </p:nvPr>
        </p:nvSpPr>
        <p:spPr>
          <a:xfrm>
            <a:off x="748858" y="880404"/>
            <a:ext cx="9614342" cy="2277547"/>
          </a:xfrm>
        </p:spPr>
        <p:txBody>
          <a:bodyPr wrap="square" lIns="0" tIns="0" rIns="0" bIns="0" anchor="t">
            <a:spAutoFit/>
          </a:bodyPr>
          <a:lstStyle/>
          <a:p>
            <a:pPr lvl="1"/>
            <a:endParaRPr lang="en-US" sz="2000" strike="sngStrike" dirty="0">
              <a:latin typeface="Calibri"/>
              <a:cs typeface="Calibri"/>
            </a:endParaRPr>
          </a:p>
          <a:p>
            <a:pPr marL="342900" indent="-342900">
              <a:buFont typeface="Arial"/>
              <a:buChar char="•"/>
            </a:pPr>
            <a:r>
              <a:rPr lang="en-US" dirty="0">
                <a:latin typeface="Open Sans" panose="020B0606030504020204" pitchFamily="34" charset="0"/>
                <a:ea typeface="Open Sans" panose="020B0606030504020204" pitchFamily="34" charset="0"/>
                <a:cs typeface="Open Sans" panose="020B0606030504020204" pitchFamily="34" charset="0"/>
              </a:rPr>
              <a:t>Previous Article 22.1 (Emergency Suspension with Full Pay) has been removed from the CA.  Management now has the right to rely on management rights to remove a faculty member from the classroom, subject to Article 8 (Management Rights clause).  </a:t>
            </a:r>
            <a:r>
              <a:rPr lang="en-US" dirty="0">
                <a:solidFill>
                  <a:srgbClr val="000000"/>
                </a:solidFill>
                <a:latin typeface="Open Sans" panose="020B0606030504020204" pitchFamily="34" charset="0"/>
                <a:ea typeface="Open Sans" panose="020B0606030504020204" pitchFamily="34" charset="0"/>
                <a:cs typeface="Open Sans" panose="020B0606030504020204" pitchFamily="34" charset="0"/>
              </a:rPr>
              <a:t>Previous language fettered management’s right by requiring  “reasonable and probable grounds to believe that the failure to take action would result in clear risk of significant harm to a person associated with the University".</a:t>
            </a:r>
            <a:endParaRPr lang="en-US" dirty="0">
              <a:solidFill>
                <a:srgbClr val="FF0000"/>
              </a:solidFill>
              <a:latin typeface="Open Sans" panose="020B0606030504020204" pitchFamily="34" charset="0"/>
              <a:ea typeface="Open Sans" panose="020B0606030504020204" pitchFamily="34" charset="0"/>
              <a:cs typeface="Open Sans" panose="020B0606030504020204" pitchFamily="34" charset="0"/>
            </a:endParaRPr>
          </a:p>
          <a:p>
            <a:pPr marL="342900" indent="-342900">
              <a:buFont typeface="Arial"/>
              <a:buChar char="•"/>
            </a:pPr>
            <a:endParaRPr lang="en-US" sz="2000" dirty="0">
              <a:solidFill>
                <a:srgbClr val="FF0000"/>
              </a:solidFill>
              <a:latin typeface="Arial"/>
              <a:cs typeface="Calibri"/>
            </a:endParaRPr>
          </a:p>
        </p:txBody>
      </p:sp>
      <p:sp>
        <p:nvSpPr>
          <p:cNvPr id="4" name="Slide Number Placeholder 3">
            <a:extLst>
              <a:ext uri="{FF2B5EF4-FFF2-40B4-BE49-F238E27FC236}">
                <a16:creationId xmlns:a16="http://schemas.microsoft.com/office/drawing/2014/main" id="{701A0909-C972-11A9-06EA-C42DA3335E57}"/>
              </a:ext>
            </a:extLst>
          </p:cNvPr>
          <p:cNvSpPr>
            <a:spLocks noGrp="1"/>
          </p:cNvSpPr>
          <p:nvPr>
            <p:ph type="sldNum" sz="quarter" idx="7"/>
          </p:nvPr>
        </p:nvSpPr>
        <p:spPr/>
        <p:txBody>
          <a:bodyPr/>
          <a:lstStyle/>
          <a:p>
            <a:fld id="{B6F15528-21DE-4FAA-801E-634DDDAF4B2B}" type="slidenum">
              <a:rPr lang="en-US"/>
              <a:t>20</a:t>
            </a:fld>
            <a:endParaRPr lang="en-US"/>
          </a:p>
        </p:txBody>
      </p:sp>
    </p:spTree>
    <p:extLst>
      <p:ext uri="{BB962C8B-B14F-4D97-AF65-F5344CB8AC3E}">
        <p14:creationId xmlns:p14="http://schemas.microsoft.com/office/powerpoint/2010/main" val="294555410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678281" y="531368"/>
            <a:ext cx="8099959" cy="413575"/>
          </a:xfrm>
          <a:prstGeom prst="rect">
            <a:avLst/>
          </a:prstGeom>
        </p:spPr>
        <p:txBody>
          <a:bodyPr vert="horz" wrap="square" lIns="0" tIns="13335" rIns="0" bIns="0" rtlCol="0">
            <a:spAutoFit/>
          </a:bodyPr>
          <a:lstStyle/>
          <a:p>
            <a:pPr marL="12700">
              <a:lnSpc>
                <a:spcPct val="100000"/>
              </a:lnSpc>
              <a:spcBef>
                <a:spcPts val="105"/>
              </a:spcBef>
            </a:pPr>
            <a:r>
              <a:rPr sz="2600" spc="-30" dirty="0">
                <a:solidFill>
                  <a:srgbClr val="002352"/>
                </a:solidFill>
              </a:rPr>
              <a:t>I</a:t>
            </a:r>
            <a:r>
              <a:rPr lang="en-US" sz="2600" spc="-30" dirty="0">
                <a:solidFill>
                  <a:srgbClr val="002352"/>
                </a:solidFill>
              </a:rPr>
              <a:t>V</a:t>
            </a:r>
            <a:r>
              <a:rPr sz="2600" spc="-30" dirty="0">
                <a:solidFill>
                  <a:srgbClr val="002352"/>
                </a:solidFill>
              </a:rPr>
              <a:t>.</a:t>
            </a:r>
            <a:r>
              <a:rPr sz="2600" spc="20" dirty="0">
                <a:solidFill>
                  <a:srgbClr val="002352"/>
                </a:solidFill>
              </a:rPr>
              <a:t> </a:t>
            </a:r>
            <a:r>
              <a:rPr lang="en-US" sz="2600" spc="-30" dirty="0">
                <a:solidFill>
                  <a:srgbClr val="002352"/>
                </a:solidFill>
              </a:rPr>
              <a:t>Personnel Processes:  What’s New?</a:t>
            </a:r>
            <a:endParaRPr sz="2600" dirty="0"/>
          </a:p>
        </p:txBody>
      </p:sp>
      <p:sp>
        <p:nvSpPr>
          <p:cNvPr id="3" name="object 3"/>
          <p:cNvSpPr txBox="1"/>
          <p:nvPr/>
        </p:nvSpPr>
        <p:spPr>
          <a:xfrm>
            <a:off x="678281" y="1409191"/>
            <a:ext cx="10671175" cy="3646511"/>
          </a:xfrm>
          <a:prstGeom prst="rect">
            <a:avLst/>
          </a:prstGeom>
        </p:spPr>
        <p:txBody>
          <a:bodyPr vert="horz" wrap="square" lIns="0" tIns="12700" rIns="0" bIns="0" rtlCol="0">
            <a:spAutoFit/>
          </a:bodyPr>
          <a:lstStyle/>
          <a:p>
            <a:pPr marL="241300" marR="5080" indent="-229235">
              <a:lnSpc>
                <a:spcPct val="150000"/>
              </a:lnSpc>
              <a:spcBef>
                <a:spcPts val="1190"/>
              </a:spcBef>
              <a:buFont typeface="Arial"/>
              <a:buChar char="•"/>
              <a:tabLst>
                <a:tab pos="241300" algn="l"/>
                <a:tab pos="241935" algn="l"/>
              </a:tabLst>
            </a:pPr>
            <a:r>
              <a:rPr lang="en-US" sz="1800" dirty="0">
                <a:latin typeface="Open Sans"/>
                <a:cs typeface="Open Sans"/>
              </a:rPr>
              <a:t>Article 24 – Employment Equity</a:t>
            </a:r>
          </a:p>
          <a:p>
            <a:pPr marL="241300" marR="5080" indent="-229235">
              <a:lnSpc>
                <a:spcPct val="150000"/>
              </a:lnSpc>
              <a:spcBef>
                <a:spcPts val="1190"/>
              </a:spcBef>
              <a:buFont typeface="Arial"/>
              <a:buChar char="•"/>
              <a:tabLst>
                <a:tab pos="241300" algn="l"/>
                <a:tab pos="241935" algn="l"/>
              </a:tabLst>
            </a:pPr>
            <a:r>
              <a:rPr lang="en-US" dirty="0">
                <a:latin typeface="Open Sans"/>
                <a:cs typeface="Open Sans"/>
              </a:rPr>
              <a:t>Article 25 – Appointments</a:t>
            </a:r>
          </a:p>
          <a:p>
            <a:pPr marL="241300" marR="5080" indent="-229235">
              <a:lnSpc>
                <a:spcPct val="150000"/>
              </a:lnSpc>
              <a:spcBef>
                <a:spcPts val="1190"/>
              </a:spcBef>
              <a:buFont typeface="Arial"/>
              <a:buChar char="•"/>
              <a:tabLst>
                <a:tab pos="241300" algn="l"/>
                <a:tab pos="241935" algn="l"/>
              </a:tabLst>
            </a:pPr>
            <a:r>
              <a:rPr lang="en-US" sz="1800" dirty="0">
                <a:latin typeface="Open Sans"/>
                <a:cs typeface="Open Sans"/>
              </a:rPr>
              <a:t>Article 30 – Renewal, Tenure, Promotion (RTP)</a:t>
            </a:r>
          </a:p>
          <a:p>
            <a:pPr marL="241300" marR="5080" indent="-229235">
              <a:lnSpc>
                <a:spcPct val="150000"/>
              </a:lnSpc>
              <a:spcBef>
                <a:spcPts val="1190"/>
              </a:spcBef>
              <a:buFont typeface="Arial"/>
              <a:buChar char="•"/>
              <a:tabLst>
                <a:tab pos="241300" algn="l"/>
                <a:tab pos="241935" algn="l"/>
              </a:tabLst>
            </a:pPr>
            <a:r>
              <a:rPr lang="en-US" dirty="0">
                <a:latin typeface="Open Sans"/>
                <a:cs typeface="Open Sans"/>
              </a:rPr>
              <a:t>Article 31 – RCAP</a:t>
            </a:r>
          </a:p>
          <a:p>
            <a:pPr marL="241300" marR="5080" indent="-229235">
              <a:lnSpc>
                <a:spcPct val="150000"/>
              </a:lnSpc>
              <a:spcBef>
                <a:spcPts val="1190"/>
              </a:spcBef>
              <a:buFont typeface="Arial"/>
              <a:buChar char="•"/>
              <a:tabLst>
                <a:tab pos="241300" algn="l"/>
                <a:tab pos="241935" algn="l"/>
              </a:tabLst>
            </a:pPr>
            <a:r>
              <a:rPr lang="en-US" dirty="0">
                <a:latin typeface="Open Sans"/>
                <a:cs typeface="Open Sans"/>
              </a:rPr>
              <a:t>Articles 28 (</a:t>
            </a:r>
            <a:r>
              <a:rPr lang="en-US" sz="1800" dirty="0">
                <a:latin typeface="Open Sans"/>
                <a:cs typeface="Open Sans"/>
              </a:rPr>
              <a:t>Annual Performance Review); Appendix F (Term Adjunct Appointment Report; and Appendix V (MoA re: Return to Annual Performance Review and Merit)</a:t>
            </a:r>
          </a:p>
          <a:p>
            <a:pPr marL="241300" marR="5080" indent="-229235">
              <a:lnSpc>
                <a:spcPct val="150000"/>
              </a:lnSpc>
              <a:spcBef>
                <a:spcPts val="1190"/>
              </a:spcBef>
              <a:buFont typeface="Arial"/>
              <a:buChar char="•"/>
              <a:tabLst>
                <a:tab pos="241300" algn="l"/>
                <a:tab pos="241935" algn="l"/>
              </a:tabLst>
            </a:pPr>
            <a:endParaRPr sz="1800" dirty="0">
              <a:latin typeface="Open Sans"/>
              <a:cs typeface="Open Sans"/>
            </a:endParaRPr>
          </a:p>
        </p:txBody>
      </p:sp>
      <p:sp>
        <p:nvSpPr>
          <p:cNvPr id="4" name="Slide Number Placeholder 3">
            <a:extLst>
              <a:ext uri="{FF2B5EF4-FFF2-40B4-BE49-F238E27FC236}">
                <a16:creationId xmlns:a16="http://schemas.microsoft.com/office/drawing/2014/main" id="{FC0B8AFF-C369-D04B-8134-B5E14D80D4EB}"/>
              </a:ext>
            </a:extLst>
          </p:cNvPr>
          <p:cNvSpPr>
            <a:spLocks noGrp="1"/>
          </p:cNvSpPr>
          <p:nvPr>
            <p:ph type="sldNum" sz="quarter" idx="7"/>
          </p:nvPr>
        </p:nvSpPr>
        <p:spPr/>
        <p:txBody>
          <a:bodyPr/>
          <a:lstStyle/>
          <a:p>
            <a:fld id="{B6F15528-21DE-4FAA-801E-634DDDAF4B2B}" type="slidenum">
              <a:rPr lang="en-US" smtClean="0"/>
              <a:t>21</a:t>
            </a:fld>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678281" y="838200"/>
            <a:ext cx="10547985" cy="5505994"/>
          </a:xfrm>
          <a:prstGeom prst="rect">
            <a:avLst/>
          </a:prstGeom>
        </p:spPr>
        <p:txBody>
          <a:bodyPr vert="horz" wrap="square" lIns="0" tIns="12700" rIns="0" bIns="0" rtlCol="0">
            <a:spAutoFit/>
          </a:bodyPr>
          <a:lstStyle/>
          <a:p>
            <a:pPr marL="12065" marR="5080">
              <a:lnSpc>
                <a:spcPct val="150100"/>
              </a:lnSpc>
              <a:spcBef>
                <a:spcPts val="100"/>
              </a:spcBef>
              <a:tabLst>
                <a:tab pos="241300" algn="l"/>
                <a:tab pos="241935" algn="l"/>
              </a:tabLst>
            </a:pPr>
            <a:r>
              <a:rPr lang="en-US" sz="2000" b="1" u="sng" dirty="0">
                <a:solidFill>
                  <a:srgbClr val="002352"/>
                </a:solidFill>
                <a:latin typeface="Open Sans" panose="020B0606030504020204" pitchFamily="34" charset="0"/>
                <a:ea typeface="Open Sans" panose="020B0606030504020204" pitchFamily="34" charset="0"/>
                <a:cs typeface="Open Sans" panose="020B0606030504020204" pitchFamily="34" charset="0"/>
              </a:rPr>
              <a:t>Article 24 – Employment Equity</a:t>
            </a:r>
            <a:endParaRPr lang="en-US" sz="2000" b="1" u="sng" dirty="0">
              <a:latin typeface="Open Sans" panose="020B0606030504020204" pitchFamily="34" charset="0"/>
              <a:ea typeface="Open Sans" panose="020B0606030504020204" pitchFamily="34" charset="0"/>
              <a:cs typeface="Open Sans" panose="020B0606030504020204" pitchFamily="34" charset="0"/>
            </a:endParaRPr>
          </a:p>
          <a:p>
            <a:pPr marL="241300" marR="5080" indent="-229235">
              <a:lnSpc>
                <a:spcPct val="150100"/>
              </a:lnSpc>
              <a:spcBef>
                <a:spcPts val="100"/>
              </a:spcBef>
              <a:buFont typeface="Arial"/>
              <a:buChar char="•"/>
              <a:tabLst>
                <a:tab pos="241300" algn="l"/>
                <a:tab pos="241935" algn="l"/>
              </a:tabLst>
            </a:pPr>
            <a:r>
              <a:rPr lang="en-US" b="1" dirty="0">
                <a:latin typeface="Open Sans" panose="020B0606030504020204" pitchFamily="34" charset="0"/>
                <a:ea typeface="Open Sans" panose="020B0606030504020204" pitchFamily="34" charset="0"/>
                <a:cs typeface="Open Sans" panose="020B0606030504020204" pitchFamily="34" charset="0"/>
              </a:rPr>
              <a:t>Amendments include:</a:t>
            </a:r>
          </a:p>
          <a:p>
            <a:pPr marL="698500" marR="5080" lvl="1" indent="-229235">
              <a:lnSpc>
                <a:spcPct val="150100"/>
              </a:lnSpc>
              <a:spcBef>
                <a:spcPts val="100"/>
              </a:spcBef>
              <a:buFont typeface="Arial"/>
              <a:buChar char="•"/>
              <a:tabLst>
                <a:tab pos="241300" algn="l"/>
                <a:tab pos="241935" algn="l"/>
              </a:tabLst>
            </a:pPr>
            <a:r>
              <a:rPr lang="en-US" dirty="0">
                <a:latin typeface="Open Sans" panose="020B0606030504020204" pitchFamily="34" charset="0"/>
                <a:ea typeface="Open Sans" panose="020B0606030504020204" pitchFamily="34" charset="0"/>
                <a:cs typeface="Open Sans" panose="020B0606030504020204" pitchFamily="34" charset="0"/>
              </a:rPr>
              <a:t>Creation of new acronym, I-EDIAA, that is defined in Article 2 as “</a:t>
            </a:r>
            <a:r>
              <a:rPr lang="en-US" b="1" dirty="0">
                <a:latin typeface="Open Sans" panose="020B0606030504020204" pitchFamily="34" charset="0"/>
                <a:ea typeface="Open Sans" panose="020B0606030504020204" pitchFamily="34" charset="0"/>
                <a:cs typeface="Open Sans" panose="020B0606030504020204" pitchFamily="34" charset="0"/>
              </a:rPr>
              <a:t>Indigenization – Equity, Diversity, Inclusion, Anti-Racism and Accessibility “</a:t>
            </a:r>
          </a:p>
          <a:p>
            <a:pPr marL="698500" marR="5080" lvl="1" indent="-229235">
              <a:lnSpc>
                <a:spcPct val="150100"/>
              </a:lnSpc>
              <a:spcBef>
                <a:spcPts val="100"/>
              </a:spcBef>
              <a:buFont typeface="Arial"/>
              <a:buChar char="•"/>
              <a:tabLst>
                <a:tab pos="241300" algn="l"/>
                <a:tab pos="241935" algn="l"/>
              </a:tabLst>
            </a:pPr>
            <a:r>
              <a:rPr lang="en-US" dirty="0">
                <a:latin typeface="Open Sans" panose="020B0606030504020204" pitchFamily="34" charset="0"/>
                <a:ea typeface="Open Sans" panose="020B0606030504020204" pitchFamily="34" charset="0"/>
                <a:cs typeface="Open Sans" panose="020B0606030504020204" pitchFamily="34" charset="0"/>
              </a:rPr>
              <a:t>Broadly infused principles of equity, diversity and inclusion into Article 24, the collective agreement generally, and in particular, hiring processes</a:t>
            </a:r>
          </a:p>
          <a:p>
            <a:pPr marL="285750" marR="5080" lvl="1" indent="-285750">
              <a:lnSpc>
                <a:spcPct val="150100"/>
              </a:lnSpc>
              <a:spcBef>
                <a:spcPts val="100"/>
              </a:spcBef>
              <a:buFont typeface="Arial" panose="020B0604020202020204" pitchFamily="34" charset="0"/>
              <a:buChar char="•"/>
              <a:tabLst>
                <a:tab pos="241300" algn="l"/>
                <a:tab pos="241935" algn="l"/>
              </a:tabLst>
            </a:pPr>
            <a:r>
              <a:rPr lang="en-US" b="1" dirty="0">
                <a:latin typeface="Open Sans" panose="020B0606030504020204" pitchFamily="34" charset="0"/>
                <a:ea typeface="Open Sans" panose="020B0606030504020204" pitchFamily="34" charset="0"/>
                <a:cs typeface="Open Sans" panose="020B0606030504020204" pitchFamily="34" charset="0"/>
              </a:rPr>
              <a:t>Article 24.1.6 (New)</a:t>
            </a:r>
          </a:p>
          <a:p>
            <a:pPr marL="285750" marR="5080" lvl="2" indent="-285750">
              <a:lnSpc>
                <a:spcPct val="150100"/>
              </a:lnSpc>
              <a:spcBef>
                <a:spcPts val="100"/>
              </a:spcBef>
              <a:buFont typeface="Arial" panose="020B0604020202020204" pitchFamily="34" charset="0"/>
              <a:buChar char="•"/>
              <a:tabLst>
                <a:tab pos="241300" algn="l"/>
                <a:tab pos="241935" algn="l"/>
              </a:tabLst>
            </a:pPr>
            <a:r>
              <a:rPr lang="en-US" dirty="0">
                <a:latin typeface="Open Sans" panose="020B0606030504020204" pitchFamily="34" charset="0"/>
                <a:ea typeface="Open Sans" panose="020B0606030504020204" pitchFamily="34" charset="0"/>
                <a:cs typeface="Open Sans" panose="020B0606030504020204" pitchFamily="34" charset="0"/>
              </a:rPr>
              <a:t>In any evaluative process, Members may include activities that advance I-EDIAA and such information will be considered in the evaluation</a:t>
            </a:r>
          </a:p>
          <a:p>
            <a:pPr marL="285750" marR="5080" lvl="2" indent="-285750">
              <a:lnSpc>
                <a:spcPct val="150100"/>
              </a:lnSpc>
              <a:spcBef>
                <a:spcPts val="100"/>
              </a:spcBef>
              <a:tabLst>
                <a:tab pos="241300" algn="l"/>
                <a:tab pos="241935" algn="l"/>
              </a:tabLst>
            </a:pPr>
            <a:endParaRPr lang="en-US" dirty="0">
              <a:latin typeface="Open Sans" panose="020B0606030504020204" pitchFamily="34" charset="0"/>
              <a:ea typeface="Open Sans" panose="020B0606030504020204" pitchFamily="34" charset="0"/>
              <a:cs typeface="Open Sans" panose="020B0606030504020204" pitchFamily="34" charset="0"/>
            </a:endParaRPr>
          </a:p>
          <a:p>
            <a:pPr marL="285750" marR="5080" lvl="3" indent="-285750">
              <a:lnSpc>
                <a:spcPct val="150100"/>
              </a:lnSpc>
              <a:spcBef>
                <a:spcPts val="100"/>
              </a:spcBef>
              <a:buFont typeface="Arial" panose="020B0604020202020204" pitchFamily="34" charset="0"/>
              <a:buChar char="•"/>
              <a:tabLst>
                <a:tab pos="241300" algn="l"/>
                <a:tab pos="241935" algn="l"/>
              </a:tabLst>
            </a:pPr>
            <a:r>
              <a:rPr lang="en-US" dirty="0">
                <a:latin typeface="Open Sans" panose="020B0606030504020204" pitchFamily="34" charset="0"/>
                <a:ea typeface="Open Sans" panose="020B0606030504020204" pitchFamily="34" charset="0"/>
                <a:cs typeface="Open Sans" panose="020B0606030504020204" pitchFamily="34" charset="0"/>
              </a:rPr>
              <a:t>see also changes to changes to Appendix F:  Term Adjunct Appointment Report), specifically: </a:t>
            </a:r>
            <a:r>
              <a:rPr lang="en-US" dirty="0">
                <a:solidFill>
                  <a:srgbClr val="FF0000"/>
                </a:solidFill>
                <a:latin typeface="Open Sans" panose="020B0606030504020204" pitchFamily="34" charset="0"/>
                <a:ea typeface="Open Sans" panose="020B0606030504020204" pitchFamily="34" charset="0"/>
                <a:cs typeface="Open Sans" panose="020B0606030504020204" pitchFamily="34" charset="0"/>
              </a:rPr>
              <a:t>“Members may include in any section below activities that advance I-EDIAA and such information will be considered in the evaluation</a:t>
            </a:r>
            <a:r>
              <a:rPr lang="en-US" dirty="0">
                <a:latin typeface="Open Sans" panose="020B0606030504020204" pitchFamily="34" charset="0"/>
                <a:ea typeface="Open Sans" panose="020B0606030504020204" pitchFamily="34" charset="0"/>
                <a:cs typeface="Open Sans" panose="020B0606030504020204" pitchFamily="34" charset="0"/>
              </a:rPr>
              <a:t>”</a:t>
            </a:r>
            <a:endParaRPr b="1" dirty="0">
              <a:latin typeface="Open Sans" panose="020B0606030504020204" pitchFamily="34" charset="0"/>
              <a:ea typeface="Open Sans" panose="020B0606030504020204" pitchFamily="34" charset="0"/>
              <a:cs typeface="Open Sans" panose="020B0606030504020204" pitchFamily="34" charset="0"/>
            </a:endParaRPr>
          </a:p>
        </p:txBody>
      </p:sp>
      <p:sp>
        <p:nvSpPr>
          <p:cNvPr id="4" name="Slide Number Placeholder 3">
            <a:extLst>
              <a:ext uri="{FF2B5EF4-FFF2-40B4-BE49-F238E27FC236}">
                <a16:creationId xmlns:a16="http://schemas.microsoft.com/office/drawing/2014/main" id="{99E519A8-F60B-FDD2-086D-DF0F3F7BAC58}"/>
              </a:ext>
            </a:extLst>
          </p:cNvPr>
          <p:cNvSpPr>
            <a:spLocks noGrp="1"/>
          </p:cNvSpPr>
          <p:nvPr>
            <p:ph type="sldNum" sz="quarter" idx="7"/>
          </p:nvPr>
        </p:nvSpPr>
        <p:spPr/>
        <p:txBody>
          <a:bodyPr/>
          <a:lstStyle/>
          <a:p>
            <a:fld id="{B6F15528-21DE-4FAA-801E-634DDDAF4B2B}" type="slidenum">
              <a:rPr lang="en-US" smtClean="0"/>
              <a:t>22</a:t>
            </a:fld>
            <a:endParaRPr lang="en-US" dirty="0"/>
          </a:p>
        </p:txBody>
      </p:sp>
      <p:sp>
        <p:nvSpPr>
          <p:cNvPr id="5" name="object 2">
            <a:extLst>
              <a:ext uri="{FF2B5EF4-FFF2-40B4-BE49-F238E27FC236}">
                <a16:creationId xmlns:a16="http://schemas.microsoft.com/office/drawing/2014/main" id="{FA693B5B-444C-194F-25E0-7BDE8BA379AA}"/>
              </a:ext>
            </a:extLst>
          </p:cNvPr>
          <p:cNvSpPr txBox="1">
            <a:spLocks/>
          </p:cNvSpPr>
          <p:nvPr/>
        </p:nvSpPr>
        <p:spPr>
          <a:xfrm>
            <a:off x="678281" y="278923"/>
            <a:ext cx="8099959" cy="413575"/>
          </a:xfrm>
          <a:prstGeom prst="rect">
            <a:avLst/>
          </a:prstGeom>
        </p:spPr>
        <p:txBody>
          <a:bodyPr vert="horz" wrap="square" lIns="0" tIns="13335" rIns="0" bIns="0" rtlCol="0">
            <a:spAutoFit/>
          </a:bodyPr>
          <a:lstStyle>
            <a:lvl1pPr>
              <a:defRPr sz="4400" b="1" i="0">
                <a:solidFill>
                  <a:schemeClr val="tx1"/>
                </a:solidFill>
                <a:latin typeface="Open Sans"/>
                <a:ea typeface="+mj-ea"/>
                <a:cs typeface="Open Sans"/>
              </a:defRPr>
            </a:lvl1pPr>
          </a:lstStyle>
          <a:p>
            <a:pPr marL="12700">
              <a:spcBef>
                <a:spcPts val="105"/>
              </a:spcBef>
            </a:pPr>
            <a:r>
              <a:rPr lang="en-US" sz="2600" kern="0" spc="-30">
                <a:solidFill>
                  <a:srgbClr val="002352"/>
                </a:solidFill>
              </a:rPr>
              <a:t>IV.</a:t>
            </a:r>
            <a:r>
              <a:rPr lang="en-US" sz="2600" kern="0" spc="20">
                <a:solidFill>
                  <a:srgbClr val="002352"/>
                </a:solidFill>
              </a:rPr>
              <a:t> </a:t>
            </a:r>
            <a:r>
              <a:rPr lang="en-US" sz="2600" kern="0" spc="-30">
                <a:solidFill>
                  <a:srgbClr val="002352"/>
                </a:solidFill>
              </a:rPr>
              <a:t>Personnel Processes:  What’s New?</a:t>
            </a:r>
            <a:endParaRPr lang="en-US" sz="2600" kern="0"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678281" y="531368"/>
            <a:ext cx="8465719" cy="321242"/>
          </a:xfrm>
          <a:prstGeom prst="rect">
            <a:avLst/>
          </a:prstGeom>
        </p:spPr>
        <p:txBody>
          <a:bodyPr vert="horz" wrap="square" lIns="0" tIns="13335" rIns="0" bIns="0" rtlCol="0">
            <a:spAutoFit/>
          </a:bodyPr>
          <a:lstStyle/>
          <a:p>
            <a:pPr marL="12700">
              <a:lnSpc>
                <a:spcPct val="100000"/>
              </a:lnSpc>
              <a:spcBef>
                <a:spcPts val="105"/>
              </a:spcBef>
            </a:pPr>
            <a:r>
              <a:rPr lang="en-US" sz="2000" u="sng" dirty="0">
                <a:solidFill>
                  <a:srgbClr val="002352"/>
                </a:solidFill>
              </a:rPr>
              <a:t>Article 24 – Employment Equity, continued</a:t>
            </a:r>
            <a:endParaRPr sz="2000" u="sng" dirty="0"/>
          </a:p>
        </p:txBody>
      </p:sp>
      <p:sp>
        <p:nvSpPr>
          <p:cNvPr id="3" name="object 3"/>
          <p:cNvSpPr txBox="1"/>
          <p:nvPr/>
        </p:nvSpPr>
        <p:spPr>
          <a:xfrm>
            <a:off x="678281" y="1270559"/>
            <a:ext cx="10547985" cy="4200509"/>
          </a:xfrm>
          <a:prstGeom prst="rect">
            <a:avLst/>
          </a:prstGeom>
        </p:spPr>
        <p:txBody>
          <a:bodyPr vert="horz" wrap="square" lIns="0" tIns="12700" rIns="0" bIns="0" rtlCol="0">
            <a:spAutoFit/>
          </a:bodyPr>
          <a:lstStyle/>
          <a:p>
            <a:pPr marL="285750" marR="5080" lvl="1" indent="-285750">
              <a:lnSpc>
                <a:spcPct val="150100"/>
              </a:lnSpc>
              <a:spcBef>
                <a:spcPts val="100"/>
              </a:spcBef>
              <a:buFont typeface="Arial" panose="020B0604020202020204" pitchFamily="34" charset="0"/>
              <a:buChar char="•"/>
              <a:tabLst>
                <a:tab pos="241300" algn="l"/>
                <a:tab pos="241935" algn="l"/>
              </a:tabLst>
            </a:pPr>
            <a:r>
              <a:rPr lang="en-US" dirty="0">
                <a:latin typeface="Open Sans"/>
                <a:cs typeface="Open Sans"/>
              </a:rPr>
              <a:t>The principles are now expressly described in the provisions regarding appointment processes (24.1.4) and RTP/RCAP (Article 24.1.5)</a:t>
            </a:r>
          </a:p>
          <a:p>
            <a:pPr marL="285750" marR="5080" lvl="1" indent="-285750">
              <a:lnSpc>
                <a:spcPct val="150100"/>
              </a:lnSpc>
              <a:spcBef>
                <a:spcPts val="100"/>
              </a:spcBef>
              <a:buFont typeface="Arial" panose="020B0604020202020204" pitchFamily="34" charset="0"/>
              <a:buChar char="•"/>
              <a:tabLst>
                <a:tab pos="241300" algn="l"/>
                <a:tab pos="241935" algn="l"/>
              </a:tabLst>
            </a:pPr>
            <a:endParaRPr lang="en-US" dirty="0">
              <a:latin typeface="Open Sans"/>
              <a:cs typeface="Open Sans"/>
            </a:endParaRPr>
          </a:p>
          <a:p>
            <a:pPr marL="285750" marR="5080" lvl="1" indent="-285750">
              <a:lnSpc>
                <a:spcPct val="150100"/>
              </a:lnSpc>
              <a:spcBef>
                <a:spcPts val="100"/>
              </a:spcBef>
              <a:buFont typeface="Arial" panose="020B0604020202020204" pitchFamily="34" charset="0"/>
              <a:buChar char="•"/>
              <a:tabLst>
                <a:tab pos="241300" algn="l"/>
                <a:tab pos="241935" algn="l"/>
              </a:tabLst>
            </a:pPr>
            <a:r>
              <a:rPr lang="en-US" dirty="0">
                <a:latin typeface="Open Sans"/>
                <a:cs typeface="Open Sans"/>
              </a:rPr>
              <a:t>In particular, the  Parties agreed that, in RTP/RCAP processes, criteria “shall not undervalue work which may be performed disproportionately by members of the equity-deserving groups”</a:t>
            </a:r>
          </a:p>
          <a:p>
            <a:pPr marL="0" marR="5080" lvl="1">
              <a:lnSpc>
                <a:spcPct val="150100"/>
              </a:lnSpc>
              <a:spcBef>
                <a:spcPts val="100"/>
              </a:spcBef>
              <a:tabLst>
                <a:tab pos="241300" algn="l"/>
                <a:tab pos="241935" algn="l"/>
              </a:tabLst>
            </a:pPr>
            <a:endParaRPr lang="en-US" dirty="0">
              <a:latin typeface="Open Sans"/>
              <a:cs typeface="Open Sans"/>
            </a:endParaRPr>
          </a:p>
          <a:p>
            <a:pPr marL="285750" marR="5080" lvl="1" indent="-285750">
              <a:lnSpc>
                <a:spcPct val="150100"/>
              </a:lnSpc>
              <a:spcBef>
                <a:spcPts val="100"/>
              </a:spcBef>
              <a:buFont typeface="Arial" panose="020B0604020202020204" pitchFamily="34" charset="0"/>
              <a:buChar char="•"/>
              <a:tabLst>
                <a:tab pos="241300" algn="l"/>
                <a:tab pos="241935" algn="l"/>
              </a:tabLst>
            </a:pPr>
            <a:r>
              <a:rPr lang="en-US" b="1" dirty="0">
                <a:latin typeface="Open Sans"/>
                <a:cs typeface="Open Sans"/>
              </a:rPr>
              <a:t>24.3 Appointment Processes</a:t>
            </a:r>
          </a:p>
          <a:p>
            <a:pPr marL="742950" marR="5080" lvl="2" indent="-285750">
              <a:lnSpc>
                <a:spcPct val="150100"/>
              </a:lnSpc>
              <a:spcBef>
                <a:spcPts val="100"/>
              </a:spcBef>
              <a:buFont typeface="Arial" panose="020B0604020202020204" pitchFamily="34" charset="0"/>
              <a:buChar char="•"/>
              <a:tabLst>
                <a:tab pos="241300" algn="l"/>
                <a:tab pos="241935" algn="l"/>
              </a:tabLst>
            </a:pPr>
            <a:r>
              <a:rPr lang="en-US" dirty="0">
                <a:latin typeface="Open Sans"/>
                <a:cs typeface="Open Sans"/>
              </a:rPr>
              <a:t>The process that will be followed depends on whether it will be a typical, active search [24.3.1 (b)], or a </a:t>
            </a:r>
            <a:r>
              <a:rPr lang="en-US" u="sng" dirty="0">
                <a:latin typeface="Open Sans"/>
                <a:cs typeface="Open Sans"/>
              </a:rPr>
              <a:t>Targeted Hire </a:t>
            </a:r>
            <a:r>
              <a:rPr lang="en-US" dirty="0">
                <a:latin typeface="Open Sans"/>
                <a:cs typeface="Open Sans"/>
              </a:rPr>
              <a:t>search [24.3.1 (a)]</a:t>
            </a:r>
          </a:p>
          <a:p>
            <a:pPr marL="285750" marR="5080" lvl="1" indent="-285750">
              <a:lnSpc>
                <a:spcPct val="150100"/>
              </a:lnSpc>
              <a:spcBef>
                <a:spcPts val="100"/>
              </a:spcBef>
              <a:buFont typeface="Arial" panose="020B0604020202020204" pitchFamily="34" charset="0"/>
              <a:buChar char="•"/>
              <a:tabLst>
                <a:tab pos="241300" algn="l"/>
                <a:tab pos="241935" algn="l"/>
              </a:tabLst>
            </a:pPr>
            <a:endParaRPr dirty="0">
              <a:latin typeface="Open Sans"/>
              <a:cs typeface="Open Sans"/>
            </a:endParaRPr>
          </a:p>
        </p:txBody>
      </p:sp>
      <p:sp>
        <p:nvSpPr>
          <p:cNvPr id="4" name="Slide Number Placeholder 3">
            <a:extLst>
              <a:ext uri="{FF2B5EF4-FFF2-40B4-BE49-F238E27FC236}">
                <a16:creationId xmlns:a16="http://schemas.microsoft.com/office/drawing/2014/main" id="{99E519A8-F60B-FDD2-086D-DF0F3F7BAC58}"/>
              </a:ext>
            </a:extLst>
          </p:cNvPr>
          <p:cNvSpPr>
            <a:spLocks noGrp="1"/>
          </p:cNvSpPr>
          <p:nvPr>
            <p:ph type="sldNum" sz="quarter" idx="7"/>
          </p:nvPr>
        </p:nvSpPr>
        <p:spPr/>
        <p:txBody>
          <a:bodyPr/>
          <a:lstStyle/>
          <a:p>
            <a:fld id="{B6F15528-21DE-4FAA-801E-634DDDAF4B2B}" type="slidenum">
              <a:rPr lang="en-US" smtClean="0"/>
              <a:t>23</a:t>
            </a:fld>
            <a:endParaRPr lang="en-US" dirty="0"/>
          </a:p>
        </p:txBody>
      </p:sp>
    </p:spTree>
    <p:extLst>
      <p:ext uri="{BB962C8B-B14F-4D97-AF65-F5344CB8AC3E}">
        <p14:creationId xmlns:p14="http://schemas.microsoft.com/office/powerpoint/2010/main" val="415709374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678281" y="531368"/>
            <a:ext cx="8465719" cy="321242"/>
          </a:xfrm>
          <a:prstGeom prst="rect">
            <a:avLst/>
          </a:prstGeom>
        </p:spPr>
        <p:txBody>
          <a:bodyPr vert="horz" wrap="square" lIns="0" tIns="13335" rIns="0" bIns="0" rtlCol="0">
            <a:spAutoFit/>
          </a:bodyPr>
          <a:lstStyle/>
          <a:p>
            <a:pPr marL="12700">
              <a:lnSpc>
                <a:spcPct val="100000"/>
              </a:lnSpc>
              <a:spcBef>
                <a:spcPts val="105"/>
              </a:spcBef>
            </a:pPr>
            <a:r>
              <a:rPr lang="en-US" sz="2000" u="sng" dirty="0">
                <a:solidFill>
                  <a:srgbClr val="002352"/>
                </a:solidFill>
              </a:rPr>
              <a:t>Article 24 – Employment Equity, Continued</a:t>
            </a:r>
            <a:endParaRPr sz="2000" u="sng" dirty="0"/>
          </a:p>
        </p:txBody>
      </p:sp>
      <p:sp>
        <p:nvSpPr>
          <p:cNvPr id="4" name="Slide Number Placeholder 3">
            <a:extLst>
              <a:ext uri="{FF2B5EF4-FFF2-40B4-BE49-F238E27FC236}">
                <a16:creationId xmlns:a16="http://schemas.microsoft.com/office/drawing/2014/main" id="{99E519A8-F60B-FDD2-086D-DF0F3F7BAC58}"/>
              </a:ext>
            </a:extLst>
          </p:cNvPr>
          <p:cNvSpPr>
            <a:spLocks noGrp="1"/>
          </p:cNvSpPr>
          <p:nvPr>
            <p:ph type="sldNum" sz="quarter" idx="7"/>
          </p:nvPr>
        </p:nvSpPr>
        <p:spPr/>
        <p:txBody>
          <a:bodyPr/>
          <a:lstStyle/>
          <a:p>
            <a:fld id="{B6F15528-21DE-4FAA-801E-634DDDAF4B2B}" type="slidenum">
              <a:rPr lang="en-US" smtClean="0"/>
              <a:t>24</a:t>
            </a:fld>
            <a:endParaRPr lang="en-US" dirty="0"/>
          </a:p>
        </p:txBody>
      </p:sp>
      <p:sp>
        <p:nvSpPr>
          <p:cNvPr id="11" name="TextBox 10">
            <a:extLst>
              <a:ext uri="{FF2B5EF4-FFF2-40B4-BE49-F238E27FC236}">
                <a16:creationId xmlns:a16="http://schemas.microsoft.com/office/drawing/2014/main" id="{973EAE65-A8D5-1088-17B2-B682EBE81D3B}"/>
              </a:ext>
            </a:extLst>
          </p:cNvPr>
          <p:cNvSpPr txBox="1"/>
          <p:nvPr/>
        </p:nvSpPr>
        <p:spPr>
          <a:xfrm>
            <a:off x="838200" y="1825977"/>
            <a:ext cx="9982200" cy="390876"/>
          </a:xfrm>
          <a:prstGeom prst="rect">
            <a:avLst/>
          </a:prstGeom>
          <a:noFill/>
        </p:spPr>
        <p:txBody>
          <a:bodyPr wrap="square" rtlCol="0">
            <a:spAutoFit/>
          </a:bodyPr>
          <a:lstStyle/>
          <a:p>
            <a:pPr marL="347663" marR="718185" indent="-228600" algn="just">
              <a:lnSpc>
                <a:spcPct val="115000"/>
              </a:lnSpc>
              <a:spcBef>
                <a:spcPts val="460"/>
              </a:spcBef>
              <a:spcAft>
                <a:spcPts val="0"/>
              </a:spcAft>
            </a:pPr>
            <a:r>
              <a:rPr lang="en-US" b="1" u="sng" dirty="0">
                <a:uFill>
                  <a:solidFill>
                    <a:srgbClr val="CC3494"/>
                  </a:solidFill>
                </a:uFill>
                <a:latin typeface="Open Sans" panose="020B0606030504020204" pitchFamily="34" charset="0"/>
                <a:ea typeface="Open Sans" panose="020B0606030504020204" pitchFamily="34" charset="0"/>
                <a:cs typeface="Open Sans" panose="020B0606030504020204" pitchFamily="34" charset="0"/>
              </a:rPr>
              <a:t>TARGETED HIRE</a:t>
            </a:r>
            <a:endParaRPr lang="en-US" sz="1800" b="1" dirty="0">
              <a:effectLst/>
              <a:latin typeface="Open Sans" panose="020B0606030504020204" pitchFamily="34" charset="0"/>
              <a:ea typeface="Open Sans" panose="020B0606030504020204" pitchFamily="34" charset="0"/>
              <a:cs typeface="Open Sans" panose="020B0606030504020204" pitchFamily="34" charset="0"/>
            </a:endParaRPr>
          </a:p>
        </p:txBody>
      </p:sp>
      <p:pic>
        <p:nvPicPr>
          <p:cNvPr id="8" name="Picture 7">
            <a:extLst>
              <a:ext uri="{FF2B5EF4-FFF2-40B4-BE49-F238E27FC236}">
                <a16:creationId xmlns:a16="http://schemas.microsoft.com/office/drawing/2014/main" id="{CBC4C5B5-B68C-877F-2A20-21616D0F9E78}"/>
              </a:ext>
            </a:extLst>
          </p:cNvPr>
          <p:cNvPicPr>
            <a:picLocks noChangeAspect="1"/>
          </p:cNvPicPr>
          <p:nvPr/>
        </p:nvPicPr>
        <p:blipFill>
          <a:blip r:embed="rId2"/>
          <a:stretch>
            <a:fillRect/>
          </a:stretch>
        </p:blipFill>
        <p:spPr>
          <a:xfrm>
            <a:off x="838199" y="2450965"/>
            <a:ext cx="10173513" cy="1892435"/>
          </a:xfrm>
          <a:prstGeom prst="rect">
            <a:avLst/>
          </a:prstGeom>
        </p:spPr>
      </p:pic>
    </p:spTree>
    <p:extLst>
      <p:ext uri="{BB962C8B-B14F-4D97-AF65-F5344CB8AC3E}">
        <p14:creationId xmlns:p14="http://schemas.microsoft.com/office/powerpoint/2010/main" val="404660217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678281" y="531368"/>
            <a:ext cx="8465719" cy="321242"/>
          </a:xfrm>
          <a:prstGeom prst="rect">
            <a:avLst/>
          </a:prstGeom>
        </p:spPr>
        <p:txBody>
          <a:bodyPr vert="horz" wrap="square" lIns="0" tIns="13335" rIns="0" bIns="0" rtlCol="0">
            <a:spAutoFit/>
          </a:bodyPr>
          <a:lstStyle/>
          <a:p>
            <a:pPr marL="12700">
              <a:lnSpc>
                <a:spcPct val="100000"/>
              </a:lnSpc>
              <a:spcBef>
                <a:spcPts val="105"/>
              </a:spcBef>
            </a:pPr>
            <a:r>
              <a:rPr lang="en-US" sz="2000" u="sng" dirty="0">
                <a:solidFill>
                  <a:srgbClr val="002352"/>
                </a:solidFill>
              </a:rPr>
              <a:t>Article 24 – Employment Equity, Continued</a:t>
            </a:r>
            <a:endParaRPr sz="2000" u="sng" dirty="0"/>
          </a:p>
        </p:txBody>
      </p:sp>
      <p:sp>
        <p:nvSpPr>
          <p:cNvPr id="4" name="Slide Number Placeholder 3">
            <a:extLst>
              <a:ext uri="{FF2B5EF4-FFF2-40B4-BE49-F238E27FC236}">
                <a16:creationId xmlns:a16="http://schemas.microsoft.com/office/drawing/2014/main" id="{99E519A8-F60B-FDD2-086D-DF0F3F7BAC58}"/>
              </a:ext>
            </a:extLst>
          </p:cNvPr>
          <p:cNvSpPr>
            <a:spLocks noGrp="1"/>
          </p:cNvSpPr>
          <p:nvPr>
            <p:ph type="sldNum" sz="quarter" idx="7"/>
          </p:nvPr>
        </p:nvSpPr>
        <p:spPr/>
        <p:txBody>
          <a:bodyPr/>
          <a:lstStyle/>
          <a:p>
            <a:fld id="{B6F15528-21DE-4FAA-801E-634DDDAF4B2B}" type="slidenum">
              <a:rPr lang="en-US" smtClean="0"/>
              <a:t>25</a:t>
            </a:fld>
            <a:endParaRPr lang="en-US" dirty="0"/>
          </a:p>
        </p:txBody>
      </p:sp>
      <p:sp>
        <p:nvSpPr>
          <p:cNvPr id="11" name="TextBox 10">
            <a:extLst>
              <a:ext uri="{FF2B5EF4-FFF2-40B4-BE49-F238E27FC236}">
                <a16:creationId xmlns:a16="http://schemas.microsoft.com/office/drawing/2014/main" id="{973EAE65-A8D5-1088-17B2-B682EBE81D3B}"/>
              </a:ext>
            </a:extLst>
          </p:cNvPr>
          <p:cNvSpPr txBox="1"/>
          <p:nvPr/>
        </p:nvSpPr>
        <p:spPr>
          <a:xfrm>
            <a:off x="838200" y="1470660"/>
            <a:ext cx="9982200" cy="2741904"/>
          </a:xfrm>
          <a:prstGeom prst="rect">
            <a:avLst/>
          </a:prstGeom>
          <a:noFill/>
        </p:spPr>
        <p:txBody>
          <a:bodyPr wrap="square" rtlCol="0">
            <a:spAutoFit/>
          </a:bodyPr>
          <a:lstStyle/>
          <a:p>
            <a:pPr marL="347663" marR="718185" indent="-228600" algn="just">
              <a:lnSpc>
                <a:spcPct val="115000"/>
              </a:lnSpc>
              <a:spcBef>
                <a:spcPts val="460"/>
              </a:spcBef>
              <a:spcAft>
                <a:spcPts val="0"/>
              </a:spcAft>
            </a:pPr>
            <a:r>
              <a:rPr lang="en-US" b="1" u="sng" dirty="0">
                <a:uFill>
                  <a:solidFill>
                    <a:srgbClr val="CC3494"/>
                  </a:solidFill>
                </a:uFill>
                <a:latin typeface="Open Sans" panose="020B0606030504020204" pitchFamily="34" charset="0"/>
                <a:ea typeface="Open Sans" panose="020B0606030504020204" pitchFamily="34" charset="0"/>
                <a:cs typeface="Open Sans" panose="020B0606030504020204" pitchFamily="34" charset="0"/>
              </a:rPr>
              <a:t>TYPICAL</a:t>
            </a:r>
          </a:p>
          <a:p>
            <a:pPr marL="347663" marR="718185" indent="-228600" algn="just">
              <a:lnSpc>
                <a:spcPct val="115000"/>
              </a:lnSpc>
              <a:spcBef>
                <a:spcPts val="460"/>
              </a:spcBef>
              <a:spcAft>
                <a:spcPts val="0"/>
              </a:spcAft>
            </a:pPr>
            <a:endParaRPr lang="en-US" u="sng" dirty="0">
              <a:uFill>
                <a:solidFill>
                  <a:srgbClr val="CC3494"/>
                </a:solidFill>
              </a:uFill>
              <a:latin typeface="Arial" panose="020B0604020202020204" pitchFamily="34" charset="0"/>
              <a:ea typeface="Arial" panose="020B0604020202020204" pitchFamily="34" charset="0"/>
            </a:endParaRPr>
          </a:p>
          <a:p>
            <a:pPr marL="347663" marR="718185" indent="-228600" algn="just">
              <a:lnSpc>
                <a:spcPct val="115000"/>
              </a:lnSpc>
              <a:spcBef>
                <a:spcPts val="460"/>
              </a:spcBef>
              <a:spcAft>
                <a:spcPts val="0"/>
              </a:spcAft>
            </a:pPr>
            <a:r>
              <a:rPr lang="en-US" sz="1800" u="sng" dirty="0">
                <a:solidFill>
                  <a:srgbClr val="CC3494"/>
                </a:solidFill>
                <a:effectLst/>
                <a:uFill>
                  <a:solidFill>
                    <a:srgbClr val="CC3494"/>
                  </a:solidFill>
                </a:uFill>
                <a:latin typeface="Arial" panose="020B0604020202020204" pitchFamily="34" charset="0"/>
                <a:ea typeface="Arial" panose="020B0604020202020204" pitchFamily="34" charset="0"/>
              </a:rPr>
              <a:t>(b) </a:t>
            </a:r>
            <a:r>
              <a:rPr lang="en-US" sz="1800" dirty="0">
                <a:effectLst/>
                <a:latin typeface="Open Sans" panose="020B0606030504020204" pitchFamily="34" charset="0"/>
                <a:ea typeface="Open Sans" panose="020B0606030504020204" pitchFamily="34" charset="0"/>
                <a:cs typeface="Open Sans" panose="020B0606030504020204" pitchFamily="34" charset="0"/>
              </a:rPr>
              <a:t>Advertisements and postings</a:t>
            </a:r>
            <a:r>
              <a:rPr lang="en-US" sz="1800" u="sng" dirty="0">
                <a:solidFill>
                  <a:srgbClr val="D13337"/>
                </a:solidFill>
                <a:effectLst/>
                <a:uFill>
                  <a:solidFill>
                    <a:srgbClr val="D13337"/>
                  </a:solidFill>
                </a:uFill>
                <a:latin typeface="Open Sans" panose="020B0606030504020204" pitchFamily="34" charset="0"/>
                <a:ea typeface="Open Sans" panose="020B0606030504020204" pitchFamily="34" charset="0"/>
                <a:cs typeface="Open Sans" panose="020B0606030504020204" pitchFamily="34" charset="0"/>
              </a:rPr>
              <a:t> for appointments other than those for a</a:t>
            </a:r>
            <a:r>
              <a:rPr lang="en-US" sz="1800" dirty="0">
                <a:solidFill>
                  <a:srgbClr val="D13337"/>
                </a:solidFill>
                <a:effectLst/>
                <a:latin typeface="Open Sans" panose="020B0606030504020204" pitchFamily="34" charset="0"/>
                <a:ea typeface="Open Sans" panose="020B0606030504020204" pitchFamily="34" charset="0"/>
                <a:cs typeface="Open Sans" panose="020B0606030504020204" pitchFamily="34" charset="0"/>
              </a:rPr>
              <a:t> </a:t>
            </a:r>
            <a:r>
              <a:rPr lang="en-US" sz="1800" u="sng" dirty="0">
                <a:solidFill>
                  <a:srgbClr val="D13337"/>
                </a:solidFill>
                <a:effectLst/>
                <a:uFill>
                  <a:solidFill>
                    <a:srgbClr val="D13337"/>
                  </a:solidFill>
                </a:uFill>
                <a:latin typeface="Open Sans" panose="020B0606030504020204" pitchFamily="34" charset="0"/>
                <a:ea typeface="Open Sans" panose="020B0606030504020204" pitchFamily="34" charset="0"/>
                <a:cs typeface="Open Sans" panose="020B0606030504020204" pitchFamily="34" charset="0"/>
              </a:rPr>
              <a:t>targeted hiring process</a:t>
            </a:r>
            <a:r>
              <a:rPr lang="en-US" sz="1800" dirty="0">
                <a:solidFill>
                  <a:srgbClr val="D13337"/>
                </a:solidFill>
                <a:effectLst/>
                <a:latin typeface="Open Sans" panose="020B0606030504020204" pitchFamily="34" charset="0"/>
                <a:ea typeface="Open Sans" panose="020B0606030504020204" pitchFamily="34" charset="0"/>
                <a:cs typeface="Open Sans" panose="020B0606030504020204" pitchFamily="34" charset="0"/>
              </a:rPr>
              <a:t> </a:t>
            </a:r>
            <a:r>
              <a:rPr lang="en-US" sz="1800" dirty="0">
                <a:effectLst/>
                <a:latin typeface="Open Sans" panose="020B0606030504020204" pitchFamily="34" charset="0"/>
                <a:ea typeface="Open Sans" panose="020B0606030504020204" pitchFamily="34" charset="0"/>
                <a:cs typeface="Open Sans" panose="020B0606030504020204" pitchFamily="34" charset="0"/>
              </a:rPr>
              <a:t>shall include the following statement: “The University invites applications from all qualified individuals. Queen's is strongly committed to employment equity, diversity, and inclusion in the workplace</a:t>
            </a:r>
            <a:r>
              <a:rPr lang="en-US" sz="1800" spc="-170" dirty="0">
                <a:effectLst/>
                <a:latin typeface="Open Sans" panose="020B0606030504020204" pitchFamily="34" charset="0"/>
                <a:ea typeface="Open Sans" panose="020B0606030504020204" pitchFamily="34" charset="0"/>
                <a:cs typeface="Open Sans" panose="020B0606030504020204" pitchFamily="34" charset="0"/>
              </a:rPr>
              <a:t> </a:t>
            </a:r>
            <a:r>
              <a:rPr lang="en-US" sz="1800" dirty="0">
                <a:effectLst/>
                <a:latin typeface="Open Sans" panose="020B0606030504020204" pitchFamily="34" charset="0"/>
                <a:ea typeface="Open Sans" panose="020B0606030504020204" pitchFamily="34" charset="0"/>
                <a:cs typeface="Open Sans" panose="020B0606030504020204" pitchFamily="34" charset="0"/>
              </a:rPr>
              <a:t>and encourages applications from Black, racialized/visible minority and Indigenous</a:t>
            </a:r>
            <a:r>
              <a:rPr lang="en-US" sz="1800" strike="sngStrike" dirty="0">
                <a:solidFill>
                  <a:srgbClr val="D13337"/>
                </a:solidFill>
                <a:effectLst/>
                <a:latin typeface="Open Sans" panose="020B0606030504020204" pitchFamily="34" charset="0"/>
                <a:ea typeface="Open Sans" panose="020B0606030504020204" pitchFamily="34" charset="0"/>
                <a:cs typeface="Open Sans" panose="020B0606030504020204" pitchFamily="34" charset="0"/>
              </a:rPr>
              <a:t>/Aboriginal</a:t>
            </a:r>
            <a:r>
              <a:rPr lang="en-US" sz="1800" dirty="0">
                <a:solidFill>
                  <a:srgbClr val="D13337"/>
                </a:solidFill>
                <a:effectLst/>
                <a:latin typeface="Open Sans" panose="020B0606030504020204" pitchFamily="34" charset="0"/>
                <a:ea typeface="Open Sans" panose="020B0606030504020204" pitchFamily="34" charset="0"/>
                <a:cs typeface="Open Sans" panose="020B0606030504020204" pitchFamily="34" charset="0"/>
              </a:rPr>
              <a:t> </a:t>
            </a:r>
            <a:r>
              <a:rPr lang="en-US" sz="1800" dirty="0">
                <a:effectLst/>
                <a:latin typeface="Open Sans" panose="020B0606030504020204" pitchFamily="34" charset="0"/>
                <a:ea typeface="Open Sans" panose="020B0606030504020204" pitchFamily="34" charset="0"/>
                <a:cs typeface="Open Sans" panose="020B0606030504020204" pitchFamily="34" charset="0"/>
              </a:rPr>
              <a:t>people, women, persons with disabilities, and 2SLGBTQ+ persons”;</a:t>
            </a:r>
          </a:p>
        </p:txBody>
      </p:sp>
    </p:spTree>
    <p:extLst>
      <p:ext uri="{BB962C8B-B14F-4D97-AF65-F5344CB8AC3E}">
        <p14:creationId xmlns:p14="http://schemas.microsoft.com/office/powerpoint/2010/main" val="419635864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678281" y="531368"/>
            <a:ext cx="8465719" cy="321242"/>
          </a:xfrm>
          <a:prstGeom prst="rect">
            <a:avLst/>
          </a:prstGeom>
        </p:spPr>
        <p:txBody>
          <a:bodyPr vert="horz" wrap="square" lIns="0" tIns="13335" rIns="0" bIns="0" rtlCol="0">
            <a:spAutoFit/>
          </a:bodyPr>
          <a:lstStyle/>
          <a:p>
            <a:pPr marL="12700">
              <a:lnSpc>
                <a:spcPct val="100000"/>
              </a:lnSpc>
              <a:spcBef>
                <a:spcPts val="105"/>
              </a:spcBef>
            </a:pPr>
            <a:r>
              <a:rPr lang="en-US" sz="2000" dirty="0">
                <a:solidFill>
                  <a:srgbClr val="002352"/>
                </a:solidFill>
              </a:rPr>
              <a:t>Article 24 – Employment Equity Continued</a:t>
            </a:r>
            <a:endParaRPr sz="2000" dirty="0"/>
          </a:p>
        </p:txBody>
      </p:sp>
      <p:sp>
        <p:nvSpPr>
          <p:cNvPr id="4" name="Slide Number Placeholder 3">
            <a:extLst>
              <a:ext uri="{FF2B5EF4-FFF2-40B4-BE49-F238E27FC236}">
                <a16:creationId xmlns:a16="http://schemas.microsoft.com/office/drawing/2014/main" id="{99E519A8-F60B-FDD2-086D-DF0F3F7BAC58}"/>
              </a:ext>
            </a:extLst>
          </p:cNvPr>
          <p:cNvSpPr>
            <a:spLocks noGrp="1"/>
          </p:cNvSpPr>
          <p:nvPr>
            <p:ph type="sldNum" sz="quarter" idx="7"/>
          </p:nvPr>
        </p:nvSpPr>
        <p:spPr/>
        <p:txBody>
          <a:bodyPr/>
          <a:lstStyle/>
          <a:p>
            <a:fld id="{B6F15528-21DE-4FAA-801E-634DDDAF4B2B}" type="slidenum">
              <a:rPr lang="en-US" smtClean="0"/>
              <a:t>26</a:t>
            </a:fld>
            <a:endParaRPr lang="en-US" dirty="0"/>
          </a:p>
        </p:txBody>
      </p:sp>
      <p:pic>
        <p:nvPicPr>
          <p:cNvPr id="7" name="Picture 6">
            <a:extLst>
              <a:ext uri="{FF2B5EF4-FFF2-40B4-BE49-F238E27FC236}">
                <a16:creationId xmlns:a16="http://schemas.microsoft.com/office/drawing/2014/main" id="{CB37871C-5C85-5EA9-B532-9BEBC5AB9197}"/>
              </a:ext>
            </a:extLst>
          </p:cNvPr>
          <p:cNvPicPr>
            <a:picLocks noChangeAspect="1"/>
          </p:cNvPicPr>
          <p:nvPr/>
        </p:nvPicPr>
        <p:blipFill>
          <a:blip r:embed="rId2"/>
          <a:stretch>
            <a:fillRect/>
          </a:stretch>
        </p:blipFill>
        <p:spPr>
          <a:xfrm>
            <a:off x="609599" y="1441704"/>
            <a:ext cx="10775815" cy="4501896"/>
          </a:xfrm>
          <a:prstGeom prst="rect">
            <a:avLst/>
          </a:prstGeom>
        </p:spPr>
      </p:pic>
    </p:spTree>
    <p:extLst>
      <p:ext uri="{BB962C8B-B14F-4D97-AF65-F5344CB8AC3E}">
        <p14:creationId xmlns:p14="http://schemas.microsoft.com/office/powerpoint/2010/main" val="405777113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678281" y="531368"/>
            <a:ext cx="8465719" cy="321242"/>
          </a:xfrm>
          <a:prstGeom prst="rect">
            <a:avLst/>
          </a:prstGeom>
        </p:spPr>
        <p:txBody>
          <a:bodyPr vert="horz" wrap="square" lIns="0" tIns="13335" rIns="0" bIns="0" rtlCol="0">
            <a:spAutoFit/>
          </a:bodyPr>
          <a:lstStyle/>
          <a:p>
            <a:pPr marL="12700">
              <a:lnSpc>
                <a:spcPct val="100000"/>
              </a:lnSpc>
              <a:spcBef>
                <a:spcPts val="105"/>
              </a:spcBef>
            </a:pPr>
            <a:r>
              <a:rPr lang="en-US" sz="2000" u="sng" dirty="0">
                <a:solidFill>
                  <a:srgbClr val="002352"/>
                </a:solidFill>
              </a:rPr>
              <a:t>Article 24 – Employment Equity, continued</a:t>
            </a:r>
            <a:endParaRPr sz="2000" u="sng" dirty="0"/>
          </a:p>
        </p:txBody>
      </p:sp>
      <p:sp>
        <p:nvSpPr>
          <p:cNvPr id="3" name="object 3"/>
          <p:cNvSpPr txBox="1"/>
          <p:nvPr/>
        </p:nvSpPr>
        <p:spPr>
          <a:xfrm>
            <a:off x="678281" y="1270559"/>
            <a:ext cx="10547985" cy="2902718"/>
          </a:xfrm>
          <a:prstGeom prst="rect">
            <a:avLst/>
          </a:prstGeom>
        </p:spPr>
        <p:txBody>
          <a:bodyPr vert="horz" wrap="square" lIns="0" tIns="12700" rIns="0" bIns="0" rtlCol="0">
            <a:spAutoFit/>
          </a:bodyPr>
          <a:lstStyle/>
          <a:p>
            <a:pPr marL="285750" marR="5080" lvl="1" indent="-285750">
              <a:lnSpc>
                <a:spcPct val="150100"/>
              </a:lnSpc>
              <a:spcBef>
                <a:spcPts val="100"/>
              </a:spcBef>
              <a:buFont typeface="Arial" panose="020B0604020202020204" pitchFamily="34" charset="0"/>
              <a:buChar char="•"/>
              <a:tabLst>
                <a:tab pos="241300" algn="l"/>
                <a:tab pos="241935" algn="l"/>
              </a:tabLst>
            </a:pPr>
            <a:r>
              <a:rPr lang="en-US" dirty="0">
                <a:latin typeface="Open Sans"/>
                <a:cs typeface="Open Sans"/>
              </a:rPr>
              <a:t>The diverse experience of applicants, and the many forms that scholarship can take, have been incorporated into the concept of “academic and professional excellence”.  And, we are all cautioned not to screen out the “potentially strong”</a:t>
            </a:r>
          </a:p>
          <a:p>
            <a:pPr marL="285750" marR="5080" lvl="1" indent="-285750">
              <a:lnSpc>
                <a:spcPct val="150100"/>
              </a:lnSpc>
              <a:spcBef>
                <a:spcPts val="100"/>
              </a:spcBef>
              <a:buFont typeface="Arial" panose="020B0604020202020204" pitchFamily="34" charset="0"/>
              <a:buChar char="•"/>
              <a:tabLst>
                <a:tab pos="241300" algn="l"/>
                <a:tab pos="241935" algn="l"/>
              </a:tabLst>
            </a:pPr>
            <a:endParaRPr lang="en-US" dirty="0">
              <a:latin typeface="Open Sans"/>
              <a:cs typeface="Open Sans"/>
            </a:endParaRPr>
          </a:p>
          <a:p>
            <a:pPr marL="285750" marR="5080" lvl="1" indent="-285750">
              <a:lnSpc>
                <a:spcPct val="150100"/>
              </a:lnSpc>
              <a:spcBef>
                <a:spcPts val="100"/>
              </a:spcBef>
              <a:buFont typeface="Arial" panose="020B0604020202020204" pitchFamily="34" charset="0"/>
              <a:buChar char="•"/>
              <a:tabLst>
                <a:tab pos="241300" algn="l"/>
                <a:tab pos="241935" algn="l"/>
              </a:tabLst>
            </a:pPr>
            <a:r>
              <a:rPr lang="en-US" dirty="0">
                <a:latin typeface="Open Sans"/>
                <a:cs typeface="Open Sans"/>
              </a:rPr>
              <a:t>If an Appointments Committee (Equity Rep) fails to adhere to the rules &amp; practices that assure equity, data collection and submission of information to HREO, such non – compliance will be reported and the Unit identified as non-compliant (24.4.2)</a:t>
            </a:r>
            <a:endParaRPr dirty="0">
              <a:latin typeface="Open Sans"/>
              <a:cs typeface="Open Sans"/>
            </a:endParaRPr>
          </a:p>
        </p:txBody>
      </p:sp>
      <p:sp>
        <p:nvSpPr>
          <p:cNvPr id="4" name="Slide Number Placeholder 3">
            <a:extLst>
              <a:ext uri="{FF2B5EF4-FFF2-40B4-BE49-F238E27FC236}">
                <a16:creationId xmlns:a16="http://schemas.microsoft.com/office/drawing/2014/main" id="{99E519A8-F60B-FDD2-086D-DF0F3F7BAC58}"/>
              </a:ext>
            </a:extLst>
          </p:cNvPr>
          <p:cNvSpPr>
            <a:spLocks noGrp="1"/>
          </p:cNvSpPr>
          <p:nvPr>
            <p:ph type="sldNum" sz="quarter" idx="7"/>
          </p:nvPr>
        </p:nvSpPr>
        <p:spPr/>
        <p:txBody>
          <a:bodyPr/>
          <a:lstStyle/>
          <a:p>
            <a:fld id="{B6F15528-21DE-4FAA-801E-634DDDAF4B2B}" type="slidenum">
              <a:rPr lang="en-US" smtClean="0"/>
              <a:t>27</a:t>
            </a:fld>
            <a:endParaRPr lang="en-US" dirty="0"/>
          </a:p>
        </p:txBody>
      </p:sp>
    </p:spTree>
    <p:extLst>
      <p:ext uri="{BB962C8B-B14F-4D97-AF65-F5344CB8AC3E}">
        <p14:creationId xmlns:p14="http://schemas.microsoft.com/office/powerpoint/2010/main" val="341062574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678281" y="531368"/>
            <a:ext cx="8465719" cy="413575"/>
          </a:xfrm>
          <a:prstGeom prst="rect">
            <a:avLst/>
          </a:prstGeom>
        </p:spPr>
        <p:txBody>
          <a:bodyPr vert="horz" wrap="square" lIns="0" tIns="13335" rIns="0" bIns="0" rtlCol="0">
            <a:spAutoFit/>
          </a:bodyPr>
          <a:lstStyle/>
          <a:p>
            <a:pPr marL="12700">
              <a:lnSpc>
                <a:spcPct val="100000"/>
              </a:lnSpc>
              <a:spcBef>
                <a:spcPts val="105"/>
              </a:spcBef>
            </a:pPr>
            <a:r>
              <a:rPr lang="en-US" sz="2600" dirty="0">
                <a:solidFill>
                  <a:srgbClr val="002352"/>
                </a:solidFill>
              </a:rPr>
              <a:t>Article 25 –Appointments</a:t>
            </a:r>
            <a:endParaRPr sz="2600" dirty="0"/>
          </a:p>
        </p:txBody>
      </p:sp>
      <p:sp>
        <p:nvSpPr>
          <p:cNvPr id="3" name="object 3"/>
          <p:cNvSpPr txBox="1"/>
          <p:nvPr/>
        </p:nvSpPr>
        <p:spPr>
          <a:xfrm>
            <a:off x="678281" y="1270559"/>
            <a:ext cx="10547985" cy="2474395"/>
          </a:xfrm>
          <a:prstGeom prst="rect">
            <a:avLst/>
          </a:prstGeom>
        </p:spPr>
        <p:txBody>
          <a:bodyPr vert="horz" wrap="square" lIns="0" tIns="12700" rIns="0" bIns="0" rtlCol="0">
            <a:spAutoFit/>
          </a:bodyPr>
          <a:lstStyle/>
          <a:p>
            <a:pPr marL="285750" marR="5080" lvl="1" indent="-285750">
              <a:lnSpc>
                <a:spcPct val="150100"/>
              </a:lnSpc>
              <a:spcBef>
                <a:spcPts val="100"/>
              </a:spcBef>
              <a:buFont typeface="Arial" panose="020B0604020202020204" pitchFamily="34" charset="0"/>
              <a:buChar char="•"/>
              <a:tabLst>
                <a:tab pos="241300" algn="l"/>
                <a:tab pos="241935" algn="l"/>
              </a:tabLst>
            </a:pPr>
            <a:r>
              <a:rPr lang="en-US" b="1" dirty="0">
                <a:latin typeface="Open Sans"/>
                <a:cs typeface="Open Sans"/>
              </a:rPr>
              <a:t>Searches for Non-Term Adjunct appointments:</a:t>
            </a:r>
          </a:p>
          <a:p>
            <a:pPr marL="457200" marR="5080" lvl="2">
              <a:lnSpc>
                <a:spcPct val="150100"/>
              </a:lnSpc>
              <a:spcBef>
                <a:spcPts val="100"/>
              </a:spcBef>
              <a:tabLst>
                <a:tab pos="241300" algn="l"/>
                <a:tab pos="241935" algn="l"/>
              </a:tabLst>
            </a:pPr>
            <a:r>
              <a:rPr lang="en-US" dirty="0">
                <a:latin typeface="Open Sans"/>
                <a:cs typeface="Open Sans"/>
              </a:rPr>
              <a:t>When a search will be conducted in “an area of specialization” not represented on the Appointments Committee as defined in 25.5.1 (a), the committee may expand to include a Member with appropriate expertise.  Said “expert Member” shall be a regular voting member of the committee, but shall only participate in deliberations for that specific appointment [(25.5.1 (e)]; an </a:t>
            </a:r>
            <a:r>
              <a:rPr lang="en-US" dirty="0" err="1">
                <a:latin typeface="Open Sans"/>
                <a:cs typeface="Open Sans"/>
              </a:rPr>
              <a:t>analogons</a:t>
            </a:r>
            <a:r>
              <a:rPr lang="en-US" dirty="0">
                <a:latin typeface="Open Sans"/>
                <a:cs typeface="Open Sans"/>
              </a:rPr>
              <a:t> provision has been added for the Library</a:t>
            </a:r>
            <a:endParaRPr dirty="0">
              <a:latin typeface="Open Sans"/>
              <a:cs typeface="Open Sans"/>
            </a:endParaRPr>
          </a:p>
        </p:txBody>
      </p:sp>
      <p:sp>
        <p:nvSpPr>
          <p:cNvPr id="4" name="Slide Number Placeholder 3">
            <a:extLst>
              <a:ext uri="{FF2B5EF4-FFF2-40B4-BE49-F238E27FC236}">
                <a16:creationId xmlns:a16="http://schemas.microsoft.com/office/drawing/2014/main" id="{99E519A8-F60B-FDD2-086D-DF0F3F7BAC58}"/>
              </a:ext>
            </a:extLst>
          </p:cNvPr>
          <p:cNvSpPr>
            <a:spLocks noGrp="1"/>
          </p:cNvSpPr>
          <p:nvPr>
            <p:ph type="sldNum" sz="quarter" idx="7"/>
          </p:nvPr>
        </p:nvSpPr>
        <p:spPr/>
        <p:txBody>
          <a:bodyPr/>
          <a:lstStyle/>
          <a:p>
            <a:fld id="{B6F15528-21DE-4FAA-801E-634DDDAF4B2B}" type="slidenum">
              <a:rPr lang="en-US" smtClean="0"/>
              <a:t>28</a:t>
            </a:fld>
            <a:endParaRPr lang="en-US" dirty="0"/>
          </a:p>
        </p:txBody>
      </p:sp>
    </p:spTree>
    <p:extLst>
      <p:ext uri="{BB962C8B-B14F-4D97-AF65-F5344CB8AC3E}">
        <p14:creationId xmlns:p14="http://schemas.microsoft.com/office/powerpoint/2010/main" val="319334896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678281" y="531368"/>
            <a:ext cx="8465719" cy="413575"/>
          </a:xfrm>
          <a:prstGeom prst="rect">
            <a:avLst/>
          </a:prstGeom>
        </p:spPr>
        <p:txBody>
          <a:bodyPr vert="horz" wrap="square" lIns="0" tIns="13335" rIns="0" bIns="0" rtlCol="0">
            <a:spAutoFit/>
          </a:bodyPr>
          <a:lstStyle/>
          <a:p>
            <a:pPr marL="12700">
              <a:lnSpc>
                <a:spcPct val="100000"/>
              </a:lnSpc>
              <a:spcBef>
                <a:spcPts val="105"/>
              </a:spcBef>
            </a:pPr>
            <a:r>
              <a:rPr sz="2600" spc="-30" dirty="0">
                <a:solidFill>
                  <a:srgbClr val="002352"/>
                </a:solidFill>
              </a:rPr>
              <a:t> </a:t>
            </a:r>
            <a:r>
              <a:rPr lang="en-US" sz="2000" u="sng" dirty="0">
                <a:solidFill>
                  <a:srgbClr val="002352"/>
                </a:solidFill>
              </a:rPr>
              <a:t>Article 25 –Appointments , Continued</a:t>
            </a:r>
            <a:endParaRPr sz="2000" u="sng" dirty="0"/>
          </a:p>
        </p:txBody>
      </p:sp>
      <p:sp>
        <p:nvSpPr>
          <p:cNvPr id="3" name="object 3"/>
          <p:cNvSpPr txBox="1"/>
          <p:nvPr/>
        </p:nvSpPr>
        <p:spPr>
          <a:xfrm>
            <a:off x="678281" y="1270559"/>
            <a:ext cx="10547985" cy="3343864"/>
          </a:xfrm>
          <a:prstGeom prst="rect">
            <a:avLst/>
          </a:prstGeom>
        </p:spPr>
        <p:txBody>
          <a:bodyPr vert="horz" wrap="square" lIns="0" tIns="12700" rIns="0" bIns="0" rtlCol="0">
            <a:spAutoFit/>
          </a:bodyPr>
          <a:lstStyle/>
          <a:p>
            <a:pPr marL="285750" marR="5080" lvl="1" indent="-285750">
              <a:lnSpc>
                <a:spcPct val="150100"/>
              </a:lnSpc>
              <a:spcBef>
                <a:spcPts val="100"/>
              </a:spcBef>
              <a:buFont typeface="Arial" panose="020B0604020202020204" pitchFamily="34" charset="0"/>
              <a:buChar char="•"/>
              <a:tabLst>
                <a:tab pos="241300" algn="l"/>
                <a:tab pos="241935" algn="l"/>
              </a:tabLst>
            </a:pPr>
            <a:r>
              <a:rPr lang="en-US" b="1" dirty="0">
                <a:latin typeface="Open Sans"/>
                <a:cs typeface="Open Sans"/>
              </a:rPr>
              <a:t>25.7.1: “Exception to the appointments procedures may not be used to circumvent Article 24”</a:t>
            </a:r>
          </a:p>
          <a:p>
            <a:pPr marL="285750" marR="5080" lvl="1" indent="-285750">
              <a:lnSpc>
                <a:spcPct val="150100"/>
              </a:lnSpc>
              <a:spcBef>
                <a:spcPts val="100"/>
              </a:spcBef>
              <a:buFont typeface="Arial" panose="020B0604020202020204" pitchFamily="34" charset="0"/>
              <a:buChar char="•"/>
              <a:tabLst>
                <a:tab pos="241300" algn="l"/>
                <a:tab pos="241935" algn="l"/>
              </a:tabLst>
            </a:pPr>
            <a:endParaRPr lang="en-US" b="1" dirty="0">
              <a:latin typeface="Open Sans"/>
              <a:cs typeface="Open Sans"/>
            </a:endParaRPr>
          </a:p>
          <a:p>
            <a:pPr marL="285750" marR="5080" lvl="1" indent="-285750">
              <a:lnSpc>
                <a:spcPct val="150100"/>
              </a:lnSpc>
              <a:spcBef>
                <a:spcPts val="100"/>
              </a:spcBef>
              <a:buFont typeface="Arial" panose="020B0604020202020204" pitchFamily="34" charset="0"/>
              <a:buChar char="•"/>
              <a:tabLst>
                <a:tab pos="241300" algn="l"/>
                <a:tab pos="241935" algn="l"/>
              </a:tabLst>
            </a:pPr>
            <a:r>
              <a:rPr lang="en-US" dirty="0">
                <a:latin typeface="Open Sans"/>
                <a:cs typeface="Open Sans"/>
              </a:rPr>
              <a:t>An emergency appointment (an example of an exception) must not be for longer than one (1) year [25.7.1 (b)]</a:t>
            </a:r>
          </a:p>
          <a:p>
            <a:pPr marL="285750" marR="5080" lvl="1" indent="-285750">
              <a:lnSpc>
                <a:spcPct val="150100"/>
              </a:lnSpc>
              <a:spcBef>
                <a:spcPts val="100"/>
              </a:spcBef>
              <a:buFont typeface="Arial" panose="020B0604020202020204" pitchFamily="34" charset="0"/>
              <a:buChar char="•"/>
              <a:tabLst>
                <a:tab pos="241300" algn="l"/>
                <a:tab pos="241935" algn="l"/>
              </a:tabLst>
            </a:pPr>
            <a:endParaRPr lang="en-US" dirty="0">
              <a:latin typeface="Open Sans"/>
              <a:cs typeface="Open Sans"/>
            </a:endParaRPr>
          </a:p>
          <a:p>
            <a:pPr marL="285750" marR="5080" lvl="1" indent="-285750">
              <a:lnSpc>
                <a:spcPct val="150100"/>
              </a:lnSpc>
              <a:spcBef>
                <a:spcPts val="100"/>
              </a:spcBef>
              <a:buFont typeface="Arial" panose="020B0604020202020204" pitchFamily="34" charset="0"/>
              <a:buChar char="•"/>
              <a:tabLst>
                <a:tab pos="241300" algn="l"/>
                <a:tab pos="241935" algn="l"/>
              </a:tabLst>
            </a:pPr>
            <a:r>
              <a:rPr lang="en-US" dirty="0">
                <a:latin typeface="Open Sans"/>
                <a:cs typeface="Open Sans"/>
              </a:rPr>
              <a:t>New process in Library:  appointment procedures for replacing a Librarian or Archivist for up to 12 months, will be handled by an “Abridged Appointments Committee” [25.7.2]</a:t>
            </a:r>
          </a:p>
        </p:txBody>
      </p:sp>
      <p:sp>
        <p:nvSpPr>
          <p:cNvPr id="4" name="Slide Number Placeholder 3">
            <a:extLst>
              <a:ext uri="{FF2B5EF4-FFF2-40B4-BE49-F238E27FC236}">
                <a16:creationId xmlns:a16="http://schemas.microsoft.com/office/drawing/2014/main" id="{99E519A8-F60B-FDD2-086D-DF0F3F7BAC58}"/>
              </a:ext>
            </a:extLst>
          </p:cNvPr>
          <p:cNvSpPr>
            <a:spLocks noGrp="1"/>
          </p:cNvSpPr>
          <p:nvPr>
            <p:ph type="sldNum" sz="quarter" idx="7"/>
          </p:nvPr>
        </p:nvSpPr>
        <p:spPr/>
        <p:txBody>
          <a:bodyPr/>
          <a:lstStyle/>
          <a:p>
            <a:fld id="{B6F15528-21DE-4FAA-801E-634DDDAF4B2B}" type="slidenum">
              <a:rPr lang="en-US" smtClean="0"/>
              <a:t>29</a:t>
            </a:fld>
            <a:endParaRPr lang="en-US" dirty="0"/>
          </a:p>
        </p:txBody>
      </p:sp>
    </p:spTree>
    <p:extLst>
      <p:ext uri="{BB962C8B-B14F-4D97-AF65-F5344CB8AC3E}">
        <p14:creationId xmlns:p14="http://schemas.microsoft.com/office/powerpoint/2010/main" val="5608325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678281" y="531368"/>
            <a:ext cx="2898140" cy="422275"/>
          </a:xfrm>
          <a:prstGeom prst="rect">
            <a:avLst/>
          </a:prstGeom>
        </p:spPr>
        <p:txBody>
          <a:bodyPr vert="horz" wrap="square" lIns="0" tIns="13335" rIns="0" bIns="0" rtlCol="0">
            <a:spAutoFit/>
          </a:bodyPr>
          <a:lstStyle/>
          <a:p>
            <a:pPr marL="12700">
              <a:lnSpc>
                <a:spcPct val="100000"/>
              </a:lnSpc>
              <a:spcBef>
                <a:spcPts val="105"/>
              </a:spcBef>
            </a:pPr>
            <a:r>
              <a:rPr lang="en-US" sz="2600" spc="-50" dirty="0">
                <a:solidFill>
                  <a:srgbClr val="002352"/>
                </a:solidFill>
              </a:rPr>
              <a:t>I.  Overview</a:t>
            </a:r>
            <a:endParaRPr sz="2600" dirty="0"/>
          </a:p>
        </p:txBody>
      </p:sp>
      <p:sp>
        <p:nvSpPr>
          <p:cNvPr id="3" name="object 3"/>
          <p:cNvSpPr txBox="1"/>
          <p:nvPr/>
        </p:nvSpPr>
        <p:spPr>
          <a:xfrm>
            <a:off x="678281" y="1317752"/>
            <a:ext cx="10675519" cy="5467522"/>
          </a:xfrm>
          <a:prstGeom prst="rect">
            <a:avLst/>
          </a:prstGeom>
        </p:spPr>
        <p:txBody>
          <a:bodyPr vert="horz" wrap="square" lIns="0" tIns="12065" rIns="0" bIns="0" rtlCol="0">
            <a:spAutoFit/>
          </a:bodyPr>
          <a:lstStyle/>
          <a:p>
            <a:pPr marL="297814" indent="-285750">
              <a:lnSpc>
                <a:spcPct val="100000"/>
              </a:lnSpc>
              <a:spcBef>
                <a:spcPts val="95"/>
              </a:spcBef>
              <a:buFont typeface="Arial" panose="020B0604020202020204" pitchFamily="34" charset="0"/>
              <a:buChar char="•"/>
              <a:tabLst>
                <a:tab pos="413384" algn="l"/>
                <a:tab pos="414020" algn="l"/>
              </a:tabLst>
            </a:pPr>
            <a:r>
              <a:rPr lang="en-US" dirty="0">
                <a:latin typeface="Open Sans"/>
                <a:cs typeface="Open Sans"/>
              </a:rPr>
              <a:t>A track changes version of the renewed collective agreement has been posted on the Faculty Relations website; </a:t>
            </a:r>
          </a:p>
          <a:p>
            <a:pPr marL="12064">
              <a:lnSpc>
                <a:spcPct val="100000"/>
              </a:lnSpc>
              <a:spcBef>
                <a:spcPts val="95"/>
              </a:spcBef>
              <a:tabLst>
                <a:tab pos="413384" algn="l"/>
                <a:tab pos="414020" algn="l"/>
              </a:tabLst>
            </a:pPr>
            <a:endParaRPr lang="en-US" dirty="0">
              <a:latin typeface="Open Sans"/>
              <a:cs typeface="Open Sans"/>
            </a:endParaRPr>
          </a:p>
          <a:p>
            <a:pPr marL="469264" lvl="1">
              <a:spcBef>
                <a:spcPts val="95"/>
              </a:spcBef>
              <a:tabLst>
                <a:tab pos="413384" algn="l"/>
                <a:tab pos="414020" algn="l"/>
              </a:tabLst>
            </a:pPr>
            <a:r>
              <a:rPr lang="en-US" dirty="0">
                <a:latin typeface="Open Sans"/>
                <a:cs typeface="Open Sans"/>
              </a:rPr>
              <a:t>Go to the </a:t>
            </a:r>
            <a:r>
              <a:rPr lang="en-US" b="1" dirty="0">
                <a:latin typeface="Open Sans"/>
                <a:cs typeface="Open Sans"/>
              </a:rPr>
              <a:t>Queen’s University Faculty Association (QUFA) </a:t>
            </a:r>
            <a:r>
              <a:rPr lang="en-US" dirty="0">
                <a:latin typeface="Open Sans"/>
                <a:cs typeface="Open Sans"/>
              </a:rPr>
              <a:t>tab</a:t>
            </a:r>
          </a:p>
          <a:p>
            <a:pPr marL="469264" lvl="1">
              <a:spcBef>
                <a:spcPts val="95"/>
              </a:spcBef>
              <a:tabLst>
                <a:tab pos="413384" algn="l"/>
                <a:tab pos="414020" algn="l"/>
              </a:tabLst>
            </a:pPr>
            <a:r>
              <a:rPr lang="en-US" dirty="0">
                <a:latin typeface="Open Sans"/>
                <a:cs typeface="Open Sans"/>
              </a:rPr>
              <a:t>Select “</a:t>
            </a:r>
            <a:r>
              <a:rPr lang="en-US" b="1" dirty="0">
                <a:latin typeface="Open Sans"/>
                <a:cs typeface="Open Sans"/>
              </a:rPr>
              <a:t>Collective Agreements” </a:t>
            </a:r>
            <a:r>
              <a:rPr lang="en-US" dirty="0">
                <a:latin typeface="Open Sans"/>
                <a:cs typeface="Open Sans"/>
              </a:rPr>
              <a:t>in the drop-down menu</a:t>
            </a:r>
          </a:p>
          <a:p>
            <a:pPr marL="469264" lvl="1">
              <a:spcBef>
                <a:spcPts val="95"/>
              </a:spcBef>
              <a:tabLst>
                <a:tab pos="413384" algn="l"/>
                <a:tab pos="414020" algn="l"/>
              </a:tabLst>
            </a:pPr>
            <a:r>
              <a:rPr lang="en-US" dirty="0">
                <a:latin typeface="Open Sans"/>
                <a:cs typeface="Open Sans"/>
              </a:rPr>
              <a:t>Click on the </a:t>
            </a:r>
            <a:r>
              <a:rPr lang="en-US" b="1" dirty="0">
                <a:latin typeface="Open Sans"/>
                <a:cs typeface="Open Sans"/>
              </a:rPr>
              <a:t>2022-2025 Queen’s University – QUFA Collective Agreements - *New</a:t>
            </a:r>
          </a:p>
          <a:p>
            <a:pPr marL="870584" lvl="1" indent="-401320">
              <a:spcBef>
                <a:spcPts val="95"/>
              </a:spcBef>
              <a:buAutoNum type="romanUcPeriod"/>
              <a:tabLst>
                <a:tab pos="413384" algn="l"/>
                <a:tab pos="414020" algn="l"/>
              </a:tabLst>
            </a:pPr>
            <a:endParaRPr lang="en-US" dirty="0">
              <a:latin typeface="Open Sans"/>
              <a:cs typeface="Open Sans"/>
            </a:endParaRPr>
          </a:p>
          <a:p>
            <a:pPr marL="285750" lvl="1" indent="-285750">
              <a:spcBef>
                <a:spcPts val="95"/>
              </a:spcBef>
              <a:buFont typeface="Arial" panose="020B0604020202020204" pitchFamily="34" charset="0"/>
              <a:buChar char="•"/>
              <a:tabLst>
                <a:tab pos="413384" algn="l"/>
                <a:tab pos="414020" algn="l"/>
              </a:tabLst>
            </a:pPr>
            <a:r>
              <a:rPr lang="en-US" dirty="0">
                <a:latin typeface="Open Sans"/>
                <a:cs typeface="Open Sans"/>
              </a:rPr>
              <a:t>A clean version of the renewed collective agreement will be posted there soon.  That is the “official copy” of the Collective Agreement, as per Article 4.3</a:t>
            </a:r>
          </a:p>
          <a:p>
            <a:pPr marL="285750" lvl="1" indent="-285750">
              <a:spcBef>
                <a:spcPts val="95"/>
              </a:spcBef>
              <a:buFont typeface="Arial" panose="020B0604020202020204" pitchFamily="34" charset="0"/>
              <a:buChar char="•"/>
              <a:tabLst>
                <a:tab pos="413384" algn="l"/>
                <a:tab pos="414020" algn="l"/>
              </a:tabLst>
            </a:pPr>
            <a:endParaRPr lang="en-US" dirty="0">
              <a:latin typeface="Open Sans"/>
              <a:cs typeface="Open Sans"/>
            </a:endParaRPr>
          </a:p>
          <a:p>
            <a:pPr marL="285750" lvl="1" indent="-285750">
              <a:spcBef>
                <a:spcPts val="95"/>
              </a:spcBef>
              <a:buFont typeface="Arial" panose="020B0604020202020204" pitchFamily="34" charset="0"/>
              <a:buChar char="•"/>
              <a:tabLst>
                <a:tab pos="413384" algn="l"/>
                <a:tab pos="414020" algn="l"/>
              </a:tabLst>
            </a:pPr>
            <a:r>
              <a:rPr lang="en-US" dirty="0">
                <a:latin typeface="Open Sans"/>
                <a:cs typeface="Open Sans"/>
              </a:rPr>
              <a:t>This presentation is a companion to the Power Point presented to Staffing Officers on March 29, 2023</a:t>
            </a:r>
          </a:p>
          <a:p>
            <a:pPr marL="285750" lvl="1" indent="-285750">
              <a:spcBef>
                <a:spcPts val="95"/>
              </a:spcBef>
              <a:buFont typeface="Arial" panose="020B0604020202020204" pitchFamily="34" charset="0"/>
              <a:buChar char="•"/>
              <a:tabLst>
                <a:tab pos="413384" algn="l"/>
                <a:tab pos="414020" algn="l"/>
              </a:tabLst>
            </a:pPr>
            <a:endParaRPr lang="en-US" dirty="0">
              <a:latin typeface="Open Sans"/>
              <a:cs typeface="Open Sans"/>
            </a:endParaRPr>
          </a:p>
          <a:p>
            <a:pPr marL="285750" lvl="1" indent="-285750">
              <a:spcBef>
                <a:spcPts val="95"/>
              </a:spcBef>
              <a:buFont typeface="Arial" panose="020B0604020202020204" pitchFamily="34" charset="0"/>
              <a:buChar char="•"/>
              <a:tabLst>
                <a:tab pos="413384" algn="l"/>
                <a:tab pos="414020" algn="l"/>
              </a:tabLst>
            </a:pPr>
            <a:r>
              <a:rPr lang="en-US" dirty="0">
                <a:latin typeface="Open Sans"/>
                <a:cs typeface="Open Sans"/>
              </a:rPr>
              <a:t>Today, we will focus on three areas of change. </a:t>
            </a:r>
          </a:p>
          <a:p>
            <a:pPr marL="870584" lvl="1" indent="-401320">
              <a:spcBef>
                <a:spcPts val="95"/>
              </a:spcBef>
              <a:buAutoNum type="romanUcPeriod"/>
              <a:tabLst>
                <a:tab pos="413384" algn="l"/>
                <a:tab pos="414020" algn="l"/>
              </a:tabLst>
            </a:pPr>
            <a:endParaRPr lang="en-US" dirty="0">
              <a:latin typeface="Open Sans"/>
              <a:cs typeface="Open Sans"/>
            </a:endParaRPr>
          </a:p>
          <a:p>
            <a:pPr marL="469264" lvl="1">
              <a:spcBef>
                <a:spcPts val="95"/>
              </a:spcBef>
              <a:tabLst>
                <a:tab pos="413384" algn="l"/>
                <a:tab pos="414020" algn="l"/>
              </a:tabLst>
            </a:pPr>
            <a:endParaRPr lang="en-US" dirty="0">
              <a:latin typeface="Open Sans"/>
              <a:cs typeface="Open Sans"/>
            </a:endParaRPr>
          </a:p>
          <a:p>
            <a:pPr marL="870584" lvl="1" indent="-401320">
              <a:spcBef>
                <a:spcPts val="95"/>
              </a:spcBef>
              <a:buAutoNum type="romanUcPeriod"/>
              <a:tabLst>
                <a:tab pos="413384" algn="l"/>
                <a:tab pos="414020" algn="l"/>
              </a:tabLst>
            </a:pPr>
            <a:endParaRPr lang="en-US" dirty="0">
              <a:latin typeface="Open Sans"/>
              <a:cs typeface="Open Sans"/>
            </a:endParaRPr>
          </a:p>
          <a:p>
            <a:pPr marL="469264" lvl="1">
              <a:spcBef>
                <a:spcPts val="95"/>
              </a:spcBef>
              <a:tabLst>
                <a:tab pos="413384" algn="l"/>
                <a:tab pos="414020" algn="l"/>
              </a:tabLst>
            </a:pPr>
            <a:endParaRPr lang="en-US" dirty="0">
              <a:latin typeface="Open Sans"/>
              <a:cs typeface="Open Sans"/>
            </a:endParaRPr>
          </a:p>
          <a:p>
            <a:pPr marL="469264" lvl="1">
              <a:spcBef>
                <a:spcPts val="95"/>
              </a:spcBef>
              <a:tabLst>
                <a:tab pos="413384" algn="l"/>
                <a:tab pos="414020" algn="l"/>
              </a:tabLst>
            </a:pPr>
            <a:endParaRPr lang="en-US" dirty="0">
              <a:latin typeface="Open Sans"/>
              <a:cs typeface="Open Sans"/>
            </a:endParaRPr>
          </a:p>
        </p:txBody>
      </p:sp>
      <p:sp>
        <p:nvSpPr>
          <p:cNvPr id="4" name="Slide Number Placeholder 3">
            <a:extLst>
              <a:ext uri="{FF2B5EF4-FFF2-40B4-BE49-F238E27FC236}">
                <a16:creationId xmlns:a16="http://schemas.microsoft.com/office/drawing/2014/main" id="{6F09FCA2-4989-B525-AC48-A245DB4890AD}"/>
              </a:ext>
            </a:extLst>
          </p:cNvPr>
          <p:cNvSpPr>
            <a:spLocks noGrp="1"/>
          </p:cNvSpPr>
          <p:nvPr>
            <p:ph type="sldNum" sz="quarter" idx="7"/>
          </p:nvPr>
        </p:nvSpPr>
        <p:spPr/>
        <p:txBody>
          <a:bodyPr/>
          <a:lstStyle/>
          <a:p>
            <a:fld id="{B6F15528-21DE-4FAA-801E-634DDDAF4B2B}" type="slidenum">
              <a:rPr lang="en-US" smtClean="0"/>
              <a:t>3</a:t>
            </a:fld>
            <a:endParaRPr lang="en-US" dirty="0"/>
          </a:p>
        </p:txBody>
      </p:sp>
    </p:spTree>
    <p:extLst>
      <p:ext uri="{BB962C8B-B14F-4D97-AF65-F5344CB8AC3E}">
        <p14:creationId xmlns:p14="http://schemas.microsoft.com/office/powerpoint/2010/main" val="142267875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678281" y="531368"/>
            <a:ext cx="8465719" cy="321242"/>
          </a:xfrm>
          <a:prstGeom prst="rect">
            <a:avLst/>
          </a:prstGeom>
        </p:spPr>
        <p:txBody>
          <a:bodyPr vert="horz" wrap="square" lIns="0" tIns="13335" rIns="0" bIns="0" rtlCol="0">
            <a:spAutoFit/>
          </a:bodyPr>
          <a:lstStyle/>
          <a:p>
            <a:pPr marL="12700">
              <a:lnSpc>
                <a:spcPct val="100000"/>
              </a:lnSpc>
              <a:spcBef>
                <a:spcPts val="105"/>
              </a:spcBef>
            </a:pPr>
            <a:r>
              <a:rPr lang="en-US" sz="2000" u="sng" dirty="0">
                <a:solidFill>
                  <a:srgbClr val="002352"/>
                </a:solidFill>
              </a:rPr>
              <a:t>Article 25 –</a:t>
            </a:r>
            <a:r>
              <a:rPr lang="en-US" sz="2000" u="sng" dirty="0" err="1">
                <a:solidFill>
                  <a:srgbClr val="002352"/>
                </a:solidFill>
              </a:rPr>
              <a:t>Appointments,Continued</a:t>
            </a:r>
            <a:endParaRPr sz="2000" u="sng" dirty="0"/>
          </a:p>
        </p:txBody>
      </p:sp>
      <p:sp>
        <p:nvSpPr>
          <p:cNvPr id="3" name="object 3"/>
          <p:cNvSpPr txBox="1"/>
          <p:nvPr/>
        </p:nvSpPr>
        <p:spPr>
          <a:xfrm>
            <a:off x="678281" y="1270559"/>
            <a:ext cx="10547985" cy="3772186"/>
          </a:xfrm>
          <a:prstGeom prst="rect">
            <a:avLst/>
          </a:prstGeom>
        </p:spPr>
        <p:txBody>
          <a:bodyPr vert="horz" wrap="square" lIns="0" tIns="12700" rIns="0" bIns="0" rtlCol="0">
            <a:spAutoFit/>
          </a:bodyPr>
          <a:lstStyle/>
          <a:p>
            <a:pPr marL="0" marR="5080" lvl="1">
              <a:lnSpc>
                <a:spcPct val="150100"/>
              </a:lnSpc>
              <a:spcBef>
                <a:spcPts val="100"/>
              </a:spcBef>
              <a:tabLst>
                <a:tab pos="241300" algn="l"/>
                <a:tab pos="241935" algn="l"/>
              </a:tabLst>
            </a:pPr>
            <a:r>
              <a:rPr lang="en-US" b="1" dirty="0">
                <a:latin typeface="Open Sans"/>
                <a:cs typeface="Open Sans"/>
              </a:rPr>
              <a:t>Term Adjunct Appointment Procedures</a:t>
            </a:r>
          </a:p>
          <a:p>
            <a:pPr marL="285750" marR="5080" lvl="1" indent="-285750">
              <a:lnSpc>
                <a:spcPct val="150100"/>
              </a:lnSpc>
              <a:spcBef>
                <a:spcPts val="100"/>
              </a:spcBef>
              <a:buFont typeface="Arial" panose="020B0604020202020204" pitchFamily="34" charset="0"/>
              <a:buChar char="•"/>
              <a:tabLst>
                <a:tab pos="241300" algn="l"/>
                <a:tab pos="241935" algn="l"/>
              </a:tabLst>
            </a:pPr>
            <a:r>
              <a:rPr lang="en-US" dirty="0">
                <a:latin typeface="Open Sans"/>
                <a:cs typeface="Open Sans"/>
              </a:rPr>
              <a:t>Analogous to the change at Article 25.7.1, an exception to the posting requirements for Term Adjuncts  may not be used to circumvent Article 24 (25.10.1.5]</a:t>
            </a:r>
          </a:p>
          <a:p>
            <a:pPr marL="285750" marR="5080" lvl="1" indent="-285750">
              <a:lnSpc>
                <a:spcPct val="150100"/>
              </a:lnSpc>
              <a:spcBef>
                <a:spcPts val="100"/>
              </a:spcBef>
              <a:buFont typeface="Arial" panose="020B0604020202020204" pitchFamily="34" charset="0"/>
              <a:buChar char="•"/>
              <a:tabLst>
                <a:tab pos="241300" algn="l"/>
                <a:tab pos="241935" algn="l"/>
              </a:tabLst>
            </a:pPr>
            <a:r>
              <a:rPr lang="en-US" dirty="0">
                <a:latin typeface="Open Sans"/>
                <a:cs typeface="Open Sans"/>
              </a:rPr>
              <a:t>Unit Head now required to “consider the advice of the Term Adjuncts Appointment Committee”  before deciding to waive posting of a Term Adjunct available appointment [25.20.1.5 (c)]</a:t>
            </a:r>
          </a:p>
          <a:p>
            <a:pPr marL="285750" marR="5080" lvl="1" indent="-285750">
              <a:lnSpc>
                <a:spcPct val="150100"/>
              </a:lnSpc>
              <a:spcBef>
                <a:spcPts val="100"/>
              </a:spcBef>
              <a:buFont typeface="Arial" panose="020B0604020202020204" pitchFamily="34" charset="0"/>
              <a:buChar char="•"/>
              <a:tabLst>
                <a:tab pos="241300" algn="l"/>
                <a:tab pos="241935" algn="l"/>
              </a:tabLst>
            </a:pPr>
            <a:r>
              <a:rPr lang="en-US" dirty="0">
                <a:latin typeface="Open Sans"/>
                <a:cs typeface="Open Sans"/>
              </a:rPr>
              <a:t>More rules for Term Adjunct Appointments Committees see [25.10.2.3]</a:t>
            </a:r>
          </a:p>
          <a:p>
            <a:pPr marL="285750" marR="5080" lvl="1" indent="-285750">
              <a:lnSpc>
                <a:spcPct val="150100"/>
              </a:lnSpc>
              <a:spcBef>
                <a:spcPts val="100"/>
              </a:spcBef>
              <a:buFont typeface="Arial" panose="020B0604020202020204" pitchFamily="34" charset="0"/>
              <a:buChar char="•"/>
              <a:tabLst>
                <a:tab pos="241300" algn="l"/>
                <a:tab pos="241935" algn="l"/>
              </a:tabLst>
            </a:pPr>
            <a:r>
              <a:rPr lang="en-US" dirty="0">
                <a:latin typeface="Open Sans"/>
                <a:cs typeface="Open Sans"/>
              </a:rPr>
              <a:t>Term Adjunct Appointments Committee must not undervalue work which is done predominantly by members of equity-deserving groups (25.10.2.7)</a:t>
            </a:r>
          </a:p>
          <a:p>
            <a:pPr marL="285750" marR="5080" lvl="1" indent="-285750">
              <a:lnSpc>
                <a:spcPct val="150100"/>
              </a:lnSpc>
              <a:spcBef>
                <a:spcPts val="100"/>
              </a:spcBef>
              <a:buFont typeface="Arial" panose="020B0604020202020204" pitchFamily="34" charset="0"/>
              <a:buChar char="•"/>
              <a:tabLst>
                <a:tab pos="241300" algn="l"/>
                <a:tab pos="241935" algn="l"/>
              </a:tabLst>
            </a:pPr>
            <a:endParaRPr lang="en-US" dirty="0">
              <a:latin typeface="Open Sans"/>
              <a:cs typeface="Open Sans"/>
            </a:endParaRPr>
          </a:p>
        </p:txBody>
      </p:sp>
      <p:sp>
        <p:nvSpPr>
          <p:cNvPr id="4" name="Slide Number Placeholder 3">
            <a:extLst>
              <a:ext uri="{FF2B5EF4-FFF2-40B4-BE49-F238E27FC236}">
                <a16:creationId xmlns:a16="http://schemas.microsoft.com/office/drawing/2014/main" id="{99E519A8-F60B-FDD2-086D-DF0F3F7BAC58}"/>
              </a:ext>
            </a:extLst>
          </p:cNvPr>
          <p:cNvSpPr>
            <a:spLocks noGrp="1"/>
          </p:cNvSpPr>
          <p:nvPr>
            <p:ph type="sldNum" sz="quarter" idx="7"/>
          </p:nvPr>
        </p:nvSpPr>
        <p:spPr/>
        <p:txBody>
          <a:bodyPr/>
          <a:lstStyle/>
          <a:p>
            <a:fld id="{B6F15528-21DE-4FAA-801E-634DDDAF4B2B}" type="slidenum">
              <a:rPr lang="en-US" smtClean="0"/>
              <a:t>30</a:t>
            </a:fld>
            <a:endParaRPr lang="en-US" dirty="0"/>
          </a:p>
        </p:txBody>
      </p:sp>
    </p:spTree>
    <p:extLst>
      <p:ext uri="{BB962C8B-B14F-4D97-AF65-F5344CB8AC3E}">
        <p14:creationId xmlns:p14="http://schemas.microsoft.com/office/powerpoint/2010/main" val="296081908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678281" y="531368"/>
            <a:ext cx="8465719" cy="321242"/>
          </a:xfrm>
          <a:prstGeom prst="rect">
            <a:avLst/>
          </a:prstGeom>
        </p:spPr>
        <p:txBody>
          <a:bodyPr vert="horz" wrap="square" lIns="0" tIns="13335" rIns="0" bIns="0" rtlCol="0">
            <a:spAutoFit/>
          </a:bodyPr>
          <a:lstStyle/>
          <a:p>
            <a:pPr marL="12700">
              <a:lnSpc>
                <a:spcPct val="100000"/>
              </a:lnSpc>
              <a:spcBef>
                <a:spcPts val="105"/>
              </a:spcBef>
            </a:pPr>
            <a:r>
              <a:rPr lang="en-US" sz="2000" u="sng" dirty="0">
                <a:solidFill>
                  <a:srgbClr val="002352"/>
                </a:solidFill>
              </a:rPr>
              <a:t>Article 30 – RTP</a:t>
            </a:r>
            <a:endParaRPr lang="en-US" sz="2000" u="sng" dirty="0"/>
          </a:p>
        </p:txBody>
      </p:sp>
      <p:sp>
        <p:nvSpPr>
          <p:cNvPr id="3" name="object 3"/>
          <p:cNvSpPr txBox="1"/>
          <p:nvPr/>
        </p:nvSpPr>
        <p:spPr>
          <a:xfrm>
            <a:off x="678281" y="1270559"/>
            <a:ext cx="10547985" cy="3369512"/>
          </a:xfrm>
          <a:prstGeom prst="rect">
            <a:avLst/>
          </a:prstGeom>
        </p:spPr>
        <p:txBody>
          <a:bodyPr vert="horz" wrap="square" lIns="0" tIns="12700" rIns="0" bIns="0" rtlCol="0">
            <a:spAutoFit/>
          </a:bodyPr>
          <a:lstStyle/>
          <a:p>
            <a:pPr marL="285750" marR="5080" lvl="1" indent="-285750">
              <a:lnSpc>
                <a:spcPct val="150100"/>
              </a:lnSpc>
              <a:spcBef>
                <a:spcPts val="100"/>
              </a:spcBef>
              <a:buFont typeface="Arial" panose="020B0604020202020204" pitchFamily="34" charset="0"/>
              <a:buChar char="•"/>
              <a:tabLst>
                <a:tab pos="241300" algn="l"/>
                <a:tab pos="241935" algn="l"/>
              </a:tabLst>
            </a:pPr>
            <a:r>
              <a:rPr lang="en-US" b="1" dirty="0">
                <a:latin typeface="Open Sans"/>
                <a:cs typeface="Open Sans"/>
              </a:rPr>
              <a:t>[Note:  there are analogous changes to Article 31, RCAP]</a:t>
            </a:r>
          </a:p>
          <a:p>
            <a:pPr marL="0" marR="5080" lvl="1">
              <a:lnSpc>
                <a:spcPct val="150100"/>
              </a:lnSpc>
              <a:spcBef>
                <a:spcPts val="100"/>
              </a:spcBef>
              <a:tabLst>
                <a:tab pos="241300" algn="l"/>
                <a:tab pos="241935" algn="l"/>
              </a:tabLst>
            </a:pPr>
            <a:r>
              <a:rPr lang="en-US" b="1" dirty="0">
                <a:latin typeface="Open Sans"/>
                <a:cs typeface="Open Sans"/>
              </a:rPr>
              <a:t>RTP Committees</a:t>
            </a:r>
          </a:p>
          <a:p>
            <a:pPr marL="742950" marR="5080" lvl="2" indent="-285750">
              <a:lnSpc>
                <a:spcPct val="150100"/>
              </a:lnSpc>
              <a:spcBef>
                <a:spcPts val="100"/>
              </a:spcBef>
              <a:buFont typeface="Arial" panose="020B0604020202020204" pitchFamily="34" charset="0"/>
              <a:buChar char="•"/>
              <a:tabLst>
                <a:tab pos="241300" algn="l"/>
                <a:tab pos="241935" algn="l"/>
              </a:tabLst>
            </a:pPr>
            <a:r>
              <a:rPr lang="en-US" dirty="0">
                <a:latin typeface="Open Sans"/>
                <a:cs typeface="Open Sans"/>
              </a:rPr>
              <a:t>Must follow a process consistent with the principles in Article 24</a:t>
            </a:r>
          </a:p>
          <a:p>
            <a:pPr marL="742950" marR="5080" lvl="2" indent="-285750">
              <a:lnSpc>
                <a:spcPct val="150100"/>
              </a:lnSpc>
              <a:spcBef>
                <a:spcPts val="100"/>
              </a:spcBef>
              <a:buFont typeface="Arial" panose="020B0604020202020204" pitchFamily="34" charset="0"/>
              <a:buChar char="•"/>
              <a:tabLst>
                <a:tab pos="241300" algn="l"/>
                <a:tab pos="241935" algn="l"/>
              </a:tabLst>
            </a:pPr>
            <a:r>
              <a:rPr lang="en-US" dirty="0">
                <a:latin typeface="Open Sans"/>
                <a:cs typeface="Open Sans"/>
              </a:rPr>
              <a:t>Committee’s Equity Rep shall be Tenured</a:t>
            </a:r>
          </a:p>
          <a:p>
            <a:pPr marL="742950" marR="5080" lvl="2" indent="-285750">
              <a:lnSpc>
                <a:spcPct val="150100"/>
              </a:lnSpc>
              <a:spcBef>
                <a:spcPts val="100"/>
              </a:spcBef>
              <a:buFont typeface="Arial" panose="020B0604020202020204" pitchFamily="34" charset="0"/>
              <a:buChar char="•"/>
              <a:tabLst>
                <a:tab pos="241300" algn="l"/>
                <a:tab pos="241935" algn="l"/>
              </a:tabLst>
            </a:pPr>
            <a:r>
              <a:rPr lang="en-US" dirty="0">
                <a:latin typeface="Open Sans"/>
                <a:cs typeface="Open Sans"/>
              </a:rPr>
              <a:t>When practicable, the Committee shall be reflective of differences in appointment type, rank and membership in equity-deserving groups [30.2.3]</a:t>
            </a:r>
          </a:p>
          <a:p>
            <a:pPr marL="0" marR="5080" lvl="2">
              <a:lnSpc>
                <a:spcPct val="150100"/>
              </a:lnSpc>
              <a:spcBef>
                <a:spcPts val="100"/>
              </a:spcBef>
              <a:tabLst>
                <a:tab pos="241300" algn="l"/>
                <a:tab pos="241935" algn="l"/>
              </a:tabLst>
            </a:pPr>
            <a:endParaRPr lang="en-US" b="1" dirty="0">
              <a:latin typeface="Open Sans"/>
              <a:cs typeface="Open Sans"/>
            </a:endParaRPr>
          </a:p>
          <a:p>
            <a:pPr marL="742950" marR="5080" lvl="2" indent="-285750">
              <a:lnSpc>
                <a:spcPct val="150100"/>
              </a:lnSpc>
              <a:spcBef>
                <a:spcPts val="100"/>
              </a:spcBef>
              <a:buFont typeface="Arial" panose="020B0604020202020204" pitchFamily="34" charset="0"/>
              <a:buChar char="•"/>
              <a:tabLst>
                <a:tab pos="241300" algn="l"/>
                <a:tab pos="241935" algn="l"/>
              </a:tabLst>
            </a:pPr>
            <a:endParaRPr lang="en-US" dirty="0">
              <a:latin typeface="Open Sans"/>
              <a:cs typeface="Open Sans"/>
            </a:endParaRPr>
          </a:p>
        </p:txBody>
      </p:sp>
      <p:sp>
        <p:nvSpPr>
          <p:cNvPr id="4" name="Slide Number Placeholder 3">
            <a:extLst>
              <a:ext uri="{FF2B5EF4-FFF2-40B4-BE49-F238E27FC236}">
                <a16:creationId xmlns:a16="http://schemas.microsoft.com/office/drawing/2014/main" id="{99E519A8-F60B-FDD2-086D-DF0F3F7BAC58}"/>
              </a:ext>
            </a:extLst>
          </p:cNvPr>
          <p:cNvSpPr>
            <a:spLocks noGrp="1"/>
          </p:cNvSpPr>
          <p:nvPr>
            <p:ph type="sldNum" sz="quarter" idx="7"/>
          </p:nvPr>
        </p:nvSpPr>
        <p:spPr/>
        <p:txBody>
          <a:bodyPr/>
          <a:lstStyle/>
          <a:p>
            <a:fld id="{B6F15528-21DE-4FAA-801E-634DDDAF4B2B}" type="slidenum">
              <a:rPr lang="en-US" smtClean="0"/>
              <a:t>31</a:t>
            </a:fld>
            <a:endParaRPr lang="en-US" dirty="0"/>
          </a:p>
        </p:txBody>
      </p:sp>
    </p:spTree>
    <p:extLst>
      <p:ext uri="{BB962C8B-B14F-4D97-AF65-F5344CB8AC3E}">
        <p14:creationId xmlns:p14="http://schemas.microsoft.com/office/powerpoint/2010/main" val="45238135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678281" y="531368"/>
            <a:ext cx="8465719" cy="321242"/>
          </a:xfrm>
          <a:prstGeom prst="rect">
            <a:avLst/>
          </a:prstGeom>
        </p:spPr>
        <p:txBody>
          <a:bodyPr vert="horz" wrap="square" lIns="0" tIns="13335" rIns="0" bIns="0" rtlCol="0">
            <a:spAutoFit/>
          </a:bodyPr>
          <a:lstStyle/>
          <a:p>
            <a:pPr marL="12700">
              <a:lnSpc>
                <a:spcPct val="100000"/>
              </a:lnSpc>
              <a:spcBef>
                <a:spcPts val="105"/>
              </a:spcBef>
            </a:pPr>
            <a:r>
              <a:rPr lang="en-US" sz="2000" u="sng" dirty="0">
                <a:solidFill>
                  <a:srgbClr val="002352"/>
                </a:solidFill>
              </a:rPr>
              <a:t>Article 30 – RTP, continued</a:t>
            </a:r>
            <a:endParaRPr lang="en-US" sz="2000" u="sng" dirty="0"/>
          </a:p>
        </p:txBody>
      </p:sp>
      <p:sp>
        <p:nvSpPr>
          <p:cNvPr id="3" name="object 3"/>
          <p:cNvSpPr txBox="1"/>
          <p:nvPr/>
        </p:nvSpPr>
        <p:spPr>
          <a:xfrm>
            <a:off x="678281" y="990600"/>
            <a:ext cx="10547985" cy="1715213"/>
          </a:xfrm>
          <a:prstGeom prst="rect">
            <a:avLst/>
          </a:prstGeom>
        </p:spPr>
        <p:txBody>
          <a:bodyPr vert="horz" wrap="square" lIns="0" tIns="12700" rIns="0" bIns="0" rtlCol="0">
            <a:spAutoFit/>
          </a:bodyPr>
          <a:lstStyle/>
          <a:p>
            <a:pPr marL="0" marR="5080" lvl="2">
              <a:lnSpc>
                <a:spcPct val="150100"/>
              </a:lnSpc>
              <a:spcBef>
                <a:spcPts val="100"/>
              </a:spcBef>
              <a:tabLst>
                <a:tab pos="241300" algn="l"/>
                <a:tab pos="241935" algn="l"/>
              </a:tabLst>
            </a:pPr>
            <a:r>
              <a:rPr lang="en-US" sz="2000" b="1" dirty="0">
                <a:latin typeface="Open Sans"/>
                <a:cs typeface="Open Sans"/>
              </a:rPr>
              <a:t>Tenure</a:t>
            </a:r>
          </a:p>
          <a:p>
            <a:pPr marL="285750" marR="5080" lvl="2" indent="-285750">
              <a:lnSpc>
                <a:spcPct val="150100"/>
              </a:lnSpc>
              <a:spcBef>
                <a:spcPts val="100"/>
              </a:spcBef>
              <a:buFont typeface="Arial" panose="020B0604020202020204" pitchFamily="34" charset="0"/>
              <a:buChar char="•"/>
              <a:tabLst>
                <a:tab pos="241300" algn="l"/>
                <a:tab pos="241935" algn="l"/>
              </a:tabLst>
            </a:pPr>
            <a:endParaRPr lang="en-US" b="1" dirty="0">
              <a:latin typeface="Open Sans"/>
              <a:cs typeface="Open Sans"/>
            </a:endParaRPr>
          </a:p>
          <a:p>
            <a:pPr marL="285750" marR="5080" lvl="2" indent="-285750">
              <a:lnSpc>
                <a:spcPct val="150100"/>
              </a:lnSpc>
              <a:spcBef>
                <a:spcPts val="100"/>
              </a:spcBef>
              <a:buFont typeface="Arial" panose="020B0604020202020204" pitchFamily="34" charset="0"/>
              <a:buChar char="•"/>
              <a:tabLst>
                <a:tab pos="241300" algn="l"/>
                <a:tab pos="241935" algn="l"/>
              </a:tabLst>
            </a:pPr>
            <a:endParaRPr lang="en-US" b="1" dirty="0">
              <a:latin typeface="Open Sans"/>
              <a:cs typeface="Open Sans"/>
            </a:endParaRPr>
          </a:p>
          <a:p>
            <a:pPr marL="742950" marR="5080" lvl="2" indent="-285750">
              <a:lnSpc>
                <a:spcPct val="150100"/>
              </a:lnSpc>
              <a:spcBef>
                <a:spcPts val="100"/>
              </a:spcBef>
              <a:buFont typeface="Arial" panose="020B0604020202020204" pitchFamily="34" charset="0"/>
              <a:buChar char="•"/>
              <a:tabLst>
                <a:tab pos="241300" algn="l"/>
                <a:tab pos="241935" algn="l"/>
              </a:tabLst>
            </a:pPr>
            <a:endParaRPr lang="en-US" dirty="0">
              <a:latin typeface="Open Sans"/>
              <a:cs typeface="Open Sans"/>
            </a:endParaRPr>
          </a:p>
        </p:txBody>
      </p:sp>
      <p:sp>
        <p:nvSpPr>
          <p:cNvPr id="4" name="Slide Number Placeholder 3">
            <a:extLst>
              <a:ext uri="{FF2B5EF4-FFF2-40B4-BE49-F238E27FC236}">
                <a16:creationId xmlns:a16="http://schemas.microsoft.com/office/drawing/2014/main" id="{99E519A8-F60B-FDD2-086D-DF0F3F7BAC58}"/>
              </a:ext>
            </a:extLst>
          </p:cNvPr>
          <p:cNvSpPr>
            <a:spLocks noGrp="1"/>
          </p:cNvSpPr>
          <p:nvPr>
            <p:ph type="sldNum" sz="quarter" idx="7"/>
          </p:nvPr>
        </p:nvSpPr>
        <p:spPr/>
        <p:txBody>
          <a:bodyPr/>
          <a:lstStyle/>
          <a:p>
            <a:fld id="{B6F15528-21DE-4FAA-801E-634DDDAF4B2B}" type="slidenum">
              <a:rPr lang="en-US" smtClean="0"/>
              <a:t>32</a:t>
            </a:fld>
            <a:endParaRPr lang="en-US" dirty="0"/>
          </a:p>
        </p:txBody>
      </p:sp>
      <p:pic>
        <p:nvPicPr>
          <p:cNvPr id="6" name="Picture 5">
            <a:extLst>
              <a:ext uri="{FF2B5EF4-FFF2-40B4-BE49-F238E27FC236}">
                <a16:creationId xmlns:a16="http://schemas.microsoft.com/office/drawing/2014/main" id="{393388DA-3BF2-E9E1-4F6D-70C018C40B10}"/>
              </a:ext>
            </a:extLst>
          </p:cNvPr>
          <p:cNvPicPr>
            <a:picLocks noChangeAspect="1"/>
          </p:cNvPicPr>
          <p:nvPr/>
        </p:nvPicPr>
        <p:blipFill>
          <a:blip r:embed="rId2"/>
          <a:stretch>
            <a:fillRect/>
          </a:stretch>
        </p:blipFill>
        <p:spPr>
          <a:xfrm>
            <a:off x="838200" y="1419556"/>
            <a:ext cx="9778466" cy="5057444"/>
          </a:xfrm>
          <a:prstGeom prst="rect">
            <a:avLst/>
          </a:prstGeom>
        </p:spPr>
      </p:pic>
    </p:spTree>
    <p:extLst>
      <p:ext uri="{BB962C8B-B14F-4D97-AF65-F5344CB8AC3E}">
        <p14:creationId xmlns:p14="http://schemas.microsoft.com/office/powerpoint/2010/main" val="202031291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0" y="621791"/>
            <a:ext cx="377951" cy="251460"/>
          </a:xfrm>
          <a:prstGeom prst="rect">
            <a:avLst/>
          </a:prstGeom>
          <a:blipFill>
            <a:blip r:embed="rId2" cstate="print"/>
            <a:stretch>
              <a:fillRect/>
            </a:stretch>
          </a:blipFill>
        </p:spPr>
        <p:txBody>
          <a:bodyPr wrap="square" lIns="0" tIns="0" rIns="0" bIns="0" rtlCol="0"/>
          <a:lstStyle/>
          <a:p>
            <a:endParaRPr/>
          </a:p>
        </p:txBody>
      </p:sp>
      <p:sp>
        <p:nvSpPr>
          <p:cNvPr id="3" name="object 3"/>
          <p:cNvSpPr/>
          <p:nvPr/>
        </p:nvSpPr>
        <p:spPr>
          <a:xfrm>
            <a:off x="-1" y="0"/>
            <a:ext cx="4040124" cy="6857999"/>
          </a:xfrm>
          <a:prstGeom prst="rect">
            <a:avLst/>
          </a:prstGeom>
          <a:blipFill>
            <a:blip r:embed="rId3" cstate="print"/>
            <a:stretch>
              <a:fillRect/>
            </a:stretch>
          </a:blipFill>
        </p:spPr>
        <p:txBody>
          <a:bodyPr wrap="square" lIns="0" tIns="0" rIns="0" bIns="0" rtlCol="0"/>
          <a:lstStyle/>
          <a:p>
            <a:endParaRPr/>
          </a:p>
        </p:txBody>
      </p:sp>
      <p:sp>
        <p:nvSpPr>
          <p:cNvPr id="4" name="object 4"/>
          <p:cNvSpPr txBox="1"/>
          <p:nvPr/>
        </p:nvSpPr>
        <p:spPr>
          <a:xfrm>
            <a:off x="738936" y="2707589"/>
            <a:ext cx="2124075" cy="2281555"/>
          </a:xfrm>
          <a:prstGeom prst="rect">
            <a:avLst/>
          </a:prstGeom>
        </p:spPr>
        <p:txBody>
          <a:bodyPr vert="horz" wrap="square" lIns="0" tIns="73025" rIns="0" bIns="0" rtlCol="0">
            <a:spAutoFit/>
          </a:bodyPr>
          <a:lstStyle/>
          <a:p>
            <a:pPr marL="12700" marR="5080">
              <a:lnSpc>
                <a:spcPct val="90000"/>
              </a:lnSpc>
              <a:spcBef>
                <a:spcPts val="575"/>
              </a:spcBef>
            </a:pPr>
            <a:r>
              <a:rPr sz="4000" b="0" spc="-5">
                <a:solidFill>
                  <a:srgbClr val="FFFFFF"/>
                </a:solidFill>
                <a:latin typeface="Calibri Light"/>
                <a:cs typeface="Calibri Light"/>
              </a:rPr>
              <a:t>New  </a:t>
            </a:r>
            <a:r>
              <a:rPr sz="4000" b="0" spc="10">
                <a:solidFill>
                  <a:srgbClr val="FFFFFF"/>
                </a:solidFill>
                <a:latin typeface="Calibri Light"/>
                <a:cs typeface="Calibri Light"/>
              </a:rPr>
              <a:t>T</a:t>
            </a:r>
            <a:r>
              <a:rPr sz="4000" b="0" spc="30">
                <a:solidFill>
                  <a:srgbClr val="FFFFFF"/>
                </a:solidFill>
                <a:latin typeface="Calibri Light"/>
                <a:cs typeface="Calibri Light"/>
              </a:rPr>
              <a:t>i</a:t>
            </a:r>
            <a:r>
              <a:rPr sz="4000" b="0" spc="-10">
                <a:solidFill>
                  <a:srgbClr val="FFFFFF"/>
                </a:solidFill>
                <a:latin typeface="Calibri Light"/>
                <a:cs typeface="Calibri Light"/>
              </a:rPr>
              <a:t>m</a:t>
            </a:r>
            <a:r>
              <a:rPr sz="4000" b="0" spc="10">
                <a:solidFill>
                  <a:srgbClr val="FFFFFF"/>
                </a:solidFill>
                <a:latin typeface="Calibri Light"/>
                <a:cs typeface="Calibri Light"/>
              </a:rPr>
              <a:t>e</a:t>
            </a:r>
            <a:r>
              <a:rPr sz="4000" b="0" spc="20">
                <a:solidFill>
                  <a:srgbClr val="FFFFFF"/>
                </a:solidFill>
                <a:latin typeface="Calibri Light"/>
                <a:cs typeface="Calibri Light"/>
              </a:rPr>
              <a:t>li</a:t>
            </a:r>
            <a:r>
              <a:rPr sz="4000" b="0" spc="-5">
                <a:solidFill>
                  <a:srgbClr val="FFFFFF"/>
                </a:solidFill>
                <a:latin typeface="Calibri Light"/>
                <a:cs typeface="Calibri Light"/>
              </a:rPr>
              <a:t>n</a:t>
            </a:r>
            <a:r>
              <a:rPr sz="4000" b="0" spc="5">
                <a:solidFill>
                  <a:srgbClr val="FFFFFF"/>
                </a:solidFill>
                <a:latin typeface="Calibri Light"/>
                <a:cs typeface="Calibri Light"/>
              </a:rPr>
              <a:t>e</a:t>
            </a:r>
            <a:r>
              <a:rPr sz="4000" b="0" spc="15">
                <a:solidFill>
                  <a:srgbClr val="FFFFFF"/>
                </a:solidFill>
                <a:latin typeface="Calibri Light"/>
                <a:cs typeface="Calibri Light"/>
              </a:rPr>
              <a:t>s</a:t>
            </a:r>
            <a:r>
              <a:rPr sz="4000" b="0" spc="-5">
                <a:solidFill>
                  <a:srgbClr val="FFFFFF"/>
                </a:solidFill>
                <a:latin typeface="Calibri Light"/>
                <a:cs typeface="Calibri Light"/>
              </a:rPr>
              <a:t>:  RTP </a:t>
            </a:r>
            <a:r>
              <a:rPr sz="4000" b="0" spc="10">
                <a:solidFill>
                  <a:srgbClr val="FFFFFF"/>
                </a:solidFill>
                <a:latin typeface="Calibri Light"/>
                <a:cs typeface="Calibri Light"/>
              </a:rPr>
              <a:t>and  </a:t>
            </a:r>
            <a:r>
              <a:rPr sz="4000" b="0">
                <a:solidFill>
                  <a:srgbClr val="FFFFFF"/>
                </a:solidFill>
                <a:latin typeface="Calibri Light"/>
                <a:cs typeface="Calibri Light"/>
              </a:rPr>
              <a:t>RCAP</a:t>
            </a:r>
            <a:endParaRPr sz="4000">
              <a:latin typeface="Calibri Light"/>
              <a:cs typeface="Calibri Light"/>
            </a:endParaRPr>
          </a:p>
        </p:txBody>
      </p:sp>
      <p:graphicFrame>
        <p:nvGraphicFramePr>
          <p:cNvPr id="5" name="object 5"/>
          <p:cNvGraphicFramePr>
            <a:graphicFrameLocks noGrp="1"/>
          </p:cNvGraphicFramePr>
          <p:nvPr/>
        </p:nvGraphicFramePr>
        <p:xfrm>
          <a:off x="4496053" y="745616"/>
          <a:ext cx="7225663" cy="5354063"/>
        </p:xfrm>
        <a:graphic>
          <a:graphicData uri="http://schemas.openxmlformats.org/drawingml/2006/table">
            <a:tbl>
              <a:tblPr firstRow="1" bandRow="1">
                <a:tableStyleId>{2D5ABB26-0587-4C30-8999-92F81FD0307C}</a:tableStyleId>
              </a:tblPr>
              <a:tblGrid>
                <a:gridCol w="3667760">
                  <a:extLst>
                    <a:ext uri="{9D8B030D-6E8A-4147-A177-3AD203B41FA5}">
                      <a16:colId xmlns:a16="http://schemas.microsoft.com/office/drawing/2014/main" val="20000"/>
                    </a:ext>
                  </a:extLst>
                </a:gridCol>
                <a:gridCol w="2026919">
                  <a:extLst>
                    <a:ext uri="{9D8B030D-6E8A-4147-A177-3AD203B41FA5}">
                      <a16:colId xmlns:a16="http://schemas.microsoft.com/office/drawing/2014/main" val="20001"/>
                    </a:ext>
                  </a:extLst>
                </a:gridCol>
                <a:gridCol w="1530984">
                  <a:extLst>
                    <a:ext uri="{9D8B030D-6E8A-4147-A177-3AD203B41FA5}">
                      <a16:colId xmlns:a16="http://schemas.microsoft.com/office/drawing/2014/main" val="20002"/>
                    </a:ext>
                  </a:extLst>
                </a:gridCol>
              </a:tblGrid>
              <a:tr h="360425">
                <a:tc>
                  <a:txBody>
                    <a:bodyPr/>
                    <a:lstStyle/>
                    <a:p>
                      <a:pPr marL="109220">
                        <a:lnSpc>
                          <a:spcPct val="100000"/>
                        </a:lnSpc>
                        <a:spcBef>
                          <a:spcPts val="405"/>
                        </a:spcBef>
                      </a:pPr>
                      <a:r>
                        <a:rPr sz="1900" b="1" spc="-5">
                          <a:latin typeface="Open Sans"/>
                          <a:cs typeface="Open Sans"/>
                        </a:rPr>
                        <a:t>Action</a:t>
                      </a:r>
                      <a:endParaRPr sz="1900">
                        <a:latin typeface="Open Sans"/>
                        <a:cs typeface="Open Sans"/>
                      </a:endParaRPr>
                    </a:p>
                  </a:txBody>
                  <a:tcPr marL="0" marR="0" marT="51435" marB="0">
                    <a:lnL w="12700">
                      <a:solidFill>
                        <a:srgbClr val="666666"/>
                      </a:solidFill>
                      <a:prstDash val="solid"/>
                    </a:lnL>
                    <a:lnR w="12700">
                      <a:solidFill>
                        <a:srgbClr val="666666"/>
                      </a:solidFill>
                      <a:prstDash val="solid"/>
                    </a:lnR>
                    <a:lnT w="12700">
                      <a:solidFill>
                        <a:srgbClr val="666666"/>
                      </a:solidFill>
                      <a:prstDash val="solid"/>
                    </a:lnT>
                    <a:lnB w="19050">
                      <a:solidFill>
                        <a:srgbClr val="666666"/>
                      </a:solidFill>
                      <a:prstDash val="solid"/>
                    </a:lnB>
                  </a:tcPr>
                </a:tc>
                <a:tc>
                  <a:txBody>
                    <a:bodyPr/>
                    <a:lstStyle/>
                    <a:p>
                      <a:pPr marL="109220">
                        <a:lnSpc>
                          <a:spcPct val="100000"/>
                        </a:lnSpc>
                        <a:spcBef>
                          <a:spcPts val="405"/>
                        </a:spcBef>
                      </a:pPr>
                      <a:r>
                        <a:rPr sz="1900" b="1" spc="-15">
                          <a:latin typeface="Open Sans"/>
                          <a:cs typeface="Open Sans"/>
                        </a:rPr>
                        <a:t>Previous</a:t>
                      </a:r>
                      <a:r>
                        <a:rPr sz="1900" b="1" spc="-10">
                          <a:latin typeface="Open Sans"/>
                          <a:cs typeface="Open Sans"/>
                        </a:rPr>
                        <a:t> Date</a:t>
                      </a:r>
                      <a:endParaRPr sz="1900">
                        <a:latin typeface="Open Sans"/>
                        <a:cs typeface="Open Sans"/>
                      </a:endParaRPr>
                    </a:p>
                  </a:txBody>
                  <a:tcPr marL="0" marR="0" marT="51435" marB="0">
                    <a:lnL w="12700">
                      <a:solidFill>
                        <a:srgbClr val="666666"/>
                      </a:solidFill>
                      <a:prstDash val="solid"/>
                    </a:lnL>
                    <a:lnR w="12700">
                      <a:solidFill>
                        <a:srgbClr val="666666"/>
                      </a:solidFill>
                      <a:prstDash val="solid"/>
                    </a:lnR>
                    <a:lnT w="12700">
                      <a:solidFill>
                        <a:srgbClr val="666666"/>
                      </a:solidFill>
                      <a:prstDash val="solid"/>
                    </a:lnT>
                    <a:lnB w="19050">
                      <a:solidFill>
                        <a:srgbClr val="666666"/>
                      </a:solidFill>
                      <a:prstDash val="solid"/>
                    </a:lnB>
                  </a:tcPr>
                </a:tc>
                <a:tc>
                  <a:txBody>
                    <a:bodyPr/>
                    <a:lstStyle/>
                    <a:p>
                      <a:pPr marL="109855">
                        <a:lnSpc>
                          <a:spcPct val="100000"/>
                        </a:lnSpc>
                        <a:spcBef>
                          <a:spcPts val="405"/>
                        </a:spcBef>
                      </a:pPr>
                      <a:r>
                        <a:rPr sz="1900" b="1" spc="-20">
                          <a:latin typeface="Open Sans"/>
                          <a:cs typeface="Open Sans"/>
                        </a:rPr>
                        <a:t>New</a:t>
                      </a:r>
                      <a:r>
                        <a:rPr sz="1900" b="1" spc="-5">
                          <a:latin typeface="Open Sans"/>
                          <a:cs typeface="Open Sans"/>
                        </a:rPr>
                        <a:t> </a:t>
                      </a:r>
                      <a:r>
                        <a:rPr sz="1900" b="1" spc="-10">
                          <a:latin typeface="Open Sans"/>
                          <a:cs typeface="Open Sans"/>
                        </a:rPr>
                        <a:t>Date</a:t>
                      </a:r>
                      <a:endParaRPr sz="1900">
                        <a:latin typeface="Open Sans"/>
                        <a:cs typeface="Open Sans"/>
                      </a:endParaRPr>
                    </a:p>
                  </a:txBody>
                  <a:tcPr marL="0" marR="0" marT="51435" marB="0">
                    <a:lnL w="12700">
                      <a:solidFill>
                        <a:srgbClr val="666666"/>
                      </a:solidFill>
                      <a:prstDash val="solid"/>
                    </a:lnL>
                    <a:lnR w="12700">
                      <a:solidFill>
                        <a:srgbClr val="666666"/>
                      </a:solidFill>
                      <a:prstDash val="solid"/>
                    </a:lnR>
                    <a:lnT w="12700">
                      <a:solidFill>
                        <a:srgbClr val="666666"/>
                      </a:solidFill>
                      <a:prstDash val="solid"/>
                    </a:lnT>
                    <a:lnB w="19050">
                      <a:solidFill>
                        <a:srgbClr val="666666"/>
                      </a:solidFill>
                      <a:prstDash val="solid"/>
                    </a:lnB>
                  </a:tcPr>
                </a:tc>
                <a:extLst>
                  <a:ext uri="{0D108BD9-81ED-4DB2-BD59-A6C34878D82A}">
                    <a16:rowId xmlns:a16="http://schemas.microsoft.com/office/drawing/2014/main" val="10000"/>
                  </a:ext>
                </a:extLst>
              </a:tr>
              <a:tr h="669290">
                <a:tc>
                  <a:txBody>
                    <a:bodyPr/>
                    <a:lstStyle/>
                    <a:p>
                      <a:pPr marL="109220">
                        <a:lnSpc>
                          <a:spcPct val="100000"/>
                        </a:lnSpc>
                        <a:spcBef>
                          <a:spcPts val="405"/>
                        </a:spcBef>
                      </a:pPr>
                      <a:r>
                        <a:rPr sz="1900" spc="-5">
                          <a:latin typeface="Open Sans"/>
                          <a:cs typeface="Open Sans"/>
                        </a:rPr>
                        <a:t>The notice is placed in </a:t>
                      </a:r>
                      <a:r>
                        <a:rPr sz="1900" i="1" spc="-5">
                          <a:latin typeface="Open Sans"/>
                          <a:cs typeface="Open Sans"/>
                        </a:rPr>
                        <a:t>For</a:t>
                      </a:r>
                      <a:r>
                        <a:rPr sz="1900" i="1" spc="-70">
                          <a:latin typeface="Open Sans"/>
                          <a:cs typeface="Open Sans"/>
                        </a:rPr>
                        <a:t> </a:t>
                      </a:r>
                      <a:r>
                        <a:rPr sz="1900" i="1" spc="-10">
                          <a:latin typeface="Open Sans"/>
                          <a:cs typeface="Open Sans"/>
                        </a:rPr>
                        <a:t>the</a:t>
                      </a:r>
                      <a:endParaRPr sz="1900">
                        <a:latin typeface="Open Sans"/>
                        <a:cs typeface="Open Sans"/>
                      </a:endParaRPr>
                    </a:p>
                    <a:p>
                      <a:pPr marL="109220">
                        <a:lnSpc>
                          <a:spcPct val="100000"/>
                        </a:lnSpc>
                        <a:spcBef>
                          <a:spcPts val="170"/>
                        </a:spcBef>
                      </a:pPr>
                      <a:r>
                        <a:rPr sz="1900" i="1" spc="-10">
                          <a:latin typeface="Open Sans"/>
                          <a:cs typeface="Open Sans"/>
                        </a:rPr>
                        <a:t>Record</a:t>
                      </a:r>
                      <a:endParaRPr sz="1900">
                        <a:latin typeface="Open Sans"/>
                        <a:cs typeface="Open Sans"/>
                      </a:endParaRPr>
                    </a:p>
                  </a:txBody>
                  <a:tcPr marL="0" marR="0" marT="51435" marB="0">
                    <a:lnL w="12700">
                      <a:solidFill>
                        <a:srgbClr val="666666"/>
                      </a:solidFill>
                      <a:prstDash val="solid"/>
                    </a:lnL>
                    <a:lnR w="12700">
                      <a:solidFill>
                        <a:srgbClr val="666666"/>
                      </a:solidFill>
                      <a:prstDash val="solid"/>
                    </a:lnR>
                    <a:lnT w="19050">
                      <a:solidFill>
                        <a:srgbClr val="666666"/>
                      </a:solidFill>
                      <a:prstDash val="solid"/>
                    </a:lnT>
                    <a:lnB w="12700">
                      <a:solidFill>
                        <a:srgbClr val="666666"/>
                      </a:solidFill>
                      <a:prstDash val="solid"/>
                    </a:lnB>
                    <a:solidFill>
                      <a:srgbClr val="CCCCCC"/>
                    </a:solidFill>
                  </a:tcPr>
                </a:tc>
                <a:tc>
                  <a:txBody>
                    <a:bodyPr/>
                    <a:lstStyle/>
                    <a:p>
                      <a:pPr marL="109220">
                        <a:lnSpc>
                          <a:spcPct val="100000"/>
                        </a:lnSpc>
                        <a:spcBef>
                          <a:spcPts val="405"/>
                        </a:spcBef>
                      </a:pPr>
                      <a:r>
                        <a:rPr sz="1900" spc="-5">
                          <a:latin typeface="Open Sans"/>
                          <a:cs typeface="Open Sans"/>
                        </a:rPr>
                        <a:t>May 1</a:t>
                      </a:r>
                      <a:endParaRPr sz="1900">
                        <a:latin typeface="Open Sans"/>
                        <a:cs typeface="Open Sans"/>
                      </a:endParaRPr>
                    </a:p>
                  </a:txBody>
                  <a:tcPr marL="0" marR="0" marT="51435" marB="0">
                    <a:lnL w="12700">
                      <a:solidFill>
                        <a:srgbClr val="666666"/>
                      </a:solidFill>
                      <a:prstDash val="solid"/>
                    </a:lnL>
                    <a:lnR w="12700">
                      <a:solidFill>
                        <a:srgbClr val="666666"/>
                      </a:solidFill>
                      <a:prstDash val="solid"/>
                    </a:lnR>
                    <a:lnT w="19050">
                      <a:solidFill>
                        <a:srgbClr val="666666"/>
                      </a:solidFill>
                      <a:prstDash val="solid"/>
                    </a:lnT>
                    <a:lnB w="12700">
                      <a:solidFill>
                        <a:srgbClr val="666666"/>
                      </a:solidFill>
                      <a:prstDash val="solid"/>
                    </a:lnB>
                    <a:solidFill>
                      <a:srgbClr val="CCCCCC"/>
                    </a:solidFill>
                  </a:tcPr>
                </a:tc>
                <a:tc>
                  <a:txBody>
                    <a:bodyPr/>
                    <a:lstStyle/>
                    <a:p>
                      <a:pPr marL="109855">
                        <a:lnSpc>
                          <a:spcPct val="100000"/>
                        </a:lnSpc>
                        <a:spcBef>
                          <a:spcPts val="405"/>
                        </a:spcBef>
                      </a:pPr>
                      <a:r>
                        <a:rPr sz="1900" spc="-5">
                          <a:latin typeface="Open Sans"/>
                          <a:cs typeface="Open Sans"/>
                        </a:rPr>
                        <a:t>May</a:t>
                      </a:r>
                      <a:r>
                        <a:rPr sz="1900" spc="-10">
                          <a:latin typeface="Open Sans"/>
                          <a:cs typeface="Open Sans"/>
                        </a:rPr>
                        <a:t> </a:t>
                      </a:r>
                      <a:r>
                        <a:rPr sz="1900" spc="-5">
                          <a:latin typeface="Open Sans"/>
                          <a:cs typeface="Open Sans"/>
                        </a:rPr>
                        <a:t>1</a:t>
                      </a:r>
                      <a:endParaRPr sz="1900">
                        <a:latin typeface="Open Sans"/>
                        <a:cs typeface="Open Sans"/>
                      </a:endParaRPr>
                    </a:p>
                  </a:txBody>
                  <a:tcPr marL="0" marR="0" marT="51435" marB="0">
                    <a:lnL w="12700">
                      <a:solidFill>
                        <a:srgbClr val="666666"/>
                      </a:solidFill>
                      <a:prstDash val="solid"/>
                    </a:lnL>
                    <a:lnR w="12700">
                      <a:solidFill>
                        <a:srgbClr val="666666"/>
                      </a:solidFill>
                      <a:prstDash val="solid"/>
                    </a:lnR>
                    <a:lnT w="19050">
                      <a:solidFill>
                        <a:srgbClr val="666666"/>
                      </a:solidFill>
                      <a:prstDash val="solid"/>
                    </a:lnT>
                    <a:lnB w="12700">
                      <a:solidFill>
                        <a:srgbClr val="666666"/>
                      </a:solidFill>
                      <a:prstDash val="solid"/>
                    </a:lnB>
                    <a:solidFill>
                      <a:srgbClr val="CCCCCC"/>
                    </a:solidFill>
                  </a:tcPr>
                </a:tc>
                <a:extLst>
                  <a:ext uri="{0D108BD9-81ED-4DB2-BD59-A6C34878D82A}">
                    <a16:rowId xmlns:a16="http://schemas.microsoft.com/office/drawing/2014/main" val="10001"/>
                  </a:ext>
                </a:extLst>
              </a:tr>
              <a:tr h="669289">
                <a:tc>
                  <a:txBody>
                    <a:bodyPr/>
                    <a:lstStyle/>
                    <a:p>
                      <a:pPr marL="109220" marR="923925">
                        <a:lnSpc>
                          <a:spcPct val="107400"/>
                        </a:lnSpc>
                        <a:spcBef>
                          <a:spcPts val="240"/>
                        </a:spcBef>
                      </a:pPr>
                      <a:r>
                        <a:rPr sz="1900" spc="-10">
                          <a:latin typeface="Open Sans"/>
                          <a:cs typeface="Open Sans"/>
                        </a:rPr>
                        <a:t>The Unit </a:t>
                      </a:r>
                      <a:r>
                        <a:rPr sz="1900" spc="-5">
                          <a:latin typeface="Open Sans"/>
                          <a:cs typeface="Open Sans"/>
                        </a:rPr>
                        <a:t>Head </a:t>
                      </a:r>
                      <a:r>
                        <a:rPr sz="1900" spc="-15">
                          <a:latin typeface="Open Sans"/>
                          <a:cs typeface="Open Sans"/>
                        </a:rPr>
                        <a:t>provides  </a:t>
                      </a:r>
                      <a:r>
                        <a:rPr sz="1900" spc="-5">
                          <a:latin typeface="Open Sans"/>
                          <a:cs typeface="Open Sans"/>
                        </a:rPr>
                        <a:t>notification</a:t>
                      </a:r>
                      <a:endParaRPr sz="1900">
                        <a:latin typeface="Open Sans"/>
                        <a:cs typeface="Open Sans"/>
                      </a:endParaRPr>
                    </a:p>
                  </a:txBody>
                  <a:tcPr marL="0" marR="0" marT="30480" marB="0">
                    <a:lnL w="12700">
                      <a:solidFill>
                        <a:srgbClr val="666666"/>
                      </a:solidFill>
                      <a:prstDash val="solid"/>
                    </a:lnL>
                    <a:lnR w="12700">
                      <a:solidFill>
                        <a:srgbClr val="666666"/>
                      </a:solidFill>
                      <a:prstDash val="solid"/>
                    </a:lnR>
                    <a:lnT w="12700">
                      <a:solidFill>
                        <a:srgbClr val="666666"/>
                      </a:solidFill>
                      <a:prstDash val="solid"/>
                    </a:lnT>
                    <a:lnB w="12700">
                      <a:solidFill>
                        <a:srgbClr val="666666"/>
                      </a:solidFill>
                      <a:prstDash val="solid"/>
                    </a:lnB>
                  </a:tcPr>
                </a:tc>
                <a:tc>
                  <a:txBody>
                    <a:bodyPr/>
                    <a:lstStyle/>
                    <a:p>
                      <a:pPr marL="109220">
                        <a:lnSpc>
                          <a:spcPct val="100000"/>
                        </a:lnSpc>
                        <a:spcBef>
                          <a:spcPts val="405"/>
                        </a:spcBef>
                      </a:pPr>
                      <a:r>
                        <a:rPr sz="1900" spc="-5">
                          <a:latin typeface="Open Sans"/>
                          <a:cs typeface="Open Sans"/>
                        </a:rPr>
                        <a:t>May</a:t>
                      </a:r>
                      <a:r>
                        <a:rPr sz="1900" spc="-10">
                          <a:latin typeface="Open Sans"/>
                          <a:cs typeface="Open Sans"/>
                        </a:rPr>
                        <a:t> </a:t>
                      </a:r>
                      <a:r>
                        <a:rPr sz="1900" spc="-5">
                          <a:latin typeface="Open Sans"/>
                          <a:cs typeface="Open Sans"/>
                        </a:rPr>
                        <a:t>15</a:t>
                      </a:r>
                      <a:endParaRPr sz="1900">
                        <a:latin typeface="Open Sans"/>
                        <a:cs typeface="Open Sans"/>
                      </a:endParaRPr>
                    </a:p>
                  </a:txBody>
                  <a:tcPr marL="0" marR="0" marT="51435" marB="0">
                    <a:lnL w="12700">
                      <a:solidFill>
                        <a:srgbClr val="666666"/>
                      </a:solidFill>
                      <a:prstDash val="solid"/>
                    </a:lnL>
                    <a:lnR w="12700">
                      <a:solidFill>
                        <a:srgbClr val="666666"/>
                      </a:solidFill>
                      <a:prstDash val="solid"/>
                    </a:lnR>
                    <a:lnT w="12700">
                      <a:solidFill>
                        <a:srgbClr val="666666"/>
                      </a:solidFill>
                      <a:prstDash val="solid"/>
                    </a:lnT>
                    <a:lnB w="12700">
                      <a:solidFill>
                        <a:srgbClr val="666666"/>
                      </a:solidFill>
                      <a:prstDash val="solid"/>
                    </a:lnB>
                  </a:tcPr>
                </a:tc>
                <a:tc>
                  <a:txBody>
                    <a:bodyPr/>
                    <a:lstStyle/>
                    <a:p>
                      <a:pPr marL="109855">
                        <a:lnSpc>
                          <a:spcPct val="100000"/>
                        </a:lnSpc>
                        <a:spcBef>
                          <a:spcPts val="405"/>
                        </a:spcBef>
                      </a:pPr>
                      <a:r>
                        <a:rPr sz="1900" spc="-5">
                          <a:latin typeface="Open Sans"/>
                          <a:cs typeface="Open Sans"/>
                        </a:rPr>
                        <a:t>May</a:t>
                      </a:r>
                      <a:r>
                        <a:rPr sz="1900" spc="-15">
                          <a:latin typeface="Open Sans"/>
                          <a:cs typeface="Open Sans"/>
                        </a:rPr>
                        <a:t> </a:t>
                      </a:r>
                      <a:r>
                        <a:rPr sz="1900" spc="-5">
                          <a:latin typeface="Open Sans"/>
                          <a:cs typeface="Open Sans"/>
                        </a:rPr>
                        <a:t>15</a:t>
                      </a:r>
                      <a:endParaRPr sz="1900">
                        <a:latin typeface="Open Sans"/>
                        <a:cs typeface="Open Sans"/>
                      </a:endParaRPr>
                    </a:p>
                  </a:txBody>
                  <a:tcPr marL="0" marR="0" marT="51435" marB="0">
                    <a:lnL w="12700">
                      <a:solidFill>
                        <a:srgbClr val="666666"/>
                      </a:solidFill>
                      <a:prstDash val="solid"/>
                    </a:lnL>
                    <a:lnR w="12700">
                      <a:solidFill>
                        <a:srgbClr val="666666"/>
                      </a:solidFill>
                      <a:prstDash val="solid"/>
                    </a:lnR>
                    <a:lnT w="12700">
                      <a:solidFill>
                        <a:srgbClr val="666666"/>
                      </a:solidFill>
                      <a:prstDash val="solid"/>
                    </a:lnT>
                    <a:lnB w="12700">
                      <a:solidFill>
                        <a:srgbClr val="666666"/>
                      </a:solidFill>
                      <a:prstDash val="solid"/>
                    </a:lnB>
                  </a:tcPr>
                </a:tc>
                <a:extLst>
                  <a:ext uri="{0D108BD9-81ED-4DB2-BD59-A6C34878D82A}">
                    <a16:rowId xmlns:a16="http://schemas.microsoft.com/office/drawing/2014/main" val="10002"/>
                  </a:ext>
                </a:extLst>
              </a:tr>
              <a:tr h="669163">
                <a:tc>
                  <a:txBody>
                    <a:bodyPr/>
                    <a:lstStyle/>
                    <a:p>
                      <a:pPr marL="109220" marR="260350">
                        <a:lnSpc>
                          <a:spcPct val="107400"/>
                        </a:lnSpc>
                        <a:spcBef>
                          <a:spcPts val="240"/>
                        </a:spcBef>
                      </a:pPr>
                      <a:r>
                        <a:rPr sz="1900" spc="-10">
                          <a:latin typeface="Open Sans"/>
                          <a:cs typeface="Open Sans"/>
                        </a:rPr>
                        <a:t>The </a:t>
                      </a:r>
                      <a:r>
                        <a:rPr sz="1900" spc="-5">
                          <a:latin typeface="Open Sans"/>
                          <a:cs typeface="Open Sans"/>
                        </a:rPr>
                        <a:t>Member notifies </a:t>
                      </a:r>
                      <a:r>
                        <a:rPr sz="1900" spc="-10">
                          <a:latin typeface="Open Sans"/>
                          <a:cs typeface="Open Sans"/>
                        </a:rPr>
                        <a:t>the Unit  </a:t>
                      </a:r>
                      <a:r>
                        <a:rPr sz="1900" spc="-5">
                          <a:latin typeface="Open Sans"/>
                          <a:cs typeface="Open Sans"/>
                        </a:rPr>
                        <a:t>Head</a:t>
                      </a:r>
                      <a:endParaRPr sz="1900">
                        <a:latin typeface="Open Sans"/>
                        <a:cs typeface="Open Sans"/>
                      </a:endParaRPr>
                    </a:p>
                  </a:txBody>
                  <a:tcPr marL="0" marR="0" marT="30480" marB="0">
                    <a:lnL w="12700">
                      <a:solidFill>
                        <a:srgbClr val="666666"/>
                      </a:solidFill>
                      <a:prstDash val="solid"/>
                    </a:lnL>
                    <a:lnR w="12700">
                      <a:solidFill>
                        <a:srgbClr val="666666"/>
                      </a:solidFill>
                      <a:prstDash val="solid"/>
                    </a:lnR>
                    <a:lnT w="12700">
                      <a:solidFill>
                        <a:srgbClr val="666666"/>
                      </a:solidFill>
                      <a:prstDash val="solid"/>
                    </a:lnT>
                    <a:lnB w="12700">
                      <a:solidFill>
                        <a:srgbClr val="666666"/>
                      </a:solidFill>
                      <a:prstDash val="solid"/>
                    </a:lnB>
                    <a:solidFill>
                      <a:srgbClr val="CCCCCC"/>
                    </a:solidFill>
                  </a:tcPr>
                </a:tc>
                <a:tc>
                  <a:txBody>
                    <a:bodyPr/>
                    <a:lstStyle/>
                    <a:p>
                      <a:pPr marL="109220">
                        <a:lnSpc>
                          <a:spcPct val="100000"/>
                        </a:lnSpc>
                        <a:spcBef>
                          <a:spcPts val="405"/>
                        </a:spcBef>
                      </a:pPr>
                      <a:r>
                        <a:rPr sz="1900" spc="-10">
                          <a:latin typeface="Open Sans"/>
                          <a:cs typeface="Open Sans"/>
                        </a:rPr>
                        <a:t>July </a:t>
                      </a:r>
                      <a:r>
                        <a:rPr sz="1900" spc="-5">
                          <a:latin typeface="Open Sans"/>
                          <a:cs typeface="Open Sans"/>
                        </a:rPr>
                        <a:t>1</a:t>
                      </a:r>
                      <a:endParaRPr sz="1900">
                        <a:latin typeface="Open Sans"/>
                        <a:cs typeface="Open Sans"/>
                      </a:endParaRPr>
                    </a:p>
                  </a:txBody>
                  <a:tcPr marL="0" marR="0" marT="51435" marB="0">
                    <a:lnL w="12700">
                      <a:solidFill>
                        <a:srgbClr val="666666"/>
                      </a:solidFill>
                      <a:prstDash val="solid"/>
                    </a:lnL>
                    <a:lnR w="12700">
                      <a:solidFill>
                        <a:srgbClr val="666666"/>
                      </a:solidFill>
                      <a:prstDash val="solid"/>
                    </a:lnR>
                    <a:lnT w="12700">
                      <a:solidFill>
                        <a:srgbClr val="666666"/>
                      </a:solidFill>
                      <a:prstDash val="solid"/>
                    </a:lnT>
                    <a:lnB w="12700">
                      <a:solidFill>
                        <a:srgbClr val="666666"/>
                      </a:solidFill>
                      <a:prstDash val="solid"/>
                    </a:lnB>
                    <a:solidFill>
                      <a:srgbClr val="CCCCCC"/>
                    </a:solidFill>
                  </a:tcPr>
                </a:tc>
                <a:tc>
                  <a:txBody>
                    <a:bodyPr/>
                    <a:lstStyle/>
                    <a:p>
                      <a:pPr marL="109855">
                        <a:lnSpc>
                          <a:spcPct val="100000"/>
                        </a:lnSpc>
                        <a:spcBef>
                          <a:spcPts val="405"/>
                        </a:spcBef>
                      </a:pPr>
                      <a:r>
                        <a:rPr sz="1900" spc="-10">
                          <a:latin typeface="Open Sans"/>
                          <a:cs typeface="Open Sans"/>
                        </a:rPr>
                        <a:t>June</a:t>
                      </a:r>
                      <a:r>
                        <a:rPr sz="1900" spc="-15">
                          <a:latin typeface="Open Sans"/>
                          <a:cs typeface="Open Sans"/>
                        </a:rPr>
                        <a:t> </a:t>
                      </a:r>
                      <a:r>
                        <a:rPr sz="1900" spc="-5">
                          <a:latin typeface="Open Sans"/>
                          <a:cs typeface="Open Sans"/>
                        </a:rPr>
                        <a:t>1</a:t>
                      </a:r>
                      <a:endParaRPr sz="1900">
                        <a:latin typeface="Open Sans"/>
                        <a:cs typeface="Open Sans"/>
                      </a:endParaRPr>
                    </a:p>
                  </a:txBody>
                  <a:tcPr marL="0" marR="0" marT="51435" marB="0">
                    <a:lnL w="12700">
                      <a:solidFill>
                        <a:srgbClr val="666666"/>
                      </a:solidFill>
                      <a:prstDash val="solid"/>
                    </a:lnL>
                    <a:lnR w="12700">
                      <a:solidFill>
                        <a:srgbClr val="666666"/>
                      </a:solidFill>
                      <a:prstDash val="solid"/>
                    </a:lnR>
                    <a:lnT w="12700">
                      <a:solidFill>
                        <a:srgbClr val="666666"/>
                      </a:solidFill>
                      <a:prstDash val="solid"/>
                    </a:lnT>
                    <a:lnB w="12700">
                      <a:solidFill>
                        <a:srgbClr val="666666"/>
                      </a:solidFill>
                      <a:prstDash val="solid"/>
                    </a:lnB>
                    <a:solidFill>
                      <a:srgbClr val="CCCCCC"/>
                    </a:solidFill>
                  </a:tcPr>
                </a:tc>
                <a:extLst>
                  <a:ext uri="{0D108BD9-81ED-4DB2-BD59-A6C34878D82A}">
                    <a16:rowId xmlns:a16="http://schemas.microsoft.com/office/drawing/2014/main" val="10003"/>
                  </a:ext>
                </a:extLst>
              </a:tr>
              <a:tr h="669289">
                <a:tc>
                  <a:txBody>
                    <a:bodyPr/>
                    <a:lstStyle/>
                    <a:p>
                      <a:pPr marL="109220">
                        <a:lnSpc>
                          <a:spcPct val="100000"/>
                        </a:lnSpc>
                        <a:spcBef>
                          <a:spcPts val="409"/>
                        </a:spcBef>
                      </a:pPr>
                      <a:r>
                        <a:rPr sz="1900" spc="-10">
                          <a:latin typeface="Open Sans"/>
                          <a:cs typeface="Open Sans"/>
                        </a:rPr>
                        <a:t>The Unit </a:t>
                      </a:r>
                      <a:r>
                        <a:rPr sz="1900" spc="-5">
                          <a:latin typeface="Open Sans"/>
                          <a:cs typeface="Open Sans"/>
                        </a:rPr>
                        <a:t>Head </a:t>
                      </a:r>
                      <a:r>
                        <a:rPr sz="1900" spc="-15">
                          <a:latin typeface="Open Sans"/>
                          <a:cs typeface="Open Sans"/>
                        </a:rPr>
                        <a:t>arranges</a:t>
                      </a:r>
                      <a:r>
                        <a:rPr sz="1900">
                          <a:latin typeface="Open Sans"/>
                          <a:cs typeface="Open Sans"/>
                        </a:rPr>
                        <a:t> </a:t>
                      </a:r>
                      <a:r>
                        <a:rPr sz="1900" spc="-5">
                          <a:latin typeface="Open Sans"/>
                          <a:cs typeface="Open Sans"/>
                        </a:rPr>
                        <a:t>a</a:t>
                      </a:r>
                      <a:endParaRPr sz="1900">
                        <a:latin typeface="Open Sans"/>
                        <a:cs typeface="Open Sans"/>
                      </a:endParaRPr>
                    </a:p>
                    <a:p>
                      <a:pPr marL="109220">
                        <a:lnSpc>
                          <a:spcPct val="100000"/>
                        </a:lnSpc>
                        <a:spcBef>
                          <a:spcPts val="165"/>
                        </a:spcBef>
                      </a:pPr>
                      <a:r>
                        <a:rPr sz="1900" spc="-5">
                          <a:latin typeface="Open Sans"/>
                          <a:cs typeface="Open Sans"/>
                        </a:rPr>
                        <a:t>meeting with the</a:t>
                      </a:r>
                      <a:r>
                        <a:rPr sz="1900" spc="-50">
                          <a:latin typeface="Open Sans"/>
                          <a:cs typeface="Open Sans"/>
                        </a:rPr>
                        <a:t> </a:t>
                      </a:r>
                      <a:r>
                        <a:rPr sz="1900" spc="-5">
                          <a:latin typeface="Open Sans"/>
                          <a:cs typeface="Open Sans"/>
                        </a:rPr>
                        <a:t>Member</a:t>
                      </a:r>
                      <a:endParaRPr sz="1900">
                        <a:latin typeface="Open Sans"/>
                        <a:cs typeface="Open Sans"/>
                      </a:endParaRPr>
                    </a:p>
                  </a:txBody>
                  <a:tcPr marL="0" marR="0" marT="52069" marB="0">
                    <a:lnL w="12700">
                      <a:solidFill>
                        <a:srgbClr val="666666"/>
                      </a:solidFill>
                      <a:prstDash val="solid"/>
                    </a:lnL>
                    <a:lnR w="12700">
                      <a:solidFill>
                        <a:srgbClr val="666666"/>
                      </a:solidFill>
                      <a:prstDash val="solid"/>
                    </a:lnR>
                    <a:lnT w="12700">
                      <a:solidFill>
                        <a:srgbClr val="666666"/>
                      </a:solidFill>
                      <a:prstDash val="solid"/>
                    </a:lnT>
                    <a:lnB w="12700">
                      <a:solidFill>
                        <a:srgbClr val="666666"/>
                      </a:solidFill>
                      <a:prstDash val="solid"/>
                    </a:lnB>
                  </a:tcPr>
                </a:tc>
                <a:tc>
                  <a:txBody>
                    <a:bodyPr/>
                    <a:lstStyle/>
                    <a:p>
                      <a:pPr marL="109220">
                        <a:lnSpc>
                          <a:spcPct val="100000"/>
                        </a:lnSpc>
                        <a:spcBef>
                          <a:spcPts val="409"/>
                        </a:spcBef>
                      </a:pPr>
                      <a:r>
                        <a:rPr sz="1900" spc="-10">
                          <a:latin typeface="Open Sans"/>
                          <a:cs typeface="Open Sans"/>
                        </a:rPr>
                        <a:t>July </a:t>
                      </a:r>
                      <a:r>
                        <a:rPr sz="1900" spc="-5">
                          <a:latin typeface="Open Sans"/>
                          <a:cs typeface="Open Sans"/>
                        </a:rPr>
                        <a:t>15</a:t>
                      </a:r>
                      <a:endParaRPr sz="1900">
                        <a:latin typeface="Open Sans"/>
                        <a:cs typeface="Open Sans"/>
                      </a:endParaRPr>
                    </a:p>
                  </a:txBody>
                  <a:tcPr marL="0" marR="0" marT="52069" marB="0">
                    <a:lnL w="12700">
                      <a:solidFill>
                        <a:srgbClr val="666666"/>
                      </a:solidFill>
                      <a:prstDash val="solid"/>
                    </a:lnL>
                    <a:lnR w="12700">
                      <a:solidFill>
                        <a:srgbClr val="666666"/>
                      </a:solidFill>
                      <a:prstDash val="solid"/>
                    </a:lnR>
                    <a:lnT w="12700">
                      <a:solidFill>
                        <a:srgbClr val="666666"/>
                      </a:solidFill>
                      <a:prstDash val="solid"/>
                    </a:lnT>
                    <a:lnB w="12700">
                      <a:solidFill>
                        <a:srgbClr val="666666"/>
                      </a:solidFill>
                      <a:prstDash val="solid"/>
                    </a:lnB>
                  </a:tcPr>
                </a:tc>
                <a:tc>
                  <a:txBody>
                    <a:bodyPr/>
                    <a:lstStyle/>
                    <a:p>
                      <a:pPr marL="109855">
                        <a:lnSpc>
                          <a:spcPct val="100000"/>
                        </a:lnSpc>
                        <a:spcBef>
                          <a:spcPts val="409"/>
                        </a:spcBef>
                      </a:pPr>
                      <a:r>
                        <a:rPr sz="1900" spc="-10">
                          <a:latin typeface="Open Sans"/>
                          <a:cs typeface="Open Sans"/>
                        </a:rPr>
                        <a:t>June</a:t>
                      </a:r>
                      <a:r>
                        <a:rPr sz="1900" spc="-15">
                          <a:latin typeface="Open Sans"/>
                          <a:cs typeface="Open Sans"/>
                        </a:rPr>
                        <a:t> </a:t>
                      </a:r>
                      <a:r>
                        <a:rPr sz="1900" spc="-5">
                          <a:latin typeface="Open Sans"/>
                          <a:cs typeface="Open Sans"/>
                        </a:rPr>
                        <a:t>15</a:t>
                      </a:r>
                      <a:endParaRPr sz="1900">
                        <a:latin typeface="Open Sans"/>
                        <a:cs typeface="Open Sans"/>
                      </a:endParaRPr>
                    </a:p>
                  </a:txBody>
                  <a:tcPr marL="0" marR="0" marT="52069" marB="0">
                    <a:lnL w="12700">
                      <a:solidFill>
                        <a:srgbClr val="666666"/>
                      </a:solidFill>
                      <a:prstDash val="solid"/>
                    </a:lnL>
                    <a:lnR w="12700">
                      <a:solidFill>
                        <a:srgbClr val="666666"/>
                      </a:solidFill>
                      <a:prstDash val="solid"/>
                    </a:lnR>
                    <a:lnT w="12700">
                      <a:solidFill>
                        <a:srgbClr val="666666"/>
                      </a:solidFill>
                      <a:prstDash val="solid"/>
                    </a:lnT>
                    <a:lnB w="12700">
                      <a:solidFill>
                        <a:srgbClr val="666666"/>
                      </a:solidFill>
                      <a:prstDash val="solid"/>
                    </a:lnB>
                  </a:tcPr>
                </a:tc>
                <a:extLst>
                  <a:ext uri="{0D108BD9-81ED-4DB2-BD59-A6C34878D82A}">
                    <a16:rowId xmlns:a16="http://schemas.microsoft.com/office/drawing/2014/main" val="10004"/>
                  </a:ext>
                </a:extLst>
              </a:tr>
              <a:tr h="978154">
                <a:tc>
                  <a:txBody>
                    <a:bodyPr/>
                    <a:lstStyle/>
                    <a:p>
                      <a:pPr marL="109220" marR="222250">
                        <a:lnSpc>
                          <a:spcPct val="107100"/>
                        </a:lnSpc>
                        <a:spcBef>
                          <a:spcPts val="245"/>
                        </a:spcBef>
                      </a:pPr>
                      <a:r>
                        <a:rPr sz="1900" spc="-5">
                          <a:latin typeface="Open Sans"/>
                          <a:cs typeface="Open Sans"/>
                        </a:rPr>
                        <a:t>The Member </a:t>
                      </a:r>
                      <a:r>
                        <a:rPr sz="1900" spc="-15">
                          <a:latin typeface="Open Sans"/>
                          <a:cs typeface="Open Sans"/>
                        </a:rPr>
                        <a:t>provides </a:t>
                      </a:r>
                      <a:r>
                        <a:rPr sz="1900" spc="-5">
                          <a:latin typeface="Open Sans"/>
                          <a:cs typeface="Open Sans"/>
                        </a:rPr>
                        <a:t>a list </a:t>
                      </a:r>
                      <a:r>
                        <a:rPr sz="1900" spc="-10">
                          <a:latin typeface="Open Sans"/>
                          <a:cs typeface="Open Sans"/>
                        </a:rPr>
                        <a:t>of  prospective </a:t>
                      </a:r>
                      <a:r>
                        <a:rPr sz="1900" spc="-15">
                          <a:latin typeface="Open Sans"/>
                          <a:cs typeface="Open Sans"/>
                        </a:rPr>
                        <a:t>referees </a:t>
                      </a:r>
                      <a:r>
                        <a:rPr sz="1900" spc="-5">
                          <a:latin typeface="Open Sans"/>
                          <a:cs typeface="Open Sans"/>
                        </a:rPr>
                        <a:t>to </a:t>
                      </a:r>
                      <a:r>
                        <a:rPr sz="1900" spc="-10">
                          <a:latin typeface="Open Sans"/>
                          <a:cs typeface="Open Sans"/>
                        </a:rPr>
                        <a:t>the  </a:t>
                      </a:r>
                      <a:r>
                        <a:rPr sz="1900" spc="-5">
                          <a:latin typeface="Open Sans"/>
                          <a:cs typeface="Open Sans"/>
                        </a:rPr>
                        <a:t>Committee</a:t>
                      </a:r>
                      <a:endParaRPr sz="1900">
                        <a:latin typeface="Open Sans"/>
                        <a:cs typeface="Open Sans"/>
                      </a:endParaRPr>
                    </a:p>
                  </a:txBody>
                  <a:tcPr marL="0" marR="0" marT="31115" marB="0">
                    <a:lnL w="12700">
                      <a:solidFill>
                        <a:srgbClr val="666666"/>
                      </a:solidFill>
                      <a:prstDash val="solid"/>
                    </a:lnL>
                    <a:lnR w="12700">
                      <a:solidFill>
                        <a:srgbClr val="666666"/>
                      </a:solidFill>
                      <a:prstDash val="solid"/>
                    </a:lnR>
                    <a:lnT w="12700">
                      <a:solidFill>
                        <a:srgbClr val="666666"/>
                      </a:solidFill>
                      <a:prstDash val="solid"/>
                    </a:lnT>
                    <a:lnB w="12700">
                      <a:solidFill>
                        <a:srgbClr val="666666"/>
                      </a:solidFill>
                      <a:prstDash val="solid"/>
                    </a:lnB>
                    <a:solidFill>
                      <a:srgbClr val="CCCCCC"/>
                    </a:solidFill>
                  </a:tcPr>
                </a:tc>
                <a:tc>
                  <a:txBody>
                    <a:bodyPr/>
                    <a:lstStyle/>
                    <a:p>
                      <a:pPr marL="109220">
                        <a:lnSpc>
                          <a:spcPct val="100000"/>
                        </a:lnSpc>
                        <a:spcBef>
                          <a:spcPts val="409"/>
                        </a:spcBef>
                      </a:pPr>
                      <a:r>
                        <a:rPr sz="1900" spc="-5">
                          <a:latin typeface="Open Sans"/>
                          <a:cs typeface="Open Sans"/>
                        </a:rPr>
                        <a:t>July</a:t>
                      </a:r>
                      <a:r>
                        <a:rPr sz="1900" spc="-10">
                          <a:latin typeface="Open Sans"/>
                          <a:cs typeface="Open Sans"/>
                        </a:rPr>
                        <a:t> 31</a:t>
                      </a:r>
                      <a:endParaRPr sz="1900">
                        <a:latin typeface="Open Sans"/>
                        <a:cs typeface="Open Sans"/>
                      </a:endParaRPr>
                    </a:p>
                  </a:txBody>
                  <a:tcPr marL="0" marR="0" marT="52069" marB="0">
                    <a:lnL w="12700">
                      <a:solidFill>
                        <a:srgbClr val="666666"/>
                      </a:solidFill>
                      <a:prstDash val="solid"/>
                    </a:lnL>
                    <a:lnR w="12700">
                      <a:solidFill>
                        <a:srgbClr val="666666"/>
                      </a:solidFill>
                      <a:prstDash val="solid"/>
                    </a:lnR>
                    <a:lnT w="12700">
                      <a:solidFill>
                        <a:srgbClr val="666666"/>
                      </a:solidFill>
                      <a:prstDash val="solid"/>
                    </a:lnT>
                    <a:lnB w="12700">
                      <a:solidFill>
                        <a:srgbClr val="666666"/>
                      </a:solidFill>
                      <a:prstDash val="solid"/>
                    </a:lnB>
                    <a:solidFill>
                      <a:srgbClr val="CCCCCC"/>
                    </a:solidFill>
                  </a:tcPr>
                </a:tc>
                <a:tc>
                  <a:txBody>
                    <a:bodyPr/>
                    <a:lstStyle/>
                    <a:p>
                      <a:pPr marL="109855">
                        <a:lnSpc>
                          <a:spcPct val="100000"/>
                        </a:lnSpc>
                        <a:spcBef>
                          <a:spcPts val="409"/>
                        </a:spcBef>
                      </a:pPr>
                      <a:r>
                        <a:rPr sz="1900" spc="-10">
                          <a:latin typeface="Open Sans"/>
                          <a:cs typeface="Open Sans"/>
                        </a:rPr>
                        <a:t>June</a:t>
                      </a:r>
                      <a:r>
                        <a:rPr sz="1900" spc="-15">
                          <a:latin typeface="Open Sans"/>
                          <a:cs typeface="Open Sans"/>
                        </a:rPr>
                        <a:t> </a:t>
                      </a:r>
                      <a:r>
                        <a:rPr sz="1900" spc="-5">
                          <a:latin typeface="Open Sans"/>
                          <a:cs typeface="Open Sans"/>
                        </a:rPr>
                        <a:t>30</a:t>
                      </a:r>
                      <a:endParaRPr sz="1900">
                        <a:latin typeface="Open Sans"/>
                        <a:cs typeface="Open Sans"/>
                      </a:endParaRPr>
                    </a:p>
                  </a:txBody>
                  <a:tcPr marL="0" marR="0" marT="52069" marB="0">
                    <a:lnL w="12700">
                      <a:solidFill>
                        <a:srgbClr val="666666"/>
                      </a:solidFill>
                      <a:prstDash val="solid"/>
                    </a:lnL>
                    <a:lnR w="12700">
                      <a:solidFill>
                        <a:srgbClr val="666666"/>
                      </a:solidFill>
                      <a:prstDash val="solid"/>
                    </a:lnR>
                    <a:lnT w="12700">
                      <a:solidFill>
                        <a:srgbClr val="666666"/>
                      </a:solidFill>
                      <a:prstDash val="solid"/>
                    </a:lnT>
                    <a:lnB w="12700">
                      <a:solidFill>
                        <a:srgbClr val="666666"/>
                      </a:solidFill>
                      <a:prstDash val="solid"/>
                    </a:lnB>
                    <a:solidFill>
                      <a:srgbClr val="CCCCCC"/>
                    </a:solidFill>
                  </a:tcPr>
                </a:tc>
                <a:extLst>
                  <a:ext uri="{0D108BD9-81ED-4DB2-BD59-A6C34878D82A}">
                    <a16:rowId xmlns:a16="http://schemas.microsoft.com/office/drawing/2014/main" val="10005"/>
                  </a:ext>
                </a:extLst>
              </a:tr>
              <a:tr h="669163">
                <a:tc>
                  <a:txBody>
                    <a:bodyPr/>
                    <a:lstStyle/>
                    <a:p>
                      <a:pPr marL="109220">
                        <a:lnSpc>
                          <a:spcPct val="100000"/>
                        </a:lnSpc>
                        <a:spcBef>
                          <a:spcPts val="409"/>
                        </a:spcBef>
                      </a:pPr>
                      <a:r>
                        <a:rPr sz="1900" spc="-10">
                          <a:latin typeface="Open Sans"/>
                          <a:cs typeface="Open Sans"/>
                        </a:rPr>
                        <a:t>The </a:t>
                      </a:r>
                      <a:r>
                        <a:rPr sz="1900" spc="-5">
                          <a:latin typeface="Open Sans"/>
                          <a:cs typeface="Open Sans"/>
                        </a:rPr>
                        <a:t>Member</a:t>
                      </a:r>
                      <a:r>
                        <a:rPr sz="1900" spc="-40">
                          <a:latin typeface="Open Sans"/>
                          <a:cs typeface="Open Sans"/>
                        </a:rPr>
                        <a:t> </a:t>
                      </a:r>
                      <a:r>
                        <a:rPr sz="1900" spc="-15">
                          <a:latin typeface="Open Sans"/>
                          <a:cs typeface="Open Sans"/>
                        </a:rPr>
                        <a:t>provides</a:t>
                      </a:r>
                      <a:endParaRPr sz="1900">
                        <a:latin typeface="Open Sans"/>
                        <a:cs typeface="Open Sans"/>
                      </a:endParaRPr>
                    </a:p>
                    <a:p>
                      <a:pPr marL="109220">
                        <a:lnSpc>
                          <a:spcPct val="100000"/>
                        </a:lnSpc>
                        <a:spcBef>
                          <a:spcPts val="170"/>
                        </a:spcBef>
                      </a:pPr>
                      <a:r>
                        <a:rPr sz="1900" spc="-10">
                          <a:latin typeface="Open Sans"/>
                          <a:cs typeface="Open Sans"/>
                        </a:rPr>
                        <a:t>materials </a:t>
                      </a:r>
                      <a:r>
                        <a:rPr sz="1900" spc="-5">
                          <a:latin typeface="Open Sans"/>
                          <a:cs typeface="Open Sans"/>
                        </a:rPr>
                        <a:t>to </a:t>
                      </a:r>
                      <a:r>
                        <a:rPr sz="1900">
                          <a:latin typeface="Open Sans"/>
                          <a:cs typeface="Open Sans"/>
                        </a:rPr>
                        <a:t>the</a:t>
                      </a:r>
                      <a:r>
                        <a:rPr sz="1900" spc="-15">
                          <a:latin typeface="Open Sans"/>
                          <a:cs typeface="Open Sans"/>
                        </a:rPr>
                        <a:t> </a:t>
                      </a:r>
                      <a:r>
                        <a:rPr sz="1900" spc="-10">
                          <a:latin typeface="Open Sans"/>
                          <a:cs typeface="Open Sans"/>
                        </a:rPr>
                        <a:t>Committee</a:t>
                      </a:r>
                      <a:endParaRPr sz="1900">
                        <a:latin typeface="Open Sans"/>
                        <a:cs typeface="Open Sans"/>
                      </a:endParaRPr>
                    </a:p>
                  </a:txBody>
                  <a:tcPr marL="0" marR="0" marT="52069" marB="0">
                    <a:lnL w="12700">
                      <a:solidFill>
                        <a:srgbClr val="666666"/>
                      </a:solidFill>
                      <a:prstDash val="solid"/>
                    </a:lnL>
                    <a:lnR w="12700">
                      <a:solidFill>
                        <a:srgbClr val="666666"/>
                      </a:solidFill>
                      <a:prstDash val="solid"/>
                    </a:lnR>
                    <a:lnT w="12700">
                      <a:solidFill>
                        <a:srgbClr val="666666"/>
                      </a:solidFill>
                      <a:prstDash val="solid"/>
                    </a:lnT>
                    <a:lnB w="12700">
                      <a:solidFill>
                        <a:srgbClr val="666666"/>
                      </a:solidFill>
                      <a:prstDash val="solid"/>
                    </a:lnB>
                  </a:tcPr>
                </a:tc>
                <a:tc>
                  <a:txBody>
                    <a:bodyPr/>
                    <a:lstStyle/>
                    <a:p>
                      <a:pPr marL="109220">
                        <a:lnSpc>
                          <a:spcPct val="100000"/>
                        </a:lnSpc>
                        <a:spcBef>
                          <a:spcPts val="409"/>
                        </a:spcBef>
                      </a:pPr>
                      <a:r>
                        <a:rPr sz="1900" spc="-5">
                          <a:latin typeface="Open Sans"/>
                          <a:cs typeface="Open Sans"/>
                        </a:rPr>
                        <a:t>August</a:t>
                      </a:r>
                      <a:r>
                        <a:rPr sz="1900" spc="-10">
                          <a:latin typeface="Open Sans"/>
                          <a:cs typeface="Open Sans"/>
                        </a:rPr>
                        <a:t> </a:t>
                      </a:r>
                      <a:r>
                        <a:rPr sz="1900" spc="-5">
                          <a:latin typeface="Open Sans"/>
                          <a:cs typeface="Open Sans"/>
                        </a:rPr>
                        <a:t>15</a:t>
                      </a:r>
                      <a:endParaRPr sz="1900">
                        <a:latin typeface="Open Sans"/>
                        <a:cs typeface="Open Sans"/>
                      </a:endParaRPr>
                    </a:p>
                  </a:txBody>
                  <a:tcPr marL="0" marR="0" marT="52069" marB="0">
                    <a:lnL w="12700">
                      <a:solidFill>
                        <a:srgbClr val="666666"/>
                      </a:solidFill>
                      <a:prstDash val="solid"/>
                    </a:lnL>
                    <a:lnR w="12700">
                      <a:solidFill>
                        <a:srgbClr val="666666"/>
                      </a:solidFill>
                      <a:prstDash val="solid"/>
                    </a:lnR>
                    <a:lnT w="12700">
                      <a:solidFill>
                        <a:srgbClr val="666666"/>
                      </a:solidFill>
                      <a:prstDash val="solid"/>
                    </a:lnT>
                    <a:lnB w="12700">
                      <a:solidFill>
                        <a:srgbClr val="666666"/>
                      </a:solidFill>
                      <a:prstDash val="solid"/>
                    </a:lnB>
                  </a:tcPr>
                </a:tc>
                <a:tc>
                  <a:txBody>
                    <a:bodyPr/>
                    <a:lstStyle/>
                    <a:p>
                      <a:pPr marL="109855">
                        <a:lnSpc>
                          <a:spcPct val="100000"/>
                        </a:lnSpc>
                        <a:spcBef>
                          <a:spcPts val="409"/>
                        </a:spcBef>
                      </a:pPr>
                      <a:r>
                        <a:rPr lang="en-US" sz="1900" spc="-10">
                          <a:solidFill>
                            <a:srgbClr val="FF0000"/>
                          </a:solidFill>
                          <a:latin typeface="Open Sans"/>
                          <a:cs typeface="Open Sans"/>
                        </a:rPr>
                        <a:t>*August 1</a:t>
                      </a:r>
                      <a:endParaRPr sz="1900" strike="noStrike">
                        <a:solidFill>
                          <a:srgbClr val="FF0000"/>
                        </a:solidFill>
                        <a:latin typeface="Open Sans"/>
                        <a:cs typeface="Open Sans"/>
                      </a:endParaRPr>
                    </a:p>
                  </a:txBody>
                  <a:tcPr marL="0" marR="0" marT="52069" marB="0">
                    <a:lnL w="12700">
                      <a:solidFill>
                        <a:srgbClr val="666666"/>
                      </a:solidFill>
                      <a:prstDash val="solid"/>
                    </a:lnL>
                    <a:lnR w="12700">
                      <a:solidFill>
                        <a:srgbClr val="666666"/>
                      </a:solidFill>
                      <a:prstDash val="solid"/>
                    </a:lnR>
                    <a:lnT w="12700">
                      <a:solidFill>
                        <a:srgbClr val="666666"/>
                      </a:solidFill>
                      <a:prstDash val="solid"/>
                    </a:lnT>
                    <a:lnB w="12700">
                      <a:solidFill>
                        <a:srgbClr val="666666"/>
                      </a:solidFill>
                      <a:prstDash val="solid"/>
                    </a:lnB>
                  </a:tcPr>
                </a:tc>
                <a:extLst>
                  <a:ext uri="{0D108BD9-81ED-4DB2-BD59-A6C34878D82A}">
                    <a16:rowId xmlns:a16="http://schemas.microsoft.com/office/drawing/2014/main" val="10006"/>
                  </a:ext>
                </a:extLst>
              </a:tr>
              <a:tr h="669290">
                <a:tc>
                  <a:txBody>
                    <a:bodyPr/>
                    <a:lstStyle/>
                    <a:p>
                      <a:pPr marL="109220">
                        <a:lnSpc>
                          <a:spcPct val="100000"/>
                        </a:lnSpc>
                        <a:spcBef>
                          <a:spcPts val="409"/>
                        </a:spcBef>
                      </a:pPr>
                      <a:r>
                        <a:rPr sz="1900" spc="-5">
                          <a:latin typeface="Open Sans"/>
                          <a:cs typeface="Open Sans"/>
                        </a:rPr>
                        <a:t>The Unit Head</a:t>
                      </a:r>
                      <a:r>
                        <a:rPr sz="1900" spc="-25">
                          <a:latin typeface="Open Sans"/>
                          <a:cs typeface="Open Sans"/>
                        </a:rPr>
                        <a:t> </a:t>
                      </a:r>
                      <a:r>
                        <a:rPr sz="1900" spc="-15">
                          <a:latin typeface="Open Sans"/>
                          <a:cs typeface="Open Sans"/>
                        </a:rPr>
                        <a:t>requests</a:t>
                      </a:r>
                      <a:endParaRPr sz="1900">
                        <a:latin typeface="Open Sans"/>
                        <a:cs typeface="Open Sans"/>
                      </a:endParaRPr>
                    </a:p>
                    <a:p>
                      <a:pPr marL="109220">
                        <a:lnSpc>
                          <a:spcPct val="100000"/>
                        </a:lnSpc>
                        <a:spcBef>
                          <a:spcPts val="170"/>
                        </a:spcBef>
                      </a:pPr>
                      <a:r>
                        <a:rPr sz="1900" spc="-15">
                          <a:latin typeface="Open Sans"/>
                          <a:cs typeface="Open Sans"/>
                        </a:rPr>
                        <a:t>reports from </a:t>
                      </a:r>
                      <a:r>
                        <a:rPr sz="1900" spc="-10">
                          <a:latin typeface="Open Sans"/>
                          <a:cs typeface="Open Sans"/>
                        </a:rPr>
                        <a:t>the</a:t>
                      </a:r>
                      <a:r>
                        <a:rPr sz="1900" spc="25">
                          <a:latin typeface="Open Sans"/>
                          <a:cs typeface="Open Sans"/>
                        </a:rPr>
                        <a:t> </a:t>
                      </a:r>
                      <a:r>
                        <a:rPr sz="1900" spc="-15">
                          <a:latin typeface="Open Sans"/>
                          <a:cs typeface="Open Sans"/>
                        </a:rPr>
                        <a:t>referees</a:t>
                      </a:r>
                      <a:endParaRPr sz="1900">
                        <a:latin typeface="Open Sans"/>
                        <a:cs typeface="Open Sans"/>
                      </a:endParaRPr>
                    </a:p>
                  </a:txBody>
                  <a:tcPr marL="0" marR="0" marT="52069" marB="0">
                    <a:lnL w="12700">
                      <a:solidFill>
                        <a:srgbClr val="666666"/>
                      </a:solidFill>
                      <a:prstDash val="solid"/>
                    </a:lnL>
                    <a:lnR w="12700">
                      <a:solidFill>
                        <a:srgbClr val="666666"/>
                      </a:solidFill>
                      <a:prstDash val="solid"/>
                    </a:lnR>
                    <a:lnT w="12700">
                      <a:solidFill>
                        <a:srgbClr val="666666"/>
                      </a:solidFill>
                      <a:prstDash val="solid"/>
                    </a:lnT>
                    <a:lnB w="12700">
                      <a:solidFill>
                        <a:srgbClr val="666666"/>
                      </a:solidFill>
                      <a:prstDash val="solid"/>
                    </a:lnB>
                    <a:solidFill>
                      <a:srgbClr val="CCCCCC"/>
                    </a:solidFill>
                  </a:tcPr>
                </a:tc>
                <a:tc>
                  <a:txBody>
                    <a:bodyPr/>
                    <a:lstStyle/>
                    <a:p>
                      <a:pPr marL="109220">
                        <a:lnSpc>
                          <a:spcPct val="100000"/>
                        </a:lnSpc>
                        <a:spcBef>
                          <a:spcPts val="409"/>
                        </a:spcBef>
                      </a:pPr>
                      <a:r>
                        <a:rPr sz="1900" spc="-5">
                          <a:latin typeface="Open Sans"/>
                          <a:cs typeface="Open Sans"/>
                        </a:rPr>
                        <a:t>N/A</a:t>
                      </a:r>
                      <a:endParaRPr sz="1900">
                        <a:latin typeface="Open Sans"/>
                        <a:cs typeface="Open Sans"/>
                      </a:endParaRPr>
                    </a:p>
                  </a:txBody>
                  <a:tcPr marL="0" marR="0" marT="52069" marB="0">
                    <a:lnL w="12700">
                      <a:solidFill>
                        <a:srgbClr val="666666"/>
                      </a:solidFill>
                      <a:prstDash val="solid"/>
                    </a:lnL>
                    <a:lnR w="12700">
                      <a:solidFill>
                        <a:srgbClr val="666666"/>
                      </a:solidFill>
                      <a:prstDash val="solid"/>
                    </a:lnR>
                    <a:lnT w="12700">
                      <a:solidFill>
                        <a:srgbClr val="666666"/>
                      </a:solidFill>
                      <a:prstDash val="solid"/>
                    </a:lnT>
                    <a:lnB w="12700">
                      <a:solidFill>
                        <a:srgbClr val="666666"/>
                      </a:solidFill>
                      <a:prstDash val="solid"/>
                    </a:lnB>
                    <a:solidFill>
                      <a:srgbClr val="CCCCCC"/>
                    </a:solidFill>
                  </a:tcPr>
                </a:tc>
                <a:tc>
                  <a:txBody>
                    <a:bodyPr/>
                    <a:lstStyle/>
                    <a:p>
                      <a:pPr marL="109855">
                        <a:lnSpc>
                          <a:spcPct val="100000"/>
                        </a:lnSpc>
                        <a:spcBef>
                          <a:spcPts val="409"/>
                        </a:spcBef>
                      </a:pPr>
                      <a:r>
                        <a:rPr lang="en-US" sz="1900" spc="-5">
                          <a:solidFill>
                            <a:srgbClr val="FF0000"/>
                          </a:solidFill>
                          <a:latin typeface="Open Sans"/>
                          <a:cs typeface="Open Sans"/>
                        </a:rPr>
                        <a:t>*</a:t>
                      </a:r>
                      <a:r>
                        <a:rPr sz="1900" spc="-5">
                          <a:solidFill>
                            <a:srgbClr val="FF0000"/>
                          </a:solidFill>
                          <a:latin typeface="Open Sans"/>
                          <a:cs typeface="Open Sans"/>
                        </a:rPr>
                        <a:t>August</a:t>
                      </a:r>
                      <a:r>
                        <a:rPr sz="1900" spc="-15">
                          <a:solidFill>
                            <a:srgbClr val="FF0000"/>
                          </a:solidFill>
                          <a:latin typeface="Open Sans"/>
                          <a:cs typeface="Open Sans"/>
                        </a:rPr>
                        <a:t> </a:t>
                      </a:r>
                      <a:r>
                        <a:rPr sz="1900" spc="-5">
                          <a:solidFill>
                            <a:srgbClr val="FF0000"/>
                          </a:solidFill>
                          <a:latin typeface="Open Sans"/>
                          <a:cs typeface="Open Sans"/>
                        </a:rPr>
                        <a:t>1</a:t>
                      </a:r>
                      <a:r>
                        <a:rPr lang="en-US" sz="1900" spc="-5">
                          <a:solidFill>
                            <a:srgbClr val="FF0000"/>
                          </a:solidFill>
                          <a:latin typeface="Open Sans"/>
                          <a:cs typeface="Open Sans"/>
                        </a:rPr>
                        <a:t>5</a:t>
                      </a:r>
                      <a:endParaRPr sz="1900">
                        <a:solidFill>
                          <a:srgbClr val="FF0000"/>
                        </a:solidFill>
                        <a:latin typeface="Open Sans"/>
                        <a:cs typeface="Open Sans"/>
                      </a:endParaRPr>
                    </a:p>
                  </a:txBody>
                  <a:tcPr marL="0" marR="0" marT="52069" marB="0">
                    <a:lnL w="12700">
                      <a:solidFill>
                        <a:srgbClr val="666666"/>
                      </a:solidFill>
                      <a:prstDash val="solid"/>
                    </a:lnL>
                    <a:lnR w="12700">
                      <a:solidFill>
                        <a:srgbClr val="666666"/>
                      </a:solidFill>
                      <a:prstDash val="solid"/>
                    </a:lnR>
                    <a:lnT w="12700">
                      <a:solidFill>
                        <a:srgbClr val="666666"/>
                      </a:solidFill>
                      <a:prstDash val="solid"/>
                    </a:lnT>
                    <a:lnB w="12700">
                      <a:solidFill>
                        <a:srgbClr val="666666"/>
                      </a:solidFill>
                      <a:prstDash val="solid"/>
                    </a:lnB>
                    <a:solidFill>
                      <a:srgbClr val="CCCCCC"/>
                    </a:solidFill>
                  </a:tcPr>
                </a:tc>
                <a:extLst>
                  <a:ext uri="{0D108BD9-81ED-4DB2-BD59-A6C34878D82A}">
                    <a16:rowId xmlns:a16="http://schemas.microsoft.com/office/drawing/2014/main" val="10007"/>
                  </a:ext>
                </a:extLst>
              </a:tr>
            </a:tbl>
          </a:graphicData>
        </a:graphic>
      </p:graphicFrame>
      <p:sp>
        <p:nvSpPr>
          <p:cNvPr id="6" name="Slide Number Placeholder 5">
            <a:extLst>
              <a:ext uri="{FF2B5EF4-FFF2-40B4-BE49-F238E27FC236}">
                <a16:creationId xmlns:a16="http://schemas.microsoft.com/office/drawing/2014/main" id="{599EAD35-F220-2FE8-56D4-AA6932E3FE6C}"/>
              </a:ext>
            </a:extLst>
          </p:cNvPr>
          <p:cNvSpPr>
            <a:spLocks noGrp="1"/>
          </p:cNvSpPr>
          <p:nvPr>
            <p:ph type="sldNum" sz="quarter" idx="7"/>
          </p:nvPr>
        </p:nvSpPr>
        <p:spPr/>
        <p:txBody>
          <a:bodyPr/>
          <a:lstStyle/>
          <a:p>
            <a:fld id="{B6F15528-21DE-4FAA-801E-634DDDAF4B2B}" type="slidenum">
              <a:rPr lang="en-US" smtClean="0"/>
              <a:t>33</a:t>
            </a:fld>
            <a:endParaRPr lang="en-US"/>
          </a:p>
        </p:txBody>
      </p:sp>
      <p:sp>
        <p:nvSpPr>
          <p:cNvPr id="7" name="Footer Placeholder 6">
            <a:extLst>
              <a:ext uri="{FF2B5EF4-FFF2-40B4-BE49-F238E27FC236}">
                <a16:creationId xmlns:a16="http://schemas.microsoft.com/office/drawing/2014/main" id="{8B0C53FD-EE58-D18C-49D2-535B16ACA525}"/>
              </a:ext>
            </a:extLst>
          </p:cNvPr>
          <p:cNvSpPr>
            <a:spLocks noGrp="1"/>
          </p:cNvSpPr>
          <p:nvPr>
            <p:ph type="ftr" sz="quarter" idx="5"/>
          </p:nvPr>
        </p:nvSpPr>
        <p:spPr>
          <a:xfrm>
            <a:off x="4496052" y="6172200"/>
            <a:ext cx="7225664" cy="553998"/>
          </a:xfrm>
        </p:spPr>
        <p:txBody>
          <a:bodyPr/>
          <a:lstStyle/>
          <a:p>
            <a:pPr algn="l"/>
            <a:r>
              <a:rPr lang="en-US"/>
              <a:t>*These dates apply in 2023 only; in 2024 and 2025 the normal dates will be July 15 and August 1, respectively</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678280" y="531368"/>
            <a:ext cx="9303919" cy="413575"/>
          </a:xfrm>
          <a:prstGeom prst="rect">
            <a:avLst/>
          </a:prstGeom>
        </p:spPr>
        <p:txBody>
          <a:bodyPr vert="horz" wrap="square" lIns="0" tIns="13335" rIns="0" bIns="0" rtlCol="0">
            <a:spAutoFit/>
          </a:bodyPr>
          <a:lstStyle/>
          <a:p>
            <a:pPr marL="12700">
              <a:lnSpc>
                <a:spcPct val="100000"/>
              </a:lnSpc>
              <a:spcBef>
                <a:spcPts val="105"/>
              </a:spcBef>
            </a:pPr>
            <a:r>
              <a:rPr lang="en-US" sz="2600" spc="-50" dirty="0">
                <a:solidFill>
                  <a:srgbClr val="002352"/>
                </a:solidFill>
              </a:rPr>
              <a:t> </a:t>
            </a:r>
            <a:r>
              <a:rPr lang="en-US" sz="2000" u="sng" spc="-50" dirty="0">
                <a:solidFill>
                  <a:srgbClr val="002352"/>
                </a:solidFill>
              </a:rPr>
              <a:t>Article 28 </a:t>
            </a:r>
            <a:r>
              <a:rPr sz="2000" u="sng" spc="-10" dirty="0">
                <a:solidFill>
                  <a:srgbClr val="002352"/>
                </a:solidFill>
              </a:rPr>
              <a:t>Performance </a:t>
            </a:r>
            <a:r>
              <a:rPr lang="en-US" sz="2000" u="sng" spc="-10" dirty="0">
                <a:solidFill>
                  <a:srgbClr val="002352"/>
                </a:solidFill>
              </a:rPr>
              <a:t>Review</a:t>
            </a:r>
            <a:endParaRPr sz="2000" u="sng" dirty="0"/>
          </a:p>
        </p:txBody>
      </p:sp>
      <p:sp>
        <p:nvSpPr>
          <p:cNvPr id="3" name="object 3"/>
          <p:cNvSpPr txBox="1"/>
          <p:nvPr/>
        </p:nvSpPr>
        <p:spPr>
          <a:xfrm>
            <a:off x="678281" y="1314703"/>
            <a:ext cx="10741025" cy="3029034"/>
          </a:xfrm>
          <a:prstGeom prst="rect">
            <a:avLst/>
          </a:prstGeom>
        </p:spPr>
        <p:txBody>
          <a:bodyPr vert="horz" wrap="square" lIns="0" tIns="12700" rIns="0" bIns="0" rtlCol="0">
            <a:spAutoFit/>
          </a:bodyPr>
          <a:lstStyle/>
          <a:p>
            <a:pPr marL="341313" marR="0" indent="-285750">
              <a:spcBef>
                <a:spcPts val="0"/>
              </a:spcBef>
              <a:spcAft>
                <a:spcPts val="0"/>
              </a:spcAft>
              <a:buFont typeface="Arial" panose="020B0604020202020204" pitchFamily="34" charset="0"/>
              <a:buChar char="•"/>
            </a:pPr>
            <a:r>
              <a:rPr lang="en-US" sz="1800" dirty="0">
                <a:effectLst/>
                <a:latin typeface="Open Sans" panose="020B0606030504020204" pitchFamily="34" charset="0"/>
                <a:ea typeface="Open Sans" panose="020B0606030504020204" pitchFamily="34" charset="0"/>
                <a:cs typeface="Open Sans" panose="020B0606030504020204" pitchFamily="34" charset="0"/>
              </a:rPr>
              <a:t>Return to annual performance reviews and merit, and transition to a performance cycle that corresponds to the Academic Year (i.e. July 1 to June 30) commencing July 1, 2023.  (Article 28.2.1).  January 1, 2022 – June 30, 2023</a:t>
            </a:r>
          </a:p>
          <a:p>
            <a:pPr marL="55563" marR="0">
              <a:spcBef>
                <a:spcPts val="0"/>
              </a:spcBef>
              <a:spcAft>
                <a:spcPts val="0"/>
              </a:spcAft>
            </a:pPr>
            <a:endParaRPr lang="en-US" dirty="0">
              <a:latin typeface="Open Sans" panose="020B0606030504020204" pitchFamily="34" charset="0"/>
              <a:ea typeface="Open Sans" panose="020B0606030504020204" pitchFamily="34" charset="0"/>
              <a:cs typeface="Open Sans" panose="020B0606030504020204" pitchFamily="34" charset="0"/>
            </a:endParaRPr>
          </a:p>
          <a:p>
            <a:pPr marL="341313" marR="0" indent="-285750">
              <a:spcBef>
                <a:spcPts val="0"/>
              </a:spcBef>
              <a:spcAft>
                <a:spcPts val="0"/>
              </a:spcAft>
              <a:buFont typeface="Arial" panose="020B0604020202020204" pitchFamily="34" charset="0"/>
              <a:buChar char="•"/>
            </a:pPr>
            <a:r>
              <a:rPr lang="en-US" sz="1800" dirty="0">
                <a:effectLst/>
                <a:latin typeface="Open Sans" panose="020B0606030504020204" pitchFamily="34" charset="0"/>
                <a:ea typeface="Open Sans" panose="020B0606030504020204" pitchFamily="34" charset="0"/>
                <a:cs typeface="Open Sans" panose="020B0606030504020204" pitchFamily="34" charset="0"/>
              </a:rPr>
              <a:t>There will be  an 18-month transitional review period, i.e. Jan 1, 2022 – June 30, 2023;  “Extra” additional merit points will be provided for the 18-month review.</a:t>
            </a:r>
          </a:p>
          <a:p>
            <a:pPr marL="341313" marR="0" indent="-285750">
              <a:spcBef>
                <a:spcPts val="0"/>
              </a:spcBef>
              <a:spcAft>
                <a:spcPts val="0"/>
              </a:spcAft>
              <a:buFont typeface="Arial" panose="020B0604020202020204" pitchFamily="34" charset="0"/>
              <a:buChar char="•"/>
            </a:pPr>
            <a:endParaRPr lang="en-US" dirty="0">
              <a:latin typeface="Open Sans" panose="020B0606030504020204" pitchFamily="34" charset="0"/>
              <a:ea typeface="Open Sans" panose="020B0606030504020204" pitchFamily="34" charset="0"/>
              <a:cs typeface="Open Sans" panose="020B0606030504020204" pitchFamily="34" charset="0"/>
            </a:endParaRPr>
          </a:p>
          <a:p>
            <a:pPr marL="341313" marR="0" indent="-285750">
              <a:spcBef>
                <a:spcPts val="0"/>
              </a:spcBef>
              <a:spcAft>
                <a:spcPts val="0"/>
              </a:spcAft>
              <a:buFont typeface="Arial" panose="020B0604020202020204" pitchFamily="34" charset="0"/>
              <a:buChar char="•"/>
            </a:pPr>
            <a:r>
              <a:rPr lang="en-US" sz="1800" dirty="0">
                <a:effectLst/>
                <a:latin typeface="Open Sans" panose="020B0606030504020204" pitchFamily="34" charset="0"/>
                <a:ea typeface="Open Sans" panose="020B0606030504020204" pitchFamily="34" charset="0"/>
                <a:cs typeface="Open Sans" panose="020B0606030504020204" pitchFamily="34" charset="0"/>
              </a:rPr>
              <a:t>Details of the agreement to return to annual performance review and merit – see new Appendix V</a:t>
            </a:r>
          </a:p>
          <a:p>
            <a:pPr marL="341313" marR="0" indent="-285750">
              <a:spcBef>
                <a:spcPts val="0"/>
              </a:spcBef>
              <a:spcAft>
                <a:spcPts val="0"/>
              </a:spcAft>
              <a:buFont typeface="Arial" panose="020B0604020202020204" pitchFamily="34" charset="0"/>
              <a:buChar char="•"/>
            </a:pPr>
            <a:endParaRPr lang="en-US" dirty="0">
              <a:latin typeface="Open Sans" panose="020B0606030504020204" pitchFamily="34" charset="0"/>
              <a:ea typeface="Open Sans" panose="020B0606030504020204" pitchFamily="34" charset="0"/>
              <a:cs typeface="Open Sans" panose="020B0606030504020204" pitchFamily="34" charset="0"/>
            </a:endParaRPr>
          </a:p>
          <a:p>
            <a:pPr marL="341313" marR="0" indent="-285750">
              <a:spcBef>
                <a:spcPts val="0"/>
              </a:spcBef>
              <a:spcAft>
                <a:spcPts val="0"/>
              </a:spcAft>
              <a:buFont typeface="Arial" panose="020B0604020202020204" pitchFamily="34" charset="0"/>
              <a:buChar char="•"/>
            </a:pPr>
            <a:r>
              <a:rPr lang="en-US" sz="1800" dirty="0">
                <a:effectLst/>
                <a:latin typeface="Open Sans" panose="020B0606030504020204" pitchFamily="34" charset="0"/>
                <a:ea typeface="Open Sans" panose="020B0606030504020204" pitchFamily="34" charset="0"/>
                <a:cs typeface="Open Sans" panose="020B0606030504020204" pitchFamily="34" charset="0"/>
              </a:rPr>
              <a:t>The University will provide training for heads on bias in  faculty evaluation [28.1.1(c )]</a:t>
            </a:r>
          </a:p>
          <a:p>
            <a:pPr>
              <a:lnSpc>
                <a:spcPct val="100000"/>
              </a:lnSpc>
              <a:spcBef>
                <a:spcPts val="15"/>
              </a:spcBef>
            </a:pPr>
            <a:endParaRPr sz="1600" dirty="0">
              <a:latin typeface="Open Sans"/>
              <a:cs typeface="Open Sans"/>
            </a:endParaRPr>
          </a:p>
        </p:txBody>
      </p:sp>
      <p:sp>
        <p:nvSpPr>
          <p:cNvPr id="4" name="Slide Number Placeholder 3">
            <a:extLst>
              <a:ext uri="{FF2B5EF4-FFF2-40B4-BE49-F238E27FC236}">
                <a16:creationId xmlns:a16="http://schemas.microsoft.com/office/drawing/2014/main" id="{567D0F94-4703-2F30-2C92-8E1F0149CA3F}"/>
              </a:ext>
            </a:extLst>
          </p:cNvPr>
          <p:cNvSpPr>
            <a:spLocks noGrp="1"/>
          </p:cNvSpPr>
          <p:nvPr>
            <p:ph type="sldNum" sz="quarter" idx="7"/>
          </p:nvPr>
        </p:nvSpPr>
        <p:spPr/>
        <p:txBody>
          <a:bodyPr/>
          <a:lstStyle/>
          <a:p>
            <a:fld id="{B6F15528-21DE-4FAA-801E-634DDDAF4B2B}" type="slidenum">
              <a:rPr lang="en-US" smtClean="0"/>
              <a:t>34</a:t>
            </a:fld>
            <a:endParaRPr lang="en-US"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678280" y="304800"/>
            <a:ext cx="9303919" cy="413575"/>
          </a:xfrm>
          <a:prstGeom prst="rect">
            <a:avLst/>
          </a:prstGeom>
        </p:spPr>
        <p:txBody>
          <a:bodyPr vert="horz" wrap="square" lIns="0" tIns="13335" rIns="0" bIns="0" rtlCol="0">
            <a:spAutoFit/>
          </a:bodyPr>
          <a:lstStyle/>
          <a:p>
            <a:pPr marL="12700">
              <a:lnSpc>
                <a:spcPct val="100000"/>
              </a:lnSpc>
              <a:spcBef>
                <a:spcPts val="105"/>
              </a:spcBef>
            </a:pPr>
            <a:r>
              <a:rPr lang="en-US" sz="2600" spc="-50" dirty="0">
                <a:solidFill>
                  <a:srgbClr val="002352"/>
                </a:solidFill>
              </a:rPr>
              <a:t> </a:t>
            </a:r>
            <a:r>
              <a:rPr lang="en-US" sz="2000" spc="-50" dirty="0">
                <a:solidFill>
                  <a:srgbClr val="002352"/>
                </a:solidFill>
              </a:rPr>
              <a:t>Article 28 </a:t>
            </a:r>
            <a:r>
              <a:rPr sz="2000" spc="-10" dirty="0">
                <a:solidFill>
                  <a:srgbClr val="002352"/>
                </a:solidFill>
              </a:rPr>
              <a:t>Performance </a:t>
            </a:r>
            <a:r>
              <a:rPr lang="en-US" sz="2000" spc="-10" dirty="0">
                <a:solidFill>
                  <a:srgbClr val="002352"/>
                </a:solidFill>
              </a:rPr>
              <a:t>Review</a:t>
            </a:r>
            <a:endParaRPr sz="2000" dirty="0"/>
          </a:p>
        </p:txBody>
      </p:sp>
      <p:sp>
        <p:nvSpPr>
          <p:cNvPr id="4" name="Slide Number Placeholder 3">
            <a:extLst>
              <a:ext uri="{FF2B5EF4-FFF2-40B4-BE49-F238E27FC236}">
                <a16:creationId xmlns:a16="http://schemas.microsoft.com/office/drawing/2014/main" id="{567D0F94-4703-2F30-2C92-8E1F0149CA3F}"/>
              </a:ext>
            </a:extLst>
          </p:cNvPr>
          <p:cNvSpPr>
            <a:spLocks noGrp="1"/>
          </p:cNvSpPr>
          <p:nvPr>
            <p:ph type="sldNum" sz="quarter" idx="7"/>
          </p:nvPr>
        </p:nvSpPr>
        <p:spPr/>
        <p:txBody>
          <a:bodyPr/>
          <a:lstStyle/>
          <a:p>
            <a:fld id="{B6F15528-21DE-4FAA-801E-634DDDAF4B2B}" type="slidenum">
              <a:rPr lang="en-US" smtClean="0"/>
              <a:t>35</a:t>
            </a:fld>
            <a:endParaRPr lang="en-US" dirty="0"/>
          </a:p>
        </p:txBody>
      </p:sp>
      <p:pic>
        <p:nvPicPr>
          <p:cNvPr id="6" name="Picture 5">
            <a:extLst>
              <a:ext uri="{FF2B5EF4-FFF2-40B4-BE49-F238E27FC236}">
                <a16:creationId xmlns:a16="http://schemas.microsoft.com/office/drawing/2014/main" id="{B54CCCB5-92BA-C72D-4EF4-FF005509AE2B}"/>
              </a:ext>
            </a:extLst>
          </p:cNvPr>
          <p:cNvPicPr>
            <a:picLocks noChangeAspect="1"/>
          </p:cNvPicPr>
          <p:nvPr/>
        </p:nvPicPr>
        <p:blipFill>
          <a:blip r:embed="rId2"/>
          <a:stretch>
            <a:fillRect/>
          </a:stretch>
        </p:blipFill>
        <p:spPr>
          <a:xfrm>
            <a:off x="990600" y="685800"/>
            <a:ext cx="9601200" cy="5938054"/>
          </a:xfrm>
          <a:prstGeom prst="rect">
            <a:avLst/>
          </a:prstGeom>
        </p:spPr>
      </p:pic>
    </p:spTree>
    <p:extLst>
      <p:ext uri="{BB962C8B-B14F-4D97-AF65-F5344CB8AC3E}">
        <p14:creationId xmlns:p14="http://schemas.microsoft.com/office/powerpoint/2010/main" val="195657944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678280" y="531368"/>
            <a:ext cx="9303919" cy="413575"/>
          </a:xfrm>
          <a:prstGeom prst="rect">
            <a:avLst/>
          </a:prstGeom>
        </p:spPr>
        <p:txBody>
          <a:bodyPr vert="horz" wrap="square" lIns="0" tIns="13335" rIns="0" bIns="0" rtlCol="0">
            <a:spAutoFit/>
          </a:bodyPr>
          <a:lstStyle/>
          <a:p>
            <a:pPr marL="12700">
              <a:lnSpc>
                <a:spcPct val="100000"/>
              </a:lnSpc>
              <a:spcBef>
                <a:spcPts val="105"/>
              </a:spcBef>
            </a:pPr>
            <a:r>
              <a:rPr lang="en-US" sz="2600" spc="-50" dirty="0">
                <a:solidFill>
                  <a:srgbClr val="002352"/>
                </a:solidFill>
              </a:rPr>
              <a:t> </a:t>
            </a:r>
            <a:r>
              <a:rPr lang="en-US" sz="2000" spc="-50" dirty="0">
                <a:solidFill>
                  <a:srgbClr val="002352"/>
                </a:solidFill>
              </a:rPr>
              <a:t>Term Adjunct Appointment Report</a:t>
            </a:r>
            <a:endParaRPr sz="2000" dirty="0"/>
          </a:p>
        </p:txBody>
      </p:sp>
      <p:sp>
        <p:nvSpPr>
          <p:cNvPr id="3" name="object 3"/>
          <p:cNvSpPr txBox="1"/>
          <p:nvPr/>
        </p:nvSpPr>
        <p:spPr>
          <a:xfrm>
            <a:off x="678281" y="1314703"/>
            <a:ext cx="10741025" cy="2444259"/>
          </a:xfrm>
          <a:prstGeom prst="rect">
            <a:avLst/>
          </a:prstGeom>
        </p:spPr>
        <p:txBody>
          <a:bodyPr vert="horz" wrap="square" lIns="0" tIns="12700" rIns="0" bIns="0" rtlCol="0">
            <a:spAutoFit/>
          </a:bodyPr>
          <a:lstStyle/>
          <a:p>
            <a:pPr marL="285750" indent="-285750">
              <a:lnSpc>
                <a:spcPct val="100000"/>
              </a:lnSpc>
              <a:spcBef>
                <a:spcPts val="15"/>
              </a:spcBef>
              <a:buFont typeface="Arial" panose="020B0604020202020204" pitchFamily="34" charset="0"/>
              <a:buChar char="•"/>
            </a:pPr>
            <a:r>
              <a:rPr lang="en-US" dirty="0">
                <a:latin typeface="Open Sans"/>
                <a:cs typeface="Open Sans"/>
              </a:rPr>
              <a:t>Appendix F is a substantially revised form that  is intended to conform to Article 28.5 of the CA</a:t>
            </a:r>
          </a:p>
          <a:p>
            <a:pPr marL="285750" indent="-285750">
              <a:lnSpc>
                <a:spcPct val="100000"/>
              </a:lnSpc>
              <a:spcBef>
                <a:spcPts val="15"/>
              </a:spcBef>
              <a:buFont typeface="Arial" panose="020B0604020202020204" pitchFamily="34" charset="0"/>
              <a:buChar char="•"/>
            </a:pPr>
            <a:endParaRPr lang="en-US" dirty="0">
              <a:latin typeface="Open Sans"/>
              <a:cs typeface="Open Sans"/>
            </a:endParaRPr>
          </a:p>
          <a:p>
            <a:pPr marL="285750" indent="-285750">
              <a:lnSpc>
                <a:spcPct val="100000"/>
              </a:lnSpc>
              <a:spcBef>
                <a:spcPts val="15"/>
              </a:spcBef>
              <a:buFont typeface="Arial" panose="020B0604020202020204" pitchFamily="34" charset="0"/>
              <a:buChar char="•"/>
            </a:pPr>
            <a:r>
              <a:rPr lang="en-US" dirty="0">
                <a:latin typeface="Open Sans"/>
                <a:cs typeface="Open Sans"/>
              </a:rPr>
              <a:t>“Members many include in any section (on the form) activities that advance I-EDIAA and such information will be considered in the evaluation”</a:t>
            </a:r>
          </a:p>
          <a:p>
            <a:pPr marL="285750" indent="-285750">
              <a:lnSpc>
                <a:spcPct val="100000"/>
              </a:lnSpc>
              <a:spcBef>
                <a:spcPts val="15"/>
              </a:spcBef>
              <a:buFont typeface="Arial" panose="020B0604020202020204" pitchFamily="34" charset="0"/>
              <a:buChar char="•"/>
            </a:pPr>
            <a:endParaRPr lang="en-US" dirty="0">
              <a:latin typeface="Open Sans"/>
              <a:cs typeface="Open Sans"/>
            </a:endParaRPr>
          </a:p>
          <a:p>
            <a:pPr marL="285750" indent="-285750">
              <a:lnSpc>
                <a:spcPct val="100000"/>
              </a:lnSpc>
              <a:spcBef>
                <a:spcPts val="15"/>
              </a:spcBef>
              <a:buFont typeface="Arial" panose="020B0604020202020204" pitchFamily="34" charset="0"/>
              <a:buChar char="•"/>
            </a:pPr>
            <a:r>
              <a:rPr lang="en-US" dirty="0">
                <a:latin typeface="Open Sans"/>
                <a:cs typeface="Open Sans"/>
              </a:rPr>
              <a:t>If the Term Adjunct Member performs administrative service responsibilities, and/or professional service, they may include details in their report.</a:t>
            </a:r>
          </a:p>
          <a:p>
            <a:pPr>
              <a:lnSpc>
                <a:spcPct val="100000"/>
              </a:lnSpc>
              <a:spcBef>
                <a:spcPts val="15"/>
              </a:spcBef>
            </a:pPr>
            <a:endParaRPr lang="en-US" sz="1600" dirty="0">
              <a:latin typeface="Open Sans"/>
              <a:cs typeface="Open Sans"/>
            </a:endParaRPr>
          </a:p>
          <a:p>
            <a:pPr>
              <a:lnSpc>
                <a:spcPct val="100000"/>
              </a:lnSpc>
              <a:spcBef>
                <a:spcPts val="15"/>
              </a:spcBef>
            </a:pPr>
            <a:endParaRPr sz="1600" dirty="0">
              <a:latin typeface="Open Sans"/>
              <a:cs typeface="Open Sans"/>
            </a:endParaRPr>
          </a:p>
        </p:txBody>
      </p:sp>
      <p:sp>
        <p:nvSpPr>
          <p:cNvPr id="4" name="Slide Number Placeholder 3">
            <a:extLst>
              <a:ext uri="{FF2B5EF4-FFF2-40B4-BE49-F238E27FC236}">
                <a16:creationId xmlns:a16="http://schemas.microsoft.com/office/drawing/2014/main" id="{567D0F94-4703-2F30-2C92-8E1F0149CA3F}"/>
              </a:ext>
            </a:extLst>
          </p:cNvPr>
          <p:cNvSpPr>
            <a:spLocks noGrp="1"/>
          </p:cNvSpPr>
          <p:nvPr>
            <p:ph type="sldNum" sz="quarter" idx="7"/>
          </p:nvPr>
        </p:nvSpPr>
        <p:spPr/>
        <p:txBody>
          <a:bodyPr/>
          <a:lstStyle/>
          <a:p>
            <a:fld id="{B6F15528-21DE-4FAA-801E-634DDDAF4B2B}" type="slidenum">
              <a:rPr lang="en-US" smtClean="0"/>
              <a:t>36</a:t>
            </a:fld>
            <a:endParaRPr lang="en-US" dirty="0"/>
          </a:p>
        </p:txBody>
      </p:sp>
    </p:spTree>
    <p:extLst>
      <p:ext uri="{BB962C8B-B14F-4D97-AF65-F5344CB8AC3E}">
        <p14:creationId xmlns:p14="http://schemas.microsoft.com/office/powerpoint/2010/main" val="367368743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13335" rIns="0" bIns="0" rtlCol="0">
            <a:spAutoFit/>
          </a:bodyPr>
          <a:lstStyle/>
          <a:p>
            <a:pPr marL="13970">
              <a:lnSpc>
                <a:spcPct val="100000"/>
              </a:lnSpc>
              <a:spcBef>
                <a:spcPts val="105"/>
              </a:spcBef>
            </a:pPr>
            <a:r>
              <a:rPr spc="-60" dirty="0"/>
              <a:t>QUESTIONS?</a:t>
            </a:r>
          </a:p>
        </p:txBody>
      </p:sp>
      <p:sp>
        <p:nvSpPr>
          <p:cNvPr id="3" name="Slide Number Placeholder 2">
            <a:extLst>
              <a:ext uri="{FF2B5EF4-FFF2-40B4-BE49-F238E27FC236}">
                <a16:creationId xmlns:a16="http://schemas.microsoft.com/office/drawing/2014/main" id="{1CB1A3CB-6525-E34C-1E4C-163FCBE9AEF3}"/>
              </a:ext>
            </a:extLst>
          </p:cNvPr>
          <p:cNvSpPr>
            <a:spLocks noGrp="1"/>
          </p:cNvSpPr>
          <p:nvPr>
            <p:ph type="sldNum" sz="quarter" idx="7"/>
          </p:nvPr>
        </p:nvSpPr>
        <p:spPr/>
        <p:txBody>
          <a:bodyPr/>
          <a:lstStyle/>
          <a:p>
            <a:fld id="{B6F15528-21DE-4FAA-801E-634DDDAF4B2B}" type="slidenum">
              <a:rPr lang="en-US" smtClean="0"/>
              <a:t>37</a:t>
            </a:fld>
            <a:endParaRPr lang="en-US"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0" y="0"/>
            <a:ext cx="12192000" cy="6858000"/>
          </a:xfrm>
          <a:custGeom>
            <a:avLst/>
            <a:gdLst/>
            <a:ahLst/>
            <a:cxnLst/>
            <a:rect l="l" t="t" r="r" b="b"/>
            <a:pathLst>
              <a:path w="12192000" h="6858000">
                <a:moveTo>
                  <a:pt x="0" y="6858000"/>
                </a:moveTo>
                <a:lnTo>
                  <a:pt x="12192000" y="6858000"/>
                </a:lnTo>
                <a:lnTo>
                  <a:pt x="12192000" y="0"/>
                </a:lnTo>
                <a:lnTo>
                  <a:pt x="0" y="0"/>
                </a:lnTo>
                <a:lnTo>
                  <a:pt x="0" y="6858000"/>
                </a:lnTo>
                <a:close/>
              </a:path>
            </a:pathLst>
          </a:custGeom>
          <a:solidFill>
            <a:srgbClr val="002352"/>
          </a:solidFill>
        </p:spPr>
        <p:txBody>
          <a:bodyPr wrap="square" lIns="0" tIns="0" rIns="0" bIns="0" rtlCol="0"/>
          <a:lstStyle/>
          <a:p>
            <a:endParaRPr dirty="0"/>
          </a:p>
        </p:txBody>
      </p:sp>
      <p:sp>
        <p:nvSpPr>
          <p:cNvPr id="3" name="object 3"/>
          <p:cNvSpPr/>
          <p:nvPr/>
        </p:nvSpPr>
        <p:spPr>
          <a:xfrm>
            <a:off x="6260313" y="3681022"/>
            <a:ext cx="440055" cy="509270"/>
          </a:xfrm>
          <a:custGeom>
            <a:avLst/>
            <a:gdLst/>
            <a:ahLst/>
            <a:cxnLst/>
            <a:rect l="l" t="t" r="r" b="b"/>
            <a:pathLst>
              <a:path w="440054" h="509270">
                <a:moveTo>
                  <a:pt x="241227" y="0"/>
                </a:moveTo>
                <a:lnTo>
                  <a:pt x="190959" y="8113"/>
                </a:lnTo>
                <a:lnTo>
                  <a:pt x="139920" y="28592"/>
                </a:lnTo>
                <a:lnTo>
                  <a:pt x="106133" y="47841"/>
                </a:lnTo>
                <a:lnTo>
                  <a:pt x="74878" y="70388"/>
                </a:lnTo>
                <a:lnTo>
                  <a:pt x="43172" y="103017"/>
                </a:lnTo>
                <a:lnTo>
                  <a:pt x="19655" y="145856"/>
                </a:lnTo>
                <a:lnTo>
                  <a:pt x="5030" y="200447"/>
                </a:lnTo>
                <a:lnTo>
                  <a:pt x="0" y="268334"/>
                </a:lnTo>
                <a:lnTo>
                  <a:pt x="3901" y="319102"/>
                </a:lnTo>
                <a:lnTo>
                  <a:pt x="15521" y="365358"/>
                </a:lnTo>
                <a:lnTo>
                  <a:pt x="34733" y="406407"/>
                </a:lnTo>
                <a:lnTo>
                  <a:pt x="61408" y="441553"/>
                </a:lnTo>
                <a:lnTo>
                  <a:pt x="95419" y="470101"/>
                </a:lnTo>
                <a:lnTo>
                  <a:pt x="136640" y="491353"/>
                </a:lnTo>
                <a:lnTo>
                  <a:pt x="184942" y="504615"/>
                </a:lnTo>
                <a:lnTo>
                  <a:pt x="240200" y="509190"/>
                </a:lnTo>
                <a:lnTo>
                  <a:pt x="295404" y="501783"/>
                </a:lnTo>
                <a:lnTo>
                  <a:pt x="347636" y="484581"/>
                </a:lnTo>
                <a:lnTo>
                  <a:pt x="387700" y="465108"/>
                </a:lnTo>
                <a:lnTo>
                  <a:pt x="402044" y="454204"/>
                </a:lnTo>
                <a:lnTo>
                  <a:pt x="285274" y="454204"/>
                </a:lnTo>
                <a:lnTo>
                  <a:pt x="234619" y="449221"/>
                </a:lnTo>
                <a:lnTo>
                  <a:pt x="192068" y="434811"/>
                </a:lnTo>
                <a:lnTo>
                  <a:pt x="157507" y="411782"/>
                </a:lnTo>
                <a:lnTo>
                  <a:pt x="130823" y="380942"/>
                </a:lnTo>
                <a:lnTo>
                  <a:pt x="111902" y="343101"/>
                </a:lnTo>
                <a:lnTo>
                  <a:pt x="100633" y="299067"/>
                </a:lnTo>
                <a:lnTo>
                  <a:pt x="96902" y="249649"/>
                </a:lnTo>
                <a:lnTo>
                  <a:pt x="249009" y="249649"/>
                </a:lnTo>
                <a:lnTo>
                  <a:pt x="296054" y="248790"/>
                </a:lnTo>
                <a:lnTo>
                  <a:pt x="343140" y="246075"/>
                </a:lnTo>
                <a:lnTo>
                  <a:pt x="390253" y="241296"/>
                </a:lnTo>
                <a:lnTo>
                  <a:pt x="437381" y="234246"/>
                </a:lnTo>
                <a:lnTo>
                  <a:pt x="439238" y="213946"/>
                </a:lnTo>
                <a:lnTo>
                  <a:pt x="251794" y="213946"/>
                </a:lnTo>
                <a:lnTo>
                  <a:pt x="201437" y="213761"/>
                </a:lnTo>
                <a:lnTo>
                  <a:pt x="150278" y="211889"/>
                </a:lnTo>
                <a:lnTo>
                  <a:pt x="99104" y="207852"/>
                </a:lnTo>
                <a:lnTo>
                  <a:pt x="101844" y="155692"/>
                </a:lnTo>
                <a:lnTo>
                  <a:pt x="114515" y="112749"/>
                </a:lnTo>
                <a:lnTo>
                  <a:pt x="135754" y="79051"/>
                </a:lnTo>
                <a:lnTo>
                  <a:pt x="198307" y="40124"/>
                </a:lnTo>
                <a:lnTo>
                  <a:pt x="236823" y="35201"/>
                </a:lnTo>
                <a:lnTo>
                  <a:pt x="361559" y="35201"/>
                </a:lnTo>
                <a:lnTo>
                  <a:pt x="330184" y="17352"/>
                </a:lnTo>
                <a:lnTo>
                  <a:pt x="287950" y="4424"/>
                </a:lnTo>
                <a:lnTo>
                  <a:pt x="241227" y="0"/>
                </a:lnTo>
                <a:close/>
              </a:path>
              <a:path w="440054" h="509270">
                <a:moveTo>
                  <a:pt x="414183" y="404714"/>
                </a:moveTo>
                <a:lnTo>
                  <a:pt x="384296" y="422655"/>
                </a:lnTo>
                <a:lnTo>
                  <a:pt x="353472" y="438533"/>
                </a:lnTo>
                <a:lnTo>
                  <a:pt x="320777" y="449874"/>
                </a:lnTo>
                <a:lnTo>
                  <a:pt x="285274" y="454204"/>
                </a:lnTo>
                <a:lnTo>
                  <a:pt x="402044" y="454204"/>
                </a:lnTo>
                <a:lnTo>
                  <a:pt x="406402" y="450892"/>
                </a:lnTo>
                <a:lnTo>
                  <a:pt x="427397" y="415706"/>
                </a:lnTo>
                <a:lnTo>
                  <a:pt x="414183" y="404714"/>
                </a:lnTo>
                <a:close/>
              </a:path>
              <a:path w="440054" h="509270">
                <a:moveTo>
                  <a:pt x="361559" y="35201"/>
                </a:moveTo>
                <a:lnTo>
                  <a:pt x="236823" y="35201"/>
                </a:lnTo>
                <a:lnTo>
                  <a:pt x="277028" y="44210"/>
                </a:lnTo>
                <a:lnTo>
                  <a:pt x="307931" y="69266"/>
                </a:lnTo>
                <a:lnTo>
                  <a:pt x="329743" y="107412"/>
                </a:lnTo>
                <a:lnTo>
                  <a:pt x="342678" y="155734"/>
                </a:lnTo>
                <a:lnTo>
                  <a:pt x="346939" y="211150"/>
                </a:lnTo>
                <a:lnTo>
                  <a:pt x="300557" y="212917"/>
                </a:lnTo>
                <a:lnTo>
                  <a:pt x="251794" y="213946"/>
                </a:lnTo>
                <a:lnTo>
                  <a:pt x="439238" y="213946"/>
                </a:lnTo>
                <a:lnTo>
                  <a:pt x="439345" y="211150"/>
                </a:lnTo>
                <a:lnTo>
                  <a:pt x="439549" y="202084"/>
                </a:lnTo>
                <a:lnTo>
                  <a:pt x="439583" y="191366"/>
                </a:lnTo>
                <a:lnTo>
                  <a:pt x="434551" y="143711"/>
                </a:lnTo>
                <a:lnTo>
                  <a:pt x="420112" y="101963"/>
                </a:lnTo>
                <a:lnTo>
                  <a:pt x="397248" y="66641"/>
                </a:lnTo>
                <a:lnTo>
                  <a:pt x="366945" y="38265"/>
                </a:lnTo>
                <a:lnTo>
                  <a:pt x="361559" y="35201"/>
                </a:lnTo>
                <a:close/>
              </a:path>
            </a:pathLst>
          </a:custGeom>
          <a:solidFill>
            <a:srgbClr val="FFFFFF"/>
          </a:solidFill>
        </p:spPr>
        <p:txBody>
          <a:bodyPr wrap="square" lIns="0" tIns="0" rIns="0" bIns="0" rtlCol="0"/>
          <a:lstStyle/>
          <a:p>
            <a:endParaRPr dirty="0"/>
          </a:p>
        </p:txBody>
      </p:sp>
      <p:sp>
        <p:nvSpPr>
          <p:cNvPr id="4" name="object 4"/>
          <p:cNvSpPr/>
          <p:nvPr/>
        </p:nvSpPr>
        <p:spPr>
          <a:xfrm>
            <a:off x="6737336" y="3681022"/>
            <a:ext cx="588645" cy="492125"/>
          </a:xfrm>
          <a:custGeom>
            <a:avLst/>
            <a:gdLst/>
            <a:ahLst/>
            <a:cxnLst/>
            <a:rect l="l" t="t" r="r" b="b"/>
            <a:pathLst>
              <a:path w="588645" h="492125">
                <a:moveTo>
                  <a:pt x="162971" y="0"/>
                </a:moveTo>
                <a:lnTo>
                  <a:pt x="129888" y="13354"/>
                </a:lnTo>
                <a:lnTo>
                  <a:pt x="90130" y="25987"/>
                </a:lnTo>
                <a:lnTo>
                  <a:pt x="46049" y="36349"/>
                </a:lnTo>
                <a:lnTo>
                  <a:pt x="0" y="42895"/>
                </a:lnTo>
                <a:lnTo>
                  <a:pt x="0" y="72586"/>
                </a:lnTo>
                <a:lnTo>
                  <a:pt x="38467" y="72586"/>
                </a:lnTo>
                <a:lnTo>
                  <a:pt x="77081" y="83577"/>
                </a:lnTo>
                <a:lnTo>
                  <a:pt x="84287" y="125188"/>
                </a:lnTo>
                <a:lnTo>
                  <a:pt x="84716" y="381618"/>
                </a:lnTo>
                <a:lnTo>
                  <a:pt x="84486" y="401585"/>
                </a:lnTo>
                <a:lnTo>
                  <a:pt x="79283" y="442099"/>
                </a:lnTo>
                <a:lnTo>
                  <a:pt x="0" y="459700"/>
                </a:lnTo>
                <a:lnTo>
                  <a:pt x="0" y="491590"/>
                </a:lnTo>
                <a:lnTo>
                  <a:pt x="92002" y="488653"/>
                </a:lnTo>
                <a:lnTo>
                  <a:pt x="257671" y="488292"/>
                </a:lnTo>
                <a:lnTo>
                  <a:pt x="257671" y="459700"/>
                </a:lnTo>
                <a:lnTo>
                  <a:pt x="198420" y="455561"/>
                </a:lnTo>
                <a:lnTo>
                  <a:pt x="172919" y="418459"/>
                </a:lnTo>
                <a:lnTo>
                  <a:pt x="171781" y="161660"/>
                </a:lnTo>
                <a:lnTo>
                  <a:pt x="182923" y="128278"/>
                </a:lnTo>
                <a:lnTo>
                  <a:pt x="212138" y="96646"/>
                </a:lnTo>
                <a:lnTo>
                  <a:pt x="217629" y="93484"/>
                </a:lnTo>
                <a:lnTo>
                  <a:pt x="171781" y="93484"/>
                </a:lnTo>
                <a:lnTo>
                  <a:pt x="171781" y="4396"/>
                </a:lnTo>
                <a:lnTo>
                  <a:pt x="162971" y="0"/>
                </a:lnTo>
                <a:close/>
              </a:path>
              <a:path w="588645" h="492125">
                <a:moveTo>
                  <a:pt x="257671" y="488292"/>
                </a:moveTo>
                <a:lnTo>
                  <a:pt x="128909" y="488292"/>
                </a:lnTo>
                <a:lnTo>
                  <a:pt x="165298" y="488653"/>
                </a:lnTo>
                <a:lnTo>
                  <a:pt x="257671" y="491590"/>
                </a:lnTo>
                <a:lnTo>
                  <a:pt x="257671" y="488292"/>
                </a:lnTo>
                <a:close/>
              </a:path>
              <a:path w="588645" h="492125">
                <a:moveTo>
                  <a:pt x="476443" y="63793"/>
                </a:moveTo>
                <a:lnTo>
                  <a:pt x="299515" y="63793"/>
                </a:lnTo>
                <a:lnTo>
                  <a:pt x="348508" y="72349"/>
                </a:lnTo>
                <a:lnTo>
                  <a:pt x="386434" y="97606"/>
                </a:lnTo>
                <a:lnTo>
                  <a:pt x="410925" y="138949"/>
                </a:lnTo>
                <a:lnTo>
                  <a:pt x="419615" y="195762"/>
                </a:lnTo>
                <a:lnTo>
                  <a:pt x="419616" y="491590"/>
                </a:lnTo>
                <a:lnTo>
                  <a:pt x="459294" y="489529"/>
                </a:lnTo>
                <a:lnTo>
                  <a:pt x="480689" y="488653"/>
                </a:lnTo>
                <a:lnTo>
                  <a:pt x="502276" y="488292"/>
                </a:lnTo>
                <a:lnTo>
                  <a:pt x="588167" y="488292"/>
                </a:lnTo>
                <a:lnTo>
                  <a:pt x="588167" y="459700"/>
                </a:lnTo>
                <a:lnTo>
                  <a:pt x="533317" y="455561"/>
                </a:lnTo>
                <a:lnTo>
                  <a:pt x="507745" y="418459"/>
                </a:lnTo>
                <a:lnTo>
                  <a:pt x="506681" y="181459"/>
                </a:lnTo>
                <a:lnTo>
                  <a:pt x="502439" y="128688"/>
                </a:lnTo>
                <a:lnTo>
                  <a:pt x="489290" y="84072"/>
                </a:lnTo>
                <a:lnTo>
                  <a:pt x="476443" y="63793"/>
                </a:lnTo>
                <a:close/>
              </a:path>
              <a:path w="588645" h="492125">
                <a:moveTo>
                  <a:pt x="588167" y="488292"/>
                </a:moveTo>
                <a:lnTo>
                  <a:pt x="502276" y="488292"/>
                </a:lnTo>
                <a:lnTo>
                  <a:pt x="524554" y="488653"/>
                </a:lnTo>
                <a:lnTo>
                  <a:pt x="588167" y="491590"/>
                </a:lnTo>
                <a:lnTo>
                  <a:pt x="588167" y="488292"/>
                </a:lnTo>
                <a:close/>
              </a:path>
              <a:path w="588645" h="492125">
                <a:moveTo>
                  <a:pt x="334899" y="0"/>
                </a:moveTo>
                <a:lnTo>
                  <a:pt x="286375" y="5772"/>
                </a:lnTo>
                <a:lnTo>
                  <a:pt x="251064" y="26393"/>
                </a:lnTo>
                <a:lnTo>
                  <a:pt x="173983" y="93484"/>
                </a:lnTo>
                <a:lnTo>
                  <a:pt x="217629" y="93484"/>
                </a:lnTo>
                <a:lnTo>
                  <a:pt x="253108" y="73055"/>
                </a:lnTo>
                <a:lnTo>
                  <a:pt x="299515" y="63793"/>
                </a:lnTo>
                <a:lnTo>
                  <a:pt x="476443" y="63793"/>
                </a:lnTo>
                <a:lnTo>
                  <a:pt x="466598" y="48253"/>
                </a:lnTo>
                <a:lnTo>
                  <a:pt x="433727" y="21874"/>
                </a:lnTo>
                <a:lnTo>
                  <a:pt x="390039" y="5575"/>
                </a:lnTo>
                <a:lnTo>
                  <a:pt x="334899" y="0"/>
                </a:lnTo>
                <a:close/>
              </a:path>
            </a:pathLst>
          </a:custGeom>
          <a:solidFill>
            <a:srgbClr val="FFFFFF"/>
          </a:solidFill>
        </p:spPr>
        <p:txBody>
          <a:bodyPr wrap="square" lIns="0" tIns="0" rIns="0" bIns="0" rtlCol="0"/>
          <a:lstStyle/>
          <a:p>
            <a:endParaRPr dirty="0"/>
          </a:p>
        </p:txBody>
      </p:sp>
      <p:sp>
        <p:nvSpPr>
          <p:cNvPr id="5" name="object 5"/>
          <p:cNvSpPr/>
          <p:nvPr/>
        </p:nvSpPr>
        <p:spPr>
          <a:xfrm>
            <a:off x="7306857" y="3632631"/>
            <a:ext cx="123330" cy="235345"/>
          </a:xfrm>
          <a:prstGeom prst="rect">
            <a:avLst/>
          </a:prstGeom>
          <a:blipFill>
            <a:blip r:embed="rId2" cstate="print"/>
            <a:stretch>
              <a:fillRect/>
            </a:stretch>
          </a:blipFill>
        </p:spPr>
        <p:txBody>
          <a:bodyPr wrap="square" lIns="0" tIns="0" rIns="0" bIns="0" rtlCol="0"/>
          <a:lstStyle/>
          <a:p>
            <a:endParaRPr dirty="0"/>
          </a:p>
        </p:txBody>
      </p:sp>
      <p:sp>
        <p:nvSpPr>
          <p:cNvPr id="6" name="object 6"/>
          <p:cNvSpPr/>
          <p:nvPr/>
        </p:nvSpPr>
        <p:spPr>
          <a:xfrm>
            <a:off x="7456615" y="3681022"/>
            <a:ext cx="367665" cy="509270"/>
          </a:xfrm>
          <a:custGeom>
            <a:avLst/>
            <a:gdLst/>
            <a:ahLst/>
            <a:cxnLst/>
            <a:rect l="l" t="t" r="r" b="b"/>
            <a:pathLst>
              <a:path w="367665" h="509270">
                <a:moveTo>
                  <a:pt x="43018" y="339821"/>
                </a:moveTo>
                <a:lnTo>
                  <a:pt x="11011" y="339821"/>
                </a:lnTo>
                <a:lnTo>
                  <a:pt x="10695" y="376407"/>
                </a:lnTo>
                <a:lnTo>
                  <a:pt x="9249" y="413095"/>
                </a:lnTo>
                <a:lnTo>
                  <a:pt x="5932" y="449165"/>
                </a:lnTo>
                <a:lnTo>
                  <a:pt x="0" y="483896"/>
                </a:lnTo>
                <a:lnTo>
                  <a:pt x="37122" y="495267"/>
                </a:lnTo>
                <a:lnTo>
                  <a:pt x="73117" y="503138"/>
                </a:lnTo>
                <a:lnTo>
                  <a:pt x="108891" y="507711"/>
                </a:lnTo>
                <a:lnTo>
                  <a:pt x="145353" y="509190"/>
                </a:lnTo>
                <a:lnTo>
                  <a:pt x="194542" y="505506"/>
                </a:lnTo>
                <a:lnTo>
                  <a:pt x="241618" y="494529"/>
                </a:lnTo>
                <a:lnTo>
                  <a:pt x="284592" y="476377"/>
                </a:lnTo>
                <a:lnTo>
                  <a:pt x="292910" y="470691"/>
                </a:lnTo>
                <a:lnTo>
                  <a:pt x="177360" y="470691"/>
                </a:lnTo>
                <a:lnTo>
                  <a:pt x="130788" y="465897"/>
                </a:lnTo>
                <a:lnTo>
                  <a:pt x="87450" y="450484"/>
                </a:lnTo>
                <a:lnTo>
                  <a:pt x="55482" y="422906"/>
                </a:lnTo>
                <a:lnTo>
                  <a:pt x="43018" y="381618"/>
                </a:lnTo>
                <a:lnTo>
                  <a:pt x="43018" y="339821"/>
                </a:lnTo>
                <a:close/>
              </a:path>
              <a:path w="367665" h="509270">
                <a:moveTo>
                  <a:pt x="202760" y="0"/>
                </a:moveTo>
                <a:lnTo>
                  <a:pt x="154263" y="3457"/>
                </a:lnTo>
                <a:lnTo>
                  <a:pt x="108620" y="14461"/>
                </a:lnTo>
                <a:lnTo>
                  <a:pt x="68492" y="33957"/>
                </a:lnTo>
                <a:lnTo>
                  <a:pt x="36536" y="62893"/>
                </a:lnTo>
                <a:lnTo>
                  <a:pt x="15413" y="102214"/>
                </a:lnTo>
                <a:lnTo>
                  <a:pt x="7781" y="152867"/>
                </a:lnTo>
                <a:lnTo>
                  <a:pt x="14567" y="194380"/>
                </a:lnTo>
                <a:lnTo>
                  <a:pt x="61174" y="249369"/>
                </a:lnTo>
                <a:lnTo>
                  <a:pt x="95874" y="266136"/>
                </a:lnTo>
                <a:lnTo>
                  <a:pt x="134171" y="278838"/>
                </a:lnTo>
                <a:lnTo>
                  <a:pt x="173653" y="289375"/>
                </a:lnTo>
                <a:lnTo>
                  <a:pt x="249009" y="306833"/>
                </a:lnTo>
                <a:lnTo>
                  <a:pt x="270181" y="316728"/>
                </a:lnTo>
                <a:lnTo>
                  <a:pt x="285696" y="332399"/>
                </a:lnTo>
                <a:lnTo>
                  <a:pt x="295237" y="352609"/>
                </a:lnTo>
                <a:lnTo>
                  <a:pt x="298488" y="376122"/>
                </a:lnTo>
                <a:lnTo>
                  <a:pt x="288708" y="414559"/>
                </a:lnTo>
                <a:lnTo>
                  <a:pt x="262315" y="444439"/>
                </a:lnTo>
                <a:lnTo>
                  <a:pt x="223726" y="463802"/>
                </a:lnTo>
                <a:lnTo>
                  <a:pt x="177360" y="470691"/>
                </a:lnTo>
                <a:lnTo>
                  <a:pt x="292910" y="470691"/>
                </a:lnTo>
                <a:lnTo>
                  <a:pt x="321477" y="451165"/>
                </a:lnTo>
                <a:lnTo>
                  <a:pt x="350284" y="419008"/>
                </a:lnTo>
                <a:lnTo>
                  <a:pt x="367493" y="383212"/>
                </a:lnTo>
                <a:lnTo>
                  <a:pt x="367437" y="289375"/>
                </a:lnTo>
                <a:lnTo>
                  <a:pt x="347254" y="258349"/>
                </a:lnTo>
                <a:lnTo>
                  <a:pt x="311211" y="233688"/>
                </a:lnTo>
                <a:lnTo>
                  <a:pt x="260213" y="215309"/>
                </a:lnTo>
                <a:lnTo>
                  <a:pt x="193951" y="201258"/>
                </a:lnTo>
                <a:lnTo>
                  <a:pt x="142708" y="189139"/>
                </a:lnTo>
                <a:lnTo>
                  <a:pt x="107418" y="171971"/>
                </a:lnTo>
                <a:lnTo>
                  <a:pt x="87021" y="148827"/>
                </a:lnTo>
                <a:lnTo>
                  <a:pt x="80458" y="118779"/>
                </a:lnTo>
                <a:lnTo>
                  <a:pt x="83899" y="90869"/>
                </a:lnTo>
                <a:lnTo>
                  <a:pt x="98076" y="63789"/>
                </a:lnTo>
                <a:lnTo>
                  <a:pt x="128771" y="43310"/>
                </a:lnTo>
                <a:lnTo>
                  <a:pt x="181765" y="35201"/>
                </a:lnTo>
                <a:lnTo>
                  <a:pt x="336438" y="35201"/>
                </a:lnTo>
                <a:lnTo>
                  <a:pt x="337102" y="26393"/>
                </a:lnTo>
                <a:lnTo>
                  <a:pt x="305849" y="16241"/>
                </a:lnTo>
                <a:lnTo>
                  <a:pt x="273179" y="7838"/>
                </a:lnTo>
                <a:lnTo>
                  <a:pt x="238885" y="2114"/>
                </a:lnTo>
                <a:lnTo>
                  <a:pt x="202760" y="0"/>
                </a:lnTo>
                <a:close/>
              </a:path>
              <a:path w="367665" h="509270">
                <a:moveTo>
                  <a:pt x="336438" y="35201"/>
                </a:moveTo>
                <a:lnTo>
                  <a:pt x="181765" y="35201"/>
                </a:lnTo>
                <a:lnTo>
                  <a:pt x="225777" y="40854"/>
                </a:lnTo>
                <a:lnTo>
                  <a:pt x="264627" y="57332"/>
                </a:lnTo>
                <a:lnTo>
                  <a:pt x="292328" y="83914"/>
                </a:lnTo>
                <a:lnTo>
                  <a:pt x="302892" y="119878"/>
                </a:lnTo>
                <a:lnTo>
                  <a:pt x="302892" y="144074"/>
                </a:lnTo>
                <a:lnTo>
                  <a:pt x="331522" y="144074"/>
                </a:lnTo>
                <a:lnTo>
                  <a:pt x="332415" y="113313"/>
                </a:lnTo>
                <a:lnTo>
                  <a:pt x="333486" y="83585"/>
                </a:lnTo>
                <a:lnTo>
                  <a:pt x="334970" y="54681"/>
                </a:lnTo>
                <a:lnTo>
                  <a:pt x="336438" y="35201"/>
                </a:lnTo>
                <a:close/>
              </a:path>
            </a:pathLst>
          </a:custGeom>
          <a:solidFill>
            <a:srgbClr val="FFFFFF"/>
          </a:solidFill>
        </p:spPr>
        <p:txBody>
          <a:bodyPr wrap="square" lIns="0" tIns="0" rIns="0" bIns="0" rtlCol="0"/>
          <a:lstStyle/>
          <a:p>
            <a:endParaRPr dirty="0"/>
          </a:p>
        </p:txBody>
      </p:sp>
      <p:sp>
        <p:nvSpPr>
          <p:cNvPr id="7" name="object 7"/>
          <p:cNvSpPr/>
          <p:nvPr/>
        </p:nvSpPr>
        <p:spPr>
          <a:xfrm>
            <a:off x="6446997" y="4285881"/>
            <a:ext cx="0" cy="172720"/>
          </a:xfrm>
          <a:custGeom>
            <a:avLst/>
            <a:gdLst/>
            <a:ahLst/>
            <a:cxnLst/>
            <a:rect l="l" t="t" r="r" b="b"/>
            <a:pathLst>
              <a:path h="172720">
                <a:moveTo>
                  <a:pt x="0" y="0"/>
                </a:moveTo>
                <a:lnTo>
                  <a:pt x="0" y="172666"/>
                </a:lnTo>
              </a:path>
            </a:pathLst>
          </a:custGeom>
          <a:ln w="38614">
            <a:solidFill>
              <a:srgbClr val="FFFFFF"/>
            </a:solidFill>
          </a:ln>
        </p:spPr>
        <p:txBody>
          <a:bodyPr wrap="square" lIns="0" tIns="0" rIns="0" bIns="0" rtlCol="0"/>
          <a:lstStyle/>
          <a:p>
            <a:endParaRPr dirty="0"/>
          </a:p>
        </p:txBody>
      </p:sp>
      <p:sp>
        <p:nvSpPr>
          <p:cNvPr id="8" name="object 8"/>
          <p:cNvSpPr/>
          <p:nvPr/>
        </p:nvSpPr>
        <p:spPr>
          <a:xfrm>
            <a:off x="6524738" y="4285881"/>
            <a:ext cx="173983" cy="174865"/>
          </a:xfrm>
          <a:prstGeom prst="rect">
            <a:avLst/>
          </a:prstGeom>
          <a:blipFill>
            <a:blip r:embed="rId3" cstate="print"/>
            <a:stretch>
              <a:fillRect/>
            </a:stretch>
          </a:blipFill>
        </p:spPr>
        <p:txBody>
          <a:bodyPr wrap="square" lIns="0" tIns="0" rIns="0" bIns="0" rtlCol="0"/>
          <a:lstStyle/>
          <a:p>
            <a:endParaRPr dirty="0"/>
          </a:p>
        </p:txBody>
      </p:sp>
      <p:sp>
        <p:nvSpPr>
          <p:cNvPr id="9" name="object 9"/>
          <p:cNvSpPr/>
          <p:nvPr/>
        </p:nvSpPr>
        <p:spPr>
          <a:xfrm>
            <a:off x="6754955" y="4442502"/>
            <a:ext cx="133350" cy="0"/>
          </a:xfrm>
          <a:custGeom>
            <a:avLst/>
            <a:gdLst/>
            <a:ahLst/>
            <a:cxnLst/>
            <a:rect l="l" t="t" r="r" b="b"/>
            <a:pathLst>
              <a:path w="133350">
                <a:moveTo>
                  <a:pt x="0" y="0"/>
                </a:moveTo>
                <a:lnTo>
                  <a:pt x="133313" y="0"/>
                </a:lnTo>
              </a:path>
            </a:pathLst>
          </a:custGeom>
          <a:ln w="32989">
            <a:solidFill>
              <a:srgbClr val="FFFFFF"/>
            </a:solidFill>
          </a:ln>
        </p:spPr>
        <p:txBody>
          <a:bodyPr wrap="square" lIns="0" tIns="0" rIns="0" bIns="0" rtlCol="0"/>
          <a:lstStyle/>
          <a:p>
            <a:endParaRPr dirty="0"/>
          </a:p>
        </p:txBody>
      </p:sp>
      <p:sp>
        <p:nvSpPr>
          <p:cNvPr id="10" name="object 10"/>
          <p:cNvSpPr/>
          <p:nvPr/>
        </p:nvSpPr>
        <p:spPr>
          <a:xfrm>
            <a:off x="6754955" y="4387942"/>
            <a:ext cx="38735" cy="38100"/>
          </a:xfrm>
          <a:custGeom>
            <a:avLst/>
            <a:gdLst/>
            <a:ahLst/>
            <a:cxnLst/>
            <a:rect l="l" t="t" r="r" b="b"/>
            <a:pathLst>
              <a:path w="38734" h="38100">
                <a:moveTo>
                  <a:pt x="0" y="38064"/>
                </a:moveTo>
                <a:lnTo>
                  <a:pt x="38467" y="38064"/>
                </a:lnTo>
                <a:lnTo>
                  <a:pt x="38467" y="0"/>
                </a:lnTo>
                <a:lnTo>
                  <a:pt x="0" y="0"/>
                </a:lnTo>
                <a:lnTo>
                  <a:pt x="0" y="38064"/>
                </a:lnTo>
                <a:close/>
              </a:path>
            </a:pathLst>
          </a:custGeom>
          <a:solidFill>
            <a:srgbClr val="FFFFFF"/>
          </a:solidFill>
        </p:spPr>
        <p:txBody>
          <a:bodyPr wrap="square" lIns="0" tIns="0" rIns="0" bIns="0" rtlCol="0"/>
          <a:lstStyle/>
          <a:p>
            <a:endParaRPr dirty="0"/>
          </a:p>
        </p:txBody>
      </p:sp>
      <p:sp>
        <p:nvSpPr>
          <p:cNvPr id="11" name="object 11"/>
          <p:cNvSpPr/>
          <p:nvPr/>
        </p:nvSpPr>
        <p:spPr>
          <a:xfrm>
            <a:off x="6754955" y="4370813"/>
            <a:ext cx="120650" cy="0"/>
          </a:xfrm>
          <a:custGeom>
            <a:avLst/>
            <a:gdLst/>
            <a:ahLst/>
            <a:cxnLst/>
            <a:rect l="l" t="t" r="r" b="b"/>
            <a:pathLst>
              <a:path w="120650">
                <a:moveTo>
                  <a:pt x="0" y="0"/>
                </a:moveTo>
                <a:lnTo>
                  <a:pt x="120100" y="0"/>
                </a:lnTo>
              </a:path>
            </a:pathLst>
          </a:custGeom>
          <a:ln w="34258">
            <a:solidFill>
              <a:srgbClr val="FFFFFF"/>
            </a:solidFill>
          </a:ln>
        </p:spPr>
        <p:txBody>
          <a:bodyPr wrap="square" lIns="0" tIns="0" rIns="0" bIns="0" rtlCol="0"/>
          <a:lstStyle/>
          <a:p>
            <a:endParaRPr dirty="0"/>
          </a:p>
        </p:txBody>
      </p:sp>
      <p:sp>
        <p:nvSpPr>
          <p:cNvPr id="12" name="object 12"/>
          <p:cNvSpPr/>
          <p:nvPr/>
        </p:nvSpPr>
        <p:spPr>
          <a:xfrm>
            <a:off x="6754955" y="4319425"/>
            <a:ext cx="38735" cy="34290"/>
          </a:xfrm>
          <a:custGeom>
            <a:avLst/>
            <a:gdLst/>
            <a:ahLst/>
            <a:cxnLst/>
            <a:rect l="l" t="t" r="r" b="b"/>
            <a:pathLst>
              <a:path w="38734" h="34289">
                <a:moveTo>
                  <a:pt x="0" y="34258"/>
                </a:moveTo>
                <a:lnTo>
                  <a:pt x="38467" y="34258"/>
                </a:lnTo>
                <a:lnTo>
                  <a:pt x="38467" y="0"/>
                </a:lnTo>
                <a:lnTo>
                  <a:pt x="0" y="0"/>
                </a:lnTo>
                <a:lnTo>
                  <a:pt x="0" y="34258"/>
                </a:lnTo>
                <a:close/>
              </a:path>
            </a:pathLst>
          </a:custGeom>
          <a:solidFill>
            <a:srgbClr val="FFFFFF"/>
          </a:solidFill>
        </p:spPr>
        <p:txBody>
          <a:bodyPr wrap="square" lIns="0" tIns="0" rIns="0" bIns="0" rtlCol="0"/>
          <a:lstStyle/>
          <a:p>
            <a:endParaRPr dirty="0"/>
          </a:p>
        </p:txBody>
      </p:sp>
      <p:sp>
        <p:nvSpPr>
          <p:cNvPr id="13" name="object 13"/>
          <p:cNvSpPr/>
          <p:nvPr/>
        </p:nvSpPr>
        <p:spPr>
          <a:xfrm>
            <a:off x="6754955" y="4302931"/>
            <a:ext cx="131445" cy="0"/>
          </a:xfrm>
          <a:custGeom>
            <a:avLst/>
            <a:gdLst/>
            <a:ahLst/>
            <a:cxnLst/>
            <a:rect l="l" t="t" r="r" b="b"/>
            <a:pathLst>
              <a:path w="131445">
                <a:moveTo>
                  <a:pt x="0" y="0"/>
                </a:moveTo>
                <a:lnTo>
                  <a:pt x="131111" y="0"/>
                </a:lnTo>
              </a:path>
            </a:pathLst>
          </a:custGeom>
          <a:ln w="32989">
            <a:solidFill>
              <a:srgbClr val="FFFFFF"/>
            </a:solidFill>
          </a:ln>
        </p:spPr>
        <p:txBody>
          <a:bodyPr wrap="square" lIns="0" tIns="0" rIns="0" bIns="0" rtlCol="0"/>
          <a:lstStyle/>
          <a:p>
            <a:endParaRPr dirty="0"/>
          </a:p>
        </p:txBody>
      </p:sp>
      <p:sp>
        <p:nvSpPr>
          <p:cNvPr id="14" name="object 14"/>
          <p:cNvSpPr/>
          <p:nvPr/>
        </p:nvSpPr>
        <p:spPr>
          <a:xfrm>
            <a:off x="6952136" y="4285881"/>
            <a:ext cx="149758" cy="172666"/>
          </a:xfrm>
          <a:prstGeom prst="rect">
            <a:avLst/>
          </a:prstGeom>
          <a:blipFill>
            <a:blip r:embed="rId4" cstate="print"/>
            <a:stretch>
              <a:fillRect/>
            </a:stretch>
          </a:blipFill>
        </p:spPr>
        <p:txBody>
          <a:bodyPr wrap="square" lIns="0" tIns="0" rIns="0" bIns="0" rtlCol="0"/>
          <a:lstStyle/>
          <a:p>
            <a:endParaRPr dirty="0"/>
          </a:p>
        </p:txBody>
      </p:sp>
      <p:sp>
        <p:nvSpPr>
          <p:cNvPr id="15" name="object 15"/>
          <p:cNvSpPr/>
          <p:nvPr/>
        </p:nvSpPr>
        <p:spPr>
          <a:xfrm>
            <a:off x="7149317" y="4282583"/>
            <a:ext cx="137718" cy="179262"/>
          </a:xfrm>
          <a:prstGeom prst="rect">
            <a:avLst/>
          </a:prstGeom>
          <a:blipFill>
            <a:blip r:embed="rId5" cstate="print"/>
            <a:stretch>
              <a:fillRect/>
            </a:stretch>
          </a:blipFill>
        </p:spPr>
        <p:txBody>
          <a:bodyPr wrap="square" lIns="0" tIns="0" rIns="0" bIns="0" rtlCol="0"/>
          <a:lstStyle/>
          <a:p>
            <a:endParaRPr dirty="0"/>
          </a:p>
        </p:txBody>
      </p:sp>
      <p:sp>
        <p:nvSpPr>
          <p:cNvPr id="16" name="object 16"/>
          <p:cNvSpPr/>
          <p:nvPr/>
        </p:nvSpPr>
        <p:spPr>
          <a:xfrm>
            <a:off x="7370651" y="4285881"/>
            <a:ext cx="0" cy="172720"/>
          </a:xfrm>
          <a:custGeom>
            <a:avLst/>
            <a:gdLst/>
            <a:ahLst/>
            <a:cxnLst/>
            <a:rect l="l" t="t" r="r" b="b"/>
            <a:pathLst>
              <a:path h="172720">
                <a:moveTo>
                  <a:pt x="0" y="0"/>
                </a:moveTo>
                <a:lnTo>
                  <a:pt x="0" y="172666"/>
                </a:lnTo>
              </a:path>
            </a:pathLst>
          </a:custGeom>
          <a:ln w="37439">
            <a:solidFill>
              <a:srgbClr val="FFFFFF"/>
            </a:solidFill>
          </a:ln>
        </p:spPr>
        <p:txBody>
          <a:bodyPr wrap="square" lIns="0" tIns="0" rIns="0" bIns="0" rtlCol="0"/>
          <a:lstStyle/>
          <a:p>
            <a:endParaRPr dirty="0"/>
          </a:p>
        </p:txBody>
      </p:sp>
      <p:sp>
        <p:nvSpPr>
          <p:cNvPr id="17" name="object 17"/>
          <p:cNvSpPr/>
          <p:nvPr/>
        </p:nvSpPr>
        <p:spPr>
          <a:xfrm>
            <a:off x="7522758" y="4321082"/>
            <a:ext cx="0" cy="137795"/>
          </a:xfrm>
          <a:custGeom>
            <a:avLst/>
            <a:gdLst/>
            <a:ahLst/>
            <a:cxnLst/>
            <a:rect l="l" t="t" r="r" b="b"/>
            <a:pathLst>
              <a:path h="137795">
                <a:moveTo>
                  <a:pt x="0" y="0"/>
                </a:moveTo>
                <a:lnTo>
                  <a:pt x="0" y="137464"/>
                </a:lnTo>
              </a:path>
            </a:pathLst>
          </a:custGeom>
          <a:ln w="37439">
            <a:solidFill>
              <a:srgbClr val="FFFFFF"/>
            </a:solidFill>
          </a:ln>
        </p:spPr>
        <p:txBody>
          <a:bodyPr wrap="square" lIns="0" tIns="0" rIns="0" bIns="0" rtlCol="0"/>
          <a:lstStyle/>
          <a:p>
            <a:endParaRPr dirty="0"/>
          </a:p>
        </p:txBody>
      </p:sp>
      <p:sp>
        <p:nvSpPr>
          <p:cNvPr id="18" name="object 18"/>
          <p:cNvSpPr/>
          <p:nvPr/>
        </p:nvSpPr>
        <p:spPr>
          <a:xfrm>
            <a:off x="7451183" y="4303482"/>
            <a:ext cx="143510" cy="0"/>
          </a:xfrm>
          <a:custGeom>
            <a:avLst/>
            <a:gdLst/>
            <a:ahLst/>
            <a:cxnLst/>
            <a:rect l="l" t="t" r="r" b="b"/>
            <a:pathLst>
              <a:path w="143509">
                <a:moveTo>
                  <a:pt x="0" y="0"/>
                </a:moveTo>
                <a:lnTo>
                  <a:pt x="143151" y="0"/>
                </a:lnTo>
              </a:path>
            </a:pathLst>
          </a:custGeom>
          <a:ln w="35201">
            <a:solidFill>
              <a:srgbClr val="FFFFFF"/>
            </a:solidFill>
          </a:ln>
        </p:spPr>
        <p:txBody>
          <a:bodyPr wrap="square" lIns="0" tIns="0" rIns="0" bIns="0" rtlCol="0"/>
          <a:lstStyle/>
          <a:p>
            <a:endParaRPr dirty="0"/>
          </a:p>
        </p:txBody>
      </p:sp>
      <p:sp>
        <p:nvSpPr>
          <p:cNvPr id="19" name="object 19"/>
          <p:cNvSpPr/>
          <p:nvPr/>
        </p:nvSpPr>
        <p:spPr>
          <a:xfrm>
            <a:off x="7636178" y="4285881"/>
            <a:ext cx="171781" cy="172666"/>
          </a:xfrm>
          <a:prstGeom prst="rect">
            <a:avLst/>
          </a:prstGeom>
          <a:blipFill>
            <a:blip r:embed="rId6" cstate="print"/>
            <a:stretch>
              <a:fillRect/>
            </a:stretch>
          </a:blipFill>
        </p:spPr>
        <p:txBody>
          <a:bodyPr wrap="square" lIns="0" tIns="0" rIns="0" bIns="0" rtlCol="0"/>
          <a:lstStyle/>
          <a:p>
            <a:endParaRPr dirty="0"/>
          </a:p>
        </p:txBody>
      </p:sp>
      <p:sp>
        <p:nvSpPr>
          <p:cNvPr id="20" name="object 20"/>
          <p:cNvSpPr/>
          <p:nvPr/>
        </p:nvSpPr>
        <p:spPr>
          <a:xfrm>
            <a:off x="4367783" y="2145792"/>
            <a:ext cx="2286892" cy="2341589"/>
          </a:xfrm>
          <a:prstGeom prst="rect">
            <a:avLst/>
          </a:prstGeom>
          <a:blipFill>
            <a:blip r:embed="rId7" cstate="print"/>
            <a:stretch>
              <a:fillRect/>
            </a:stretch>
          </a:blipFill>
        </p:spPr>
        <p:txBody>
          <a:bodyPr wrap="square" lIns="0" tIns="0" rIns="0" bIns="0" rtlCol="0"/>
          <a:lstStyle/>
          <a:p>
            <a:endParaRPr dirty="0"/>
          </a:p>
        </p:txBody>
      </p:sp>
      <p:sp>
        <p:nvSpPr>
          <p:cNvPr id="21" name="Slide Number Placeholder 20">
            <a:extLst>
              <a:ext uri="{FF2B5EF4-FFF2-40B4-BE49-F238E27FC236}">
                <a16:creationId xmlns:a16="http://schemas.microsoft.com/office/drawing/2014/main" id="{92000EDC-DAF4-A733-3525-E952AE065BD7}"/>
              </a:ext>
            </a:extLst>
          </p:cNvPr>
          <p:cNvSpPr>
            <a:spLocks noGrp="1"/>
          </p:cNvSpPr>
          <p:nvPr>
            <p:ph type="sldNum" sz="quarter" idx="7"/>
          </p:nvPr>
        </p:nvSpPr>
        <p:spPr/>
        <p:txBody>
          <a:bodyPr/>
          <a:lstStyle/>
          <a:p>
            <a:fld id="{B6F15528-21DE-4FAA-801E-634DDDAF4B2B}" type="slidenum">
              <a:rPr lang="en-US" smtClean="0"/>
              <a:t>38</a:t>
            </a:fld>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678280" y="531368"/>
            <a:ext cx="5798719" cy="413575"/>
          </a:xfrm>
          <a:prstGeom prst="rect">
            <a:avLst/>
          </a:prstGeom>
        </p:spPr>
        <p:txBody>
          <a:bodyPr vert="horz" wrap="square" lIns="0" tIns="13335" rIns="0" bIns="0" rtlCol="0">
            <a:spAutoFit/>
          </a:bodyPr>
          <a:lstStyle/>
          <a:p>
            <a:pPr marL="12700">
              <a:lnSpc>
                <a:spcPct val="100000"/>
              </a:lnSpc>
              <a:spcBef>
                <a:spcPts val="105"/>
              </a:spcBef>
            </a:pPr>
            <a:r>
              <a:rPr lang="en-US" sz="2600" spc="-50" dirty="0">
                <a:solidFill>
                  <a:srgbClr val="002352"/>
                </a:solidFill>
              </a:rPr>
              <a:t>I.  Overview, Continued</a:t>
            </a:r>
            <a:endParaRPr sz="2600" dirty="0"/>
          </a:p>
        </p:txBody>
      </p:sp>
      <p:sp>
        <p:nvSpPr>
          <p:cNvPr id="3" name="object 3"/>
          <p:cNvSpPr txBox="1"/>
          <p:nvPr/>
        </p:nvSpPr>
        <p:spPr>
          <a:xfrm>
            <a:off x="678281" y="1317752"/>
            <a:ext cx="9456319" cy="4623702"/>
          </a:xfrm>
          <a:prstGeom prst="rect">
            <a:avLst/>
          </a:prstGeom>
        </p:spPr>
        <p:txBody>
          <a:bodyPr vert="horz" wrap="square" lIns="0" tIns="12065" rIns="0" bIns="0" rtlCol="0">
            <a:spAutoFit/>
          </a:bodyPr>
          <a:lstStyle/>
          <a:p>
            <a:pPr marL="297814" indent="-285750">
              <a:lnSpc>
                <a:spcPct val="100000"/>
              </a:lnSpc>
              <a:spcBef>
                <a:spcPts val="95"/>
              </a:spcBef>
              <a:buFont typeface="Arial" panose="020B0604020202020204" pitchFamily="34" charset="0"/>
              <a:buChar char="•"/>
              <a:tabLst>
                <a:tab pos="413384" algn="l"/>
                <a:tab pos="414020" algn="l"/>
              </a:tabLst>
            </a:pPr>
            <a:r>
              <a:rPr lang="en-US" dirty="0">
                <a:latin typeface="Open Sans"/>
                <a:cs typeface="Open Sans"/>
              </a:rPr>
              <a:t>What’s new:</a:t>
            </a:r>
          </a:p>
          <a:p>
            <a:pPr marL="297814" indent="-285750">
              <a:lnSpc>
                <a:spcPct val="100000"/>
              </a:lnSpc>
              <a:spcBef>
                <a:spcPts val="95"/>
              </a:spcBef>
              <a:buFont typeface="Arial" panose="020B0604020202020204" pitchFamily="34" charset="0"/>
              <a:buChar char="•"/>
              <a:tabLst>
                <a:tab pos="413384" algn="l"/>
                <a:tab pos="414020" algn="l"/>
              </a:tabLst>
            </a:pPr>
            <a:endParaRPr lang="en-US" dirty="0">
              <a:latin typeface="Open Sans"/>
              <a:cs typeface="Open Sans"/>
            </a:endParaRPr>
          </a:p>
          <a:p>
            <a:pPr marL="755014" lvl="1" indent="-285750">
              <a:spcBef>
                <a:spcPts val="95"/>
              </a:spcBef>
              <a:buFont typeface="Arial" panose="020B0604020202020204" pitchFamily="34" charset="0"/>
              <a:buChar char="•"/>
              <a:tabLst>
                <a:tab pos="413384" algn="l"/>
                <a:tab pos="414020" algn="l"/>
              </a:tabLst>
            </a:pPr>
            <a:r>
              <a:rPr lang="en-US" dirty="0">
                <a:latin typeface="Open Sans"/>
                <a:cs typeface="Open Sans"/>
              </a:rPr>
              <a:t>Adjuncts</a:t>
            </a:r>
          </a:p>
          <a:p>
            <a:pPr marL="755014" lvl="1" indent="-285750">
              <a:spcBef>
                <a:spcPts val="95"/>
              </a:spcBef>
              <a:buFont typeface="Arial" panose="020B0604020202020204" pitchFamily="34" charset="0"/>
              <a:buChar char="•"/>
              <a:tabLst>
                <a:tab pos="413384" algn="l"/>
                <a:tab pos="414020" algn="l"/>
              </a:tabLst>
            </a:pPr>
            <a:endParaRPr lang="en-US" dirty="0">
              <a:latin typeface="Open Sans"/>
              <a:cs typeface="Open Sans"/>
            </a:endParaRPr>
          </a:p>
          <a:p>
            <a:pPr marL="755014" lvl="1" indent="-285750">
              <a:spcBef>
                <a:spcPts val="95"/>
              </a:spcBef>
              <a:buFont typeface="Arial" panose="020B0604020202020204" pitchFamily="34" charset="0"/>
              <a:buChar char="•"/>
              <a:tabLst>
                <a:tab pos="413384" algn="l"/>
                <a:tab pos="414020" algn="l"/>
              </a:tabLst>
            </a:pPr>
            <a:r>
              <a:rPr lang="en-US" dirty="0">
                <a:latin typeface="Open Sans"/>
                <a:cs typeface="Open Sans"/>
              </a:rPr>
              <a:t>Disputes, Grievances, Discipline, Arbitration, Safety and Security, (i.e. Articles 19, 20. 21 and 22)</a:t>
            </a:r>
          </a:p>
          <a:p>
            <a:pPr marL="755014" lvl="1" indent="-285750">
              <a:spcBef>
                <a:spcPts val="95"/>
              </a:spcBef>
              <a:buFont typeface="Arial" panose="020B0604020202020204" pitchFamily="34" charset="0"/>
              <a:buChar char="•"/>
              <a:tabLst>
                <a:tab pos="413384" algn="l"/>
                <a:tab pos="414020" algn="l"/>
              </a:tabLst>
            </a:pPr>
            <a:endParaRPr lang="en-US" dirty="0">
              <a:latin typeface="Open Sans"/>
              <a:cs typeface="Open Sans"/>
            </a:endParaRPr>
          </a:p>
          <a:p>
            <a:pPr marL="755014" lvl="1" indent="-285750">
              <a:spcBef>
                <a:spcPts val="95"/>
              </a:spcBef>
              <a:buFont typeface="Arial" panose="020B0604020202020204" pitchFamily="34" charset="0"/>
              <a:buChar char="•"/>
              <a:tabLst>
                <a:tab pos="413384" algn="l"/>
                <a:tab pos="414020" algn="l"/>
              </a:tabLst>
            </a:pPr>
            <a:r>
              <a:rPr lang="en-US" dirty="0">
                <a:latin typeface="Open Sans"/>
                <a:cs typeface="Open Sans"/>
              </a:rPr>
              <a:t>Personnel Processes</a:t>
            </a:r>
          </a:p>
          <a:p>
            <a:pPr marL="755014" lvl="1" indent="-285750">
              <a:spcBef>
                <a:spcPts val="95"/>
              </a:spcBef>
              <a:buFont typeface="Arial" panose="020B0604020202020204" pitchFamily="34" charset="0"/>
              <a:buChar char="•"/>
              <a:tabLst>
                <a:tab pos="413384" algn="l"/>
                <a:tab pos="414020" algn="l"/>
              </a:tabLst>
            </a:pPr>
            <a:endParaRPr lang="en-US" dirty="0">
              <a:latin typeface="Open Sans"/>
              <a:cs typeface="Open Sans"/>
            </a:endParaRPr>
          </a:p>
          <a:p>
            <a:pPr marL="285750" lvl="1" indent="-285750">
              <a:spcBef>
                <a:spcPts val="95"/>
              </a:spcBef>
              <a:buFont typeface="Arial" panose="020B0604020202020204" pitchFamily="34" charset="0"/>
              <a:buChar char="•"/>
              <a:tabLst>
                <a:tab pos="413384" algn="l"/>
                <a:tab pos="414020" algn="l"/>
              </a:tabLst>
            </a:pPr>
            <a:r>
              <a:rPr lang="en-US" dirty="0">
                <a:latin typeface="Open Sans"/>
                <a:cs typeface="Open Sans"/>
              </a:rPr>
              <a:t>We will end the presentation with Q’s and A’s</a:t>
            </a:r>
          </a:p>
          <a:p>
            <a:pPr marL="870584" lvl="1" indent="-401320">
              <a:spcBef>
                <a:spcPts val="95"/>
              </a:spcBef>
              <a:buAutoNum type="romanUcPeriod"/>
              <a:tabLst>
                <a:tab pos="413384" algn="l"/>
                <a:tab pos="414020" algn="l"/>
              </a:tabLst>
            </a:pPr>
            <a:endParaRPr lang="en-US" dirty="0">
              <a:latin typeface="Open Sans"/>
              <a:cs typeface="Open Sans"/>
            </a:endParaRPr>
          </a:p>
          <a:p>
            <a:pPr marL="870584" lvl="1" indent="-401320">
              <a:spcBef>
                <a:spcPts val="95"/>
              </a:spcBef>
              <a:buAutoNum type="romanUcPeriod"/>
              <a:tabLst>
                <a:tab pos="413384" algn="l"/>
                <a:tab pos="414020" algn="l"/>
              </a:tabLst>
            </a:pPr>
            <a:endParaRPr lang="en-US" dirty="0">
              <a:latin typeface="Open Sans"/>
              <a:cs typeface="Open Sans"/>
            </a:endParaRPr>
          </a:p>
          <a:p>
            <a:pPr marL="469264" lvl="1">
              <a:spcBef>
                <a:spcPts val="95"/>
              </a:spcBef>
              <a:tabLst>
                <a:tab pos="413384" algn="l"/>
                <a:tab pos="414020" algn="l"/>
              </a:tabLst>
            </a:pPr>
            <a:endParaRPr lang="en-US" dirty="0">
              <a:latin typeface="Open Sans"/>
              <a:cs typeface="Open Sans"/>
            </a:endParaRPr>
          </a:p>
          <a:p>
            <a:pPr marL="870584" lvl="1" indent="-401320">
              <a:spcBef>
                <a:spcPts val="95"/>
              </a:spcBef>
              <a:buAutoNum type="romanUcPeriod"/>
              <a:tabLst>
                <a:tab pos="413384" algn="l"/>
                <a:tab pos="414020" algn="l"/>
              </a:tabLst>
            </a:pPr>
            <a:endParaRPr lang="en-US" dirty="0">
              <a:latin typeface="Open Sans"/>
              <a:cs typeface="Open Sans"/>
            </a:endParaRPr>
          </a:p>
          <a:p>
            <a:pPr marL="469264" lvl="1">
              <a:spcBef>
                <a:spcPts val="95"/>
              </a:spcBef>
              <a:tabLst>
                <a:tab pos="413384" algn="l"/>
                <a:tab pos="414020" algn="l"/>
              </a:tabLst>
            </a:pPr>
            <a:endParaRPr lang="en-US" dirty="0">
              <a:latin typeface="Open Sans"/>
              <a:cs typeface="Open Sans"/>
            </a:endParaRPr>
          </a:p>
          <a:p>
            <a:pPr marL="469264" lvl="1">
              <a:spcBef>
                <a:spcPts val="95"/>
              </a:spcBef>
              <a:tabLst>
                <a:tab pos="413384" algn="l"/>
                <a:tab pos="414020" algn="l"/>
              </a:tabLst>
            </a:pPr>
            <a:endParaRPr lang="en-US" dirty="0">
              <a:latin typeface="Open Sans"/>
              <a:cs typeface="Open Sans"/>
            </a:endParaRPr>
          </a:p>
        </p:txBody>
      </p:sp>
      <p:sp>
        <p:nvSpPr>
          <p:cNvPr id="4" name="Slide Number Placeholder 3">
            <a:extLst>
              <a:ext uri="{FF2B5EF4-FFF2-40B4-BE49-F238E27FC236}">
                <a16:creationId xmlns:a16="http://schemas.microsoft.com/office/drawing/2014/main" id="{6F09FCA2-4989-B525-AC48-A245DB4890AD}"/>
              </a:ext>
            </a:extLst>
          </p:cNvPr>
          <p:cNvSpPr>
            <a:spLocks noGrp="1"/>
          </p:cNvSpPr>
          <p:nvPr>
            <p:ph type="sldNum" sz="quarter" idx="7"/>
          </p:nvPr>
        </p:nvSpPr>
        <p:spPr/>
        <p:txBody>
          <a:bodyPr/>
          <a:lstStyle/>
          <a:p>
            <a:fld id="{B6F15528-21DE-4FAA-801E-634DDDAF4B2B}" type="slidenum">
              <a:rPr lang="en-US" smtClean="0"/>
              <a:t>4</a:t>
            </a:fld>
            <a:endParaRPr lang="en-US" dirty="0"/>
          </a:p>
        </p:txBody>
      </p:sp>
    </p:spTree>
    <p:extLst>
      <p:ext uri="{BB962C8B-B14F-4D97-AF65-F5344CB8AC3E}">
        <p14:creationId xmlns:p14="http://schemas.microsoft.com/office/powerpoint/2010/main" val="22246250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678281" y="531368"/>
            <a:ext cx="8649970" cy="422275"/>
          </a:xfrm>
          <a:prstGeom prst="rect">
            <a:avLst/>
          </a:prstGeom>
        </p:spPr>
        <p:txBody>
          <a:bodyPr vert="horz" wrap="square" lIns="0" tIns="13335" rIns="0" bIns="0" rtlCol="0">
            <a:spAutoFit/>
          </a:bodyPr>
          <a:lstStyle/>
          <a:p>
            <a:pPr marL="12700">
              <a:lnSpc>
                <a:spcPct val="100000"/>
              </a:lnSpc>
              <a:spcBef>
                <a:spcPts val="105"/>
              </a:spcBef>
            </a:pPr>
            <a:r>
              <a:rPr sz="2600" spc="-70" dirty="0">
                <a:solidFill>
                  <a:srgbClr val="002352"/>
                </a:solidFill>
              </a:rPr>
              <a:t>I</a:t>
            </a:r>
            <a:r>
              <a:rPr lang="en-US" sz="2600" spc="-70" dirty="0">
                <a:solidFill>
                  <a:srgbClr val="002352"/>
                </a:solidFill>
              </a:rPr>
              <a:t>I</a:t>
            </a:r>
            <a:r>
              <a:rPr sz="2600" spc="-70" dirty="0">
                <a:solidFill>
                  <a:srgbClr val="002352"/>
                </a:solidFill>
              </a:rPr>
              <a:t>. </a:t>
            </a:r>
            <a:r>
              <a:rPr sz="2600" spc="-15" dirty="0">
                <a:solidFill>
                  <a:srgbClr val="002352"/>
                </a:solidFill>
              </a:rPr>
              <a:t>Adjuncts: </a:t>
            </a:r>
            <a:r>
              <a:rPr sz="2600" spc="-60" dirty="0">
                <a:solidFill>
                  <a:srgbClr val="002352"/>
                </a:solidFill>
              </a:rPr>
              <a:t>Term </a:t>
            </a:r>
            <a:r>
              <a:rPr sz="2600" spc="-20" dirty="0">
                <a:solidFill>
                  <a:srgbClr val="002352"/>
                </a:solidFill>
              </a:rPr>
              <a:t>Adjuncts and </a:t>
            </a:r>
            <a:r>
              <a:rPr sz="2600" spc="-10" dirty="0">
                <a:solidFill>
                  <a:srgbClr val="002352"/>
                </a:solidFill>
              </a:rPr>
              <a:t>Continuing</a:t>
            </a:r>
            <a:r>
              <a:rPr sz="2600" spc="-5" dirty="0">
                <a:solidFill>
                  <a:srgbClr val="002352"/>
                </a:solidFill>
              </a:rPr>
              <a:t> </a:t>
            </a:r>
            <a:r>
              <a:rPr sz="2600" spc="-20" dirty="0">
                <a:solidFill>
                  <a:srgbClr val="002352"/>
                </a:solidFill>
              </a:rPr>
              <a:t>Adjuncts</a:t>
            </a:r>
            <a:endParaRPr sz="2600" dirty="0"/>
          </a:p>
        </p:txBody>
      </p:sp>
      <p:sp>
        <p:nvSpPr>
          <p:cNvPr id="3" name="object 3"/>
          <p:cNvSpPr txBox="1"/>
          <p:nvPr/>
        </p:nvSpPr>
        <p:spPr>
          <a:xfrm>
            <a:off x="678281" y="1270559"/>
            <a:ext cx="10728960" cy="4462119"/>
          </a:xfrm>
          <a:prstGeom prst="rect">
            <a:avLst/>
          </a:prstGeom>
        </p:spPr>
        <p:txBody>
          <a:bodyPr vert="horz" wrap="square" lIns="0" tIns="12700" rIns="0" bIns="0" rtlCol="0" anchor="t">
            <a:spAutoFit/>
          </a:bodyPr>
          <a:lstStyle/>
          <a:p>
            <a:pPr marL="241300" indent="-229235">
              <a:buFont typeface="Arial"/>
              <a:buChar char="•"/>
              <a:tabLst>
                <a:tab pos="241300" algn="l"/>
                <a:tab pos="241935" algn="l"/>
              </a:tabLst>
            </a:pPr>
            <a:r>
              <a:rPr lang="en-US" dirty="0">
                <a:solidFill>
                  <a:srgbClr val="FF0000"/>
                </a:solidFill>
                <a:latin typeface="Open Sans" panose="020B0606030504020204" pitchFamily="34" charset="0"/>
                <a:ea typeface="Open Sans" panose="020B0606030504020204" pitchFamily="34" charset="0"/>
                <a:cs typeface="Open Sans" panose="020B0606030504020204" pitchFamily="34" charset="0"/>
              </a:rPr>
              <a:t>Reminder: </a:t>
            </a:r>
            <a:r>
              <a:rPr lang="en-US" dirty="0">
                <a:latin typeface="Open Sans" panose="020B0606030504020204" pitchFamily="34" charset="0"/>
                <a:ea typeface="Open Sans" panose="020B0606030504020204" pitchFamily="34" charset="0"/>
                <a:cs typeface="Open Sans" panose="020B0606030504020204" pitchFamily="34" charset="0"/>
              </a:rPr>
              <a:t>Professional Expense Reimbursement also applies to Term Adjunct faculty members</a:t>
            </a:r>
          </a:p>
          <a:p>
            <a:pPr>
              <a:lnSpc>
                <a:spcPct val="100000"/>
              </a:lnSpc>
              <a:spcBef>
                <a:spcPts val="45"/>
              </a:spcBef>
            </a:pPr>
            <a:endParaRPr dirty="0">
              <a:latin typeface="Open Sans" panose="020B0606030504020204" pitchFamily="34" charset="0"/>
              <a:ea typeface="Open Sans" panose="020B0606030504020204" pitchFamily="34" charset="0"/>
              <a:cs typeface="Open Sans" panose="020B0606030504020204" pitchFamily="34" charset="0"/>
            </a:endParaRPr>
          </a:p>
          <a:p>
            <a:pPr marL="241300" indent="-229235">
              <a:buFont typeface="Arial"/>
              <a:buChar char="•"/>
              <a:tabLst>
                <a:tab pos="241300" algn="l"/>
                <a:tab pos="241935" algn="l"/>
              </a:tabLst>
            </a:pPr>
            <a:r>
              <a:rPr dirty="0">
                <a:latin typeface="Open Sans" panose="020B0606030504020204" pitchFamily="34" charset="0"/>
                <a:ea typeface="Open Sans" panose="020B0606030504020204" pitchFamily="34" charset="0"/>
                <a:cs typeface="Open Sans" panose="020B0606030504020204" pitchFamily="34" charset="0"/>
              </a:rPr>
              <a:t>Increase in </a:t>
            </a:r>
            <a:r>
              <a:rPr spc="-5" dirty="0">
                <a:latin typeface="Open Sans" panose="020B0606030504020204" pitchFamily="34" charset="0"/>
                <a:ea typeface="Open Sans" panose="020B0606030504020204" pitchFamily="34" charset="0"/>
                <a:cs typeface="Open Sans" panose="020B0606030504020204" pitchFamily="34" charset="0"/>
              </a:rPr>
              <a:t>PER to </a:t>
            </a:r>
            <a:r>
              <a:rPr dirty="0">
                <a:latin typeface="Open Sans" panose="020B0606030504020204" pitchFamily="34" charset="0"/>
                <a:ea typeface="Open Sans" panose="020B0606030504020204" pitchFamily="34" charset="0"/>
                <a:cs typeface="Open Sans" panose="020B0606030504020204" pitchFamily="34" charset="0"/>
              </a:rPr>
              <a:t>$350/year </a:t>
            </a:r>
            <a:r>
              <a:rPr b="1" dirty="0">
                <a:latin typeface="Open Sans" panose="020B0606030504020204" pitchFamily="34" charset="0"/>
                <a:ea typeface="Open Sans" panose="020B0606030504020204" pitchFamily="34" charset="0"/>
                <a:cs typeface="Open Sans" panose="020B0606030504020204" pitchFamily="34" charset="0"/>
              </a:rPr>
              <a:t>(Article 36.3.2) </a:t>
            </a:r>
            <a:r>
              <a:rPr dirty="0">
                <a:latin typeface="Open Sans" panose="020B0606030504020204" pitchFamily="34" charset="0"/>
                <a:ea typeface="Open Sans" panose="020B0606030504020204" pitchFamily="34" charset="0"/>
                <a:cs typeface="Open Sans" panose="020B0606030504020204" pitchFamily="34" charset="0"/>
              </a:rPr>
              <a:t>(Note: </a:t>
            </a:r>
            <a:r>
              <a:rPr spc="-5" dirty="0">
                <a:latin typeface="Open Sans" panose="020B0606030504020204" pitchFamily="34" charset="0"/>
                <a:ea typeface="Open Sans" panose="020B0606030504020204" pitchFamily="34" charset="0"/>
                <a:cs typeface="Open Sans" panose="020B0606030504020204" pitchFamily="34" charset="0"/>
              </a:rPr>
              <a:t>PER Update </a:t>
            </a:r>
            <a:r>
              <a:rPr lang="en-US" spc="-5" dirty="0">
                <a:latin typeface="Open Sans" panose="020B0606030504020204" pitchFamily="34" charset="0"/>
                <a:ea typeface="Open Sans" panose="020B0606030504020204" pitchFamily="34" charset="0"/>
                <a:cs typeface="Open Sans" panose="020B0606030504020204" pitchFamily="34" charset="0"/>
              </a:rPr>
              <a:t>Memo </a:t>
            </a:r>
            <a:r>
              <a:rPr dirty="0">
                <a:latin typeface="Open Sans" panose="020B0606030504020204" pitchFamily="34" charset="0"/>
                <a:ea typeface="Open Sans" panose="020B0606030504020204" pitchFamily="34" charset="0"/>
                <a:cs typeface="Open Sans" panose="020B0606030504020204" pitchFamily="34" charset="0"/>
              </a:rPr>
              <a:t>was </a:t>
            </a:r>
            <a:r>
              <a:rPr lang="en-US" dirty="0">
                <a:latin typeface="Open Sans" panose="020B0606030504020204" pitchFamily="34" charset="0"/>
                <a:ea typeface="Open Sans" panose="020B0606030504020204" pitchFamily="34" charset="0"/>
                <a:cs typeface="Open Sans" panose="020B0606030504020204" pitchFamily="34" charset="0"/>
              </a:rPr>
              <a:t>circulated</a:t>
            </a:r>
            <a:r>
              <a:rPr dirty="0">
                <a:latin typeface="Open Sans" panose="020B0606030504020204" pitchFamily="34" charset="0"/>
                <a:ea typeface="Open Sans" panose="020B0606030504020204" pitchFamily="34" charset="0"/>
                <a:cs typeface="Open Sans" panose="020B0606030504020204" pitchFamily="34" charset="0"/>
              </a:rPr>
              <a:t> </a:t>
            </a:r>
            <a:r>
              <a:rPr lang="en-US" dirty="0">
                <a:latin typeface="Open Sans" panose="020B0606030504020204" pitchFamily="34" charset="0"/>
                <a:ea typeface="Open Sans" panose="020B0606030504020204" pitchFamily="34" charset="0"/>
                <a:cs typeface="Open Sans" panose="020B0606030504020204" pitchFamily="34" charset="0"/>
              </a:rPr>
              <a:t>by Faculty Relations </a:t>
            </a:r>
            <a:r>
              <a:rPr dirty="0">
                <a:latin typeface="Open Sans" panose="020B0606030504020204" pitchFamily="34" charset="0"/>
                <a:ea typeface="Open Sans" panose="020B0606030504020204" pitchFamily="34" charset="0"/>
                <a:cs typeface="Open Sans" panose="020B0606030504020204" pitchFamily="34" charset="0"/>
              </a:rPr>
              <a:t>on April 12,</a:t>
            </a:r>
            <a:r>
              <a:rPr spc="-80" dirty="0">
                <a:latin typeface="Open Sans" panose="020B0606030504020204" pitchFamily="34" charset="0"/>
                <a:ea typeface="Open Sans" panose="020B0606030504020204" pitchFamily="34" charset="0"/>
                <a:cs typeface="Open Sans" panose="020B0606030504020204" pitchFamily="34" charset="0"/>
              </a:rPr>
              <a:t> </a:t>
            </a:r>
            <a:r>
              <a:rPr dirty="0">
                <a:latin typeface="Open Sans" panose="020B0606030504020204" pitchFamily="34" charset="0"/>
                <a:ea typeface="Open Sans" panose="020B0606030504020204" pitchFamily="34" charset="0"/>
                <a:cs typeface="Open Sans" panose="020B0606030504020204" pitchFamily="34" charset="0"/>
              </a:rPr>
              <a:t>2023)</a:t>
            </a:r>
            <a:r>
              <a:rPr lang="en-US" dirty="0">
                <a:latin typeface="Open Sans" panose="020B0606030504020204" pitchFamily="34" charset="0"/>
                <a:ea typeface="Open Sans" panose="020B0606030504020204" pitchFamily="34" charset="0"/>
                <a:cs typeface="Open Sans" panose="020B0606030504020204" pitchFamily="34" charset="0"/>
              </a:rPr>
              <a:t> </a:t>
            </a:r>
            <a:endParaRPr dirty="0">
              <a:latin typeface="Open Sans" panose="020B0606030504020204" pitchFamily="34" charset="0"/>
              <a:ea typeface="Open Sans" panose="020B0606030504020204" pitchFamily="34" charset="0"/>
              <a:cs typeface="Open Sans" panose="020B0606030504020204" pitchFamily="34" charset="0"/>
            </a:endParaRPr>
          </a:p>
          <a:p>
            <a:pPr>
              <a:lnSpc>
                <a:spcPct val="100000"/>
              </a:lnSpc>
              <a:spcBef>
                <a:spcPts val="35"/>
              </a:spcBef>
              <a:buFont typeface="Arial"/>
              <a:buChar char="•"/>
            </a:pPr>
            <a:endParaRPr dirty="0">
              <a:latin typeface="Open Sans" panose="020B0606030504020204" pitchFamily="34" charset="0"/>
              <a:ea typeface="Open Sans" panose="020B0606030504020204" pitchFamily="34" charset="0"/>
              <a:cs typeface="Open Sans" panose="020B0606030504020204" pitchFamily="34" charset="0"/>
            </a:endParaRPr>
          </a:p>
          <a:p>
            <a:pPr marL="241300" indent="-229235">
              <a:lnSpc>
                <a:spcPct val="100000"/>
              </a:lnSpc>
              <a:buFont typeface="Arial"/>
              <a:buChar char="•"/>
              <a:tabLst>
                <a:tab pos="241300" algn="l"/>
                <a:tab pos="241935" algn="l"/>
              </a:tabLst>
            </a:pPr>
            <a:r>
              <a:rPr spc="-5" dirty="0">
                <a:latin typeface="Open Sans" panose="020B0606030504020204" pitchFamily="34" charset="0"/>
                <a:ea typeface="Open Sans" panose="020B0606030504020204" pitchFamily="34" charset="0"/>
                <a:cs typeface="Open Sans" panose="020B0606030504020204" pitchFamily="34" charset="0"/>
              </a:rPr>
              <a:t>Extension </a:t>
            </a:r>
            <a:r>
              <a:rPr dirty="0">
                <a:latin typeface="Open Sans" panose="020B0606030504020204" pitchFamily="34" charset="0"/>
                <a:ea typeface="Open Sans" panose="020B0606030504020204" pitchFamily="34" charset="0"/>
                <a:cs typeface="Open Sans" panose="020B0606030504020204" pitchFamily="34" charset="0"/>
              </a:rPr>
              <a:t>of </a:t>
            </a:r>
            <a:r>
              <a:rPr spc="-5" dirty="0">
                <a:latin typeface="Open Sans" panose="020B0606030504020204" pitchFamily="34" charset="0"/>
                <a:ea typeface="Open Sans" panose="020B0606030504020204" pitchFamily="34" charset="0"/>
                <a:cs typeface="Open Sans" panose="020B0606030504020204" pitchFamily="34" charset="0"/>
              </a:rPr>
              <a:t>PER carryforward to three </a:t>
            </a:r>
            <a:r>
              <a:rPr dirty="0">
                <a:latin typeface="Open Sans" panose="020B0606030504020204" pitchFamily="34" charset="0"/>
                <a:ea typeface="Open Sans" panose="020B0606030504020204" pitchFamily="34" charset="0"/>
                <a:cs typeface="Open Sans" panose="020B0606030504020204" pitchFamily="34" charset="0"/>
              </a:rPr>
              <a:t>years from </a:t>
            </a:r>
            <a:r>
              <a:rPr spc="-5" dirty="0">
                <a:latin typeface="Open Sans" panose="020B0606030504020204" pitchFamily="34" charset="0"/>
                <a:ea typeface="Open Sans" panose="020B0606030504020204" pitchFamily="34" charset="0"/>
                <a:cs typeface="Open Sans" panose="020B0606030504020204" pitchFamily="34" charset="0"/>
              </a:rPr>
              <a:t>two </a:t>
            </a:r>
            <a:r>
              <a:rPr b="1" dirty="0">
                <a:latin typeface="Open Sans" panose="020B0606030504020204" pitchFamily="34" charset="0"/>
                <a:ea typeface="Open Sans" panose="020B0606030504020204" pitchFamily="34" charset="0"/>
                <a:cs typeface="Open Sans" panose="020B0606030504020204" pitchFamily="34" charset="0"/>
              </a:rPr>
              <a:t>(Article</a:t>
            </a:r>
            <a:r>
              <a:rPr b="1" spc="5" dirty="0">
                <a:latin typeface="Open Sans" panose="020B0606030504020204" pitchFamily="34" charset="0"/>
                <a:ea typeface="Open Sans" panose="020B0606030504020204" pitchFamily="34" charset="0"/>
                <a:cs typeface="Open Sans" panose="020B0606030504020204" pitchFamily="34" charset="0"/>
              </a:rPr>
              <a:t> </a:t>
            </a:r>
            <a:r>
              <a:rPr b="1" dirty="0">
                <a:latin typeface="Open Sans" panose="020B0606030504020204" pitchFamily="34" charset="0"/>
                <a:ea typeface="Open Sans" panose="020B0606030504020204" pitchFamily="34" charset="0"/>
                <a:cs typeface="Open Sans" panose="020B0606030504020204" pitchFamily="34" charset="0"/>
              </a:rPr>
              <a:t>36.3.4)</a:t>
            </a:r>
            <a:endParaRPr dirty="0">
              <a:latin typeface="Open Sans" panose="020B0606030504020204" pitchFamily="34" charset="0"/>
              <a:ea typeface="Open Sans" panose="020B0606030504020204" pitchFamily="34" charset="0"/>
              <a:cs typeface="Open Sans" panose="020B0606030504020204" pitchFamily="34" charset="0"/>
            </a:endParaRPr>
          </a:p>
          <a:p>
            <a:pPr marL="297815" marR="5080" indent="-285750">
              <a:lnSpc>
                <a:spcPct val="150000"/>
              </a:lnSpc>
              <a:spcBef>
                <a:spcPts val="1190"/>
              </a:spcBef>
              <a:buFont typeface="Arial"/>
              <a:buChar char="•"/>
              <a:tabLst>
                <a:tab pos="241300" algn="l"/>
                <a:tab pos="241935" algn="l"/>
              </a:tabLst>
            </a:pPr>
            <a:r>
              <a:rPr lang="en-US" dirty="0">
                <a:solidFill>
                  <a:srgbClr val="000000"/>
                </a:solidFill>
                <a:latin typeface="Open Sans" panose="020B0606030504020204" pitchFamily="34" charset="0"/>
                <a:ea typeface="Open Sans" panose="020B0606030504020204" pitchFamily="34" charset="0"/>
                <a:cs typeface="Open Sans" panose="020B0606030504020204" pitchFamily="34" charset="0"/>
              </a:rPr>
              <a:t>Carryover for term adjuncts would apply when they are teaching courses in consecutive terms.  </a:t>
            </a:r>
          </a:p>
          <a:p>
            <a:pPr marL="241300" marR="5080" indent="-229235">
              <a:spcBef>
                <a:spcPts val="1200"/>
              </a:spcBef>
              <a:buFont typeface="Arial,Sans-Serif"/>
              <a:buChar char="•"/>
              <a:tabLst>
                <a:tab pos="241300" algn="l"/>
                <a:tab pos="241935" algn="l"/>
              </a:tabLst>
            </a:pPr>
            <a:r>
              <a:rPr lang="en-US" dirty="0">
                <a:solidFill>
                  <a:srgbClr val="000000"/>
                </a:solidFill>
                <a:latin typeface="Open Sans" panose="020B0606030504020204" pitchFamily="34" charset="0"/>
                <a:ea typeface="Open Sans" panose="020B0606030504020204" pitchFamily="34" charset="0"/>
                <a:cs typeface="Open Sans" panose="020B0606030504020204" pitchFamily="34" charset="0"/>
              </a:rPr>
              <a:t>Provisions to ensure payment for Term Adjuncts for</a:t>
            </a:r>
            <a:r>
              <a:rPr lang="en-US" dirty="0">
                <a:solidFill>
                  <a:srgbClr val="7030A0"/>
                </a:solidFill>
                <a:latin typeface="Open Sans" panose="020B0606030504020204" pitchFamily="34" charset="0"/>
                <a:ea typeface="Open Sans" panose="020B0606030504020204" pitchFamily="34" charset="0"/>
                <a:cs typeface="Open Sans" panose="020B0606030504020204" pitchFamily="34" charset="0"/>
              </a:rPr>
              <a:t> </a:t>
            </a:r>
            <a:r>
              <a:rPr lang="en-US" i="1" dirty="0">
                <a:solidFill>
                  <a:schemeClr val="accent4">
                    <a:lumMod val="50000"/>
                  </a:schemeClr>
                </a:solidFill>
                <a:latin typeface="Open Sans" panose="020B0606030504020204" pitchFamily="34" charset="0"/>
                <a:ea typeface="Open Sans" panose="020B0606030504020204" pitchFamily="34" charset="0"/>
                <a:cs typeface="Open Sans" panose="020B0606030504020204" pitchFamily="34" charset="0"/>
              </a:rPr>
              <a:t>additional</a:t>
            </a:r>
            <a:r>
              <a:rPr lang="en-US" dirty="0">
                <a:solidFill>
                  <a:srgbClr val="000000"/>
                </a:solidFill>
                <a:latin typeface="Open Sans" panose="020B0606030504020204" pitchFamily="34" charset="0"/>
                <a:ea typeface="Open Sans" panose="020B0606030504020204" pitchFamily="34" charset="0"/>
                <a:cs typeface="Open Sans" panose="020B0606030504020204" pitchFamily="34" charset="0"/>
              </a:rPr>
              <a:t> instructional, supervisory or administrative duties that  </a:t>
            </a:r>
            <a:r>
              <a:rPr lang="en-US" i="1" dirty="0">
                <a:solidFill>
                  <a:srgbClr val="000000"/>
                </a:solidFill>
                <a:latin typeface="Open Sans" panose="020B0606030504020204" pitchFamily="34" charset="0"/>
                <a:ea typeface="Open Sans" panose="020B0606030504020204" pitchFamily="34" charset="0"/>
                <a:cs typeface="Open Sans" panose="020B0606030504020204" pitchFamily="34" charset="0"/>
              </a:rPr>
              <a:t>extend beyond their contract end date</a:t>
            </a:r>
            <a:r>
              <a:rPr lang="en-US" dirty="0">
                <a:solidFill>
                  <a:srgbClr val="000000"/>
                </a:solidFill>
                <a:latin typeface="Open Sans" panose="020B0606030504020204" pitchFamily="34" charset="0"/>
                <a:ea typeface="Open Sans" panose="020B0606030504020204" pitchFamily="34" charset="0"/>
                <a:cs typeface="Open Sans" panose="020B0606030504020204" pitchFamily="34" charset="0"/>
              </a:rPr>
              <a:t>, to be documented in contract/letter of appointment  </a:t>
            </a:r>
            <a:r>
              <a:rPr lang="en-US" b="1" dirty="0">
                <a:solidFill>
                  <a:srgbClr val="000000"/>
                </a:solidFill>
                <a:latin typeface="Open Sans" panose="020B0606030504020204" pitchFamily="34" charset="0"/>
                <a:ea typeface="Open Sans" panose="020B0606030504020204" pitchFamily="34" charset="0"/>
                <a:cs typeface="Open Sans" panose="020B0606030504020204" pitchFamily="34" charset="0"/>
              </a:rPr>
              <a:t>(Articles 42.4.4.4, Appendix Q)  </a:t>
            </a:r>
            <a:endParaRPr lang="en-US" dirty="0">
              <a:solidFill>
                <a:srgbClr val="000000"/>
              </a:solidFill>
              <a:latin typeface="Open Sans" panose="020B0606030504020204" pitchFamily="34" charset="0"/>
              <a:ea typeface="Open Sans" panose="020B0606030504020204" pitchFamily="34" charset="0"/>
              <a:cs typeface="Open Sans" panose="020B0606030504020204" pitchFamily="34" charset="0"/>
            </a:endParaRPr>
          </a:p>
          <a:p>
            <a:pPr marL="241300" marR="5080" indent="-229235">
              <a:spcBef>
                <a:spcPts val="1200"/>
              </a:spcBef>
              <a:buFont typeface="Arial,Sans-Serif"/>
              <a:buChar char="•"/>
              <a:tabLst>
                <a:tab pos="241300" algn="l"/>
                <a:tab pos="241935" algn="l"/>
              </a:tabLst>
            </a:pPr>
            <a:r>
              <a:rPr lang="en-US" dirty="0">
                <a:solidFill>
                  <a:srgbClr val="000000"/>
                </a:solidFill>
                <a:latin typeface="Open Sans" panose="020B0606030504020204" pitchFamily="34" charset="0"/>
                <a:ea typeface="Open Sans" panose="020B0606030504020204" pitchFamily="34" charset="0"/>
                <a:cs typeface="Open Sans" panose="020B0606030504020204" pitchFamily="34" charset="0"/>
              </a:rPr>
              <a:t>Emphasis on additional.   Work that was not contemplated when the original contract or letter of appointment was issued.</a:t>
            </a:r>
            <a:endParaRPr lang="en-US" dirty="0">
              <a:latin typeface="Open Sans" panose="020B0606030504020204" pitchFamily="34" charset="0"/>
              <a:ea typeface="Open Sans" panose="020B0606030504020204" pitchFamily="34" charset="0"/>
              <a:cs typeface="Open Sans" panose="020B0606030504020204" pitchFamily="34" charset="0"/>
            </a:endParaRPr>
          </a:p>
          <a:p>
            <a:pPr marL="241300" marR="5080" indent="-229235">
              <a:lnSpc>
                <a:spcPct val="150000"/>
              </a:lnSpc>
              <a:spcBef>
                <a:spcPts val="1190"/>
              </a:spcBef>
              <a:buFont typeface="Arial"/>
              <a:buChar char="•"/>
              <a:tabLst>
                <a:tab pos="241300" algn="l"/>
                <a:tab pos="241935" algn="l"/>
              </a:tabLst>
            </a:pPr>
            <a:endParaRPr lang="en-US" sz="1800" b="1" dirty="0">
              <a:solidFill>
                <a:schemeClr val="accent6"/>
              </a:solidFill>
              <a:latin typeface="Open Sans"/>
              <a:ea typeface="Open Sans"/>
              <a:cs typeface="Open Sans"/>
            </a:endParaRPr>
          </a:p>
        </p:txBody>
      </p:sp>
      <p:sp>
        <p:nvSpPr>
          <p:cNvPr id="4" name="Slide Number Placeholder 3">
            <a:extLst>
              <a:ext uri="{FF2B5EF4-FFF2-40B4-BE49-F238E27FC236}">
                <a16:creationId xmlns:a16="http://schemas.microsoft.com/office/drawing/2014/main" id="{F6F03C5C-7ECB-BF2B-4117-BD1AB326744E}"/>
              </a:ext>
            </a:extLst>
          </p:cNvPr>
          <p:cNvSpPr>
            <a:spLocks noGrp="1"/>
          </p:cNvSpPr>
          <p:nvPr>
            <p:ph type="sldNum" sz="quarter" idx="7"/>
          </p:nvPr>
        </p:nvSpPr>
        <p:spPr/>
        <p:txBody>
          <a:bodyPr/>
          <a:lstStyle/>
          <a:p>
            <a:fld id="{B6F15528-21DE-4FAA-801E-634DDDAF4B2B}" type="slidenum">
              <a:rPr lang="en-US" smtClean="0"/>
              <a:t>5</a:t>
            </a:fld>
            <a:endParaRPr 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678280" y="531368"/>
            <a:ext cx="10446920" cy="413575"/>
          </a:xfrm>
          <a:prstGeom prst="rect">
            <a:avLst/>
          </a:prstGeom>
        </p:spPr>
        <p:txBody>
          <a:bodyPr vert="horz" wrap="square" lIns="0" tIns="13335" rIns="0" bIns="0" rtlCol="0">
            <a:spAutoFit/>
          </a:bodyPr>
          <a:lstStyle/>
          <a:p>
            <a:pPr marL="12700">
              <a:lnSpc>
                <a:spcPct val="100000"/>
              </a:lnSpc>
              <a:spcBef>
                <a:spcPts val="105"/>
              </a:spcBef>
            </a:pPr>
            <a:r>
              <a:rPr sz="2600" spc="-70" dirty="0">
                <a:solidFill>
                  <a:srgbClr val="002352"/>
                </a:solidFill>
              </a:rPr>
              <a:t> </a:t>
            </a:r>
            <a:r>
              <a:rPr sz="2600" spc="-15" dirty="0">
                <a:solidFill>
                  <a:srgbClr val="002352"/>
                </a:solidFill>
              </a:rPr>
              <a:t>Adjuncts: </a:t>
            </a:r>
            <a:r>
              <a:rPr sz="2600" spc="-60" dirty="0">
                <a:solidFill>
                  <a:srgbClr val="002352"/>
                </a:solidFill>
              </a:rPr>
              <a:t>Term </a:t>
            </a:r>
            <a:r>
              <a:rPr sz="2600" spc="-20" dirty="0">
                <a:solidFill>
                  <a:srgbClr val="002352"/>
                </a:solidFill>
              </a:rPr>
              <a:t>Adjuncts and </a:t>
            </a:r>
            <a:r>
              <a:rPr sz="2600" spc="-10" dirty="0">
                <a:solidFill>
                  <a:srgbClr val="002352"/>
                </a:solidFill>
              </a:rPr>
              <a:t>Continuing</a:t>
            </a:r>
            <a:r>
              <a:rPr sz="2600" spc="-5" dirty="0">
                <a:solidFill>
                  <a:srgbClr val="002352"/>
                </a:solidFill>
              </a:rPr>
              <a:t> </a:t>
            </a:r>
            <a:r>
              <a:rPr sz="2600" spc="-20" dirty="0">
                <a:solidFill>
                  <a:srgbClr val="002352"/>
                </a:solidFill>
              </a:rPr>
              <a:t>Adjuncts</a:t>
            </a:r>
            <a:r>
              <a:rPr lang="en-US" sz="2600" spc="-20" dirty="0">
                <a:solidFill>
                  <a:srgbClr val="002352"/>
                </a:solidFill>
              </a:rPr>
              <a:t>, continued</a:t>
            </a:r>
            <a:endParaRPr sz="2600" dirty="0"/>
          </a:p>
        </p:txBody>
      </p:sp>
      <p:sp>
        <p:nvSpPr>
          <p:cNvPr id="3" name="object 3"/>
          <p:cNvSpPr txBox="1"/>
          <p:nvPr/>
        </p:nvSpPr>
        <p:spPr>
          <a:xfrm>
            <a:off x="678281" y="1066800"/>
            <a:ext cx="10728960" cy="4808368"/>
          </a:xfrm>
          <a:prstGeom prst="rect">
            <a:avLst/>
          </a:prstGeom>
        </p:spPr>
        <p:txBody>
          <a:bodyPr vert="horz" wrap="square" lIns="0" tIns="12700" rIns="0" bIns="0" rtlCol="0" anchor="t">
            <a:spAutoFit/>
          </a:bodyPr>
          <a:lstStyle/>
          <a:p>
            <a:pPr marL="12065" marR="714375">
              <a:lnSpc>
                <a:spcPct val="150100"/>
              </a:lnSpc>
              <a:spcBef>
                <a:spcPts val="100"/>
              </a:spcBef>
              <a:tabLst>
                <a:tab pos="241300" algn="l"/>
                <a:tab pos="241935" algn="l"/>
              </a:tabLst>
            </a:pPr>
            <a:r>
              <a:rPr lang="en-US" sz="2000" b="1" dirty="0">
                <a:latin typeface="Open Sans" panose="020B0606030504020204" pitchFamily="34" charset="0"/>
                <a:ea typeface="Open Sans" panose="020B0606030504020204" pitchFamily="34" charset="0"/>
                <a:cs typeface="Open Sans" panose="020B0606030504020204" pitchFamily="34" charset="0"/>
              </a:rPr>
              <a:t>Compensation for Additional Duties (Article 42.3 &amp; 42.4 and Appendix Q)</a:t>
            </a:r>
          </a:p>
          <a:p>
            <a:pPr marL="12065" marR="714375">
              <a:lnSpc>
                <a:spcPct val="150100"/>
              </a:lnSpc>
              <a:spcBef>
                <a:spcPts val="100"/>
              </a:spcBef>
              <a:tabLst>
                <a:tab pos="241300" algn="l"/>
                <a:tab pos="241935" algn="l"/>
              </a:tabLst>
            </a:pPr>
            <a:endParaRPr lang="en-US" b="1" dirty="0">
              <a:latin typeface="Open Sans" panose="020B0606030504020204" pitchFamily="34" charset="0"/>
              <a:ea typeface="Open Sans" panose="020B0606030504020204" pitchFamily="34" charset="0"/>
              <a:cs typeface="Open Sans" panose="020B0606030504020204" pitchFamily="34" charset="0"/>
            </a:endParaRPr>
          </a:p>
          <a:p>
            <a:pPr marL="297815" marR="714375" indent="-285750">
              <a:spcBef>
                <a:spcPts val="100"/>
              </a:spcBef>
              <a:buFont typeface="Arial"/>
              <a:buChar char="•"/>
              <a:tabLst>
                <a:tab pos="241300" algn="l"/>
                <a:tab pos="241935" algn="l"/>
              </a:tabLst>
            </a:pPr>
            <a:r>
              <a:rPr lang="en-US" dirty="0">
                <a:solidFill>
                  <a:srgbClr val="FF0000"/>
                </a:solidFill>
                <a:latin typeface="Open Sans" panose="020B0606030504020204" pitchFamily="34" charset="0"/>
                <a:ea typeface="Open Sans" panose="020B0606030504020204" pitchFamily="34" charset="0"/>
                <a:cs typeface="Open Sans" panose="020B0606030504020204" pitchFamily="34" charset="0"/>
              </a:rPr>
              <a:t>Reminder</a:t>
            </a:r>
            <a:r>
              <a:rPr lang="en-US" dirty="0">
                <a:solidFill>
                  <a:schemeClr val="accent4">
                    <a:lumMod val="50000"/>
                  </a:schemeClr>
                </a:solidFill>
                <a:latin typeface="Open Sans" panose="020B0606030504020204" pitchFamily="34" charset="0"/>
                <a:ea typeface="Open Sans" panose="020B0606030504020204" pitchFamily="34" charset="0"/>
                <a:cs typeface="Open Sans" panose="020B0606030504020204" pitchFamily="34" charset="0"/>
              </a:rPr>
              <a:t>:</a:t>
            </a:r>
            <a:r>
              <a:rPr lang="en-US" dirty="0">
                <a:latin typeface="Open Sans" panose="020B0606030504020204" pitchFamily="34" charset="0"/>
                <a:ea typeface="Open Sans" panose="020B0606030504020204" pitchFamily="34" charset="0"/>
                <a:cs typeface="Open Sans" panose="020B0606030504020204" pitchFamily="34" charset="0"/>
              </a:rPr>
              <a:t> workload standards do </a:t>
            </a:r>
            <a:r>
              <a:rPr lang="en-US" b="1" dirty="0">
                <a:latin typeface="Open Sans" panose="020B0606030504020204" pitchFamily="34" charset="0"/>
                <a:ea typeface="Open Sans" panose="020B0606030504020204" pitchFamily="34" charset="0"/>
                <a:cs typeface="Open Sans" panose="020B0606030504020204" pitchFamily="34" charset="0"/>
              </a:rPr>
              <a:t>not </a:t>
            </a:r>
            <a:r>
              <a:rPr lang="en-US" dirty="0">
                <a:latin typeface="Open Sans" panose="020B0606030504020204" pitchFamily="34" charset="0"/>
                <a:ea typeface="Open Sans" panose="020B0606030504020204" pitchFamily="34" charset="0"/>
                <a:cs typeface="Open Sans" panose="020B0606030504020204" pitchFamily="34" charset="0"/>
              </a:rPr>
              <a:t>apply to Term Adjuncts, but the Unit workload Standard does apply to  Continuing Adjuncts </a:t>
            </a:r>
            <a:r>
              <a:rPr lang="en-US" b="1" dirty="0">
                <a:latin typeface="Open Sans" panose="020B0606030504020204" pitchFamily="34" charset="0"/>
                <a:ea typeface="Open Sans" panose="020B0606030504020204" pitchFamily="34" charset="0"/>
                <a:cs typeface="Open Sans" panose="020B0606030504020204" pitchFamily="34" charset="0"/>
              </a:rPr>
              <a:t>(Article 37.1)</a:t>
            </a:r>
          </a:p>
          <a:p>
            <a:pPr marL="12065" marR="714375">
              <a:spcBef>
                <a:spcPts val="100"/>
              </a:spcBef>
              <a:tabLst>
                <a:tab pos="241300" algn="l"/>
                <a:tab pos="241935" algn="l"/>
              </a:tabLst>
            </a:pPr>
            <a:endParaRPr lang="en-US" b="1" dirty="0">
              <a:latin typeface="Open Sans" panose="020B0606030504020204" pitchFamily="34" charset="0"/>
              <a:ea typeface="Open Sans" panose="020B0606030504020204" pitchFamily="34" charset="0"/>
              <a:cs typeface="Open Sans" panose="020B0606030504020204" pitchFamily="34" charset="0"/>
            </a:endParaRPr>
          </a:p>
          <a:p>
            <a:pPr marL="297815" marR="714375" indent="-285750">
              <a:spcBef>
                <a:spcPts val="100"/>
              </a:spcBef>
              <a:buFont typeface="Arial"/>
              <a:buChar char="•"/>
              <a:tabLst>
                <a:tab pos="241300" algn="l"/>
                <a:tab pos="241935" algn="l"/>
              </a:tabLst>
            </a:pPr>
            <a:r>
              <a:rPr lang="en-US" dirty="0">
                <a:latin typeface="Open Sans" panose="020B0606030504020204" pitchFamily="34" charset="0"/>
                <a:ea typeface="Open Sans" panose="020B0606030504020204" pitchFamily="34" charset="0"/>
                <a:cs typeface="Open Sans" panose="020B0606030504020204" pitchFamily="34" charset="0"/>
              </a:rPr>
              <a:t>Appendix Q now covers Term Adjuncts and Continuing Adjuncts.  </a:t>
            </a:r>
          </a:p>
          <a:p>
            <a:pPr marL="297815" marR="714375" indent="-285750">
              <a:spcBef>
                <a:spcPts val="100"/>
              </a:spcBef>
              <a:buFont typeface="Arial"/>
              <a:buChar char="•"/>
            </a:pPr>
            <a:endParaRPr lang="en-US" dirty="0">
              <a:latin typeface="Open Sans" panose="020B0606030504020204" pitchFamily="34" charset="0"/>
              <a:ea typeface="Open Sans" panose="020B0606030504020204" pitchFamily="34" charset="0"/>
              <a:cs typeface="Open Sans" panose="020B0606030504020204" pitchFamily="34" charset="0"/>
            </a:endParaRPr>
          </a:p>
          <a:p>
            <a:pPr marL="297815" marR="714375" indent="-285750">
              <a:spcBef>
                <a:spcPts val="100"/>
              </a:spcBef>
              <a:buFont typeface="Arial"/>
              <a:buChar char="•"/>
            </a:pPr>
            <a:r>
              <a:rPr lang="en-US" dirty="0">
                <a:latin typeface="Open Sans" panose="020B0606030504020204" pitchFamily="34" charset="0"/>
                <a:ea typeface="Open Sans" panose="020B0606030504020204" pitchFamily="34" charset="0"/>
                <a:cs typeface="Open Sans" panose="020B0606030504020204" pitchFamily="34" charset="0"/>
              </a:rPr>
              <a:t>The objective was to address </a:t>
            </a:r>
            <a:r>
              <a:rPr lang="en-US" u="sng" dirty="0">
                <a:latin typeface="Open Sans" panose="020B0606030504020204" pitchFamily="34" charset="0"/>
                <a:ea typeface="Open Sans" panose="020B0606030504020204" pitchFamily="34" charset="0"/>
                <a:cs typeface="Open Sans" panose="020B0606030504020204" pitchFamily="34" charset="0"/>
              </a:rPr>
              <a:t>additional duties </a:t>
            </a:r>
            <a:r>
              <a:rPr lang="en-US" dirty="0">
                <a:latin typeface="Open Sans" panose="020B0606030504020204" pitchFamily="34" charset="0"/>
                <a:ea typeface="Open Sans" panose="020B0606030504020204" pitchFamily="34" charset="0"/>
                <a:cs typeface="Open Sans" panose="020B0606030504020204" pitchFamily="34" charset="0"/>
              </a:rPr>
              <a:t>and to ensure that there isn’t pyramiding of entitlement for Continuing Adjuncts.  Continuing Adjuncts shall receive the better of the consideration provided in the workload standard (Article 37), or compensation as per Appendix Q, but not both.  </a:t>
            </a:r>
          </a:p>
          <a:p>
            <a:pPr marL="297815" marR="714375" indent="-285750">
              <a:spcBef>
                <a:spcPts val="100"/>
              </a:spcBef>
              <a:buFont typeface="Arial"/>
              <a:buChar char="•"/>
            </a:pPr>
            <a:endParaRPr lang="en-US" dirty="0">
              <a:latin typeface="Open Sans" panose="020B0606030504020204" pitchFamily="34" charset="0"/>
              <a:ea typeface="Open Sans" panose="020B0606030504020204" pitchFamily="34" charset="0"/>
              <a:cs typeface="Open Sans" panose="020B0606030504020204" pitchFamily="34" charset="0"/>
            </a:endParaRPr>
          </a:p>
          <a:p>
            <a:pPr marL="297815" marR="714375" indent="-285750">
              <a:spcBef>
                <a:spcPts val="100"/>
              </a:spcBef>
              <a:buFont typeface="Arial"/>
              <a:buChar char="•"/>
            </a:pPr>
            <a:endParaRPr lang="en-US" dirty="0">
              <a:latin typeface="Open Sans"/>
              <a:ea typeface="Open Sans"/>
              <a:cs typeface="Open Sans"/>
            </a:endParaRPr>
          </a:p>
          <a:p>
            <a:pPr marL="297815" marR="714375" indent="-285750">
              <a:spcBef>
                <a:spcPts val="100"/>
              </a:spcBef>
              <a:buFont typeface="Arial"/>
              <a:buChar char="•"/>
            </a:pPr>
            <a:endParaRPr lang="en-US" dirty="0">
              <a:solidFill>
                <a:srgbClr val="000000"/>
              </a:solidFill>
              <a:latin typeface="Open Sans"/>
              <a:ea typeface="Open Sans"/>
              <a:cs typeface="Open Sans"/>
            </a:endParaRPr>
          </a:p>
          <a:p>
            <a:pPr marL="241300" marR="5080" indent="-229235">
              <a:lnSpc>
                <a:spcPct val="150000"/>
              </a:lnSpc>
              <a:spcBef>
                <a:spcPts val="1190"/>
              </a:spcBef>
              <a:buFont typeface="Arial"/>
              <a:buChar char="•"/>
              <a:tabLst>
                <a:tab pos="241300" algn="l"/>
                <a:tab pos="241935" algn="l"/>
              </a:tabLst>
            </a:pPr>
            <a:endParaRPr lang="en-US" sz="1800" b="1" dirty="0">
              <a:solidFill>
                <a:schemeClr val="accent6"/>
              </a:solidFill>
              <a:latin typeface="Open Sans"/>
              <a:ea typeface="Open Sans"/>
              <a:cs typeface="Open Sans"/>
            </a:endParaRPr>
          </a:p>
        </p:txBody>
      </p:sp>
      <p:sp>
        <p:nvSpPr>
          <p:cNvPr id="4" name="Slide Number Placeholder 3">
            <a:extLst>
              <a:ext uri="{FF2B5EF4-FFF2-40B4-BE49-F238E27FC236}">
                <a16:creationId xmlns:a16="http://schemas.microsoft.com/office/drawing/2014/main" id="{F6F03C5C-7ECB-BF2B-4117-BD1AB326744E}"/>
              </a:ext>
            </a:extLst>
          </p:cNvPr>
          <p:cNvSpPr>
            <a:spLocks noGrp="1"/>
          </p:cNvSpPr>
          <p:nvPr>
            <p:ph type="sldNum" sz="quarter" idx="7"/>
          </p:nvPr>
        </p:nvSpPr>
        <p:spPr/>
        <p:txBody>
          <a:bodyPr/>
          <a:lstStyle/>
          <a:p>
            <a:fld id="{B6F15528-21DE-4FAA-801E-634DDDAF4B2B}" type="slidenum">
              <a:rPr lang="en-US" smtClean="0"/>
              <a:t>6</a:t>
            </a:fld>
            <a:endParaRPr lang="en-US" dirty="0"/>
          </a:p>
        </p:txBody>
      </p:sp>
    </p:spTree>
    <p:extLst>
      <p:ext uri="{BB962C8B-B14F-4D97-AF65-F5344CB8AC3E}">
        <p14:creationId xmlns:p14="http://schemas.microsoft.com/office/powerpoint/2010/main" val="4777495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678281" y="1044879"/>
            <a:ext cx="10728960" cy="3908121"/>
          </a:xfrm>
          <a:prstGeom prst="rect">
            <a:avLst/>
          </a:prstGeom>
        </p:spPr>
        <p:txBody>
          <a:bodyPr vert="horz" wrap="square" lIns="0" tIns="12700" rIns="0" bIns="0" rtlCol="0" anchor="t">
            <a:spAutoFit/>
          </a:bodyPr>
          <a:lstStyle/>
          <a:p>
            <a:pPr marL="12065" marR="714375">
              <a:spcBef>
                <a:spcPts val="100"/>
              </a:spcBef>
            </a:pPr>
            <a:endParaRPr lang="en-US" dirty="0">
              <a:latin typeface="Open Sans" panose="020B0606030504020204" pitchFamily="34" charset="0"/>
              <a:ea typeface="Open Sans" panose="020B0606030504020204" pitchFamily="34" charset="0"/>
              <a:cs typeface="Open Sans" panose="020B0606030504020204" pitchFamily="34" charset="0"/>
            </a:endParaRPr>
          </a:p>
          <a:p>
            <a:pPr marL="297815" marR="714375" indent="-285750">
              <a:spcBef>
                <a:spcPts val="100"/>
              </a:spcBef>
              <a:buFont typeface="Arial"/>
              <a:buChar char="•"/>
            </a:pPr>
            <a:r>
              <a:rPr lang="en-US" dirty="0">
                <a:latin typeface="Open Sans" panose="020B0606030504020204" pitchFamily="34" charset="0"/>
                <a:ea typeface="Open Sans" panose="020B0606030504020204" pitchFamily="34" charset="0"/>
                <a:cs typeface="Open Sans" panose="020B0606030504020204" pitchFamily="34" charset="0"/>
              </a:rPr>
              <a:t>Article 15.5.4 was amended and applies to Term Adjuncts and Continuing Adjuncts:  </a:t>
            </a:r>
          </a:p>
          <a:p>
            <a:pPr marL="297815" marR="714375" indent="-285750">
              <a:spcBef>
                <a:spcPts val="100"/>
              </a:spcBef>
              <a:buFont typeface="Arial"/>
              <a:buChar char="•"/>
            </a:pPr>
            <a:endParaRPr lang="en-US" dirty="0">
              <a:latin typeface="Open Sans" panose="020B0606030504020204" pitchFamily="34" charset="0"/>
              <a:ea typeface="Open Sans" panose="020B0606030504020204" pitchFamily="34" charset="0"/>
              <a:cs typeface="Open Sans" panose="020B0606030504020204" pitchFamily="34" charset="0"/>
            </a:endParaRPr>
          </a:p>
          <a:p>
            <a:pPr marR="781685" lvl="2" algn="just">
              <a:lnSpc>
                <a:spcPct val="115000"/>
              </a:lnSpc>
              <a:spcBef>
                <a:spcPts val="465"/>
              </a:spcBef>
              <a:spcAft>
                <a:spcPts val="0"/>
              </a:spcAft>
              <a:tabLst>
                <a:tab pos="927100" algn="l"/>
              </a:tabLst>
            </a:pPr>
            <a:r>
              <a:rPr lang="en-US" u="sng" spc="-5" dirty="0">
                <a:solidFill>
                  <a:srgbClr val="D13337"/>
                </a:solidFill>
                <a:effectLst/>
                <a:uFill>
                  <a:solidFill>
                    <a:srgbClr val="D13337"/>
                  </a:solidFill>
                </a:uFill>
                <a:latin typeface="Open Sans" panose="020B0606030504020204" pitchFamily="34" charset="0"/>
                <a:ea typeface="Open Sans" panose="020B0606030504020204" pitchFamily="34" charset="0"/>
                <a:cs typeface="Open Sans" panose="020B0606030504020204" pitchFamily="34" charset="0"/>
              </a:rPr>
              <a:t>15.5.4 Members</a:t>
            </a:r>
            <a:r>
              <a:rPr lang="en-US" u="sng" spc="-70" dirty="0">
                <a:solidFill>
                  <a:srgbClr val="D13337"/>
                </a:solidFill>
                <a:effectLst/>
                <a:uFill>
                  <a:solidFill>
                    <a:srgbClr val="D13337"/>
                  </a:solidFill>
                </a:uFill>
                <a:latin typeface="Open Sans" panose="020B0606030504020204" pitchFamily="34" charset="0"/>
                <a:ea typeface="Open Sans" panose="020B0606030504020204" pitchFamily="34" charset="0"/>
                <a:cs typeface="Open Sans" panose="020B0606030504020204" pitchFamily="34" charset="0"/>
              </a:rPr>
              <a:t> </a:t>
            </a:r>
            <a:r>
              <a:rPr lang="en-US" u="sng" spc="-5" dirty="0">
                <a:solidFill>
                  <a:srgbClr val="D13337"/>
                </a:solidFill>
                <a:effectLst/>
                <a:uFill>
                  <a:solidFill>
                    <a:srgbClr val="D13337"/>
                  </a:solidFill>
                </a:uFill>
                <a:latin typeface="Open Sans" panose="020B0606030504020204" pitchFamily="34" charset="0"/>
                <a:ea typeface="Open Sans" panose="020B0606030504020204" pitchFamily="34" charset="0"/>
                <a:cs typeface="Open Sans" panose="020B0606030504020204" pitchFamily="34" charset="0"/>
              </a:rPr>
              <a:t>whose</a:t>
            </a:r>
            <a:r>
              <a:rPr lang="en-US" u="sng" spc="-90" dirty="0">
                <a:solidFill>
                  <a:srgbClr val="D13337"/>
                </a:solidFill>
                <a:effectLst/>
                <a:uFill>
                  <a:solidFill>
                    <a:srgbClr val="D13337"/>
                  </a:solidFill>
                </a:uFill>
                <a:latin typeface="Open Sans" panose="020B0606030504020204" pitchFamily="34" charset="0"/>
                <a:ea typeface="Open Sans" panose="020B0606030504020204" pitchFamily="34" charset="0"/>
                <a:cs typeface="Open Sans" panose="020B0606030504020204" pitchFamily="34" charset="0"/>
              </a:rPr>
              <a:t> </a:t>
            </a:r>
            <a:r>
              <a:rPr lang="en-US" u="sng" spc="-5" dirty="0">
                <a:solidFill>
                  <a:srgbClr val="D13337"/>
                </a:solidFill>
                <a:effectLst/>
                <a:uFill>
                  <a:solidFill>
                    <a:srgbClr val="D13337"/>
                  </a:solidFill>
                </a:uFill>
                <a:latin typeface="Open Sans" panose="020B0606030504020204" pitchFamily="34" charset="0"/>
                <a:ea typeface="Open Sans" panose="020B0606030504020204" pitchFamily="34" charset="0"/>
                <a:cs typeface="Open Sans" panose="020B0606030504020204" pitchFamily="34" charset="0"/>
              </a:rPr>
              <a:t>appointments</a:t>
            </a:r>
            <a:r>
              <a:rPr lang="en-US" u="sng" spc="-80" dirty="0">
                <a:solidFill>
                  <a:srgbClr val="D13337"/>
                </a:solidFill>
                <a:effectLst/>
                <a:uFill>
                  <a:solidFill>
                    <a:srgbClr val="D13337"/>
                  </a:solidFill>
                </a:uFill>
                <a:latin typeface="Open Sans" panose="020B0606030504020204" pitchFamily="34" charset="0"/>
                <a:ea typeface="Open Sans" panose="020B0606030504020204" pitchFamily="34" charset="0"/>
                <a:cs typeface="Open Sans" panose="020B0606030504020204" pitchFamily="34" charset="0"/>
              </a:rPr>
              <a:t> </a:t>
            </a:r>
            <a:r>
              <a:rPr lang="en-US" u="sng" spc="-5" dirty="0">
                <a:solidFill>
                  <a:srgbClr val="D13337"/>
                </a:solidFill>
                <a:effectLst/>
                <a:uFill>
                  <a:solidFill>
                    <a:srgbClr val="D13337"/>
                  </a:solidFill>
                </a:uFill>
                <a:latin typeface="Open Sans" panose="020B0606030504020204" pitchFamily="34" charset="0"/>
                <a:ea typeface="Open Sans" panose="020B0606030504020204" pitchFamily="34" charset="0"/>
                <a:cs typeface="Open Sans" panose="020B0606030504020204" pitchFamily="34" charset="0"/>
              </a:rPr>
              <a:t>do</a:t>
            </a:r>
            <a:r>
              <a:rPr lang="en-US" u="sng" spc="-70" dirty="0">
                <a:solidFill>
                  <a:srgbClr val="D13337"/>
                </a:solidFill>
                <a:effectLst/>
                <a:uFill>
                  <a:solidFill>
                    <a:srgbClr val="D13337"/>
                  </a:solidFill>
                </a:uFill>
                <a:latin typeface="Open Sans" panose="020B0606030504020204" pitchFamily="34" charset="0"/>
                <a:ea typeface="Open Sans" panose="020B0606030504020204" pitchFamily="34" charset="0"/>
                <a:cs typeface="Open Sans" panose="020B0606030504020204" pitchFamily="34" charset="0"/>
              </a:rPr>
              <a:t> </a:t>
            </a:r>
            <a:r>
              <a:rPr lang="en-US" u="sng" spc="-5" dirty="0">
                <a:solidFill>
                  <a:srgbClr val="D13337"/>
                </a:solidFill>
                <a:effectLst/>
                <a:uFill>
                  <a:solidFill>
                    <a:srgbClr val="D13337"/>
                  </a:solidFill>
                </a:uFill>
                <a:latin typeface="Open Sans" panose="020B0606030504020204" pitchFamily="34" charset="0"/>
                <a:ea typeface="Open Sans" panose="020B0606030504020204" pitchFamily="34" charset="0"/>
                <a:cs typeface="Open Sans" panose="020B0606030504020204" pitchFamily="34" charset="0"/>
              </a:rPr>
              <a:t>not</a:t>
            </a:r>
            <a:r>
              <a:rPr lang="en-US" u="sng" spc="-60" dirty="0">
                <a:solidFill>
                  <a:srgbClr val="D13337"/>
                </a:solidFill>
                <a:effectLst/>
                <a:uFill>
                  <a:solidFill>
                    <a:srgbClr val="D13337"/>
                  </a:solidFill>
                </a:uFill>
                <a:latin typeface="Open Sans" panose="020B0606030504020204" pitchFamily="34" charset="0"/>
                <a:ea typeface="Open Sans" panose="020B0606030504020204" pitchFamily="34" charset="0"/>
                <a:cs typeface="Open Sans" panose="020B0606030504020204" pitchFamily="34" charset="0"/>
              </a:rPr>
              <a:t> </a:t>
            </a:r>
            <a:r>
              <a:rPr lang="en-US" u="sng" spc="-5" dirty="0">
                <a:solidFill>
                  <a:srgbClr val="D13337"/>
                </a:solidFill>
                <a:effectLst/>
                <a:uFill>
                  <a:solidFill>
                    <a:srgbClr val="D13337"/>
                  </a:solidFill>
                </a:uFill>
                <a:latin typeface="Open Sans" panose="020B0606030504020204" pitchFamily="34" charset="0"/>
                <a:ea typeface="Open Sans" panose="020B0606030504020204" pitchFamily="34" charset="0"/>
                <a:cs typeface="Open Sans" panose="020B0606030504020204" pitchFamily="34" charset="0"/>
              </a:rPr>
              <a:t>include</a:t>
            </a:r>
            <a:r>
              <a:rPr lang="en-US" u="sng" spc="-75" dirty="0">
                <a:solidFill>
                  <a:srgbClr val="D13337"/>
                </a:solidFill>
                <a:effectLst/>
                <a:uFill>
                  <a:solidFill>
                    <a:srgbClr val="D13337"/>
                  </a:solidFill>
                </a:uFill>
                <a:latin typeface="Open Sans" panose="020B0606030504020204" pitchFamily="34" charset="0"/>
                <a:ea typeface="Open Sans" panose="020B0606030504020204" pitchFamily="34" charset="0"/>
                <a:cs typeface="Open Sans" panose="020B0606030504020204" pitchFamily="34" charset="0"/>
              </a:rPr>
              <a:t> </a:t>
            </a:r>
            <a:r>
              <a:rPr lang="en-US" u="sng" spc="-5" dirty="0">
                <a:solidFill>
                  <a:srgbClr val="D13337"/>
                </a:solidFill>
                <a:effectLst/>
                <a:uFill>
                  <a:solidFill>
                    <a:srgbClr val="D13337"/>
                  </a:solidFill>
                </a:uFill>
                <a:latin typeface="Open Sans" panose="020B0606030504020204" pitchFamily="34" charset="0"/>
                <a:ea typeface="Open Sans" panose="020B0606030504020204" pitchFamily="34" charset="0"/>
                <a:cs typeface="Open Sans" panose="020B0606030504020204" pitchFamily="34" charset="0"/>
              </a:rPr>
              <a:t>the</a:t>
            </a:r>
            <a:r>
              <a:rPr lang="en-US" u="sng" spc="-90" dirty="0">
                <a:solidFill>
                  <a:srgbClr val="D13337"/>
                </a:solidFill>
                <a:effectLst/>
                <a:uFill>
                  <a:solidFill>
                    <a:srgbClr val="D13337"/>
                  </a:solidFill>
                </a:uFill>
                <a:latin typeface="Open Sans" panose="020B0606030504020204" pitchFamily="34" charset="0"/>
                <a:ea typeface="Open Sans" panose="020B0606030504020204" pitchFamily="34" charset="0"/>
                <a:cs typeface="Open Sans" panose="020B0606030504020204" pitchFamily="34" charset="0"/>
              </a:rPr>
              <a:t> </a:t>
            </a:r>
            <a:r>
              <a:rPr lang="en-US" u="sng" spc="-5" dirty="0">
                <a:solidFill>
                  <a:srgbClr val="D13337"/>
                </a:solidFill>
                <a:effectLst/>
                <a:uFill>
                  <a:solidFill>
                    <a:srgbClr val="D13337"/>
                  </a:solidFill>
                </a:uFill>
                <a:latin typeface="Open Sans" panose="020B0606030504020204" pitchFamily="34" charset="0"/>
                <a:ea typeface="Open Sans" panose="020B0606030504020204" pitchFamily="34" charset="0"/>
                <a:cs typeface="Open Sans" panose="020B0606030504020204" pitchFamily="34" charset="0"/>
              </a:rPr>
              <a:t>full</a:t>
            </a:r>
            <a:r>
              <a:rPr lang="en-US" u="sng" spc="-70" dirty="0">
                <a:solidFill>
                  <a:srgbClr val="D13337"/>
                </a:solidFill>
                <a:effectLst/>
                <a:uFill>
                  <a:solidFill>
                    <a:srgbClr val="D13337"/>
                  </a:solidFill>
                </a:uFill>
                <a:latin typeface="Open Sans" panose="020B0606030504020204" pitchFamily="34" charset="0"/>
                <a:ea typeface="Open Sans" panose="020B0606030504020204" pitchFamily="34" charset="0"/>
                <a:cs typeface="Open Sans" panose="020B0606030504020204" pitchFamily="34" charset="0"/>
              </a:rPr>
              <a:t> </a:t>
            </a:r>
            <a:r>
              <a:rPr lang="en-US" u="sng" spc="-5" dirty="0">
                <a:solidFill>
                  <a:srgbClr val="D13337"/>
                </a:solidFill>
                <a:effectLst/>
                <a:uFill>
                  <a:solidFill>
                    <a:srgbClr val="D13337"/>
                  </a:solidFill>
                </a:uFill>
                <a:latin typeface="Open Sans" panose="020B0606030504020204" pitchFamily="34" charset="0"/>
                <a:ea typeface="Open Sans" panose="020B0606030504020204" pitchFamily="34" charset="0"/>
                <a:cs typeface="Open Sans" panose="020B0606030504020204" pitchFamily="34" charset="0"/>
              </a:rPr>
              <a:t>range</a:t>
            </a:r>
            <a:r>
              <a:rPr lang="en-US" u="sng" spc="-70" dirty="0">
                <a:solidFill>
                  <a:srgbClr val="D13337"/>
                </a:solidFill>
                <a:effectLst/>
                <a:uFill>
                  <a:solidFill>
                    <a:srgbClr val="D13337"/>
                  </a:solidFill>
                </a:uFill>
                <a:latin typeface="Open Sans" panose="020B0606030504020204" pitchFamily="34" charset="0"/>
                <a:ea typeface="Open Sans" panose="020B0606030504020204" pitchFamily="34" charset="0"/>
                <a:cs typeface="Open Sans" panose="020B0606030504020204" pitchFamily="34" charset="0"/>
              </a:rPr>
              <a:t> </a:t>
            </a:r>
            <a:r>
              <a:rPr lang="en-US" u="sng" spc="-5" dirty="0">
                <a:solidFill>
                  <a:srgbClr val="D13337"/>
                </a:solidFill>
                <a:effectLst/>
                <a:uFill>
                  <a:solidFill>
                    <a:srgbClr val="D13337"/>
                  </a:solidFill>
                </a:uFill>
                <a:latin typeface="Open Sans" panose="020B0606030504020204" pitchFamily="34" charset="0"/>
                <a:ea typeface="Open Sans" panose="020B0606030504020204" pitchFamily="34" charset="0"/>
                <a:cs typeface="Open Sans" panose="020B0606030504020204" pitchFamily="34" charset="0"/>
              </a:rPr>
              <a:t>of</a:t>
            </a:r>
            <a:r>
              <a:rPr lang="en-US" u="sng" spc="-65" dirty="0">
                <a:solidFill>
                  <a:srgbClr val="D13337"/>
                </a:solidFill>
                <a:effectLst/>
                <a:uFill>
                  <a:solidFill>
                    <a:srgbClr val="D13337"/>
                  </a:solidFill>
                </a:uFill>
                <a:latin typeface="Open Sans" panose="020B0606030504020204" pitchFamily="34" charset="0"/>
                <a:ea typeface="Open Sans" panose="020B0606030504020204" pitchFamily="34" charset="0"/>
                <a:cs typeface="Open Sans" panose="020B0606030504020204" pitchFamily="34" charset="0"/>
              </a:rPr>
              <a:t> </a:t>
            </a:r>
            <a:r>
              <a:rPr lang="en-US" u="sng" spc="-5" dirty="0">
                <a:solidFill>
                  <a:srgbClr val="D13337"/>
                </a:solidFill>
                <a:effectLst/>
                <a:uFill>
                  <a:solidFill>
                    <a:srgbClr val="D13337"/>
                  </a:solidFill>
                </a:uFill>
                <a:latin typeface="Open Sans" panose="020B0606030504020204" pitchFamily="34" charset="0"/>
                <a:ea typeface="Open Sans" panose="020B0606030504020204" pitchFamily="34" charset="0"/>
                <a:cs typeface="Open Sans" panose="020B0606030504020204" pitchFamily="34" charset="0"/>
              </a:rPr>
              <a:t>academic</a:t>
            </a:r>
            <a:r>
              <a:rPr lang="en-US" u="sng" spc="-90" dirty="0">
                <a:solidFill>
                  <a:srgbClr val="D13337"/>
                </a:solidFill>
                <a:effectLst/>
                <a:uFill>
                  <a:solidFill>
                    <a:srgbClr val="D13337"/>
                  </a:solidFill>
                </a:uFill>
                <a:latin typeface="Open Sans" panose="020B0606030504020204" pitchFamily="34" charset="0"/>
                <a:ea typeface="Open Sans" panose="020B0606030504020204" pitchFamily="34" charset="0"/>
                <a:cs typeface="Open Sans" panose="020B0606030504020204" pitchFamily="34" charset="0"/>
              </a:rPr>
              <a:t> </a:t>
            </a:r>
            <a:r>
              <a:rPr lang="en-US" u="sng" spc="-5" dirty="0">
                <a:solidFill>
                  <a:srgbClr val="D13337"/>
                </a:solidFill>
                <a:effectLst/>
                <a:uFill>
                  <a:solidFill>
                    <a:srgbClr val="D13337"/>
                  </a:solidFill>
                </a:uFill>
                <a:latin typeface="Open Sans" panose="020B0606030504020204" pitchFamily="34" charset="0"/>
                <a:ea typeface="Open Sans" panose="020B0606030504020204" pitchFamily="34" charset="0"/>
                <a:cs typeface="Open Sans" panose="020B0606030504020204" pitchFamily="34" charset="0"/>
              </a:rPr>
              <a:t>responsibilities set out in Article 15.1.1 may agree to perform administrative service responsibilities at the request of the Principal, Vice-Principal, Dean or Unit Head and shall be compensated as per Appendix Q. Refusal to accept administrative service responsibilities shall not prejudice the Member in respect of personnel</a:t>
            </a:r>
            <a:r>
              <a:rPr lang="en-US" u="sng" spc="-120" dirty="0">
                <a:solidFill>
                  <a:srgbClr val="D13337"/>
                </a:solidFill>
                <a:effectLst/>
                <a:uFill>
                  <a:solidFill>
                    <a:srgbClr val="D13337"/>
                  </a:solidFill>
                </a:uFill>
                <a:latin typeface="Open Sans" panose="020B0606030504020204" pitchFamily="34" charset="0"/>
                <a:ea typeface="Open Sans" panose="020B0606030504020204" pitchFamily="34" charset="0"/>
                <a:cs typeface="Open Sans" panose="020B0606030504020204" pitchFamily="34" charset="0"/>
              </a:rPr>
              <a:t> </a:t>
            </a:r>
            <a:r>
              <a:rPr lang="en-US" u="sng" spc="-5" dirty="0">
                <a:solidFill>
                  <a:srgbClr val="D13337"/>
                </a:solidFill>
                <a:effectLst/>
                <a:uFill>
                  <a:solidFill>
                    <a:srgbClr val="D13337"/>
                  </a:solidFill>
                </a:uFill>
                <a:latin typeface="Open Sans" panose="020B0606030504020204" pitchFamily="34" charset="0"/>
                <a:ea typeface="Open Sans" panose="020B0606030504020204" pitchFamily="34" charset="0"/>
                <a:cs typeface="Open Sans" panose="020B0606030504020204" pitchFamily="34" charset="0"/>
              </a:rPr>
              <a:t>processes.</a:t>
            </a:r>
            <a:endParaRPr lang="en-US" spc="-5" dirty="0">
              <a:effectLst/>
              <a:latin typeface="Open Sans" panose="020B0606030504020204" pitchFamily="34" charset="0"/>
              <a:ea typeface="Open Sans" panose="020B0606030504020204" pitchFamily="34" charset="0"/>
              <a:cs typeface="Open Sans" panose="020B0606030504020204" pitchFamily="34" charset="0"/>
            </a:endParaRPr>
          </a:p>
          <a:p>
            <a:pPr marL="0" marR="0">
              <a:spcBef>
                <a:spcPts val="15"/>
              </a:spcBef>
              <a:spcAft>
                <a:spcPts val="0"/>
              </a:spcAft>
            </a:pPr>
            <a:r>
              <a:rPr lang="en-US" dirty="0">
                <a:effectLst/>
                <a:latin typeface="Open Sans" panose="020B0606030504020204" pitchFamily="34" charset="0"/>
                <a:ea typeface="Open Sans" panose="020B0606030504020204" pitchFamily="34" charset="0"/>
                <a:cs typeface="Open Sans" panose="020B0606030504020204" pitchFamily="34" charset="0"/>
              </a:rPr>
              <a:t> </a:t>
            </a:r>
          </a:p>
          <a:p>
            <a:pPr marL="297815" marR="714375" indent="-285750">
              <a:spcBef>
                <a:spcPts val="100"/>
              </a:spcBef>
              <a:buFont typeface="Arial"/>
              <a:buChar char="•"/>
            </a:pPr>
            <a:endParaRPr lang="en-US" dirty="0">
              <a:latin typeface="Open Sans"/>
              <a:ea typeface="Open Sans"/>
              <a:cs typeface="Open Sans"/>
            </a:endParaRPr>
          </a:p>
          <a:p>
            <a:pPr marL="297815" marR="714375" indent="-285750">
              <a:spcBef>
                <a:spcPts val="100"/>
              </a:spcBef>
              <a:buFont typeface="Arial"/>
              <a:buChar char="•"/>
            </a:pPr>
            <a:endParaRPr lang="en-US" dirty="0">
              <a:solidFill>
                <a:srgbClr val="000000"/>
              </a:solidFill>
              <a:latin typeface="Open Sans"/>
              <a:ea typeface="Open Sans"/>
              <a:cs typeface="Open Sans"/>
            </a:endParaRPr>
          </a:p>
          <a:p>
            <a:pPr marL="241300" marR="5080" indent="-229235">
              <a:lnSpc>
                <a:spcPct val="150000"/>
              </a:lnSpc>
              <a:spcBef>
                <a:spcPts val="1190"/>
              </a:spcBef>
              <a:buFont typeface="Arial"/>
              <a:buChar char="•"/>
              <a:tabLst>
                <a:tab pos="241300" algn="l"/>
                <a:tab pos="241935" algn="l"/>
              </a:tabLst>
            </a:pPr>
            <a:endParaRPr lang="en-US" sz="1800" b="1" dirty="0">
              <a:solidFill>
                <a:schemeClr val="accent6"/>
              </a:solidFill>
              <a:latin typeface="Open Sans"/>
              <a:ea typeface="Open Sans"/>
              <a:cs typeface="Open Sans"/>
            </a:endParaRPr>
          </a:p>
        </p:txBody>
      </p:sp>
      <p:sp>
        <p:nvSpPr>
          <p:cNvPr id="4" name="Slide Number Placeholder 3">
            <a:extLst>
              <a:ext uri="{FF2B5EF4-FFF2-40B4-BE49-F238E27FC236}">
                <a16:creationId xmlns:a16="http://schemas.microsoft.com/office/drawing/2014/main" id="{F6F03C5C-7ECB-BF2B-4117-BD1AB326744E}"/>
              </a:ext>
            </a:extLst>
          </p:cNvPr>
          <p:cNvSpPr>
            <a:spLocks noGrp="1"/>
          </p:cNvSpPr>
          <p:nvPr>
            <p:ph type="sldNum" sz="quarter" idx="7"/>
          </p:nvPr>
        </p:nvSpPr>
        <p:spPr/>
        <p:txBody>
          <a:bodyPr/>
          <a:lstStyle/>
          <a:p>
            <a:fld id="{B6F15528-21DE-4FAA-801E-634DDDAF4B2B}" type="slidenum">
              <a:rPr lang="en-US" smtClean="0"/>
              <a:t>7</a:t>
            </a:fld>
            <a:endParaRPr lang="en-US" dirty="0"/>
          </a:p>
        </p:txBody>
      </p:sp>
      <p:sp>
        <p:nvSpPr>
          <p:cNvPr id="2" name="object 2">
            <a:extLst>
              <a:ext uri="{FF2B5EF4-FFF2-40B4-BE49-F238E27FC236}">
                <a16:creationId xmlns:a16="http://schemas.microsoft.com/office/drawing/2014/main" id="{47151BBB-81CD-3878-22D6-724FEAEA334D}"/>
              </a:ext>
            </a:extLst>
          </p:cNvPr>
          <p:cNvSpPr txBox="1">
            <a:spLocks noGrp="1"/>
          </p:cNvSpPr>
          <p:nvPr>
            <p:ph type="title"/>
          </p:nvPr>
        </p:nvSpPr>
        <p:spPr>
          <a:xfrm>
            <a:off x="678280" y="531368"/>
            <a:ext cx="10446920" cy="413575"/>
          </a:xfrm>
          <a:prstGeom prst="rect">
            <a:avLst/>
          </a:prstGeom>
        </p:spPr>
        <p:txBody>
          <a:bodyPr vert="horz" wrap="square" lIns="0" tIns="13335" rIns="0" bIns="0" rtlCol="0">
            <a:spAutoFit/>
          </a:bodyPr>
          <a:lstStyle/>
          <a:p>
            <a:pPr marL="12700">
              <a:lnSpc>
                <a:spcPct val="100000"/>
              </a:lnSpc>
              <a:spcBef>
                <a:spcPts val="105"/>
              </a:spcBef>
            </a:pPr>
            <a:r>
              <a:rPr sz="2600" spc="-70" dirty="0">
                <a:solidFill>
                  <a:srgbClr val="002352"/>
                </a:solidFill>
              </a:rPr>
              <a:t> </a:t>
            </a:r>
            <a:r>
              <a:rPr sz="2600" spc="-15" dirty="0">
                <a:solidFill>
                  <a:srgbClr val="002352"/>
                </a:solidFill>
              </a:rPr>
              <a:t>Adjuncts: </a:t>
            </a:r>
            <a:r>
              <a:rPr sz="2600" spc="-60" dirty="0">
                <a:solidFill>
                  <a:srgbClr val="002352"/>
                </a:solidFill>
              </a:rPr>
              <a:t>Term </a:t>
            </a:r>
            <a:r>
              <a:rPr sz="2600" spc="-20" dirty="0">
                <a:solidFill>
                  <a:srgbClr val="002352"/>
                </a:solidFill>
              </a:rPr>
              <a:t>Adjuncts and </a:t>
            </a:r>
            <a:r>
              <a:rPr sz="2600" spc="-10" dirty="0">
                <a:solidFill>
                  <a:srgbClr val="002352"/>
                </a:solidFill>
              </a:rPr>
              <a:t>Continuing</a:t>
            </a:r>
            <a:r>
              <a:rPr sz="2600" spc="-5" dirty="0">
                <a:solidFill>
                  <a:srgbClr val="002352"/>
                </a:solidFill>
              </a:rPr>
              <a:t> </a:t>
            </a:r>
            <a:r>
              <a:rPr sz="2600" spc="-20" dirty="0">
                <a:solidFill>
                  <a:srgbClr val="002352"/>
                </a:solidFill>
              </a:rPr>
              <a:t>Adjuncts</a:t>
            </a:r>
            <a:r>
              <a:rPr lang="en-US" sz="2600" spc="-20" dirty="0">
                <a:solidFill>
                  <a:srgbClr val="002352"/>
                </a:solidFill>
              </a:rPr>
              <a:t>, continued</a:t>
            </a:r>
            <a:endParaRPr sz="2600" dirty="0"/>
          </a:p>
        </p:txBody>
      </p:sp>
    </p:spTree>
    <p:extLst>
      <p:ext uri="{BB962C8B-B14F-4D97-AF65-F5344CB8AC3E}">
        <p14:creationId xmlns:p14="http://schemas.microsoft.com/office/powerpoint/2010/main" val="170337803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678280" y="531368"/>
            <a:ext cx="10142119" cy="413575"/>
          </a:xfrm>
          <a:prstGeom prst="rect">
            <a:avLst/>
          </a:prstGeom>
        </p:spPr>
        <p:txBody>
          <a:bodyPr vert="horz" wrap="square" lIns="0" tIns="13335" rIns="0" bIns="0" rtlCol="0">
            <a:spAutoFit/>
          </a:bodyPr>
          <a:lstStyle/>
          <a:p>
            <a:pPr marL="12700">
              <a:lnSpc>
                <a:spcPct val="100000"/>
              </a:lnSpc>
              <a:spcBef>
                <a:spcPts val="105"/>
              </a:spcBef>
            </a:pPr>
            <a:r>
              <a:rPr sz="2600" spc="-15" dirty="0">
                <a:solidFill>
                  <a:srgbClr val="002352"/>
                </a:solidFill>
              </a:rPr>
              <a:t>Adjuncts: </a:t>
            </a:r>
            <a:r>
              <a:rPr sz="2600" spc="-60" dirty="0">
                <a:solidFill>
                  <a:srgbClr val="002352"/>
                </a:solidFill>
              </a:rPr>
              <a:t>Term </a:t>
            </a:r>
            <a:r>
              <a:rPr sz="2600" spc="-20" dirty="0">
                <a:solidFill>
                  <a:srgbClr val="002352"/>
                </a:solidFill>
              </a:rPr>
              <a:t>Adjuncts and </a:t>
            </a:r>
            <a:r>
              <a:rPr sz="2600" spc="-10" dirty="0">
                <a:solidFill>
                  <a:srgbClr val="002352"/>
                </a:solidFill>
              </a:rPr>
              <a:t>Continuing</a:t>
            </a:r>
            <a:r>
              <a:rPr sz="2600" spc="-5" dirty="0">
                <a:solidFill>
                  <a:srgbClr val="002352"/>
                </a:solidFill>
              </a:rPr>
              <a:t> </a:t>
            </a:r>
            <a:r>
              <a:rPr sz="2600" spc="-20" dirty="0">
                <a:solidFill>
                  <a:srgbClr val="002352"/>
                </a:solidFill>
              </a:rPr>
              <a:t>Adjuncts</a:t>
            </a:r>
            <a:r>
              <a:rPr lang="en-US" sz="2600" spc="-20" dirty="0">
                <a:solidFill>
                  <a:srgbClr val="002352"/>
                </a:solidFill>
              </a:rPr>
              <a:t>, continued</a:t>
            </a:r>
            <a:endParaRPr sz="2600" dirty="0"/>
          </a:p>
        </p:txBody>
      </p:sp>
      <p:sp>
        <p:nvSpPr>
          <p:cNvPr id="3" name="object 3"/>
          <p:cNvSpPr txBox="1"/>
          <p:nvPr/>
        </p:nvSpPr>
        <p:spPr>
          <a:xfrm>
            <a:off x="678281" y="1270559"/>
            <a:ext cx="10728960" cy="3577261"/>
          </a:xfrm>
          <a:prstGeom prst="rect">
            <a:avLst/>
          </a:prstGeom>
        </p:spPr>
        <p:txBody>
          <a:bodyPr vert="horz" wrap="square" lIns="0" tIns="12700" rIns="0" bIns="0" rtlCol="0" anchor="t">
            <a:spAutoFit/>
          </a:bodyPr>
          <a:lstStyle/>
          <a:p>
            <a:pPr marL="297815" marR="714375" indent="-285750">
              <a:spcBef>
                <a:spcPts val="100"/>
              </a:spcBef>
              <a:buFont typeface="Arial"/>
              <a:buChar char="•"/>
            </a:pPr>
            <a:r>
              <a:rPr lang="en-US" dirty="0">
                <a:solidFill>
                  <a:srgbClr val="FF0000"/>
                </a:solidFill>
                <a:latin typeface="Open Sans"/>
                <a:ea typeface="Open Sans"/>
                <a:cs typeface="Open Sans"/>
              </a:rPr>
              <a:t>Reminder:</a:t>
            </a:r>
            <a:r>
              <a:rPr lang="en-US" dirty="0">
                <a:solidFill>
                  <a:schemeClr val="accent4">
                    <a:lumMod val="50000"/>
                  </a:schemeClr>
                </a:solidFill>
                <a:latin typeface="Open Sans"/>
                <a:ea typeface="Open Sans"/>
                <a:cs typeface="Open Sans"/>
              </a:rPr>
              <a:t>  </a:t>
            </a:r>
            <a:r>
              <a:rPr lang="en-US" dirty="0">
                <a:solidFill>
                  <a:schemeClr val="tx1">
                    <a:lumMod val="95000"/>
                    <a:lumOff val="5000"/>
                  </a:schemeClr>
                </a:solidFill>
                <a:latin typeface="Open Sans"/>
                <a:ea typeface="Open Sans"/>
                <a:cs typeface="Open Sans"/>
              </a:rPr>
              <a:t>All stipends are deemed to include an allowance for course-related administrative duties. (42.4.1.7). But if a Term Adjunct is assigned Administrative Service and accepts, they are performing additional duties for which they must be compensated as per Appendix Q.</a:t>
            </a:r>
            <a:endParaRPr lang="en-US" b="1" dirty="0">
              <a:solidFill>
                <a:schemeClr val="tx1">
                  <a:lumMod val="95000"/>
                  <a:lumOff val="5000"/>
                </a:schemeClr>
              </a:solidFill>
              <a:latin typeface="Open Sans"/>
              <a:ea typeface="Open Sans"/>
              <a:cs typeface="Open Sans"/>
            </a:endParaRPr>
          </a:p>
          <a:p>
            <a:pPr>
              <a:spcBef>
                <a:spcPts val="35"/>
              </a:spcBef>
              <a:buFont typeface="Arial"/>
              <a:buChar char="•"/>
              <a:tabLst>
                <a:tab pos="241300" algn="l"/>
                <a:tab pos="241935" algn="l"/>
              </a:tabLst>
            </a:pPr>
            <a:endParaRPr lang="en-US" sz="1650" dirty="0">
              <a:latin typeface="Open Sans"/>
              <a:cs typeface="Open Sans"/>
            </a:endParaRPr>
          </a:p>
          <a:p>
            <a:pPr marL="241300" indent="-229235">
              <a:buFont typeface="Arial"/>
              <a:buChar char="•"/>
              <a:tabLst>
                <a:tab pos="241300" algn="l"/>
                <a:tab pos="241935" algn="l"/>
              </a:tabLst>
            </a:pPr>
            <a:r>
              <a:rPr lang="en-US" dirty="0">
                <a:latin typeface="Open Sans"/>
                <a:ea typeface="Open Sans"/>
                <a:cs typeface="Open Sans"/>
              </a:rPr>
              <a:t>Term Adjuncts may agree to a request from a Unit head to perform additional duties including administrative service instructional or supervisory duties, such duties  shall  be appropriately compensated according to Article 42 and Appendix Q, and should not duplicate the allowance for course related administrative service.  </a:t>
            </a:r>
            <a:r>
              <a:rPr lang="en-US" b="1" dirty="0">
                <a:latin typeface="Open Sans"/>
                <a:ea typeface="Open Sans"/>
                <a:cs typeface="Open Sans"/>
              </a:rPr>
              <a:t>(Article 42.4.4.1 (b))</a:t>
            </a:r>
            <a:endParaRPr lang="en-US" sz="1800" b="1" dirty="0">
              <a:latin typeface="Open Sans"/>
              <a:ea typeface="Open Sans"/>
              <a:cs typeface="Open Sans"/>
            </a:endParaRPr>
          </a:p>
          <a:p>
            <a:pPr marL="297815" marR="5080" indent="-285750">
              <a:lnSpc>
                <a:spcPct val="150000"/>
              </a:lnSpc>
              <a:spcBef>
                <a:spcPts val="1190"/>
              </a:spcBef>
              <a:buFont typeface="Arial"/>
              <a:buChar char="•"/>
              <a:tabLst>
                <a:tab pos="241300" algn="l"/>
                <a:tab pos="241935" algn="l"/>
              </a:tabLst>
            </a:pPr>
            <a:r>
              <a:rPr lang="en-US" dirty="0">
                <a:solidFill>
                  <a:schemeClr val="tx1">
                    <a:lumMod val="95000"/>
                    <a:lumOff val="5000"/>
                  </a:schemeClr>
                </a:solidFill>
                <a:latin typeface="Open Sans"/>
                <a:ea typeface="Open Sans"/>
                <a:cs typeface="Open Sans"/>
              </a:rPr>
              <a:t>The categories of duties has been expanded in table A of Appendix Q </a:t>
            </a:r>
            <a:endParaRPr lang="en-US" sz="1800" dirty="0">
              <a:solidFill>
                <a:schemeClr val="tx1">
                  <a:lumMod val="95000"/>
                  <a:lumOff val="5000"/>
                </a:schemeClr>
              </a:solidFill>
              <a:latin typeface="Open Sans"/>
              <a:ea typeface="Open Sans"/>
              <a:cs typeface="Open Sans"/>
            </a:endParaRPr>
          </a:p>
          <a:p>
            <a:pPr marL="241300" marR="5080" indent="-229235">
              <a:lnSpc>
                <a:spcPct val="150000"/>
              </a:lnSpc>
              <a:spcBef>
                <a:spcPts val="1190"/>
              </a:spcBef>
              <a:buFont typeface="Arial"/>
              <a:buChar char="•"/>
              <a:tabLst>
                <a:tab pos="241300" algn="l"/>
                <a:tab pos="241935" algn="l"/>
              </a:tabLst>
            </a:pPr>
            <a:endParaRPr lang="en-US" sz="1800" b="1" dirty="0">
              <a:solidFill>
                <a:schemeClr val="accent6"/>
              </a:solidFill>
              <a:latin typeface="Open Sans"/>
              <a:ea typeface="Open Sans"/>
              <a:cs typeface="Open Sans"/>
            </a:endParaRPr>
          </a:p>
        </p:txBody>
      </p:sp>
      <p:sp>
        <p:nvSpPr>
          <p:cNvPr id="4" name="Slide Number Placeholder 3">
            <a:extLst>
              <a:ext uri="{FF2B5EF4-FFF2-40B4-BE49-F238E27FC236}">
                <a16:creationId xmlns:a16="http://schemas.microsoft.com/office/drawing/2014/main" id="{F6F03C5C-7ECB-BF2B-4117-BD1AB326744E}"/>
              </a:ext>
            </a:extLst>
          </p:cNvPr>
          <p:cNvSpPr>
            <a:spLocks noGrp="1"/>
          </p:cNvSpPr>
          <p:nvPr>
            <p:ph type="sldNum" sz="quarter" idx="7"/>
          </p:nvPr>
        </p:nvSpPr>
        <p:spPr/>
        <p:txBody>
          <a:bodyPr/>
          <a:lstStyle/>
          <a:p>
            <a:fld id="{B6F15528-21DE-4FAA-801E-634DDDAF4B2B}" type="slidenum">
              <a:rPr lang="en-US" smtClean="0"/>
              <a:t>8</a:t>
            </a:fld>
            <a:endParaRPr lang="en-US"/>
          </a:p>
        </p:txBody>
      </p:sp>
    </p:spTree>
    <p:extLst>
      <p:ext uri="{BB962C8B-B14F-4D97-AF65-F5344CB8AC3E}">
        <p14:creationId xmlns:p14="http://schemas.microsoft.com/office/powerpoint/2010/main" val="1358596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678280" y="531368"/>
            <a:ext cx="9989719" cy="413575"/>
          </a:xfrm>
          <a:prstGeom prst="rect">
            <a:avLst/>
          </a:prstGeom>
        </p:spPr>
        <p:txBody>
          <a:bodyPr vert="horz" wrap="square" lIns="0" tIns="13335" rIns="0" bIns="0" rtlCol="0">
            <a:spAutoFit/>
          </a:bodyPr>
          <a:lstStyle/>
          <a:p>
            <a:pPr marL="12700">
              <a:lnSpc>
                <a:spcPct val="100000"/>
              </a:lnSpc>
              <a:spcBef>
                <a:spcPts val="105"/>
              </a:spcBef>
            </a:pPr>
            <a:r>
              <a:rPr sz="2600" spc="-15" dirty="0">
                <a:solidFill>
                  <a:srgbClr val="002352"/>
                </a:solidFill>
              </a:rPr>
              <a:t>Adjuncts: </a:t>
            </a:r>
            <a:r>
              <a:rPr sz="2600" spc="-60" dirty="0">
                <a:solidFill>
                  <a:srgbClr val="002352"/>
                </a:solidFill>
              </a:rPr>
              <a:t>Term </a:t>
            </a:r>
            <a:r>
              <a:rPr sz="2600" spc="-20" dirty="0">
                <a:solidFill>
                  <a:srgbClr val="002352"/>
                </a:solidFill>
              </a:rPr>
              <a:t>Adjuncts and </a:t>
            </a:r>
            <a:r>
              <a:rPr sz="2600" spc="-10" dirty="0">
                <a:solidFill>
                  <a:srgbClr val="002352"/>
                </a:solidFill>
              </a:rPr>
              <a:t>Continuing</a:t>
            </a:r>
            <a:r>
              <a:rPr sz="2600" spc="-5" dirty="0">
                <a:solidFill>
                  <a:srgbClr val="002352"/>
                </a:solidFill>
              </a:rPr>
              <a:t> </a:t>
            </a:r>
            <a:r>
              <a:rPr sz="2600" spc="-20" dirty="0">
                <a:solidFill>
                  <a:srgbClr val="002352"/>
                </a:solidFill>
              </a:rPr>
              <a:t>Adjuncts</a:t>
            </a:r>
            <a:r>
              <a:rPr lang="en-US" sz="2600" spc="-20" dirty="0">
                <a:solidFill>
                  <a:srgbClr val="002352"/>
                </a:solidFill>
              </a:rPr>
              <a:t>, continued</a:t>
            </a:r>
            <a:endParaRPr sz="2600" dirty="0"/>
          </a:p>
        </p:txBody>
      </p:sp>
      <p:sp>
        <p:nvSpPr>
          <p:cNvPr id="3" name="object 3"/>
          <p:cNvSpPr txBox="1"/>
          <p:nvPr/>
        </p:nvSpPr>
        <p:spPr>
          <a:xfrm>
            <a:off x="678281" y="1458248"/>
            <a:ext cx="10750550" cy="3647152"/>
          </a:xfrm>
          <a:prstGeom prst="rect">
            <a:avLst/>
          </a:prstGeom>
        </p:spPr>
        <p:txBody>
          <a:bodyPr vert="horz" wrap="square" lIns="0" tIns="12700" rIns="0" bIns="0" rtlCol="0" anchor="t">
            <a:spAutoFit/>
          </a:bodyPr>
          <a:lstStyle/>
          <a:p>
            <a:pPr marL="241300" marR="5080" indent="-229235">
              <a:spcBef>
                <a:spcPts val="1200"/>
              </a:spcBef>
              <a:buFont typeface="Arial,Sans-Serif"/>
              <a:buChar char="•"/>
              <a:tabLst>
                <a:tab pos="241300" algn="l"/>
                <a:tab pos="241935" algn="l"/>
              </a:tabLst>
            </a:pPr>
            <a:r>
              <a:rPr lang="en-US" spc="-5" dirty="0">
                <a:latin typeface="Open Sans" panose="020B0606030504020204" pitchFamily="34" charset="0"/>
                <a:ea typeface="Open Sans" panose="020B0606030504020204" pitchFamily="34" charset="0"/>
                <a:cs typeface="Open Sans" panose="020B0606030504020204" pitchFamily="34" charset="0"/>
              </a:rPr>
              <a:t>Annual reviews </a:t>
            </a:r>
            <a:r>
              <a:rPr lang="en-US" b="1" spc="-5" dirty="0">
                <a:latin typeface="Open Sans" panose="020B0606030504020204" pitchFamily="34" charset="0"/>
                <a:ea typeface="Open Sans" panose="020B0606030504020204" pitchFamily="34" charset="0"/>
                <a:cs typeface="Open Sans" panose="020B0606030504020204" pitchFamily="34" charset="0"/>
              </a:rPr>
              <a:t>(Article 28.1.2) </a:t>
            </a:r>
            <a:r>
              <a:rPr lang="en-US" spc="-5" dirty="0">
                <a:latin typeface="Open Sans" panose="020B0606030504020204" pitchFamily="34" charset="0"/>
                <a:ea typeface="Open Sans" panose="020B0606030504020204" pitchFamily="34" charset="0"/>
                <a:cs typeface="Open Sans" panose="020B0606030504020204" pitchFamily="34" charset="0"/>
              </a:rPr>
              <a:t>of the performance of Term Adjuncts are for the period of the Academic Year, defined in the Collective Agreement as July 1 through June 30th.  </a:t>
            </a:r>
            <a:endParaRPr lang="en-US" dirty="0">
              <a:latin typeface="Open Sans" panose="020B0606030504020204" pitchFamily="34" charset="0"/>
              <a:ea typeface="Open Sans" panose="020B0606030504020204" pitchFamily="34" charset="0"/>
              <a:cs typeface="Open Sans" panose="020B0606030504020204" pitchFamily="34" charset="0"/>
            </a:endParaRPr>
          </a:p>
          <a:p>
            <a:pPr marL="241300" marR="5080" indent="-229235">
              <a:spcBef>
                <a:spcPts val="1200"/>
              </a:spcBef>
              <a:buFont typeface="Arial,Sans-Serif"/>
              <a:buChar char="•"/>
              <a:tabLst>
                <a:tab pos="241300" algn="l"/>
                <a:tab pos="241935" algn="l"/>
              </a:tabLst>
            </a:pPr>
            <a:r>
              <a:rPr lang="en-US" spc="-5" dirty="0">
                <a:latin typeface="Open Sans" panose="020B0606030504020204" pitchFamily="34" charset="0"/>
                <a:ea typeface="Open Sans" panose="020B0606030504020204" pitchFamily="34" charset="0"/>
                <a:cs typeface="Open Sans" panose="020B0606030504020204" pitchFamily="34" charset="0"/>
              </a:rPr>
              <a:t>Corresponding notification timelines have changed to August 31, with the requirement to submit an Appointment Report by September 30th </a:t>
            </a:r>
            <a:r>
              <a:rPr lang="en-US" b="1" spc="-5" dirty="0">
                <a:latin typeface="Open Sans" panose="020B0606030504020204" pitchFamily="34" charset="0"/>
                <a:ea typeface="Open Sans" panose="020B0606030504020204" pitchFamily="34" charset="0"/>
                <a:cs typeface="Open Sans" panose="020B0606030504020204" pitchFamily="34" charset="0"/>
              </a:rPr>
              <a:t>(Article 28.4.1)</a:t>
            </a:r>
          </a:p>
          <a:p>
            <a:pPr marL="241300" marR="428625" indent="-229235">
              <a:spcBef>
                <a:spcPts val="100"/>
              </a:spcBef>
              <a:buFont typeface="Arial"/>
              <a:buChar char="•"/>
              <a:tabLst>
                <a:tab pos="241300" algn="l"/>
                <a:tab pos="241935" algn="l"/>
              </a:tabLst>
            </a:pPr>
            <a:endParaRPr lang="en-US" spc="-5" dirty="0">
              <a:latin typeface="Open Sans" panose="020B0606030504020204" pitchFamily="34" charset="0"/>
              <a:ea typeface="Open Sans" panose="020B0606030504020204" pitchFamily="34" charset="0"/>
              <a:cs typeface="Open Sans" panose="020B0606030504020204" pitchFamily="34" charset="0"/>
            </a:endParaRPr>
          </a:p>
          <a:p>
            <a:pPr marL="241300" marR="428625" indent="-229235">
              <a:spcBef>
                <a:spcPts val="100"/>
              </a:spcBef>
              <a:buFont typeface="Arial"/>
              <a:buChar char="•"/>
              <a:tabLst>
                <a:tab pos="241300" algn="l"/>
                <a:tab pos="241935" algn="l"/>
              </a:tabLst>
            </a:pPr>
            <a:r>
              <a:rPr spc="-5" dirty="0">
                <a:latin typeface="Open Sans" panose="020B0606030504020204" pitchFamily="34" charset="0"/>
                <a:ea typeface="Open Sans" panose="020B0606030504020204" pitchFamily="34" charset="0"/>
                <a:cs typeface="Open Sans" panose="020B0606030504020204" pitchFamily="34" charset="0"/>
              </a:rPr>
              <a:t>Permitting acquisition </a:t>
            </a:r>
            <a:r>
              <a:rPr dirty="0">
                <a:latin typeface="Open Sans" panose="020B0606030504020204" pitchFamily="34" charset="0"/>
                <a:ea typeface="Open Sans" panose="020B0606030504020204" pitchFamily="34" charset="0"/>
                <a:cs typeface="Open Sans" panose="020B0606030504020204" pitchFamily="34" charset="0"/>
              </a:rPr>
              <a:t>of </a:t>
            </a:r>
            <a:r>
              <a:rPr lang="en-US" dirty="0">
                <a:latin typeface="Open Sans" panose="020B0606030504020204" pitchFamily="34" charset="0"/>
                <a:ea typeface="Open Sans" panose="020B0606030504020204" pitchFamily="34" charset="0"/>
                <a:cs typeface="Open Sans" panose="020B0606030504020204" pitchFamily="34" charset="0"/>
              </a:rPr>
              <a:t>the </a:t>
            </a:r>
            <a:r>
              <a:rPr spc="-5" dirty="0">
                <a:latin typeface="Open Sans" panose="020B0606030504020204" pitchFamily="34" charset="0"/>
                <a:ea typeface="Open Sans" panose="020B0606030504020204" pitchFamily="34" charset="0"/>
                <a:cs typeface="Open Sans" panose="020B0606030504020204" pitchFamily="34" charset="0"/>
              </a:rPr>
              <a:t>right to </a:t>
            </a:r>
            <a:r>
              <a:rPr lang="en-US" dirty="0" err="1">
                <a:latin typeface="Open Sans" panose="020B0606030504020204" pitchFamily="34" charset="0"/>
                <a:ea typeface="Open Sans" panose="020B0606030504020204" pitchFamily="34" charset="0"/>
                <a:cs typeface="Open Sans" panose="020B0606030504020204" pitchFamily="34" charset="0"/>
              </a:rPr>
              <a:t>SRoR</a:t>
            </a:r>
            <a:r>
              <a:rPr dirty="0">
                <a:latin typeface="Open Sans" panose="020B0606030504020204" pitchFamily="34" charset="0"/>
                <a:ea typeface="Open Sans" panose="020B0606030504020204" pitchFamily="34" charset="0"/>
                <a:cs typeface="Open Sans" panose="020B0606030504020204" pitchFamily="34" charset="0"/>
              </a:rPr>
              <a:t> by </a:t>
            </a:r>
            <a:r>
              <a:rPr spc="-5" dirty="0">
                <a:latin typeface="Open Sans" panose="020B0606030504020204" pitchFamily="34" charset="0"/>
                <a:ea typeface="Open Sans" panose="020B0606030504020204" pitchFamily="34" charset="0"/>
                <a:cs typeface="Open Sans" panose="020B0606030504020204" pitchFamily="34" charset="0"/>
              </a:rPr>
              <a:t>teaching </a:t>
            </a:r>
            <a:r>
              <a:rPr dirty="0">
                <a:latin typeface="Open Sans" panose="020B0606030504020204" pitchFamily="34" charset="0"/>
                <a:ea typeface="Open Sans" panose="020B0606030504020204" pitchFamily="34" charset="0"/>
                <a:cs typeface="Open Sans" panose="020B0606030504020204" pitchFamily="34" charset="0"/>
              </a:rPr>
              <a:t>one or </a:t>
            </a:r>
            <a:r>
              <a:rPr spc="-5" dirty="0">
                <a:latin typeface="Open Sans" panose="020B0606030504020204" pitchFamily="34" charset="0"/>
                <a:ea typeface="Open Sans" panose="020B0606030504020204" pitchFamily="34" charset="0"/>
                <a:cs typeface="Open Sans" panose="020B0606030504020204" pitchFamily="34" charset="0"/>
              </a:rPr>
              <a:t>more </a:t>
            </a:r>
            <a:r>
              <a:rPr dirty="0">
                <a:latin typeface="Open Sans" panose="020B0606030504020204" pitchFamily="34" charset="0"/>
                <a:ea typeface="Open Sans" panose="020B0606030504020204" pitchFamily="34" charset="0"/>
                <a:cs typeface="Open Sans" panose="020B0606030504020204" pitchFamily="34" charset="0"/>
              </a:rPr>
              <a:t>0.5 </a:t>
            </a:r>
            <a:r>
              <a:rPr spc="-5" dirty="0">
                <a:latin typeface="Open Sans" panose="020B0606030504020204" pitchFamily="34" charset="0"/>
                <a:ea typeface="Open Sans" panose="020B0606030504020204" pitchFamily="34" charset="0"/>
                <a:cs typeface="Open Sans" panose="020B0606030504020204" pitchFamily="34" charset="0"/>
              </a:rPr>
              <a:t>credit course three times </a:t>
            </a:r>
            <a:r>
              <a:rPr dirty="0">
                <a:latin typeface="Open Sans" panose="020B0606030504020204" pitchFamily="34" charset="0"/>
                <a:ea typeface="Open Sans" panose="020B0606030504020204" pitchFamily="34" charset="0"/>
                <a:cs typeface="Open Sans" panose="020B0606030504020204" pitchFamily="34" charset="0"/>
              </a:rPr>
              <a:t>in</a:t>
            </a:r>
            <a:r>
              <a:rPr lang="en-US" dirty="0">
                <a:latin typeface="Open Sans" panose="020B0606030504020204" pitchFamily="34" charset="0"/>
                <a:ea typeface="Open Sans" panose="020B0606030504020204" pitchFamily="34" charset="0"/>
                <a:cs typeface="Open Sans" panose="020B0606030504020204" pitchFamily="34" charset="0"/>
              </a:rPr>
              <a:t> </a:t>
            </a:r>
            <a:r>
              <a:rPr dirty="0">
                <a:latin typeface="Open Sans" panose="020B0606030504020204" pitchFamily="34" charset="0"/>
                <a:ea typeface="Open Sans" panose="020B0606030504020204" pitchFamily="34" charset="0"/>
                <a:cs typeface="Open Sans" panose="020B0606030504020204" pitchFamily="34" charset="0"/>
              </a:rPr>
              <a:t> </a:t>
            </a:r>
            <a:r>
              <a:rPr spc="-5" dirty="0">
                <a:latin typeface="Open Sans" panose="020B0606030504020204" pitchFamily="34" charset="0"/>
                <a:ea typeface="Open Sans" panose="020B0606030504020204" pitchFamily="34" charset="0"/>
                <a:cs typeface="Open Sans" panose="020B0606030504020204" pitchFamily="34" charset="0"/>
              </a:rPr>
              <a:t>three separate </a:t>
            </a:r>
            <a:r>
              <a:rPr dirty="0">
                <a:latin typeface="Open Sans" panose="020B0606030504020204" pitchFamily="34" charset="0"/>
                <a:ea typeface="Open Sans" panose="020B0606030504020204" pitchFamily="34" charset="0"/>
                <a:cs typeface="Open Sans" panose="020B0606030504020204" pitchFamily="34" charset="0"/>
              </a:rPr>
              <a:t>Academic </a:t>
            </a:r>
            <a:r>
              <a:rPr spc="-20" dirty="0">
                <a:latin typeface="Open Sans" panose="020B0606030504020204" pitchFamily="34" charset="0"/>
                <a:ea typeface="Open Sans" panose="020B0606030504020204" pitchFamily="34" charset="0"/>
                <a:cs typeface="Open Sans" panose="020B0606030504020204" pitchFamily="34" charset="0"/>
              </a:rPr>
              <a:t>Years </a:t>
            </a:r>
            <a:r>
              <a:rPr dirty="0">
                <a:latin typeface="Open Sans" panose="020B0606030504020204" pitchFamily="34" charset="0"/>
                <a:ea typeface="Open Sans" panose="020B0606030504020204" pitchFamily="34" charset="0"/>
                <a:cs typeface="Open Sans" panose="020B0606030504020204" pitchFamily="34" charset="0"/>
              </a:rPr>
              <a:t>over </a:t>
            </a:r>
            <a:r>
              <a:rPr u="sng" dirty="0">
                <a:latin typeface="Open Sans" panose="020B0606030504020204" pitchFamily="34" charset="0"/>
                <a:ea typeface="Open Sans" panose="020B0606030504020204" pitchFamily="34" charset="0"/>
                <a:cs typeface="Open Sans" panose="020B0606030504020204" pitchFamily="34" charset="0"/>
              </a:rPr>
              <a:t>five</a:t>
            </a:r>
            <a:r>
              <a:rPr dirty="0">
                <a:latin typeface="Open Sans" panose="020B0606030504020204" pitchFamily="34" charset="0"/>
                <a:ea typeface="Open Sans" panose="020B0606030504020204" pitchFamily="34" charset="0"/>
                <a:cs typeface="Open Sans" panose="020B0606030504020204" pitchFamily="34" charset="0"/>
              </a:rPr>
              <a:t> </a:t>
            </a:r>
            <a:r>
              <a:rPr spc="-5" dirty="0">
                <a:latin typeface="Open Sans" panose="020B0606030504020204" pitchFamily="34" charset="0"/>
                <a:ea typeface="Open Sans" panose="020B0606030504020204" pitchFamily="34" charset="0"/>
                <a:cs typeface="Open Sans" panose="020B0606030504020204" pitchFamily="34" charset="0"/>
              </a:rPr>
              <a:t>consecutive </a:t>
            </a:r>
            <a:r>
              <a:rPr dirty="0">
                <a:latin typeface="Open Sans" panose="020B0606030504020204" pitchFamily="34" charset="0"/>
                <a:ea typeface="Open Sans" panose="020B0606030504020204" pitchFamily="34" charset="0"/>
                <a:cs typeface="Open Sans" panose="020B0606030504020204" pitchFamily="34" charset="0"/>
              </a:rPr>
              <a:t>Academic </a:t>
            </a:r>
            <a:r>
              <a:rPr spc="-20" dirty="0">
                <a:latin typeface="Open Sans" panose="020B0606030504020204" pitchFamily="34" charset="0"/>
                <a:ea typeface="Open Sans" panose="020B0606030504020204" pitchFamily="34" charset="0"/>
                <a:cs typeface="Open Sans" panose="020B0606030504020204" pitchFamily="34" charset="0"/>
              </a:rPr>
              <a:t>Years </a:t>
            </a:r>
            <a:r>
              <a:rPr b="1" dirty="0">
                <a:latin typeface="Open Sans" panose="020B0606030504020204" pitchFamily="34" charset="0"/>
                <a:ea typeface="Open Sans" panose="020B0606030504020204" pitchFamily="34" charset="0"/>
                <a:cs typeface="Open Sans" panose="020B0606030504020204" pitchFamily="34" charset="0"/>
              </a:rPr>
              <a:t>(Article</a:t>
            </a:r>
            <a:r>
              <a:rPr b="1" spc="20" dirty="0">
                <a:latin typeface="Open Sans" panose="020B0606030504020204" pitchFamily="34" charset="0"/>
                <a:ea typeface="Open Sans" panose="020B0606030504020204" pitchFamily="34" charset="0"/>
                <a:cs typeface="Open Sans" panose="020B0606030504020204" pitchFamily="34" charset="0"/>
              </a:rPr>
              <a:t> </a:t>
            </a:r>
            <a:r>
              <a:rPr b="1" dirty="0">
                <a:latin typeface="Open Sans" panose="020B0606030504020204" pitchFamily="34" charset="0"/>
                <a:ea typeface="Open Sans" panose="020B0606030504020204" pitchFamily="34" charset="0"/>
                <a:cs typeface="Open Sans" panose="020B0606030504020204" pitchFamily="34" charset="0"/>
              </a:rPr>
              <a:t>32.2.1)</a:t>
            </a:r>
            <a:r>
              <a:rPr lang="en-US" b="1" dirty="0">
                <a:latin typeface="Open Sans" panose="020B0606030504020204" pitchFamily="34" charset="0"/>
                <a:ea typeface="Open Sans" panose="020B0606030504020204" pitchFamily="34" charset="0"/>
                <a:cs typeface="Open Sans" panose="020B0606030504020204" pitchFamily="34" charset="0"/>
              </a:rPr>
              <a:t>. </a:t>
            </a:r>
            <a:r>
              <a:rPr lang="en-US" dirty="0">
                <a:latin typeface="Open Sans" panose="020B0606030504020204" pitchFamily="34" charset="0"/>
                <a:ea typeface="Open Sans" panose="020B0606030504020204" pitchFamily="34" charset="0"/>
                <a:cs typeface="Open Sans" panose="020B0606030504020204" pitchFamily="34" charset="0"/>
              </a:rPr>
              <a:t>This gives the Member one extra year, if they need it, but if they satisfy the requirement in three years, they would acquire the right.   They do not need to wait for five years.</a:t>
            </a:r>
          </a:p>
          <a:p>
            <a:pPr>
              <a:lnSpc>
                <a:spcPct val="100000"/>
              </a:lnSpc>
              <a:spcBef>
                <a:spcPts val="40"/>
              </a:spcBef>
              <a:buFont typeface="Arial"/>
              <a:buChar char="•"/>
            </a:pPr>
            <a:endParaRPr lang="en-US" dirty="0">
              <a:latin typeface="Open Sans" panose="020B0606030504020204" pitchFamily="34" charset="0"/>
              <a:ea typeface="Open Sans" panose="020B0606030504020204" pitchFamily="34" charset="0"/>
              <a:cs typeface="Open Sans" panose="020B0606030504020204" pitchFamily="34" charset="0"/>
            </a:endParaRPr>
          </a:p>
          <a:p>
            <a:pPr marL="241300" indent="-229235">
              <a:buFont typeface="Arial"/>
              <a:buChar char="•"/>
              <a:tabLst>
                <a:tab pos="241300" algn="l"/>
                <a:tab pos="241935" algn="l"/>
              </a:tabLst>
            </a:pPr>
            <a:endParaRPr lang="en-US" sz="1800" b="1" spc="-5" dirty="0">
              <a:latin typeface="Open Sans" panose="020B0606030504020204" pitchFamily="34" charset="0"/>
              <a:ea typeface="Open Sans" panose="020B0606030504020204" pitchFamily="34" charset="0"/>
              <a:cs typeface="Open Sans" panose="020B0606030504020204" pitchFamily="34" charset="0"/>
            </a:endParaRPr>
          </a:p>
          <a:p>
            <a:pPr marL="12065" marR="5080">
              <a:spcBef>
                <a:spcPts val="1200"/>
              </a:spcBef>
              <a:tabLst>
                <a:tab pos="241300" algn="l"/>
                <a:tab pos="241935" algn="l"/>
              </a:tabLst>
            </a:pPr>
            <a:endParaRPr lang="en-US" b="1" dirty="0">
              <a:latin typeface="Open Sans"/>
              <a:ea typeface="Open Sans"/>
              <a:cs typeface="Open Sans"/>
            </a:endParaRPr>
          </a:p>
        </p:txBody>
      </p:sp>
      <p:sp>
        <p:nvSpPr>
          <p:cNvPr id="4" name="Slide Number Placeholder 3">
            <a:extLst>
              <a:ext uri="{FF2B5EF4-FFF2-40B4-BE49-F238E27FC236}">
                <a16:creationId xmlns:a16="http://schemas.microsoft.com/office/drawing/2014/main" id="{292970F7-C67E-E271-135D-C55A59F68F23}"/>
              </a:ext>
            </a:extLst>
          </p:cNvPr>
          <p:cNvSpPr>
            <a:spLocks noGrp="1"/>
          </p:cNvSpPr>
          <p:nvPr>
            <p:ph type="sldNum" sz="quarter" idx="7"/>
          </p:nvPr>
        </p:nvSpPr>
        <p:spPr/>
        <p:txBody>
          <a:bodyPr/>
          <a:lstStyle/>
          <a:p>
            <a:fld id="{B6F15528-21DE-4FAA-801E-634DDDAF4B2B}" type="slidenum">
              <a:rPr lang="en-US" smtClean="0"/>
              <a:t>9</a:t>
            </a:fld>
            <a:endParaRPr lang="en-US"/>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1698</TotalTime>
  <Words>3592</Words>
  <Application>Microsoft Office PowerPoint</Application>
  <PresentationFormat>Widescreen</PresentationFormat>
  <Paragraphs>285</Paragraphs>
  <Slides>38</Slides>
  <Notes>6</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38</vt:i4>
      </vt:variant>
    </vt:vector>
  </HeadingPairs>
  <TitlesOfParts>
    <vt:vector size="45" baseType="lpstr">
      <vt:lpstr>Arial</vt:lpstr>
      <vt:lpstr>Arial,Sans-Serif</vt:lpstr>
      <vt:lpstr>Calibri</vt:lpstr>
      <vt:lpstr>Calibri Light</vt:lpstr>
      <vt:lpstr>Open Sans</vt:lpstr>
      <vt:lpstr>Palatino Linotype</vt:lpstr>
      <vt:lpstr>Office Theme</vt:lpstr>
      <vt:lpstr>Information Session:</vt:lpstr>
      <vt:lpstr>Table of Contents</vt:lpstr>
      <vt:lpstr>I.  Overview</vt:lpstr>
      <vt:lpstr>I.  Overview, Continued</vt:lpstr>
      <vt:lpstr>II. Adjuncts: Term Adjuncts and Continuing Adjuncts</vt:lpstr>
      <vt:lpstr> Adjuncts: Term Adjuncts and Continuing Adjuncts, continued</vt:lpstr>
      <vt:lpstr> Adjuncts: Term Adjuncts and Continuing Adjuncts, continued</vt:lpstr>
      <vt:lpstr>Adjuncts: Term Adjuncts and Continuing Adjuncts, continued</vt:lpstr>
      <vt:lpstr>Adjuncts: Term Adjuncts and Continuing Adjuncts, continued</vt:lpstr>
      <vt:lpstr>Adjuncts: Term Adjuncts and Continuing Adjuncts, continued</vt:lpstr>
      <vt:lpstr>Adjuncts: Term Adjuncts and Continuing Adjuncts</vt:lpstr>
      <vt:lpstr> Article 19 – Grievance and Arbitration</vt:lpstr>
      <vt:lpstr>Article 19, continued</vt:lpstr>
      <vt:lpstr>Article 19, continued</vt:lpstr>
      <vt:lpstr>Article 20, Discipline</vt:lpstr>
      <vt:lpstr> Article 20, continued</vt:lpstr>
      <vt:lpstr>  Article 20, continued</vt:lpstr>
      <vt:lpstr>III.  Disputes Grievances, Discipline, Arbitration, Safety and Security</vt:lpstr>
      <vt:lpstr>Article 22:  Safety and Security</vt:lpstr>
      <vt:lpstr>Article 22:  Safety and Security</vt:lpstr>
      <vt:lpstr>IV. Personnel Processes:  What’s New?</vt:lpstr>
      <vt:lpstr>PowerPoint Presentation</vt:lpstr>
      <vt:lpstr>Article 24 – Employment Equity, continued</vt:lpstr>
      <vt:lpstr>Article 24 – Employment Equity, Continued</vt:lpstr>
      <vt:lpstr>Article 24 – Employment Equity, Continued</vt:lpstr>
      <vt:lpstr>Article 24 – Employment Equity Continued</vt:lpstr>
      <vt:lpstr>Article 24 – Employment Equity, continued</vt:lpstr>
      <vt:lpstr>Article 25 –Appointments</vt:lpstr>
      <vt:lpstr> Article 25 –Appointments , Continued</vt:lpstr>
      <vt:lpstr>Article 25 –Appointments,Continued</vt:lpstr>
      <vt:lpstr>Article 30 – RTP</vt:lpstr>
      <vt:lpstr>Article 30 – RTP, continued</vt:lpstr>
      <vt:lpstr>PowerPoint Presentation</vt:lpstr>
      <vt:lpstr> Article 28 Performance Review</vt:lpstr>
      <vt:lpstr> Article 28 Performance Review</vt:lpstr>
      <vt:lpstr> Term Adjunct Appointment Report</vt:lpstr>
      <vt:lpstr>QUESTIONS?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Kanisha Szekely</dc:creator>
  <cp:lastModifiedBy>Allana Balesdent</cp:lastModifiedBy>
  <cp:revision>31</cp:revision>
  <cp:lastPrinted>2023-05-03T11:43:39Z</cp:lastPrinted>
  <dcterms:created xsi:type="dcterms:W3CDTF">2023-04-21T14:54:17Z</dcterms:created>
  <dcterms:modified xsi:type="dcterms:W3CDTF">2023-05-09T13:55:17Z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2023-03-29T00:00:00Z</vt:filetime>
  </property>
  <property fmtid="{D5CDD505-2E9C-101B-9397-08002B2CF9AE}" pid="3" name="Creator">
    <vt:lpwstr>Microsoft® PowerPoint® for Microsoft 365</vt:lpwstr>
  </property>
  <property fmtid="{D5CDD505-2E9C-101B-9397-08002B2CF9AE}" pid="4" name="LastSaved">
    <vt:filetime>2023-04-21T00:00:00Z</vt:filetime>
  </property>
</Properties>
</file>