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sldIdLst>
    <p:sldId id="256" r:id="rId2"/>
    <p:sldId id="257" r:id="rId3"/>
    <p:sldId id="258" r:id="rId4"/>
    <p:sldId id="263" r:id="rId5"/>
    <p:sldId id="284" r:id="rId6"/>
    <p:sldId id="285" r:id="rId7"/>
    <p:sldId id="286" r:id="rId8"/>
    <p:sldId id="287" r:id="rId9"/>
    <p:sldId id="266" r:id="rId10"/>
    <p:sldId id="267" r:id="rId11"/>
    <p:sldId id="260" r:id="rId12"/>
    <p:sldId id="261" r:id="rId13"/>
    <p:sldId id="275" r:id="rId14"/>
    <p:sldId id="282" r:id="rId15"/>
    <p:sldId id="276" r:id="rId16"/>
    <p:sldId id="277" r:id="rId17"/>
    <p:sldId id="262" r:id="rId18"/>
    <p:sldId id="264" r:id="rId19"/>
    <p:sldId id="265" r:id="rId20"/>
    <p:sldId id="281" r:id="rId21"/>
    <p:sldId id="278" r:id="rId22"/>
    <p:sldId id="268" r:id="rId23"/>
    <p:sldId id="274"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5">
          <p15:clr>
            <a:srgbClr val="A4A3A4"/>
          </p15:clr>
        </p15:guide>
        <p15:guide id="2" pos="4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65D1"/>
    <a:srgbClr val="445D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74"/>
  </p:normalViewPr>
  <p:slideViewPr>
    <p:cSldViewPr snapToGrid="0" snapToObjects="1">
      <p:cViewPr varScale="1">
        <p:scale>
          <a:sx n="72" d="100"/>
          <a:sy n="72" d="100"/>
        </p:scale>
        <p:origin x="1266" y="66"/>
      </p:cViewPr>
      <p:guideLst>
        <p:guide orient="horz" pos="1145"/>
        <p:guide pos="42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1038" y="2130425"/>
            <a:ext cx="7777162" cy="1470025"/>
          </a:xfrm>
        </p:spPr>
        <p:txBody>
          <a:bodyPr lIns="0" tIns="0" rIns="0" bIns="0" anchor="t">
            <a:normAutofit/>
          </a:bodyPr>
          <a:lstStyle>
            <a:lvl1pPr algn="l">
              <a:defRPr sz="3600" b="0">
                <a:solidFill>
                  <a:schemeClr val="tx1"/>
                </a:solidFill>
                <a:latin typeface="Palatino Linotype"/>
                <a:cs typeface="Palatino Linotype"/>
              </a:defRPr>
            </a:lvl1pPr>
          </a:lstStyle>
          <a:p>
            <a:r>
              <a:rPr lang="en-US"/>
              <a:t>Click to edit Master title style</a:t>
            </a:r>
          </a:p>
        </p:txBody>
      </p:sp>
      <p:sp>
        <p:nvSpPr>
          <p:cNvPr id="3" name="Subtitle 2"/>
          <p:cNvSpPr>
            <a:spLocks noGrp="1"/>
          </p:cNvSpPr>
          <p:nvPr>
            <p:ph type="subTitle" idx="1"/>
          </p:nvPr>
        </p:nvSpPr>
        <p:spPr>
          <a:xfrm>
            <a:off x="685800" y="3886200"/>
            <a:ext cx="7772400" cy="1752600"/>
          </a:xfrm>
        </p:spPr>
        <p:txBody>
          <a:bodyPr lIns="0" bIns="0">
            <a:normAutofit/>
          </a:bodyPr>
          <a:lstStyle>
            <a:lvl1pPr marL="0" indent="0" algn="l">
              <a:buNone/>
              <a:defRPr sz="1800" b="1" i="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2"/>
          </p:nvPr>
        </p:nvSpPr>
        <p:spPr>
          <a:xfrm>
            <a:off x="685800" y="6495561"/>
            <a:ext cx="909770" cy="365125"/>
          </a:xfrm>
          <a:prstGeom prst="rect">
            <a:avLst/>
          </a:prstGeom>
        </p:spPr>
        <p:txBody>
          <a:bodyPr vert="horz" lIns="0" tIns="0" rIns="0" bIns="0" rtlCol="0" anchor="t"/>
          <a:lstStyle>
            <a:lvl1pPr algn="l">
              <a:defRPr sz="1200">
                <a:solidFill>
                  <a:schemeClr val="tx1">
                    <a:tint val="75000"/>
                  </a:schemeClr>
                </a:solidFill>
              </a:defRPr>
            </a:lvl1pPr>
          </a:lstStyle>
          <a:p>
            <a:fld id="{2F6AE53F-E227-A345-A672-286B2CEC4DE6}" type="datetimeFigureOut">
              <a:rPr lang="en-US"/>
              <a:pPr/>
              <a:t>1/9/2023</a:t>
            </a:fld>
            <a:endParaRPr lang="en-US"/>
          </a:p>
        </p:txBody>
      </p:sp>
      <p:sp>
        <p:nvSpPr>
          <p:cNvPr id="9" name="Footer Placeholder 4"/>
          <p:cNvSpPr>
            <a:spLocks noGrp="1"/>
          </p:cNvSpPr>
          <p:nvPr>
            <p:ph type="ftr" sz="quarter" idx="3"/>
          </p:nvPr>
        </p:nvSpPr>
        <p:spPr>
          <a:xfrm>
            <a:off x="1318787" y="6495561"/>
            <a:ext cx="3177013" cy="365125"/>
          </a:xfrm>
          <a:prstGeom prst="rect">
            <a:avLst/>
          </a:prstGeom>
        </p:spPr>
        <p:txBody>
          <a:bodyPr vert="horz" lIns="0" tIns="0" rIns="0" bIns="0" rtlCol="0" anchor="t"/>
          <a:lstStyle>
            <a:lvl1pPr algn="l">
              <a:defRPr sz="1200">
                <a:solidFill>
                  <a:schemeClr val="tx1">
                    <a:tint val="75000"/>
                  </a:schemeClr>
                </a:solidFill>
              </a:defRPr>
            </a:lvl1pPr>
          </a:lstStyle>
          <a:p>
            <a:endParaRPr lang="en-US"/>
          </a:p>
        </p:txBody>
      </p:sp>
      <p:sp>
        <p:nvSpPr>
          <p:cNvPr id="10" name="Slide Number Placeholder 5"/>
          <p:cNvSpPr>
            <a:spLocks noGrp="1"/>
          </p:cNvSpPr>
          <p:nvPr>
            <p:ph type="sldNum" sz="quarter" idx="4"/>
          </p:nvPr>
        </p:nvSpPr>
        <p:spPr>
          <a:xfrm>
            <a:off x="6553200" y="6495561"/>
            <a:ext cx="1904949" cy="365125"/>
          </a:xfrm>
          <a:prstGeom prst="rect">
            <a:avLst/>
          </a:prstGeom>
        </p:spPr>
        <p:txBody>
          <a:bodyPr vert="horz" lIns="0" tIns="0" rIns="0" bIns="0" rtlCol="0" anchor="t"/>
          <a:lstStyle>
            <a:lvl1pPr algn="r">
              <a:defRPr sz="1200">
                <a:solidFill>
                  <a:schemeClr val="tx1">
                    <a:tint val="75000"/>
                  </a:schemeClr>
                </a:solidFill>
              </a:defRPr>
            </a:lvl1pPr>
          </a:lstStyle>
          <a:p>
            <a:fld id="{10537617-F04D-2D48-8B5D-62F0364B9B5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17687"/>
            <a:ext cx="2057400" cy="44836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817687"/>
            <a:ext cx="6019800" cy="44836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AE53F-E227-A345-A672-286B2CEC4DE6}" type="datetimeFigureOut">
              <a:rPr lang="en-US"/>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lIns="0" tIns="0" rIns="0" bIns="0"/>
          <a:lstStyle>
            <a:lvl1pPr marL="228600" indent="-228600">
              <a:defRPr sz="2400">
                <a:latin typeface="Palatino Linotype"/>
                <a:cs typeface="Palatino Linotype"/>
              </a:defRPr>
            </a:lvl1pPr>
            <a:lvl2pPr marL="455613" indent="-227013">
              <a:defRPr sz="2400">
                <a:latin typeface="Palatino Linotype"/>
                <a:cs typeface="Palatino Linotype"/>
              </a:defRPr>
            </a:lvl2pPr>
            <a:lvl3pPr marL="684213" indent="-228600">
              <a:defRPr sz="2400">
                <a:latin typeface="Palatino Linotype"/>
                <a:cs typeface="Palatino Linotype"/>
              </a:defRPr>
            </a:lvl3pPr>
            <a:lvl4pPr marL="911225" indent="-227013">
              <a:defRPr>
                <a:latin typeface="Palatino Linotype"/>
                <a:cs typeface="Palatino Linotype"/>
              </a:defRPr>
            </a:lvl4pPr>
            <a:lvl5pPr marL="1139825" indent="-228600">
              <a:defRPr>
                <a:latin typeface="Palatino Linotype"/>
                <a:cs typeface="Palatino Linotyp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AE53F-E227-A345-A672-286B2CEC4DE6}" type="datetimeFigureOut">
              <a:rPr lang="en-US"/>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808913" cy="1362075"/>
          </a:xfrm>
        </p:spPr>
        <p:txBody>
          <a:bodyPr anchor="t">
            <a:normAutofit/>
          </a:bodyPr>
          <a:lstStyle>
            <a:lvl1pPr algn="l">
              <a:defRPr sz="3600" b="0" i="0" cap="none">
                <a:solidFill>
                  <a:schemeClr val="tx1"/>
                </a:solidFill>
                <a:latin typeface="Palatino Linotype"/>
                <a:cs typeface="Palatino Linotype"/>
              </a:defRPr>
            </a:lvl1pPr>
          </a:lstStyle>
          <a:p>
            <a:r>
              <a:rPr lang="en-US"/>
              <a:t>Click to edit Master title style</a:t>
            </a:r>
          </a:p>
        </p:txBody>
      </p:sp>
      <p:sp>
        <p:nvSpPr>
          <p:cNvPr id="3" name="Text Placeholder 2"/>
          <p:cNvSpPr>
            <a:spLocks noGrp="1"/>
          </p:cNvSpPr>
          <p:nvPr>
            <p:ph type="body" idx="1"/>
          </p:nvPr>
        </p:nvSpPr>
        <p:spPr>
          <a:xfrm>
            <a:off x="681038" y="2906713"/>
            <a:ext cx="7813675" cy="1400017"/>
          </a:xfrm>
        </p:spPr>
        <p:txBody>
          <a:bodyPr lIns="0" tIns="0" rIns="0" bIns="0" anchor="b"/>
          <a:lstStyle>
            <a:lvl1pPr marL="0" indent="0">
              <a:buNone/>
              <a:defRPr sz="2000" b="1">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6AE53F-E227-A345-A672-286B2CEC4DE6}" type="datetimeFigureOut">
              <a:rPr lang="en-US"/>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17158"/>
            <a:ext cx="3814762" cy="4414838"/>
          </a:xfrm>
        </p:spPr>
        <p:txBody>
          <a:bodyPr lIns="0" tIns="0" rIns="0" bIns="0"/>
          <a:lstStyle>
            <a:lvl1pPr>
              <a:defRPr sz="2400" b="0" i="0">
                <a:latin typeface="Palatino Linotype"/>
                <a:cs typeface="Palatino Linotype"/>
              </a:defRPr>
            </a:lvl1pPr>
            <a:lvl2pPr>
              <a:defRPr sz="2400" b="0" i="0">
                <a:latin typeface="Palatino Linotype"/>
                <a:cs typeface="Palatino Linotype"/>
              </a:defRPr>
            </a:lvl2pPr>
            <a:lvl3pPr>
              <a:defRPr sz="1800" b="0" i="0">
                <a:latin typeface="Palatino Linotype"/>
                <a:cs typeface="Palatino Linotype"/>
              </a:defRPr>
            </a:lvl3pPr>
            <a:lvl4pPr>
              <a:defRPr sz="1800" b="0" i="0">
                <a:latin typeface="Palatino Linotype"/>
                <a:cs typeface="Palatino Linotype"/>
              </a:defRPr>
            </a:lvl4pPr>
            <a:lvl5pPr>
              <a:defRPr sz="1800" b="0" i="0">
                <a:latin typeface="Palatino Linotype"/>
                <a:cs typeface="Palatino Linotyp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2990" y="1817158"/>
            <a:ext cx="3883809" cy="4414838"/>
          </a:xfrm>
        </p:spPr>
        <p:txBody>
          <a:bodyPr lIns="0" tIns="0" rIns="0"/>
          <a:lstStyle>
            <a:lvl1pPr>
              <a:defRPr sz="2400" b="0" i="0">
                <a:latin typeface="Palatino Linotype"/>
                <a:cs typeface="Palatino Linotype"/>
              </a:defRPr>
            </a:lvl1pPr>
            <a:lvl2pPr>
              <a:defRPr sz="2400" b="0" i="0">
                <a:latin typeface="Palatino Linotype"/>
                <a:cs typeface="Palatino Linotype"/>
              </a:defRPr>
            </a:lvl2pPr>
            <a:lvl3pPr>
              <a:defRPr sz="1800" b="0" i="0">
                <a:latin typeface="Palatino Linotype"/>
                <a:cs typeface="Palatino Linotype"/>
              </a:defRPr>
            </a:lvl3pPr>
            <a:lvl4pPr>
              <a:defRPr sz="1800" b="0" i="0">
                <a:latin typeface="Palatino Linotype"/>
                <a:cs typeface="Palatino Linotype"/>
              </a:defRPr>
            </a:lvl4pPr>
            <a:lvl5pPr>
              <a:defRPr sz="1800" b="0" i="0">
                <a:latin typeface="Palatino Linotype"/>
                <a:cs typeface="Palatino Linotype"/>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6AE53F-E227-A345-A672-286B2CEC4DE6}" type="datetimeFigureOut">
              <a:rPr lang="en-US"/>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6AE53F-E227-A345-A672-286B2CEC4DE6}" type="datetimeFigureOut">
              <a:rPr lang="en-US"/>
              <a:pPr/>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AE53F-E227-A345-A672-286B2CEC4DE6}" type="datetimeFigureOut">
              <a:rPr lang="en-US"/>
              <a:pPr/>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1038" y="1278176"/>
            <a:ext cx="2784475" cy="887398"/>
          </a:xfrm>
        </p:spPr>
        <p:txBody>
          <a:bodyPr anchor="b">
            <a:normAutofit/>
          </a:bodyPr>
          <a:lstStyle>
            <a:lvl1pPr algn="l">
              <a:defRPr sz="1800" b="1"/>
            </a:lvl1pPr>
          </a:lstStyle>
          <a:p>
            <a:r>
              <a:rPr lang="en-US"/>
              <a:t>Click to edit Master title style</a:t>
            </a:r>
          </a:p>
        </p:txBody>
      </p:sp>
      <p:sp>
        <p:nvSpPr>
          <p:cNvPr id="3" name="Content Placeholder 2"/>
          <p:cNvSpPr>
            <a:spLocks noGrp="1"/>
          </p:cNvSpPr>
          <p:nvPr>
            <p:ph idx="1"/>
          </p:nvPr>
        </p:nvSpPr>
        <p:spPr>
          <a:xfrm>
            <a:off x="3575050" y="1816832"/>
            <a:ext cx="5111750" cy="4529138"/>
          </a:xfrm>
        </p:spPr>
        <p:txBody>
          <a:bodyPr/>
          <a:lstStyle>
            <a:lvl1pPr>
              <a:defRPr sz="24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1038" y="2295831"/>
            <a:ext cx="2784475" cy="40501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505022"/>
            <a:ext cx="5486400" cy="566738"/>
          </a:xfrm>
        </p:spPr>
        <p:txBody>
          <a:bodyPr anchor="b"/>
          <a:lstStyle>
            <a:lvl1pPr algn="l">
              <a:defRPr sz="2000" b="0">
                <a:solidFill>
                  <a:schemeClr val="tx1"/>
                </a:solidFill>
                <a:latin typeface="Palatino Linotype"/>
                <a:cs typeface="Palatino Linotype"/>
              </a:defRPr>
            </a:lvl1pPr>
          </a:lstStyle>
          <a:p>
            <a:r>
              <a:rPr lang="en-US"/>
              <a:t>Click to edit Master title style</a:t>
            </a:r>
          </a:p>
        </p:txBody>
      </p:sp>
      <p:sp>
        <p:nvSpPr>
          <p:cNvPr id="3" name="Picture Placeholder 2"/>
          <p:cNvSpPr>
            <a:spLocks noGrp="1"/>
          </p:cNvSpPr>
          <p:nvPr>
            <p:ph type="pic" idx="1"/>
          </p:nvPr>
        </p:nvSpPr>
        <p:spPr>
          <a:xfrm>
            <a:off x="685800" y="1817688"/>
            <a:ext cx="7772349" cy="38211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6071760"/>
            <a:ext cx="5486400" cy="804862"/>
          </a:xfrm>
        </p:spPr>
        <p:txBody>
          <a:bodyPr/>
          <a:lstStyle>
            <a:lvl1pPr marL="0" indent="0">
              <a:buNone/>
              <a:defRPr sz="1400" b="1" i="0">
                <a:latin typeface="Calibri"/>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6AE53F-E227-A345-A672-286B2CEC4DE6}" type="datetimeFigureOut">
              <a:rPr lang="en-US"/>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1038" y="1817688"/>
            <a:ext cx="8005762" cy="45080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6AE53F-E227-A345-A672-286B2CEC4DE6}" type="datetimeFigureOut">
              <a:rPr lang="en-US"/>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537617-F04D-2D48-8B5D-62F0364B9B5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695E247-86B5-FF4D-B03E-72FF32F0A047}"/>
              </a:ext>
            </a:extLst>
          </p:cNvPr>
          <p:cNvPicPr>
            <a:picLocks noChangeAspect="1"/>
          </p:cNvPicPr>
          <p:nvPr userDrawn="1"/>
        </p:nvPicPr>
        <p:blipFill>
          <a:blip r:embed="rId12"/>
          <a:stretch>
            <a:fillRect/>
          </a:stretch>
        </p:blipFill>
        <p:spPr>
          <a:xfrm>
            <a:off x="0" y="2686"/>
            <a:ext cx="9144000" cy="6858000"/>
          </a:xfrm>
          <a:prstGeom prst="rect">
            <a:avLst/>
          </a:prstGeom>
        </p:spPr>
      </p:pic>
      <p:sp>
        <p:nvSpPr>
          <p:cNvPr id="2" name="Title Placeholder 1"/>
          <p:cNvSpPr>
            <a:spLocks noGrp="1"/>
          </p:cNvSpPr>
          <p:nvPr>
            <p:ph type="title"/>
          </p:nvPr>
        </p:nvSpPr>
        <p:spPr>
          <a:xfrm>
            <a:off x="681038" y="0"/>
            <a:ext cx="6122987" cy="944387"/>
          </a:xfrm>
          <a:prstGeom prst="rect">
            <a:avLst/>
          </a:prstGeom>
        </p:spPr>
        <p:txBody>
          <a:bodyPr vert="horz" lIns="0" tIns="45720" rIns="91440" bIns="0" rtlCol="0" anchor="ctr">
            <a:normAutofit/>
          </a:bodyPr>
          <a:lstStyle/>
          <a:p>
            <a:r>
              <a:rPr lang="en-US"/>
              <a:t>Click to edit Master title style</a:t>
            </a:r>
          </a:p>
        </p:txBody>
      </p:sp>
      <p:sp>
        <p:nvSpPr>
          <p:cNvPr id="3" name="Text Placeholder 2"/>
          <p:cNvSpPr>
            <a:spLocks noGrp="1"/>
          </p:cNvSpPr>
          <p:nvPr>
            <p:ph type="body" idx="1"/>
          </p:nvPr>
        </p:nvSpPr>
        <p:spPr>
          <a:xfrm>
            <a:off x="681038" y="1817688"/>
            <a:ext cx="8005762" cy="4308475"/>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495561"/>
            <a:ext cx="909770" cy="365125"/>
          </a:xfrm>
          <a:prstGeom prst="rect">
            <a:avLst/>
          </a:prstGeom>
        </p:spPr>
        <p:txBody>
          <a:bodyPr vert="horz" lIns="0" tIns="0" rIns="0" bIns="0" rtlCol="0" anchor="t"/>
          <a:lstStyle>
            <a:lvl1pPr algn="l">
              <a:defRPr sz="1200">
                <a:solidFill>
                  <a:schemeClr val="tx1">
                    <a:tint val="75000"/>
                  </a:schemeClr>
                </a:solidFill>
              </a:defRPr>
            </a:lvl1pPr>
          </a:lstStyle>
          <a:p>
            <a:fld id="{2F6AE53F-E227-A345-A672-286B2CEC4DE6}" type="datetimeFigureOut">
              <a:rPr lang="en-US"/>
              <a:pPr/>
              <a:t>1/9/2023</a:t>
            </a:fld>
            <a:endParaRPr lang="en-US"/>
          </a:p>
        </p:txBody>
      </p:sp>
      <p:sp>
        <p:nvSpPr>
          <p:cNvPr id="5" name="Footer Placeholder 4"/>
          <p:cNvSpPr>
            <a:spLocks noGrp="1"/>
          </p:cNvSpPr>
          <p:nvPr>
            <p:ph type="ftr" sz="quarter" idx="3"/>
          </p:nvPr>
        </p:nvSpPr>
        <p:spPr>
          <a:xfrm>
            <a:off x="1318787" y="6495561"/>
            <a:ext cx="3177013" cy="365125"/>
          </a:xfrm>
          <a:prstGeom prst="rect">
            <a:avLst/>
          </a:prstGeom>
        </p:spPr>
        <p:txBody>
          <a:bodyPr vert="horz" lIns="0" tIns="0" rIns="0" bIns="0" rtlCol="0" anchor="t"/>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495561"/>
            <a:ext cx="1904949" cy="365125"/>
          </a:xfrm>
          <a:prstGeom prst="rect">
            <a:avLst/>
          </a:prstGeom>
        </p:spPr>
        <p:txBody>
          <a:bodyPr vert="horz" lIns="0" tIns="0" rIns="0" bIns="0" rtlCol="0" anchor="t"/>
          <a:lstStyle>
            <a:lvl1pPr algn="r">
              <a:defRPr sz="1200">
                <a:solidFill>
                  <a:schemeClr val="tx1">
                    <a:tint val="75000"/>
                  </a:schemeClr>
                </a:solidFill>
              </a:defRPr>
            </a:lvl1pPr>
          </a:lstStyle>
          <a:p>
            <a:fld id="{10537617-F04D-2D48-8B5D-62F0364B9B5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457200" rtl="0" eaLnBrk="1" latinLnBrk="0" hangingPunct="1">
        <a:lnSpc>
          <a:spcPts val="2400"/>
        </a:lnSpc>
        <a:spcBef>
          <a:spcPct val="0"/>
        </a:spcBef>
        <a:buNone/>
        <a:defRPr sz="2400" b="1" kern="1200">
          <a:solidFill>
            <a:schemeClr val="accent1"/>
          </a:solidFill>
          <a:latin typeface="+mj-lt"/>
          <a:ea typeface="+mj-ea"/>
          <a:cs typeface="+mj-cs"/>
        </a:defRPr>
      </a:lvl1pPr>
    </p:titleStyle>
    <p:bodyStyle>
      <a:lvl1pPr marL="228600"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1pPr>
      <a:lvl2pPr marL="455613" indent="-227013"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2pPr>
      <a:lvl3pPr marL="684213" indent="-228600" algn="l" defTabSz="457200" rtl="0" eaLnBrk="1" latinLnBrk="0" hangingPunct="1">
        <a:spcBef>
          <a:spcPct val="20000"/>
        </a:spcBef>
        <a:buFont typeface="Arial"/>
        <a:buChar char="•"/>
        <a:defRPr sz="2400" b="0" i="0" kern="1200">
          <a:solidFill>
            <a:schemeClr val="tx1"/>
          </a:solidFill>
          <a:latin typeface="Palatino Linotype"/>
          <a:ea typeface="+mn-ea"/>
          <a:cs typeface="Palatino Linotype"/>
        </a:defRPr>
      </a:lvl3pPr>
      <a:lvl4pPr marL="911225" indent="-227013"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4pPr>
      <a:lvl5pPr marL="1139825" indent="-228600" algn="l" defTabSz="457200" rtl="0" eaLnBrk="1" latinLnBrk="0" hangingPunct="1">
        <a:spcBef>
          <a:spcPct val="20000"/>
        </a:spcBef>
        <a:buFont typeface="Arial"/>
        <a:buChar char="»"/>
        <a:defRPr sz="2000" b="0" i="0" kern="1200">
          <a:solidFill>
            <a:schemeClr val="tx1"/>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scmagazine.com/home/security-news/wendys-has-agreed-to-pay-50-million-to-settle-negligence-claims-following-its-2015-2016-data-breach-that-affected-more-than-1000-of-the-burger-chains-loca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cisecuritystandards.org/pci_security/why_security_matters" TargetMode="Externa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cisecuritystandards.org/pci_security/why_security_matter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log.pcisecuritystandards.org/infographic-strong-password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https://www.pcisecuritystandards.org/pci_security/why_security_matters" TargetMode="Externa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queensu.ca/financialservices/sites/finswww/files/uploaded_files/PCI/PaymentCardAcceptanceProcedure.pdf" TargetMode="External"/><Relationship Id="rId2" Type="http://schemas.openxmlformats.org/officeDocument/2006/relationships/hyperlink" Target="https://www.queensu.ca/secretariat/policies/finance/payment-card-acceptance-polic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get.adobe.com/reader/?promoid=KLXME" TargetMode="External"/><Relationship Id="rId2" Type="http://schemas.openxmlformats.org/officeDocument/2006/relationships/hyperlink" Target="https://www.queensu.ca/financialservices/sites/finswww/files/uploaded_files/PCI/Resources/Fillable_Payment%20Card%20Security%20and%20Ethics%20Agreement_FINALwlogo.pdf" TargetMode="Externa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hyperlink" Target="https://www.queensu.ca/financialservices/sites/finswww/files/uploaded_files/PCI/PaymentCardAcceptanceProcedure.pdf" TargetMode="External"/><Relationship Id="rId4" Type="http://schemas.openxmlformats.org/officeDocument/2006/relationships/hyperlink" Target="https://www.queensu.ca/secretariat/policies/finance/payment-card-acceptance-polic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queensu.ca/financialservices/publications-policies-procedures/PCI" TargetMode="External"/><Relationship Id="rId2" Type="http://schemas.openxmlformats.org/officeDocument/2006/relationships/hyperlink" Target="mailto:finpcico@queensu.ca" TargetMode="External"/><Relationship Id="rId1" Type="http://schemas.openxmlformats.org/officeDocument/2006/relationships/slideLayout" Target="../slideLayouts/slideLayout2.xml"/><Relationship Id="rId4" Type="http://schemas.openxmlformats.org/officeDocument/2006/relationships/hyperlink" Target="https://www.pcisecuritystandards.org/pci_securit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pcisecuritystandards.org/documents/PCI_DSS_v3-2-1.pdf?agreement=true&amp;time=1557497230865" TargetMode="Externa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eyd24FlJCF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redit card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547082"/>
            <a:ext cx="1180856" cy="11808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a:t>Payment Card Industry (PCI)</a:t>
            </a:r>
            <a:br>
              <a:rPr lang="en-US" dirty="0"/>
            </a:br>
            <a:r>
              <a:rPr lang="en-US" dirty="0"/>
              <a:t>Awareness Training</a:t>
            </a:r>
          </a:p>
        </p:txBody>
      </p:sp>
      <p:sp>
        <p:nvSpPr>
          <p:cNvPr id="3" name="Subtitle 2"/>
          <p:cNvSpPr>
            <a:spLocks noGrp="1"/>
          </p:cNvSpPr>
          <p:nvPr>
            <p:ph type="subTitle" idx="1"/>
          </p:nvPr>
        </p:nvSpPr>
        <p:spPr>
          <a:xfrm>
            <a:off x="685800" y="3886200"/>
            <a:ext cx="7772400" cy="2584938"/>
          </a:xfrm>
        </p:spPr>
        <p:txBody>
          <a:bodyPr>
            <a:normAutofit fontScale="92500" lnSpcReduction="10000"/>
          </a:bodyPr>
          <a:lstStyle/>
          <a:p>
            <a:r>
              <a:rPr lang="en-US" dirty="0"/>
              <a:t>This training is mandatory for roles involved in the acceptance, capture, storage, transmission, and/or processing of payment card (credit/debit) information.</a:t>
            </a:r>
          </a:p>
          <a:p>
            <a:endParaRPr lang="en-US" dirty="0"/>
          </a:p>
          <a:p>
            <a:r>
              <a:rPr lang="en-US" dirty="0"/>
              <a:t>This training is not mandatory (but highly recommended) for executive, managerial, and/or supervisory roles that may not interact with payment card information directly, but whose decisions may affect the cardholder data environment at Queen’s.</a:t>
            </a:r>
          </a:p>
          <a:p>
            <a:endParaRPr lang="en-US" dirty="0"/>
          </a:p>
          <a:p>
            <a:r>
              <a:rPr lang="en-US" dirty="0">
                <a:solidFill>
                  <a:srgbClr val="C00000"/>
                </a:solidFill>
              </a:rPr>
              <a:t>Note</a:t>
            </a:r>
            <a:r>
              <a:rPr lang="en-US" b="0" dirty="0">
                <a:solidFill>
                  <a:srgbClr val="C00000"/>
                </a:solidFill>
              </a:rPr>
              <a:t>: this presentation contains screen tip definitions and web links. To read the definitions open the presentation in </a:t>
            </a:r>
            <a:r>
              <a:rPr lang="en-US" dirty="0">
                <a:solidFill>
                  <a:srgbClr val="C00000"/>
                </a:solidFill>
              </a:rPr>
              <a:t>present</a:t>
            </a:r>
            <a:r>
              <a:rPr lang="en-US" b="0" dirty="0">
                <a:solidFill>
                  <a:srgbClr val="C00000"/>
                </a:solidFill>
              </a:rPr>
              <a:t> mode and hover your mouse over the </a:t>
            </a:r>
            <a:r>
              <a:rPr lang="en-US" b="0" dirty="0">
                <a:solidFill>
                  <a:srgbClr val="A365D1"/>
                </a:solidFill>
              </a:rPr>
              <a:t>purple hyperlinked text,</a:t>
            </a:r>
            <a:r>
              <a:rPr lang="en-US" b="0" dirty="0">
                <a:solidFill>
                  <a:srgbClr val="7030A0"/>
                </a:solidFill>
              </a:rPr>
              <a:t> </a:t>
            </a:r>
            <a:r>
              <a:rPr lang="en-US" b="0" dirty="0">
                <a:solidFill>
                  <a:srgbClr val="C00000"/>
                </a:solidFill>
              </a:rPr>
              <a:t>or to access the </a:t>
            </a:r>
            <a:r>
              <a:rPr lang="en-US" b="0">
                <a:solidFill>
                  <a:srgbClr val="C00000"/>
                </a:solidFill>
              </a:rPr>
              <a:t>web link click </a:t>
            </a:r>
            <a:r>
              <a:rPr lang="en-US" b="0" dirty="0">
                <a:solidFill>
                  <a:srgbClr val="C00000"/>
                </a:solidFill>
              </a:rPr>
              <a:t>the </a:t>
            </a:r>
            <a:r>
              <a:rPr lang="en-US" b="0" dirty="0">
                <a:solidFill>
                  <a:srgbClr val="445DDA"/>
                </a:solidFill>
              </a:rPr>
              <a:t>blue </a:t>
            </a:r>
            <a:r>
              <a:rPr lang="en-US" b="0">
                <a:solidFill>
                  <a:srgbClr val="445DDA"/>
                </a:solidFill>
              </a:rPr>
              <a:t>hyperlinked text</a:t>
            </a:r>
            <a:r>
              <a:rPr lang="en-US" b="0">
                <a:solidFill>
                  <a:srgbClr val="7030A0"/>
                </a:solidFill>
              </a:rPr>
              <a:t>.</a:t>
            </a:r>
            <a:endParaRPr lang="en-US" b="0"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World Example</a:t>
            </a:r>
          </a:p>
        </p:txBody>
      </p:sp>
      <p:sp>
        <p:nvSpPr>
          <p:cNvPr id="3" name="Content Placeholder 2"/>
          <p:cNvSpPr>
            <a:spLocks noGrp="1"/>
          </p:cNvSpPr>
          <p:nvPr>
            <p:ph idx="1"/>
          </p:nvPr>
        </p:nvSpPr>
        <p:spPr/>
        <p:txBody>
          <a:bodyPr>
            <a:normAutofit fontScale="92500"/>
          </a:bodyPr>
          <a:lstStyle/>
          <a:p>
            <a:r>
              <a:rPr lang="en-US" dirty="0"/>
              <a:t>In 2015/16 customers who purchased food from Wendy’s noticed their cards were being fraudulently used at other retailers.</a:t>
            </a:r>
          </a:p>
          <a:p>
            <a:r>
              <a:rPr lang="en-US" dirty="0"/>
              <a:t>In an investigation it was discovered that 1,000 Wendy’s locations had been compromised after malware was installed on their point-of-sale devices by a third-party vendor.</a:t>
            </a:r>
          </a:p>
          <a:p>
            <a:r>
              <a:rPr lang="en-US" dirty="0"/>
              <a:t>The breach affected 7,500 banks and credit unions who filed a class action lawsuit against Wendy’s to recover costs.</a:t>
            </a:r>
          </a:p>
          <a:p>
            <a:r>
              <a:rPr lang="en-US" dirty="0"/>
              <a:t>In 2019 Wendy’s reached a settlement with the financial institutions for $50M. Their insurance will cover not quite half of the settlement fees.</a:t>
            </a:r>
          </a:p>
          <a:p>
            <a:endParaRPr lang="en-US" dirty="0"/>
          </a:p>
        </p:txBody>
      </p:sp>
      <p:sp>
        <p:nvSpPr>
          <p:cNvPr id="4" name="TextBox 3"/>
          <p:cNvSpPr txBox="1"/>
          <p:nvPr/>
        </p:nvSpPr>
        <p:spPr>
          <a:xfrm>
            <a:off x="96715" y="6434770"/>
            <a:ext cx="8862646" cy="400110"/>
          </a:xfrm>
          <a:prstGeom prst="rect">
            <a:avLst/>
          </a:prstGeom>
          <a:noFill/>
        </p:spPr>
        <p:txBody>
          <a:bodyPr wrap="square" rtlCol="0">
            <a:spAutoFit/>
          </a:bodyPr>
          <a:lstStyle/>
          <a:p>
            <a:r>
              <a:rPr lang="en-US" sz="1000" dirty="0">
                <a:hlinkClick r:id="rId2"/>
              </a:rPr>
              <a:t>https://www.scmagazine.com/home/security-news/wendys-has-agreed-to-pay-50-million-to-settle-negligence-claims-following-its-2015-2016-data-breach-that-affected-more-than-1000-of-the-burger-chains-locations/</a:t>
            </a:r>
            <a:endParaRPr lang="en-US" sz="1000" dirty="0"/>
          </a:p>
        </p:txBody>
      </p:sp>
    </p:spTree>
    <p:extLst>
      <p:ext uri="{BB962C8B-B14F-4D97-AF65-F5344CB8AC3E}">
        <p14:creationId xmlns:p14="http://schemas.microsoft.com/office/powerpoint/2010/main" val="372027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protecting?</a:t>
            </a:r>
          </a:p>
        </p:txBody>
      </p:sp>
      <p:sp>
        <p:nvSpPr>
          <p:cNvPr id="3" name="Content Placeholder 2"/>
          <p:cNvSpPr>
            <a:spLocks noGrp="1"/>
          </p:cNvSpPr>
          <p:nvPr>
            <p:ph idx="1"/>
          </p:nvPr>
        </p:nvSpPr>
        <p:spPr/>
        <p:txBody>
          <a:bodyPr>
            <a:normAutofit lnSpcReduction="10000"/>
          </a:bodyPr>
          <a:lstStyle/>
          <a:p>
            <a:r>
              <a:rPr lang="en-US" dirty="0"/>
              <a:t>Hackers want your cardholder data. By obtaining the </a:t>
            </a:r>
            <a:r>
              <a:rPr lang="en-US" dirty="0">
                <a:solidFill>
                  <a:srgbClr val="A365D1"/>
                </a:solidFill>
                <a:hlinkClick r:id="rId2" action="ppaction://hlinksldjump" tooltip="Unique payment card number (typically for credit or debit cards) that identifies the issuer and the particular cardholder account.">
                  <a:extLst>
                    <a:ext uri="{A12FA001-AC4F-418D-AE19-62706E023703}">
                      <ahyp:hlinkClr xmlns:ahyp="http://schemas.microsoft.com/office/drawing/2018/hyperlinkcolor" val="tx"/>
                    </a:ext>
                  </a:extLst>
                </a:hlinkClick>
              </a:rPr>
              <a:t>Primary Account Number (PAN) </a:t>
            </a:r>
            <a:r>
              <a:rPr lang="en-US" dirty="0"/>
              <a:t>and </a:t>
            </a:r>
            <a:r>
              <a:rPr lang="en-US" dirty="0">
                <a:solidFill>
                  <a:srgbClr val="A365D1"/>
                </a:solidFill>
                <a:hlinkClick r:id="rId2" action="ppaction://hlinksldjump" tooltip="Security-related information (including but not limited to card validation codes/values, full track data (from the magnetic stripe or equivalent on a chip), PINs, and PIN blocks) used to authenticate cardholders and/or authorize payment card transactions.">
                  <a:extLst>
                    <a:ext uri="{A12FA001-AC4F-418D-AE19-62706E023703}">
                      <ahyp:hlinkClr xmlns:ahyp="http://schemas.microsoft.com/office/drawing/2018/hyperlinkcolor" val="tx"/>
                    </a:ext>
                  </a:extLst>
                </a:hlinkClick>
              </a:rPr>
              <a:t>sensitive authentication data</a:t>
            </a:r>
            <a:r>
              <a:rPr lang="en-US" dirty="0"/>
              <a:t>, a thief can impersonate the cardholder, use the card, and steal the cardholder’s identity.</a:t>
            </a:r>
          </a:p>
          <a:p>
            <a:endParaRPr lang="en-US" dirty="0"/>
          </a:p>
          <a:p>
            <a:r>
              <a:rPr lang="en-US" dirty="0"/>
              <a:t>Take a look at the </a:t>
            </a:r>
            <a:r>
              <a:rPr lang="en-US" dirty="0">
                <a:solidFill>
                  <a:srgbClr val="A365D1"/>
                </a:solidFill>
                <a:hlinkClick r:id="rId2" action="ppaction://hlinksldjump" tooltip="For purposes of PCI DSS, any payment card/device that bears the logo of the founding members of PCI SSC, which are American Express, Discover Financial Services, JCB International, MasterCard, or Visa, Inc.">
                  <a:extLst>
                    <a:ext uri="{A12FA001-AC4F-418D-AE19-62706E023703}">
                      <ahyp:hlinkClr xmlns:ahyp="http://schemas.microsoft.com/office/drawing/2018/hyperlinkcolor" val="tx"/>
                    </a:ext>
                  </a:extLst>
                </a:hlinkClick>
              </a:rPr>
              <a:t>payment card</a:t>
            </a:r>
            <a:r>
              <a:rPr lang="en-US" dirty="0">
                <a:solidFill>
                  <a:srgbClr val="A365D1"/>
                </a:solidFill>
              </a:rPr>
              <a:t> </a:t>
            </a:r>
            <a:r>
              <a:rPr lang="en-US" dirty="0"/>
              <a:t>diagram on the next slide. Everything at the end of a red arrow is sensitive cardholder data. Anything on the back side and </a:t>
            </a:r>
            <a:r>
              <a:rPr lang="en-US" dirty="0">
                <a:solidFill>
                  <a:srgbClr val="A365D1"/>
                </a:solidFill>
                <a:hlinkClick r:id="rId2" action="ppaction://hlinksldjump" tooltip="Card Identification Number (American Express and Discover payment cards)">
                  <a:extLst>
                    <a:ext uri="{A12FA001-AC4F-418D-AE19-62706E023703}">
                      <ahyp:hlinkClr xmlns:ahyp="http://schemas.microsoft.com/office/drawing/2018/hyperlinkcolor" val="tx"/>
                    </a:ext>
                  </a:extLst>
                </a:hlinkClick>
              </a:rPr>
              <a:t>CID</a:t>
            </a:r>
            <a:r>
              <a:rPr lang="en-US" dirty="0">
                <a:solidFill>
                  <a:srgbClr val="0000FF"/>
                </a:solidFill>
                <a:hlinkClick r:id="rId2" action="ppaction://hlinksldjump" tooltip="Card Identification Number (American Express and Discover payment cards)">
                  <a:extLst>
                    <a:ext uri="{A12FA001-AC4F-418D-AE19-62706E023703}">
                      <ahyp:hlinkClr xmlns:ahyp="http://schemas.microsoft.com/office/drawing/2018/hyperlinkcolor" val="tx"/>
                    </a:ext>
                  </a:extLst>
                </a:hlinkClick>
              </a:rPr>
              <a:t> </a:t>
            </a:r>
            <a:r>
              <a:rPr lang="en-US" dirty="0"/>
              <a:t>must never be stored. You must have a good business reason for storing anything else, and that data must be protected.</a:t>
            </a:r>
          </a:p>
          <a:p>
            <a:endParaRPr lang="en-US" dirty="0"/>
          </a:p>
          <a:p>
            <a:pPr marL="0" indent="0">
              <a:buNone/>
            </a:pPr>
            <a:endParaRPr lang="en-US" dirty="0"/>
          </a:p>
        </p:txBody>
      </p:sp>
      <p:sp>
        <p:nvSpPr>
          <p:cNvPr id="5" name="TextBox 4"/>
          <p:cNvSpPr txBox="1"/>
          <p:nvPr/>
        </p:nvSpPr>
        <p:spPr>
          <a:xfrm>
            <a:off x="167054" y="6595291"/>
            <a:ext cx="4251485" cy="253916"/>
          </a:xfrm>
          <a:prstGeom prst="rect">
            <a:avLst/>
          </a:prstGeom>
          <a:noFill/>
        </p:spPr>
        <p:txBody>
          <a:bodyPr wrap="none" rtlCol="0">
            <a:spAutoFit/>
          </a:bodyPr>
          <a:lstStyle/>
          <a:p>
            <a:r>
              <a:rPr lang="en-US" sz="1050" dirty="0">
                <a:hlinkClick r:id="rId3"/>
              </a:rPr>
              <a:t>https://www.pcisecuritystandards.org/pci_security/why_security_matters</a:t>
            </a:r>
            <a:r>
              <a:rPr lang="en-US" sz="1050" dirty="0"/>
              <a:t> </a:t>
            </a:r>
          </a:p>
        </p:txBody>
      </p:sp>
    </p:spTree>
    <p:extLst>
      <p:ext uri="{BB962C8B-B14F-4D97-AF65-F5344CB8AC3E}">
        <p14:creationId xmlns:p14="http://schemas.microsoft.com/office/powerpoint/2010/main" val="3378493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pcisecuritystandards.org/2015/images/cc-da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54" y="2145323"/>
            <a:ext cx="8787988" cy="37223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What are we protecting?</a:t>
            </a:r>
          </a:p>
        </p:txBody>
      </p:sp>
      <p:sp>
        <p:nvSpPr>
          <p:cNvPr id="7" name="TextBox 6"/>
          <p:cNvSpPr txBox="1"/>
          <p:nvPr/>
        </p:nvSpPr>
        <p:spPr>
          <a:xfrm>
            <a:off x="167054" y="6595291"/>
            <a:ext cx="4251485" cy="253916"/>
          </a:xfrm>
          <a:prstGeom prst="rect">
            <a:avLst/>
          </a:prstGeom>
          <a:noFill/>
        </p:spPr>
        <p:txBody>
          <a:bodyPr wrap="none" rtlCol="0">
            <a:spAutoFit/>
          </a:bodyPr>
          <a:lstStyle/>
          <a:p>
            <a:r>
              <a:rPr lang="en-US" sz="1050" dirty="0">
                <a:hlinkClick r:id="rId3"/>
              </a:rPr>
              <a:t>https://www.pcisecuritystandards.org/pci_security/why_security_matters</a:t>
            </a:r>
            <a:r>
              <a:rPr lang="en-US" sz="1050" dirty="0"/>
              <a:t> </a:t>
            </a:r>
          </a:p>
        </p:txBody>
      </p:sp>
      <p:sp>
        <p:nvSpPr>
          <p:cNvPr id="2" name="Rectangle 1"/>
          <p:cNvSpPr/>
          <p:nvPr/>
        </p:nvSpPr>
        <p:spPr>
          <a:xfrm>
            <a:off x="4624754" y="2989385"/>
            <a:ext cx="3490546" cy="2180492"/>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own Arrow 2"/>
          <p:cNvSpPr/>
          <p:nvPr/>
        </p:nvSpPr>
        <p:spPr>
          <a:xfrm>
            <a:off x="7552592" y="5169877"/>
            <a:ext cx="430823" cy="6977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677757" y="5858596"/>
            <a:ext cx="2611316" cy="646331"/>
          </a:xfrm>
          <a:prstGeom prst="rect">
            <a:avLst/>
          </a:prstGeom>
          <a:noFill/>
        </p:spPr>
        <p:txBody>
          <a:bodyPr wrap="square" rtlCol="0">
            <a:spAutoFit/>
          </a:bodyPr>
          <a:lstStyle/>
          <a:p>
            <a:r>
              <a:rPr lang="en-US" b="1" u="sng" dirty="0">
                <a:latin typeface="Palatino Linotype" panose="02040502050505030304" pitchFamily="18" charset="0"/>
              </a:rPr>
              <a:t>This information can NEVER be stored</a:t>
            </a:r>
          </a:p>
        </p:txBody>
      </p:sp>
      <p:sp>
        <p:nvSpPr>
          <p:cNvPr id="6" name="Rectangle 5"/>
          <p:cNvSpPr/>
          <p:nvPr/>
        </p:nvSpPr>
        <p:spPr>
          <a:xfrm>
            <a:off x="3780692" y="3780692"/>
            <a:ext cx="844062" cy="386862"/>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4142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38" y="293210"/>
            <a:ext cx="5464785" cy="451074"/>
          </a:xfrm>
        </p:spPr>
        <p:txBody>
          <a:bodyPr>
            <a:noAutofit/>
          </a:bodyPr>
          <a:lstStyle/>
          <a:p>
            <a:r>
              <a:rPr lang="en-US" sz="2400" dirty="0"/>
              <a:t>Accepting payment cards electronically</a:t>
            </a:r>
          </a:p>
        </p:txBody>
      </p:sp>
      <p:sp>
        <p:nvSpPr>
          <p:cNvPr id="7" name="Text Placeholder 6"/>
          <p:cNvSpPr>
            <a:spLocks noGrp="1"/>
          </p:cNvSpPr>
          <p:nvPr>
            <p:ph type="body" sz="half" idx="2"/>
          </p:nvPr>
        </p:nvSpPr>
        <p:spPr>
          <a:xfrm>
            <a:off x="5486400" y="1945176"/>
            <a:ext cx="3508131" cy="4490793"/>
          </a:xfrm>
        </p:spPr>
        <p:txBody>
          <a:bodyPr>
            <a:normAutofit/>
          </a:bodyPr>
          <a:lstStyle/>
          <a:p>
            <a:r>
              <a:rPr lang="en-US" sz="1700" dirty="0"/>
              <a:t>You must ensure the security of your electronic payment methods. This includes:</a:t>
            </a:r>
          </a:p>
          <a:p>
            <a:pPr marL="285750" indent="-285750">
              <a:buFontTx/>
              <a:buChar char="-"/>
            </a:pPr>
            <a:r>
              <a:rPr lang="en-US" sz="1700" dirty="0"/>
              <a:t>Completing inspections on PIN pad devices.</a:t>
            </a:r>
          </a:p>
          <a:p>
            <a:pPr marL="285750" indent="-285750">
              <a:buFontTx/>
              <a:buChar char="-"/>
            </a:pPr>
            <a:r>
              <a:rPr lang="en-US" sz="1700" dirty="0"/>
              <a:t>Logging off of your PCI terminal.</a:t>
            </a:r>
          </a:p>
          <a:p>
            <a:pPr marL="285750" indent="-285750">
              <a:buFontTx/>
              <a:buChar char="-"/>
            </a:pPr>
            <a:r>
              <a:rPr lang="en-US" sz="1700" dirty="0"/>
              <a:t>Monitoring the connection between Queen’s and hosted pay pages/e-commerce.</a:t>
            </a:r>
          </a:p>
          <a:p>
            <a:pPr marL="285750" indent="-285750">
              <a:buFontTx/>
              <a:buChar char="-"/>
            </a:pPr>
            <a:r>
              <a:rPr lang="en-US" sz="1700" dirty="0"/>
              <a:t>Creating strong passwords.</a:t>
            </a:r>
          </a:p>
          <a:p>
            <a:endParaRPr lang="en-US" dirty="0"/>
          </a:p>
          <a:p>
            <a:endParaRPr lang="en-US" dirty="0"/>
          </a:p>
          <a:p>
            <a:r>
              <a:rPr lang="en-US" sz="1100" dirty="0"/>
              <a:t>*</a:t>
            </a:r>
            <a:r>
              <a:rPr lang="en-US" sz="1100" dirty="0">
                <a:latin typeface="Palatino Linotype" panose="02040502050505030304" pitchFamily="18" charset="0"/>
              </a:rPr>
              <a:t>If wanting to process telephone payments using VOIP, wireless headsets, mouse, keyboard etc. contact PCI Co-ordinator prior to use to ensure PCI Compliant</a:t>
            </a:r>
            <a:r>
              <a:rPr lang="en-US" sz="1100" dirty="0">
                <a:latin typeface="Segoe UI" panose="020B0502040204020203" pitchFamily="34" charset="0"/>
              </a:rPr>
              <a:t>."</a:t>
            </a:r>
            <a:endParaRPr lang="en-US" sz="1100" dirty="0"/>
          </a:p>
          <a:p>
            <a:endParaRPr lang="en-US" dirty="0"/>
          </a:p>
        </p:txBody>
      </p:sp>
      <p:sp>
        <p:nvSpPr>
          <p:cNvPr id="4" name="Rectangle 2"/>
          <p:cNvSpPr>
            <a:spLocks noChangeArrowheads="1"/>
          </p:cNvSpPr>
          <p:nvPr/>
        </p:nvSpPr>
        <p:spPr bwMode="auto">
          <a:xfrm>
            <a:off x="527538" y="17584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2570993539"/>
              </p:ext>
            </p:extLst>
          </p:nvPr>
        </p:nvGraphicFramePr>
        <p:xfrm>
          <a:off x="330688" y="1758462"/>
          <a:ext cx="6053395" cy="4281853"/>
        </p:xfrm>
        <a:graphic>
          <a:graphicData uri="http://schemas.openxmlformats.org/presentationml/2006/ole">
            <mc:AlternateContent xmlns:mc="http://schemas.openxmlformats.org/markup-compatibility/2006">
              <mc:Choice xmlns:v="urn:schemas-microsoft-com:vml" Requires="v">
                <p:oleObj spid="_x0000_s1027" name="Visio" r:id="rId3" imgW="7648687" imgH="5410058" progId="Visio.Drawing.15">
                  <p:embed/>
                </p:oleObj>
              </mc:Choice>
              <mc:Fallback>
                <p:oleObj name="Visio" r:id="rId3" imgW="7648687" imgH="5410058" progId="Visio.Drawing.15">
                  <p:embed/>
                  <p:pic>
                    <p:nvPicPr>
                      <p:cNvPr id="8" name="Content Placeholder 7"/>
                      <p:cNvPicPr>
                        <a:picLocks noChangeAspect="1" noChangeArrowheads="1"/>
                      </p:cNvPicPr>
                      <p:nvPr/>
                    </p:nvPicPr>
                    <p:blipFill>
                      <a:blip r:embed="rId4"/>
                      <a:srcRect/>
                      <a:stretch>
                        <a:fillRect/>
                      </a:stretch>
                    </p:blipFill>
                    <p:spPr bwMode="auto">
                      <a:xfrm>
                        <a:off x="330688" y="1758462"/>
                        <a:ext cx="6053395" cy="4281853"/>
                      </a:xfrm>
                      <a:prstGeom prst="rect">
                        <a:avLst/>
                      </a:prstGeom>
                      <a:noFill/>
                    </p:spPr>
                  </p:pic>
                </p:oleObj>
              </mc:Fallback>
            </mc:AlternateContent>
          </a:graphicData>
        </a:graphic>
      </p:graphicFrame>
    </p:spTree>
    <p:extLst>
      <p:ext uri="{BB962C8B-B14F-4D97-AF65-F5344CB8AC3E}">
        <p14:creationId xmlns:p14="http://schemas.microsoft.com/office/powerpoint/2010/main" val="780530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strong passwords</a:t>
            </a:r>
          </a:p>
        </p:txBody>
      </p:sp>
      <p:sp>
        <p:nvSpPr>
          <p:cNvPr id="3" name="Content Placeholder 2"/>
          <p:cNvSpPr>
            <a:spLocks noGrp="1"/>
          </p:cNvSpPr>
          <p:nvPr>
            <p:ph idx="1"/>
          </p:nvPr>
        </p:nvSpPr>
        <p:spPr/>
        <p:txBody>
          <a:bodyPr>
            <a:normAutofit/>
          </a:bodyPr>
          <a:lstStyle/>
          <a:p>
            <a:r>
              <a:rPr lang="en-US" dirty="0"/>
              <a:t>The use of weak and default passwords is one of the leading causes of data breaches. </a:t>
            </a:r>
          </a:p>
          <a:p>
            <a:pPr marL="0" indent="0">
              <a:buNone/>
            </a:pPr>
            <a:endParaRPr lang="en-US" dirty="0"/>
          </a:p>
        </p:txBody>
      </p:sp>
      <p:sp>
        <p:nvSpPr>
          <p:cNvPr id="5" name="TextBox 4"/>
          <p:cNvSpPr txBox="1"/>
          <p:nvPr/>
        </p:nvSpPr>
        <p:spPr>
          <a:xfrm>
            <a:off x="167054" y="6595291"/>
            <a:ext cx="3895618" cy="253916"/>
          </a:xfrm>
          <a:prstGeom prst="rect">
            <a:avLst/>
          </a:prstGeom>
          <a:noFill/>
        </p:spPr>
        <p:txBody>
          <a:bodyPr wrap="none" rtlCol="0">
            <a:spAutoFit/>
          </a:bodyPr>
          <a:lstStyle/>
          <a:p>
            <a:r>
              <a:rPr lang="en-US" sz="1050" dirty="0">
                <a:hlinkClick r:id="rId2"/>
              </a:rPr>
              <a:t>https://blog.pcisecuritystandards.org/infographic-strong-passwords</a:t>
            </a:r>
            <a:endParaRPr lang="en-US" sz="1050" dirty="0"/>
          </a:p>
        </p:txBody>
      </p:sp>
      <p:pic>
        <p:nvPicPr>
          <p:cNvPr id="4" name="Picture 3"/>
          <p:cNvPicPr>
            <a:picLocks noChangeAspect="1"/>
          </p:cNvPicPr>
          <p:nvPr/>
        </p:nvPicPr>
        <p:blipFill>
          <a:blip r:embed="rId3"/>
          <a:stretch>
            <a:fillRect/>
          </a:stretch>
        </p:blipFill>
        <p:spPr>
          <a:xfrm>
            <a:off x="373567" y="2642521"/>
            <a:ext cx="8620703" cy="3575082"/>
          </a:xfrm>
          <a:prstGeom prst="rect">
            <a:avLst/>
          </a:prstGeom>
        </p:spPr>
      </p:pic>
    </p:spTree>
    <p:extLst>
      <p:ext uri="{BB962C8B-B14F-4D97-AF65-F5344CB8AC3E}">
        <p14:creationId xmlns:p14="http://schemas.microsoft.com/office/powerpoint/2010/main" val="1036166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7" y="222871"/>
            <a:ext cx="5693385" cy="451074"/>
          </a:xfrm>
        </p:spPr>
        <p:txBody>
          <a:bodyPr>
            <a:noAutofit/>
          </a:bodyPr>
          <a:lstStyle/>
          <a:p>
            <a:r>
              <a:rPr lang="en-US" sz="2400" dirty="0"/>
              <a:t>Accepting written payment card info</a:t>
            </a:r>
          </a:p>
        </p:txBody>
      </p:sp>
      <p:sp>
        <p:nvSpPr>
          <p:cNvPr id="7" name="Text Placeholder 6"/>
          <p:cNvSpPr>
            <a:spLocks noGrp="1"/>
          </p:cNvSpPr>
          <p:nvPr>
            <p:ph type="body" sz="half" idx="2"/>
          </p:nvPr>
        </p:nvSpPr>
        <p:spPr>
          <a:xfrm>
            <a:off x="4572000" y="1890347"/>
            <a:ext cx="4396153" cy="4994030"/>
          </a:xfrm>
        </p:spPr>
        <p:txBody>
          <a:bodyPr>
            <a:normAutofit/>
          </a:bodyPr>
          <a:lstStyle/>
          <a:p>
            <a:r>
              <a:rPr lang="en-US" sz="1600" dirty="0"/>
              <a:t>You are responsible for the </a:t>
            </a:r>
            <a:r>
              <a:rPr lang="en-US" sz="1600" dirty="0">
                <a:solidFill>
                  <a:srgbClr val="A365D1"/>
                </a:solidFill>
                <a:hlinkClick r:id="rId3" action="ppaction://hlinksldjump" tooltip="The documentation showing the full process of acquisition, transfer, handling and disposition of physical or electronic materials.">
                  <a:extLst>
                    <a:ext uri="{A12FA001-AC4F-418D-AE19-62706E023703}">
                      <ahyp:hlinkClr xmlns:ahyp="http://schemas.microsoft.com/office/drawing/2018/hyperlinkcolor" val="tx"/>
                    </a:ext>
                  </a:extLst>
                </a:hlinkClick>
              </a:rPr>
              <a:t>chain of custody </a:t>
            </a:r>
            <a:r>
              <a:rPr lang="en-US" sz="1600" dirty="0"/>
              <a:t>for any payment card data that you write down. Custody transfer via a bonded courier is permitted.</a:t>
            </a:r>
          </a:p>
          <a:p>
            <a:endParaRPr lang="en-US" sz="1600" dirty="0"/>
          </a:p>
          <a:p>
            <a:r>
              <a:rPr lang="en-US" sz="1600" b="1" dirty="0"/>
              <a:t>Payment card information is never to be received via end user messaging such as voicemail, e-mail, or text message.</a:t>
            </a:r>
          </a:p>
          <a:p>
            <a:endParaRPr lang="en-US" dirty="0"/>
          </a:p>
          <a:p>
            <a:r>
              <a:rPr lang="en-US" sz="1800" dirty="0"/>
              <a:t>*</a:t>
            </a:r>
            <a:r>
              <a:rPr lang="en-US" sz="1100" dirty="0"/>
              <a:t>The card verification value (also known as CVD, CVN, CVV, CVV2, CVC) </a:t>
            </a:r>
            <a:r>
              <a:rPr lang="en-US" sz="1100" b="1" dirty="0"/>
              <a:t>is never to be written down </a:t>
            </a:r>
            <a:r>
              <a:rPr lang="en-US" sz="1100" dirty="0"/>
              <a:t>in any form. If a customer accidentally provides this information (ex. on a mailed in application with payment card info) it must be destroyed immediately via crosscut shredding or Iron Mountain box.</a:t>
            </a:r>
          </a:p>
          <a:p>
            <a:endParaRPr lang="en-US" sz="1100" dirty="0"/>
          </a:p>
          <a:p>
            <a:r>
              <a:rPr lang="en-US" sz="1100" dirty="0"/>
              <a:t>**If telephone processing involves technologies such as VOIP, wireless headsets, etc., it needs to be approved by the PCI </a:t>
            </a:r>
            <a:br>
              <a:rPr lang="en-US" sz="1100" dirty="0"/>
            </a:br>
            <a:r>
              <a:rPr lang="en-US" sz="1100" dirty="0"/>
              <a:t>Co-ordinator prior to use.</a:t>
            </a:r>
          </a:p>
          <a:p>
            <a:endParaRPr lang="en-US" sz="1100" dirty="0"/>
          </a:p>
          <a:p>
            <a:r>
              <a:rPr lang="en-US" sz="1100" dirty="0"/>
              <a:t>***Processing using a fax machine must be approved by the PCI </a:t>
            </a:r>
            <a:br>
              <a:rPr lang="en-US" sz="1100" dirty="0"/>
            </a:br>
            <a:r>
              <a:rPr lang="en-US" sz="1100" dirty="0"/>
              <a:t>Co-ordinator prior to use.</a:t>
            </a:r>
          </a:p>
          <a:p>
            <a:endParaRPr lang="en-US" dirty="0"/>
          </a:p>
        </p:txBody>
      </p:sp>
      <p:sp>
        <p:nvSpPr>
          <p:cNvPr id="4" name="Rectangle 2"/>
          <p:cNvSpPr>
            <a:spLocks noChangeArrowheads="1"/>
          </p:cNvSpPr>
          <p:nvPr/>
        </p:nvSpPr>
        <p:spPr bwMode="auto">
          <a:xfrm>
            <a:off x="527538" y="17584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nvGraphicFramePr>
        <p:xfrm>
          <a:off x="597877" y="1406769"/>
          <a:ext cx="3552825" cy="4972050"/>
        </p:xfrm>
        <a:graphic>
          <a:graphicData uri="http://schemas.openxmlformats.org/presentationml/2006/ole">
            <mc:AlternateContent xmlns:mc="http://schemas.openxmlformats.org/markup-compatibility/2006">
              <mc:Choice xmlns:v="urn:schemas-microsoft-com:vml" Requires="v">
                <p:oleObj spid="_x0000_s2051" name="Visio" r:id="rId4" imgW="5076915" imgH="7086561" progId="Visio.Drawing.15">
                  <p:embed/>
                </p:oleObj>
              </mc:Choice>
              <mc:Fallback>
                <p:oleObj name="Visio" r:id="rId4" imgW="5076915" imgH="7086561" progId="Visio.Drawing.15">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877" y="1406769"/>
                        <a:ext cx="3552825" cy="4972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1627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Storing and disposing of paper forms</a:t>
            </a:r>
          </a:p>
        </p:txBody>
      </p:sp>
      <p:sp>
        <p:nvSpPr>
          <p:cNvPr id="6" name="Content Placeholder 5"/>
          <p:cNvSpPr>
            <a:spLocks noGrp="1"/>
          </p:cNvSpPr>
          <p:nvPr>
            <p:ph idx="1"/>
          </p:nvPr>
        </p:nvSpPr>
        <p:spPr/>
        <p:txBody>
          <a:bodyPr>
            <a:normAutofit/>
          </a:bodyPr>
          <a:lstStyle/>
          <a:p>
            <a:r>
              <a:rPr lang="en-US" dirty="0"/>
              <a:t>Businesses are permitted to physically store a written PAN and expiration date as long as it is for less than 30 days, in a secured and locked facility, and cross shredded when no longer needed (or after the transaction has been completed).</a:t>
            </a:r>
          </a:p>
          <a:p>
            <a:pPr lvl="1"/>
            <a:r>
              <a:rPr lang="en-US" dirty="0"/>
              <a:t>Example: storing a form in a locked filing cabinet in an office where access is controlled. The form is either cross shredded or placed in an Iron Mountain box when the transaction has completed.</a:t>
            </a:r>
          </a:p>
          <a:p>
            <a:endParaRPr lang="en-US" dirty="0"/>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529" y="5325452"/>
            <a:ext cx="983695" cy="1023938"/>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5818993" y="14164196"/>
            <a:ext cx="67820"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50" name="Picture 6" descr="Image result for iron mountain shredding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610" y="5236857"/>
            <a:ext cx="2075384" cy="112663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controlled ac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0645" y="5257800"/>
            <a:ext cx="1329406" cy="1159242"/>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2576146" y="5609492"/>
            <a:ext cx="621568" cy="3692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4837904" y="5609491"/>
            <a:ext cx="621568" cy="3692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45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cardholder data be stolen?</a:t>
            </a:r>
          </a:p>
        </p:txBody>
      </p:sp>
      <p:sp>
        <p:nvSpPr>
          <p:cNvPr id="3" name="Content Placeholder 2"/>
          <p:cNvSpPr>
            <a:spLocks noGrp="1"/>
          </p:cNvSpPr>
          <p:nvPr>
            <p:ph idx="1"/>
          </p:nvPr>
        </p:nvSpPr>
        <p:spPr/>
        <p:txBody>
          <a:bodyPr>
            <a:normAutofit lnSpcReduction="10000"/>
          </a:bodyPr>
          <a:lstStyle/>
          <a:p>
            <a:r>
              <a:rPr lang="en-US" dirty="0"/>
              <a:t>From a business perspective, this information can be stolen when a customer uses their credit card to purchase goods and/or services.</a:t>
            </a:r>
          </a:p>
          <a:p>
            <a:endParaRPr lang="en-US" dirty="0"/>
          </a:p>
          <a:p>
            <a:r>
              <a:rPr lang="en-US" dirty="0"/>
              <a:t>We (Queen’s) are responsible for protecting the cardholder’s information from the moment they pull out their card to make a purchase until the transaction has completed. </a:t>
            </a:r>
          </a:p>
          <a:p>
            <a:endParaRPr lang="en-US" dirty="0"/>
          </a:p>
          <a:p>
            <a:r>
              <a:rPr lang="en-US" dirty="0"/>
              <a:t>Once the payment has been completed, security is the responsibility of the </a:t>
            </a:r>
            <a:r>
              <a:rPr lang="en-US" dirty="0">
                <a:solidFill>
                  <a:srgbClr val="A365D1"/>
                </a:solidFill>
                <a:hlinkClick r:id="rId2" action="ppaction://hlinksldjump" tooltip="Entity, typically a financial institution, that processes payment card transactions for merchants and is defined by a payment brand as an acquirer. ">
                  <a:extLst>
                    <a:ext uri="{A12FA001-AC4F-418D-AE19-62706E023703}">
                      <ahyp:hlinkClr xmlns:ahyp="http://schemas.microsoft.com/office/drawing/2018/hyperlinkcolor" val="tx"/>
                    </a:ext>
                  </a:extLst>
                </a:hlinkClick>
              </a:rPr>
              <a:t>payment acquirer</a:t>
            </a:r>
            <a:r>
              <a:rPr lang="en-US" dirty="0"/>
              <a:t>.</a:t>
            </a:r>
          </a:p>
          <a:p>
            <a:pPr marL="0" indent="0">
              <a:buNone/>
            </a:pPr>
            <a:endParaRPr lang="en-US" dirty="0"/>
          </a:p>
        </p:txBody>
      </p:sp>
      <p:sp>
        <p:nvSpPr>
          <p:cNvPr id="4" name="TextBox 3"/>
          <p:cNvSpPr txBox="1"/>
          <p:nvPr/>
        </p:nvSpPr>
        <p:spPr>
          <a:xfrm>
            <a:off x="167054" y="6595291"/>
            <a:ext cx="4251485" cy="253916"/>
          </a:xfrm>
          <a:prstGeom prst="rect">
            <a:avLst/>
          </a:prstGeom>
          <a:noFill/>
        </p:spPr>
        <p:txBody>
          <a:bodyPr wrap="none" rtlCol="0">
            <a:spAutoFit/>
          </a:bodyPr>
          <a:lstStyle/>
          <a:p>
            <a:r>
              <a:rPr lang="en-US" sz="1050" dirty="0">
                <a:hlinkClick r:id="rId3"/>
              </a:rPr>
              <a:t>https://www.pcisecuritystandards.org/pci_security/why_security_matters</a:t>
            </a:r>
            <a:r>
              <a:rPr lang="en-US" sz="1050" dirty="0"/>
              <a:t> </a:t>
            </a:r>
          </a:p>
        </p:txBody>
      </p:sp>
    </p:spTree>
    <p:extLst>
      <p:ext uri="{BB962C8B-B14F-4D97-AF65-F5344CB8AC3E}">
        <p14:creationId xmlns:p14="http://schemas.microsoft.com/office/powerpoint/2010/main" val="3292972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Queen’s vulnerable?</a:t>
            </a:r>
          </a:p>
        </p:txBody>
      </p:sp>
      <p:sp>
        <p:nvSpPr>
          <p:cNvPr id="3" name="Content Placeholder 2"/>
          <p:cNvSpPr>
            <a:spLocks noGrp="1"/>
          </p:cNvSpPr>
          <p:nvPr>
            <p:ph idx="1"/>
          </p:nvPr>
        </p:nvSpPr>
        <p:spPr>
          <a:xfrm>
            <a:off x="1635368" y="1817688"/>
            <a:ext cx="7051431" cy="4308475"/>
          </a:xfrm>
        </p:spPr>
        <p:txBody>
          <a:bodyPr>
            <a:normAutofit lnSpcReduction="10000"/>
          </a:bodyPr>
          <a:lstStyle/>
          <a:p>
            <a:r>
              <a:rPr lang="en-US" dirty="0"/>
              <a:t>Point of Sale Systems:</a:t>
            </a:r>
          </a:p>
          <a:p>
            <a:pPr lvl="1"/>
            <a:r>
              <a:rPr lang="en-US" dirty="0">
                <a:solidFill>
                  <a:srgbClr val="A365D1"/>
                </a:solidFill>
                <a:hlinkClick r:id="rId2" action="ppaction://hlinksldjump" tooltip="n electronic device used in a debit, credit or smart card-based transaction to accept and encrypt the cardholder's personal identification number (PIN).">
                  <a:extLst>
                    <a:ext uri="{A12FA001-AC4F-418D-AE19-62706E023703}">
                      <ahyp:hlinkClr xmlns:ahyp="http://schemas.microsoft.com/office/drawing/2018/hyperlinkcolor" val="tx"/>
                    </a:ext>
                  </a:extLst>
                </a:hlinkClick>
              </a:rPr>
              <a:t>PIN Pad </a:t>
            </a:r>
            <a:r>
              <a:rPr lang="en-US" dirty="0"/>
              <a:t>Devices</a:t>
            </a:r>
          </a:p>
          <a:p>
            <a:pPr lvl="1"/>
            <a:endParaRPr lang="en-US" dirty="0"/>
          </a:p>
          <a:p>
            <a:pPr lvl="1"/>
            <a:r>
              <a:rPr lang="en-US" dirty="0"/>
              <a:t>PCI Terminals (computers hardwired into the PCI network that allow staff to key or swipe cardholder data into a computer)</a:t>
            </a:r>
          </a:p>
          <a:p>
            <a:pPr lvl="1"/>
            <a:endParaRPr lang="en-US" dirty="0"/>
          </a:p>
          <a:p>
            <a:pPr lvl="1"/>
            <a:r>
              <a:rPr lang="en-US" dirty="0"/>
              <a:t>E-Commerce (</a:t>
            </a:r>
            <a:r>
              <a:rPr lang="en-US" dirty="0">
                <a:solidFill>
                  <a:srgbClr val="A365D1"/>
                </a:solidFill>
                <a:hlinkClick r:id="rId2" action="ppaction://hlinksldjump" tooltip="Handles the section of the online shopping experience where the customer enters their payment information.">
                  <a:extLst>
                    <a:ext uri="{A12FA001-AC4F-418D-AE19-62706E023703}">
                      <ahyp:hlinkClr xmlns:ahyp="http://schemas.microsoft.com/office/drawing/2018/hyperlinkcolor" val="tx"/>
                    </a:ext>
                  </a:extLst>
                </a:hlinkClick>
              </a:rPr>
              <a:t>hosted checkouts </a:t>
            </a:r>
            <a:r>
              <a:rPr lang="en-US" dirty="0"/>
              <a:t>and </a:t>
            </a:r>
            <a:r>
              <a:rPr lang="en-US" dirty="0">
                <a:solidFill>
                  <a:srgbClr val="A365D1"/>
                </a:solidFill>
                <a:hlinkClick r:id="rId2" action="ppaction://hlinksldjump" tooltip="Entity engaged by a merchant or other entity to handle payment card transactions on their behalf. ">
                  <a:extLst>
                    <a:ext uri="{A12FA001-AC4F-418D-AE19-62706E023703}">
                      <ahyp:hlinkClr xmlns:ahyp="http://schemas.microsoft.com/office/drawing/2018/hyperlinkcolor" val="tx"/>
                    </a:ext>
                  </a:extLst>
                </a:hlinkClick>
              </a:rPr>
              <a:t>payment gateways</a:t>
            </a:r>
            <a:r>
              <a:rPr lang="en-US" dirty="0"/>
              <a:t>)</a:t>
            </a:r>
          </a:p>
          <a:p>
            <a:pPr lvl="1"/>
            <a:endParaRPr lang="en-US" dirty="0"/>
          </a:p>
          <a:p>
            <a:pPr lvl="1"/>
            <a:r>
              <a:rPr lang="en-US" dirty="0">
                <a:solidFill>
                  <a:srgbClr val="A365D1"/>
                </a:solidFill>
                <a:hlinkClick r:id="rId2" action="ppaction://hlinksldjump" tooltip=" Software application that stores, processes, or transmits cardholder data as part of authorization or settlement, where the payment application is sold, distributed, or licensed to third parties.">
                  <a:extLst>
                    <a:ext uri="{A12FA001-AC4F-418D-AE19-62706E023703}">
                      <ahyp:hlinkClr xmlns:ahyp="http://schemas.microsoft.com/office/drawing/2018/hyperlinkcolor" val="tx"/>
                    </a:ext>
                  </a:extLst>
                </a:hlinkClick>
              </a:rPr>
              <a:t>Payment Applications</a:t>
            </a:r>
            <a:endParaRPr lang="en-US" dirty="0">
              <a:solidFill>
                <a:srgbClr val="A365D1"/>
              </a:solidFill>
            </a:endParaRPr>
          </a:p>
        </p:txBody>
      </p:sp>
      <p:pic>
        <p:nvPicPr>
          <p:cNvPr id="5122" name="Picture 2" descr="Image result for picture of a pin p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135" y="2115585"/>
            <a:ext cx="730425" cy="7688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wyse thin client desk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620" y="3174594"/>
            <a:ext cx="1081454" cy="72457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online shopp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056" y="4395451"/>
            <a:ext cx="1086583" cy="60949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softwar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050" y="5451232"/>
            <a:ext cx="836594" cy="57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167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Queen’s vulnerable?</a:t>
            </a:r>
          </a:p>
        </p:txBody>
      </p:sp>
      <p:sp>
        <p:nvSpPr>
          <p:cNvPr id="3" name="Content Placeholder 2"/>
          <p:cNvSpPr>
            <a:spLocks noGrp="1"/>
          </p:cNvSpPr>
          <p:nvPr>
            <p:ph idx="1"/>
          </p:nvPr>
        </p:nvSpPr>
        <p:spPr/>
        <p:txBody>
          <a:bodyPr>
            <a:normAutofit lnSpcReduction="10000"/>
          </a:bodyPr>
          <a:lstStyle/>
          <a:p>
            <a:r>
              <a:rPr lang="en-US" dirty="0"/>
              <a:t>Networks and wireless routers:</a:t>
            </a:r>
          </a:p>
          <a:p>
            <a:pPr lvl="1"/>
            <a:r>
              <a:rPr lang="en-US" dirty="0"/>
              <a:t>Queens has a segregated PCI network used </a:t>
            </a:r>
            <a:r>
              <a:rPr lang="en-US" b="1" dirty="0"/>
              <a:t>only</a:t>
            </a:r>
            <a:r>
              <a:rPr lang="en-US" dirty="0"/>
              <a:t> to process credit card transactions. This is a wired network (never wireless) to reduce vulnerability.</a:t>
            </a:r>
          </a:p>
          <a:p>
            <a:pPr marL="228600" lvl="1" indent="0">
              <a:buNone/>
            </a:pPr>
            <a:endParaRPr lang="en-US" dirty="0"/>
          </a:p>
          <a:p>
            <a:pPr marL="228600" lvl="1" indent="-228600">
              <a:buFont typeface="Arial"/>
              <a:buChar char="•"/>
            </a:pPr>
            <a:r>
              <a:rPr lang="en-US" dirty="0"/>
              <a:t>Business Processes:</a:t>
            </a:r>
          </a:p>
          <a:p>
            <a:pPr lvl="1"/>
            <a:r>
              <a:rPr lang="en-US" dirty="0"/>
              <a:t>Any business process that does not involve the customer entering their data directly into a POS system adds additional vulnerability.</a:t>
            </a:r>
          </a:p>
          <a:p>
            <a:pPr lvl="2"/>
            <a:r>
              <a:rPr lang="en-US" dirty="0"/>
              <a:t>Ex. Accepting a credit card number over the phone, writing it down, and processing later. </a:t>
            </a:r>
          </a:p>
          <a:p>
            <a:pPr marL="228600" lvl="2" indent="0">
              <a:buNone/>
            </a:pPr>
            <a:endParaRPr lang="en-US" dirty="0"/>
          </a:p>
          <a:p>
            <a:pPr marL="228600" lvl="1" indent="0">
              <a:buNone/>
            </a:pPr>
            <a:endParaRPr lang="en-US" dirty="0"/>
          </a:p>
        </p:txBody>
      </p:sp>
    </p:spTree>
    <p:extLst>
      <p:ext uri="{BB962C8B-B14F-4D97-AF65-F5344CB8AC3E}">
        <p14:creationId xmlns:p14="http://schemas.microsoft.com/office/powerpoint/2010/main" val="337587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This training will cover the following:</a:t>
            </a:r>
          </a:p>
          <a:p>
            <a:pPr marL="457200" indent="-457200">
              <a:buFont typeface="+mj-lt"/>
              <a:buAutoNum type="arabicPeriod"/>
            </a:pPr>
            <a:r>
              <a:rPr lang="en-US" dirty="0"/>
              <a:t>What is PCI?</a:t>
            </a:r>
          </a:p>
          <a:p>
            <a:pPr marL="457200" indent="-457200">
              <a:buFont typeface="+mj-lt"/>
              <a:buAutoNum type="arabicPeriod"/>
            </a:pPr>
            <a:r>
              <a:rPr lang="en-US" dirty="0"/>
              <a:t>The 12 PCI DSS requirements</a:t>
            </a:r>
          </a:p>
          <a:p>
            <a:pPr marL="457200" indent="-457200">
              <a:buFont typeface="+mj-lt"/>
              <a:buAutoNum type="arabicPeriod"/>
            </a:pPr>
            <a:r>
              <a:rPr lang="en-US" dirty="0"/>
              <a:t>PCI DSS and remote work</a:t>
            </a:r>
          </a:p>
          <a:p>
            <a:pPr marL="457200" indent="-457200">
              <a:buFont typeface="+mj-lt"/>
              <a:buAutoNum type="arabicPeriod"/>
            </a:pPr>
            <a:r>
              <a:rPr lang="en-US" dirty="0"/>
              <a:t>Reality of Card Cloning</a:t>
            </a:r>
          </a:p>
          <a:p>
            <a:pPr marL="457200" indent="-457200">
              <a:buFont typeface="+mj-lt"/>
              <a:buAutoNum type="arabicPeriod"/>
            </a:pPr>
            <a:r>
              <a:rPr lang="en-US" dirty="0"/>
              <a:t>Consequences of non-compliance</a:t>
            </a:r>
          </a:p>
          <a:p>
            <a:pPr marL="457200" indent="-457200">
              <a:buFont typeface="+mj-lt"/>
              <a:buAutoNum type="arabicPeriod"/>
            </a:pPr>
            <a:r>
              <a:rPr lang="en-US" dirty="0"/>
              <a:t>What are we protecting?</a:t>
            </a:r>
          </a:p>
          <a:p>
            <a:pPr marL="457200" indent="-457200">
              <a:buFont typeface="+mj-lt"/>
              <a:buAutoNum type="arabicPeriod"/>
            </a:pPr>
            <a:r>
              <a:rPr lang="en-US" dirty="0"/>
              <a:t>How to accept, store, and dispose of credit card information</a:t>
            </a:r>
          </a:p>
          <a:p>
            <a:pPr marL="457200" indent="-457200">
              <a:buFont typeface="+mj-lt"/>
              <a:buAutoNum type="arabicPeriod"/>
            </a:pPr>
            <a:r>
              <a:rPr lang="en-US" dirty="0"/>
              <a:t>How Queen’s is vulnerable to attacks</a:t>
            </a:r>
          </a:p>
          <a:p>
            <a:pPr marL="457200" indent="-457200">
              <a:buFont typeface="+mj-lt"/>
              <a:buAutoNum type="arabicPeriod"/>
            </a:pPr>
            <a:r>
              <a:rPr lang="en-US" dirty="0"/>
              <a:t>Incident response</a:t>
            </a:r>
          </a:p>
          <a:p>
            <a:pPr marL="457200" indent="-457200">
              <a:buFont typeface="+mj-lt"/>
              <a:buAutoNum type="arabicPeriod"/>
            </a:pPr>
            <a:r>
              <a:rPr lang="en-US" dirty="0"/>
              <a:t>Your responsibilities</a:t>
            </a:r>
          </a:p>
          <a:p>
            <a:pPr marL="457200" indent="-457200">
              <a:buFont typeface="+mj-lt"/>
              <a:buAutoNum type="arabicPeriod"/>
            </a:pPr>
            <a:r>
              <a:rPr lang="en-US" dirty="0"/>
              <a:t>Resources</a:t>
            </a:r>
          </a:p>
          <a:p>
            <a:pPr marL="457200" indent="-457200">
              <a:buFont typeface="+mj-lt"/>
              <a:buAutoNum type="arabicPeriod"/>
            </a:pPr>
            <a:endParaRPr lang="en-US" dirty="0"/>
          </a:p>
        </p:txBody>
      </p:sp>
    </p:spTree>
    <p:extLst>
      <p:ext uri="{BB962C8B-B14F-4D97-AF65-F5344CB8AC3E}">
        <p14:creationId xmlns:p14="http://schemas.microsoft.com/office/powerpoint/2010/main" val="388419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suspicious activity</a:t>
            </a:r>
          </a:p>
        </p:txBody>
      </p:sp>
      <p:sp>
        <p:nvSpPr>
          <p:cNvPr id="3" name="Content Placeholder 2"/>
          <p:cNvSpPr>
            <a:spLocks noGrp="1"/>
          </p:cNvSpPr>
          <p:nvPr>
            <p:ph idx="1"/>
          </p:nvPr>
        </p:nvSpPr>
        <p:spPr>
          <a:xfrm>
            <a:off x="681038" y="1817688"/>
            <a:ext cx="5825270" cy="4308475"/>
          </a:xfrm>
        </p:spPr>
        <p:txBody>
          <a:bodyPr>
            <a:normAutofit fontScale="70000" lnSpcReduction="20000"/>
          </a:bodyPr>
          <a:lstStyle/>
          <a:p>
            <a:pPr lvl="0"/>
            <a:r>
              <a:rPr lang="en-US" dirty="0"/>
              <a:t>A secured, locked cabinet with payment card data has been broken into or looks damaged.</a:t>
            </a:r>
          </a:p>
          <a:p>
            <a:pPr lvl="0"/>
            <a:r>
              <a:rPr lang="en-US" dirty="0"/>
              <a:t>Lost paper forms containing payment card data.</a:t>
            </a:r>
          </a:p>
          <a:p>
            <a:pPr lvl="0"/>
            <a:r>
              <a:rPr lang="en-US" dirty="0"/>
              <a:t>Suspicious behaviour around devices.</a:t>
            </a:r>
          </a:p>
          <a:p>
            <a:pPr lvl="0"/>
            <a:r>
              <a:rPr lang="en-US" dirty="0"/>
              <a:t>A skimming device or unusual attachment on a POS device.</a:t>
            </a:r>
          </a:p>
          <a:p>
            <a:pPr lvl="0"/>
            <a:r>
              <a:rPr lang="en-US" dirty="0"/>
              <a:t>A broken tamper proof seal on a POS device.</a:t>
            </a:r>
          </a:p>
          <a:p>
            <a:pPr lvl="0"/>
            <a:r>
              <a:rPr lang="en-US" dirty="0"/>
              <a:t>Multiple small transactions (at the one-dollar value) through an online store or e-commerce account.</a:t>
            </a:r>
          </a:p>
          <a:p>
            <a:pPr lvl="0"/>
            <a:r>
              <a:rPr lang="en-US" dirty="0"/>
              <a:t>Multiple refunds going to the same card.</a:t>
            </a:r>
          </a:p>
          <a:p>
            <a:pPr lvl="0"/>
            <a:r>
              <a:rPr lang="en-US" dirty="0"/>
              <a:t>Different serial numbers on the PIN pad machine indicating the device has been switched.</a:t>
            </a:r>
          </a:p>
          <a:p>
            <a:pPr lvl="0"/>
            <a:r>
              <a:rPr lang="en-US" dirty="0"/>
              <a:t>Unfamiliar equipment surrounding your PCI terminal or POS device.</a:t>
            </a:r>
          </a:p>
          <a:p>
            <a:pPr lvl="0"/>
            <a:r>
              <a:rPr lang="en-US" dirty="0"/>
              <a:t>A vulnerability appears in the weekly network scans.</a:t>
            </a:r>
          </a:p>
          <a:p>
            <a:r>
              <a:rPr lang="en-US" dirty="0"/>
              <a:t>ITS find a possible issue during their daily checks of the PCI network and hosting environment.</a:t>
            </a:r>
          </a:p>
        </p:txBody>
      </p:sp>
      <p:pic>
        <p:nvPicPr>
          <p:cNvPr id="7170" name="Picture 2" descr="Image result for hacker pc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645" y="2430286"/>
            <a:ext cx="2671844" cy="1781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754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response</a:t>
            </a:r>
          </a:p>
        </p:txBody>
      </p:sp>
      <p:sp>
        <p:nvSpPr>
          <p:cNvPr id="3" name="Content Placeholder 2"/>
          <p:cNvSpPr>
            <a:spLocks noGrp="1"/>
          </p:cNvSpPr>
          <p:nvPr>
            <p:ph idx="1"/>
          </p:nvPr>
        </p:nvSpPr>
        <p:spPr/>
        <p:txBody>
          <a:bodyPr>
            <a:normAutofit fontScale="85000" lnSpcReduction="20000"/>
          </a:bodyPr>
          <a:lstStyle/>
          <a:p>
            <a:r>
              <a:rPr lang="en-US" dirty="0"/>
              <a:t>If you notice anything suspicious or unusual surrounding your merchant account, you should:</a:t>
            </a:r>
          </a:p>
          <a:p>
            <a:endParaRPr lang="en-US" dirty="0"/>
          </a:p>
          <a:p>
            <a:pPr lvl="1"/>
            <a:r>
              <a:rPr lang="en-US" dirty="0"/>
              <a:t>Immediately stop taking payments on the compromised station and disconnect from the PCI network (if applicable). Only shut down the device if this is the only way to prevent the system from being connected to the network (ex. a cellular PIN pad).</a:t>
            </a:r>
          </a:p>
          <a:p>
            <a:pPr marL="228600" lvl="1" indent="0">
              <a:buNone/>
            </a:pPr>
            <a:endParaRPr lang="en-US" dirty="0"/>
          </a:p>
          <a:p>
            <a:pPr lvl="1"/>
            <a:r>
              <a:rPr lang="en-US" dirty="0"/>
              <a:t>Report the suspected breach or incident to:</a:t>
            </a:r>
          </a:p>
          <a:p>
            <a:pPr lvl="4">
              <a:buFont typeface="Wingdings" panose="05000000000000000000" pitchFamily="2" charset="2"/>
              <a:buChar char="Ø"/>
            </a:pPr>
            <a:r>
              <a:rPr lang="en-US" b="0" i="0" dirty="0">
                <a:effectLst/>
                <a:latin typeface="Palatino Linotype" panose="02040502050505030304" pitchFamily="18" charset="0"/>
              </a:rPr>
              <a:t>During Business Hours: IT Support Centre at 613-533-6666.</a:t>
            </a:r>
            <a:endParaRPr lang="en-US" dirty="0">
              <a:latin typeface="Palatino Linotype" panose="02040502050505030304" pitchFamily="18" charset="0"/>
            </a:endParaRPr>
          </a:p>
          <a:p>
            <a:pPr lvl="4">
              <a:buFont typeface="Wingdings" panose="05000000000000000000" pitchFamily="2" charset="2"/>
              <a:buChar char="Ø"/>
            </a:pPr>
            <a:r>
              <a:rPr lang="en-US" b="0" i="0" dirty="0">
                <a:effectLst/>
                <a:latin typeface="Palatino Linotype" panose="02040502050505030304" pitchFamily="18" charset="0"/>
              </a:rPr>
              <a:t>After Business Hours: IT On-Call by emailing spnotice@queensu.ca. If you don’t receive a response within 30 min, contact 613-217-2474.</a:t>
            </a:r>
          </a:p>
          <a:p>
            <a:pPr lvl="4">
              <a:buFont typeface="Wingdings" panose="05000000000000000000" pitchFamily="2" charset="2"/>
              <a:buChar char="Ø"/>
            </a:pPr>
            <a:r>
              <a:rPr lang="en-US" dirty="0">
                <a:latin typeface="Palatino Linotype" panose="02040502050505030304" pitchFamily="18" charset="0"/>
              </a:rPr>
              <a:t>Have ITS created a PCI ticket in iTrack not ServiceNow.</a:t>
            </a:r>
            <a:endParaRPr lang="en-US" b="0" i="0" dirty="0">
              <a:effectLst/>
              <a:latin typeface="Palatino Linotype" panose="02040502050505030304" pitchFamily="18" charset="0"/>
            </a:endParaRPr>
          </a:p>
          <a:p>
            <a:pPr lvl="4">
              <a:buFont typeface="Wingdings" panose="05000000000000000000" pitchFamily="2" charset="2"/>
              <a:buChar char="Ø"/>
            </a:pPr>
            <a:endParaRPr lang="en-US" dirty="0"/>
          </a:p>
          <a:p>
            <a:pPr lvl="1"/>
            <a:r>
              <a:rPr lang="en-US" dirty="0"/>
              <a:t>Notify your manager and await further instruction. The PCI </a:t>
            </a:r>
            <a:br>
              <a:rPr lang="en-US" dirty="0"/>
            </a:br>
            <a:r>
              <a:rPr lang="en-US" dirty="0"/>
              <a:t>Co-ordinator will advise when payment processing may resume.</a:t>
            </a:r>
          </a:p>
          <a:p>
            <a:pPr lvl="1"/>
            <a:endParaRPr lang="en-US" dirty="0"/>
          </a:p>
        </p:txBody>
      </p:sp>
    </p:spTree>
    <p:extLst>
      <p:ext uri="{BB962C8B-B14F-4D97-AF65-F5344CB8AC3E}">
        <p14:creationId xmlns:p14="http://schemas.microsoft.com/office/powerpoint/2010/main" val="2102973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&amp; procedures at Queen’s</a:t>
            </a:r>
          </a:p>
        </p:txBody>
      </p:sp>
      <p:sp>
        <p:nvSpPr>
          <p:cNvPr id="3" name="Content Placeholder 2"/>
          <p:cNvSpPr>
            <a:spLocks noGrp="1"/>
          </p:cNvSpPr>
          <p:nvPr>
            <p:ph idx="1"/>
          </p:nvPr>
        </p:nvSpPr>
        <p:spPr/>
        <p:txBody>
          <a:bodyPr/>
          <a:lstStyle/>
          <a:p>
            <a:r>
              <a:rPr lang="en-US" dirty="0"/>
              <a:t>To maintain PCI Compliance, Queen’s has developed </a:t>
            </a:r>
            <a:r>
              <a:rPr lang="en-US" dirty="0">
                <a:hlinkClick r:id="rId2"/>
              </a:rPr>
              <a:t>policy</a:t>
            </a:r>
            <a:r>
              <a:rPr lang="en-US" dirty="0"/>
              <a:t> and </a:t>
            </a:r>
            <a:r>
              <a:rPr lang="en-US" dirty="0">
                <a:hlinkClick r:id="rId3"/>
              </a:rPr>
              <a:t>procedures</a:t>
            </a:r>
            <a:r>
              <a:rPr lang="en-US" dirty="0"/>
              <a:t> for the acceptance of payment (credit and debit) cards.</a:t>
            </a:r>
          </a:p>
          <a:p>
            <a:endParaRPr lang="en-US" dirty="0"/>
          </a:p>
          <a:p>
            <a:r>
              <a:rPr lang="en-US" dirty="0"/>
              <a:t>These documents act as a guide to departments who accept payment cards, or who are looking to open a merchant account.</a:t>
            </a:r>
          </a:p>
          <a:p>
            <a:endParaRPr lang="en-US" dirty="0"/>
          </a:p>
          <a:p>
            <a:r>
              <a:rPr lang="en-US" dirty="0"/>
              <a:t>It is recommended that anyone completing this training familiarize themselves with the policy and procedure.</a:t>
            </a:r>
          </a:p>
        </p:txBody>
      </p:sp>
    </p:spTree>
    <p:extLst>
      <p:ext uri="{BB962C8B-B14F-4D97-AF65-F5344CB8AC3E}">
        <p14:creationId xmlns:p14="http://schemas.microsoft.com/office/powerpoint/2010/main" val="2619513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responsibilities</a:t>
            </a:r>
          </a:p>
        </p:txBody>
      </p:sp>
      <p:sp>
        <p:nvSpPr>
          <p:cNvPr id="3" name="Content Placeholder 2"/>
          <p:cNvSpPr>
            <a:spLocks noGrp="1"/>
          </p:cNvSpPr>
          <p:nvPr>
            <p:ph idx="1"/>
          </p:nvPr>
        </p:nvSpPr>
        <p:spPr/>
        <p:txBody>
          <a:bodyPr>
            <a:normAutofit lnSpcReduction="10000"/>
          </a:bodyPr>
          <a:lstStyle/>
          <a:p>
            <a:r>
              <a:rPr lang="en-US" b="1" dirty="0"/>
              <a:t>You </a:t>
            </a:r>
            <a:r>
              <a:rPr lang="en-US" dirty="0"/>
              <a:t>are responsible for the following:</a:t>
            </a:r>
          </a:p>
          <a:p>
            <a:pPr lvl="1"/>
            <a:r>
              <a:rPr lang="en-US" dirty="0"/>
              <a:t>Completing annual trainings and signing the </a:t>
            </a:r>
            <a:r>
              <a:rPr lang="en-US" dirty="0">
                <a:hlinkClick r:id="rId2"/>
              </a:rPr>
              <a:t>Payment Card Security &amp; Ethics Agreement</a:t>
            </a:r>
            <a:r>
              <a:rPr lang="en-US" dirty="0"/>
              <a:t> annually(for a fillable version of the form save the form to your device then open with </a:t>
            </a:r>
            <a:r>
              <a:rPr lang="en-US" dirty="0">
                <a:hlinkClick r:id="rId3"/>
              </a:rPr>
              <a:t>Adobe</a:t>
            </a:r>
            <a:r>
              <a:rPr lang="en-US" dirty="0"/>
              <a:t>).</a:t>
            </a:r>
          </a:p>
          <a:p>
            <a:pPr lvl="1"/>
            <a:r>
              <a:rPr lang="en-US" dirty="0"/>
              <a:t>Protecting cardholder data in accordance with Queen’s </a:t>
            </a:r>
            <a:r>
              <a:rPr lang="en-US" dirty="0">
                <a:hlinkClick r:id="rId4"/>
              </a:rPr>
              <a:t>Policy</a:t>
            </a:r>
            <a:r>
              <a:rPr lang="en-US" dirty="0"/>
              <a:t> and </a:t>
            </a:r>
            <a:r>
              <a:rPr lang="en-US" dirty="0">
                <a:hlinkClick r:id="rId5"/>
              </a:rPr>
              <a:t>Procedure</a:t>
            </a:r>
            <a:r>
              <a:rPr lang="en-US" dirty="0"/>
              <a:t>.</a:t>
            </a:r>
          </a:p>
          <a:p>
            <a:pPr lvl="1"/>
            <a:r>
              <a:rPr lang="en-US" dirty="0"/>
              <a:t>Reporting suspected incidents or breaches.</a:t>
            </a:r>
          </a:p>
          <a:p>
            <a:pPr lvl="1"/>
            <a:r>
              <a:rPr lang="en-US" dirty="0"/>
              <a:t>Directing questions about PCI to either your departmental </a:t>
            </a:r>
            <a:r>
              <a:rPr lang="en-US" dirty="0">
                <a:solidFill>
                  <a:srgbClr val="A365D1"/>
                </a:solidFill>
                <a:hlinkClick r:id="rId6" action="ppaction://hlinksldjump" tooltip="An internal operating on behalf of Queen's to coordinate compliance for a specific merchant account.">
                  <a:extLst>
                    <a:ext uri="{A12FA001-AC4F-418D-AE19-62706E023703}">
                      <ahyp:hlinkClr xmlns:ahyp="http://schemas.microsoft.com/office/drawing/2018/hyperlinkcolor" val="tx"/>
                    </a:ext>
                  </a:extLst>
                </a:hlinkClick>
              </a:rPr>
              <a:t>PCI Merchant Contact </a:t>
            </a:r>
            <a:r>
              <a:rPr lang="en-US" dirty="0"/>
              <a:t>or to the PCI </a:t>
            </a:r>
            <a:br>
              <a:rPr lang="en-US" dirty="0"/>
            </a:br>
            <a:r>
              <a:rPr lang="en-US" dirty="0"/>
              <a:t>Co-ordinator.</a:t>
            </a:r>
          </a:p>
        </p:txBody>
      </p:sp>
    </p:spTree>
    <p:extLst>
      <p:ext uri="{BB962C8B-B14F-4D97-AF65-F5344CB8AC3E}">
        <p14:creationId xmlns:p14="http://schemas.microsoft.com/office/powerpoint/2010/main" val="2896724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in doubt, ask!</a:t>
            </a:r>
          </a:p>
        </p:txBody>
      </p:sp>
      <p:sp>
        <p:nvSpPr>
          <p:cNvPr id="3" name="Content Placeholder 2"/>
          <p:cNvSpPr>
            <a:spLocks noGrp="1"/>
          </p:cNvSpPr>
          <p:nvPr>
            <p:ph idx="1"/>
          </p:nvPr>
        </p:nvSpPr>
        <p:spPr>
          <a:xfrm>
            <a:off x="681038" y="1817688"/>
            <a:ext cx="8005762" cy="4622869"/>
          </a:xfrm>
        </p:spPr>
        <p:txBody>
          <a:bodyPr>
            <a:normAutofit fontScale="92500" lnSpcReduction="20000"/>
          </a:bodyPr>
          <a:lstStyle/>
          <a:p>
            <a:r>
              <a:rPr lang="en-US" dirty="0"/>
              <a:t>You are always welcome to reach out to the PCI </a:t>
            </a:r>
            <a:br>
              <a:rPr lang="en-US" dirty="0"/>
            </a:br>
            <a:r>
              <a:rPr lang="en-US" dirty="0"/>
              <a:t>Co-ordinator with questions or concerns about PCI. </a:t>
            </a:r>
          </a:p>
          <a:p>
            <a:pPr marL="911225" lvl="4" indent="0">
              <a:buNone/>
            </a:pPr>
            <a:endParaRPr lang="en-US" dirty="0"/>
          </a:p>
          <a:p>
            <a:pPr marL="911225" lvl="4" indent="0">
              <a:buNone/>
            </a:pPr>
            <a:r>
              <a:rPr lang="en-US" dirty="0">
                <a:hlinkClick r:id="rId2"/>
              </a:rPr>
              <a:t>finpcico@queensu.ca</a:t>
            </a:r>
            <a:endParaRPr lang="en-US" dirty="0"/>
          </a:p>
          <a:p>
            <a:pPr marL="911225" lvl="4" indent="0">
              <a:buNone/>
            </a:pPr>
            <a:r>
              <a:rPr lang="en-US" dirty="0"/>
              <a:t>613-533-2050</a:t>
            </a:r>
          </a:p>
          <a:p>
            <a:pPr marL="911225" lvl="4" indent="0">
              <a:buNone/>
            </a:pPr>
            <a:endParaRPr lang="en-US" dirty="0"/>
          </a:p>
          <a:p>
            <a:pPr marL="228600" lvl="4">
              <a:buFont typeface="Arial"/>
              <a:buChar char="•"/>
            </a:pPr>
            <a:r>
              <a:rPr lang="en-US" sz="2400" dirty="0"/>
              <a:t>You can also reference the following resources:</a:t>
            </a:r>
          </a:p>
          <a:p>
            <a:pPr marL="911225" lvl="4" indent="0">
              <a:buNone/>
            </a:pPr>
            <a:r>
              <a:rPr lang="en-US" dirty="0">
                <a:hlinkClick r:id="rId3"/>
              </a:rPr>
              <a:t>Queen’s PCI Website</a:t>
            </a:r>
            <a:endParaRPr lang="en-US" dirty="0"/>
          </a:p>
          <a:p>
            <a:pPr marL="911225" lvl="4" indent="0">
              <a:buNone/>
            </a:pPr>
            <a:r>
              <a:rPr lang="en-US" dirty="0">
                <a:hlinkClick r:id="rId4"/>
              </a:rPr>
              <a:t>PCI Security Standards Council Website</a:t>
            </a:r>
            <a:endParaRPr lang="en-US" dirty="0"/>
          </a:p>
          <a:p>
            <a:pPr marL="0" indent="0">
              <a:buNone/>
            </a:pPr>
            <a:endParaRPr lang="en-US" dirty="0">
              <a:latin typeface="Palatino Linotype" panose="02040502050505030304" pitchFamily="18" charset="0"/>
            </a:endParaRPr>
          </a:p>
          <a:p>
            <a:pPr marL="0" indent="0">
              <a:buNone/>
            </a:pPr>
            <a:endParaRPr lang="en-US" dirty="0">
              <a:latin typeface="Palatino Linotype" panose="02040502050505030304" pitchFamily="18" charset="0"/>
            </a:endParaRPr>
          </a:p>
          <a:p>
            <a:pPr marL="0" indent="0">
              <a:buNone/>
            </a:pPr>
            <a:r>
              <a:rPr lang="en-US" u="sng" dirty="0">
                <a:latin typeface="Palatino Linotype" panose="02040502050505030304" pitchFamily="18" charset="0"/>
              </a:rPr>
              <a:t>Reference: </a:t>
            </a:r>
          </a:p>
          <a:p>
            <a:pPr marL="0" indent="0">
              <a:buNone/>
            </a:pPr>
            <a:r>
              <a:rPr lang="en-US" sz="1900" b="0" i="0" dirty="0" err="1">
                <a:solidFill>
                  <a:srgbClr val="05103E"/>
                </a:solidFill>
                <a:effectLst/>
                <a:latin typeface="Palatino Linotype" panose="02040502050505030304" pitchFamily="18" charset="0"/>
              </a:rPr>
              <a:t>Bombal</a:t>
            </a:r>
            <a:r>
              <a:rPr lang="en-US" sz="1900" b="0" i="0" dirty="0">
                <a:solidFill>
                  <a:srgbClr val="05103E"/>
                </a:solidFill>
                <a:effectLst/>
                <a:latin typeface="Palatino Linotype" panose="02040502050505030304" pitchFamily="18" charset="0"/>
              </a:rPr>
              <a:t>, D. (2020, November 11). </a:t>
            </a:r>
            <a:r>
              <a:rPr lang="en-US" sz="1900" b="0" i="1" dirty="0">
                <a:solidFill>
                  <a:srgbClr val="05103E"/>
                </a:solidFill>
                <a:effectLst/>
                <a:latin typeface="Palatino Linotype" panose="02040502050505030304" pitchFamily="18" charset="0"/>
              </a:rPr>
              <a:t>Credit card cloning is too easy!</a:t>
            </a:r>
            <a:r>
              <a:rPr lang="en-US" sz="1900" b="0" i="0" dirty="0">
                <a:solidFill>
                  <a:srgbClr val="05103E"/>
                </a:solidFill>
                <a:effectLst/>
                <a:latin typeface="Palatino Linotype" panose="02040502050505030304" pitchFamily="18" charset="0"/>
              </a:rPr>
              <a:t> YouTube. https://www.youtube.com/watch?v=eyd24FlJCFg&amp;feature=youtu.be</a:t>
            </a:r>
          </a:p>
          <a:p>
            <a:pPr marL="0" indent="0">
              <a:buNone/>
            </a:pPr>
            <a:endParaRPr lang="en-US" sz="1900" b="0" i="0" dirty="0">
              <a:solidFill>
                <a:srgbClr val="05103E"/>
              </a:solidFill>
              <a:effectLst/>
              <a:latin typeface="Palatino Linotype" panose="02040502050505030304" pitchFamily="18" charset="0"/>
            </a:endParaRPr>
          </a:p>
          <a:p>
            <a:pPr marL="911225" lvl="4" indent="0">
              <a:buNone/>
            </a:pPr>
            <a:endParaRPr lang="en-US" dirty="0"/>
          </a:p>
        </p:txBody>
      </p:sp>
    </p:spTree>
    <p:extLst>
      <p:ext uri="{BB962C8B-B14F-4D97-AF65-F5344CB8AC3E}">
        <p14:creationId xmlns:p14="http://schemas.microsoft.com/office/powerpoint/2010/main" val="239203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PCI?</a:t>
            </a:r>
          </a:p>
        </p:txBody>
      </p:sp>
      <p:sp>
        <p:nvSpPr>
          <p:cNvPr id="3" name="Content Placeholder 2"/>
          <p:cNvSpPr>
            <a:spLocks noGrp="1"/>
          </p:cNvSpPr>
          <p:nvPr>
            <p:ph idx="1"/>
          </p:nvPr>
        </p:nvSpPr>
        <p:spPr/>
        <p:txBody>
          <a:bodyPr>
            <a:normAutofit lnSpcReduction="10000"/>
          </a:bodyPr>
          <a:lstStyle/>
          <a:p>
            <a:endParaRPr lang="en-US" dirty="0"/>
          </a:p>
          <a:p>
            <a:r>
              <a:rPr lang="en-US" b="1" dirty="0"/>
              <a:t>The Payment Card Industry (PCI) </a:t>
            </a:r>
            <a:r>
              <a:rPr lang="en-US" dirty="0"/>
              <a:t>was founded in 2006 by American Express, Discover, JCB International, MasterCard &amp; Visa Inc. to help organizations understand and implement standards for protecting </a:t>
            </a:r>
            <a:r>
              <a:rPr lang="en-US" dirty="0">
                <a:solidFill>
                  <a:srgbClr val="A365D1"/>
                </a:solidFill>
                <a:hlinkClick r:id="rId2" action="ppaction://hlinksldjump" tooltip="At a minimum, cardholder data consists of the full PAN. Cardholder data may also appear in the form of the full PAN plus any of the following: cardholder name, expiration date and/or service code.">
                  <a:extLst>
                    <a:ext uri="{A12FA001-AC4F-418D-AE19-62706E023703}">
                      <ahyp:hlinkClr xmlns:ahyp="http://schemas.microsoft.com/office/drawing/2018/hyperlinkcolor" val="tx"/>
                    </a:ext>
                  </a:extLst>
                </a:hlinkClick>
              </a:rPr>
              <a:t>cardholder data</a:t>
            </a:r>
            <a:r>
              <a:rPr lang="en-US" dirty="0"/>
              <a:t>. It is currently governed by the </a:t>
            </a:r>
            <a:r>
              <a:rPr lang="en-US" dirty="0">
                <a:solidFill>
                  <a:srgbClr val="A365D1"/>
                </a:solidFill>
                <a:hlinkClick r:id="rId2" action="ppaction://hlinksldjump" tooltip="A global forum for the ongoing development, enhancement, storage, dissemination and implementation of security standards for account data protection.">
                  <a:extLst>
                    <a:ext uri="{A12FA001-AC4F-418D-AE19-62706E023703}">
                      <ahyp:hlinkClr xmlns:ahyp="http://schemas.microsoft.com/office/drawing/2018/hyperlinkcolor" val="tx"/>
                    </a:ext>
                  </a:extLst>
                </a:hlinkClick>
              </a:rPr>
              <a:t>PCI Security Standards Council</a:t>
            </a:r>
            <a:r>
              <a:rPr lang="en-US" dirty="0"/>
              <a:t>.</a:t>
            </a:r>
          </a:p>
          <a:p>
            <a:endParaRPr lang="en-US" dirty="0"/>
          </a:p>
          <a:p>
            <a:r>
              <a:rPr lang="en-US" dirty="0"/>
              <a:t>As a </a:t>
            </a:r>
            <a:r>
              <a:rPr lang="en-US" dirty="0">
                <a:solidFill>
                  <a:srgbClr val="A365D1"/>
                </a:solidFill>
                <a:hlinkClick r:id="rId2" action="ppaction://hlinksldjump" tooltip="For the purposes of the PCI DSS, a merchant is defined as any entity that accepts payment cards bearing the logos of any of the five members of PCI SSC (American Express, Discover, JCB, MasterCard or Visa) as payment for goods and/or services.">
                  <a:extLst>
                    <a:ext uri="{A12FA001-AC4F-418D-AE19-62706E023703}">
                      <ahyp:hlinkClr xmlns:ahyp="http://schemas.microsoft.com/office/drawing/2018/hyperlinkcolor" val="tx"/>
                    </a:ext>
                  </a:extLst>
                </a:hlinkClick>
              </a:rPr>
              <a:t>merchant</a:t>
            </a:r>
            <a:r>
              <a:rPr lang="en-US" dirty="0"/>
              <a:t>, Queen’s is responsible for complying with the</a:t>
            </a:r>
            <a:r>
              <a:rPr lang="en-US" b="1" dirty="0"/>
              <a:t> </a:t>
            </a:r>
            <a:r>
              <a:rPr lang="en-US" b="1" dirty="0">
                <a:hlinkClick r:id="rId3"/>
              </a:rPr>
              <a:t>PCI Data Security Standards (PCI DSS)</a:t>
            </a:r>
            <a:r>
              <a:rPr lang="en-US" dirty="0"/>
              <a:t>. These</a:t>
            </a:r>
            <a:r>
              <a:rPr lang="en-US" b="1" dirty="0"/>
              <a:t> </a:t>
            </a:r>
            <a:r>
              <a:rPr lang="en-US" dirty="0"/>
              <a:t>are 12 specific requirements that measure the security of organization’s </a:t>
            </a:r>
            <a:r>
              <a:rPr lang="en-US" dirty="0">
                <a:solidFill>
                  <a:srgbClr val="A365D1"/>
                </a:solidFill>
                <a:hlinkClick r:id="rId2" action="ppaction://hlinksldjump" tooltip="The people, processes and technology that store, process, or transmit cardholder data or sensitive authentication data.">
                  <a:extLst>
                    <a:ext uri="{A12FA001-AC4F-418D-AE19-62706E023703}">
                      <ahyp:hlinkClr xmlns:ahyp="http://schemas.microsoft.com/office/drawing/2018/hyperlinkcolor" val="tx"/>
                    </a:ext>
                  </a:extLst>
                </a:hlinkClick>
              </a:rPr>
              <a:t>cardholder data environment (CDE)</a:t>
            </a:r>
            <a:r>
              <a:rPr lang="en-US" dirty="0"/>
              <a:t>.</a:t>
            </a:r>
          </a:p>
          <a:p>
            <a:pPr marL="0" indent="0">
              <a:buNone/>
            </a:pPr>
            <a:endParaRPr lang="en-US" dirty="0"/>
          </a:p>
        </p:txBody>
      </p:sp>
      <p:sp>
        <p:nvSpPr>
          <p:cNvPr id="4" name="AutoShape 2" descr="PCI Security Standards Council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06729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12 PCI DSS Requirements</a:t>
            </a:r>
          </a:p>
        </p:txBody>
      </p:sp>
      <p:sp>
        <p:nvSpPr>
          <p:cNvPr id="3" name="Content Placeholder 2"/>
          <p:cNvSpPr>
            <a:spLocks noGrp="1"/>
          </p:cNvSpPr>
          <p:nvPr>
            <p:ph idx="1"/>
          </p:nvPr>
        </p:nvSpPr>
        <p:spPr/>
        <p:txBody>
          <a:bodyPr/>
          <a:lstStyle/>
          <a:p>
            <a:r>
              <a:rPr lang="en-US" dirty="0"/>
              <a:t>Queen’s is audited annually (Sep – Dec) to prove that all payment streams on campus comply with the 12 PCI DSS requirements listed below:</a:t>
            </a:r>
          </a:p>
          <a:p>
            <a:pPr marL="0" indent="0">
              <a:buNone/>
            </a:pPr>
            <a:endParaRPr lang="en-US" dirty="0"/>
          </a:p>
        </p:txBody>
      </p:sp>
      <p:pic>
        <p:nvPicPr>
          <p:cNvPr id="4" name="Picture 3"/>
          <p:cNvPicPr>
            <a:picLocks noChangeAspect="1"/>
          </p:cNvPicPr>
          <p:nvPr/>
        </p:nvPicPr>
        <p:blipFill>
          <a:blip r:embed="rId2"/>
          <a:stretch>
            <a:fillRect/>
          </a:stretch>
        </p:blipFill>
        <p:spPr>
          <a:xfrm>
            <a:off x="1273493" y="3127636"/>
            <a:ext cx="6820852" cy="3258005"/>
          </a:xfrm>
          <a:prstGeom prst="rect">
            <a:avLst/>
          </a:prstGeom>
        </p:spPr>
      </p:pic>
    </p:spTree>
    <p:extLst>
      <p:ext uri="{BB962C8B-B14F-4D97-AF65-F5344CB8AC3E}">
        <p14:creationId xmlns:p14="http://schemas.microsoft.com/office/powerpoint/2010/main" val="1155567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59D6-E095-4984-BEFA-291F74B45A22}"/>
              </a:ext>
            </a:extLst>
          </p:cNvPr>
          <p:cNvSpPr>
            <a:spLocks noGrp="1"/>
          </p:cNvSpPr>
          <p:nvPr>
            <p:ph type="title"/>
          </p:nvPr>
        </p:nvSpPr>
        <p:spPr/>
        <p:txBody>
          <a:bodyPr/>
          <a:lstStyle/>
          <a:p>
            <a:r>
              <a:rPr lang="en-US" dirty="0"/>
              <a:t>PCI DSS and remote work</a:t>
            </a:r>
          </a:p>
        </p:txBody>
      </p:sp>
      <p:sp>
        <p:nvSpPr>
          <p:cNvPr id="3" name="Content Placeholder 2">
            <a:extLst>
              <a:ext uri="{FF2B5EF4-FFF2-40B4-BE49-F238E27FC236}">
                <a16:creationId xmlns:a16="http://schemas.microsoft.com/office/drawing/2014/main" id="{A0D6BBF3-D71D-4B93-B083-46F9CF63DF74}"/>
              </a:ext>
            </a:extLst>
          </p:cNvPr>
          <p:cNvSpPr>
            <a:spLocks noGrp="1"/>
          </p:cNvSpPr>
          <p:nvPr>
            <p:ph idx="1"/>
          </p:nvPr>
        </p:nvSpPr>
        <p:spPr/>
        <p:txBody>
          <a:bodyPr>
            <a:normAutofit fontScale="92500" lnSpcReduction="20000"/>
          </a:bodyPr>
          <a:lstStyle/>
          <a:p>
            <a:pPr marL="0" indent="0" algn="l">
              <a:buNone/>
            </a:pPr>
            <a:r>
              <a:rPr lang="en-US" b="0" i="0" dirty="0">
                <a:solidFill>
                  <a:srgbClr val="4D4D4D"/>
                </a:solidFill>
                <a:effectLst/>
                <a:latin typeface="AvenirNextLTW02-Regular"/>
              </a:rPr>
              <a:t>COVID-19 has substantially changed the working environment</a:t>
            </a:r>
            <a:r>
              <a:rPr lang="en-US" dirty="0">
                <a:solidFill>
                  <a:srgbClr val="4D4D4D"/>
                </a:solidFill>
                <a:latin typeface="AvenirNextLTW02-Regular"/>
              </a:rPr>
              <a:t> and</a:t>
            </a:r>
            <a:r>
              <a:rPr lang="en-US" b="0" i="0" dirty="0">
                <a:solidFill>
                  <a:srgbClr val="4D4D4D"/>
                </a:solidFill>
                <a:effectLst/>
                <a:latin typeface="AvenirNextLTW02-Regular"/>
              </a:rPr>
              <a:t> working from home has been encouraged </a:t>
            </a:r>
            <a:r>
              <a:rPr lang="en-US" dirty="0">
                <a:solidFill>
                  <a:srgbClr val="4D4D4D"/>
                </a:solidFill>
                <a:latin typeface="AvenirNextLTW02-Regular"/>
              </a:rPr>
              <a:t>by the g</a:t>
            </a:r>
            <a:r>
              <a:rPr lang="en-US" b="0" i="0" dirty="0">
                <a:solidFill>
                  <a:srgbClr val="4D4D4D"/>
                </a:solidFill>
                <a:effectLst/>
                <a:latin typeface="AvenirNextLTW02-Regular"/>
              </a:rPr>
              <a:t>overnment, wherever possible. </a:t>
            </a:r>
          </a:p>
          <a:p>
            <a:pPr marL="0" indent="0" algn="l">
              <a:buNone/>
            </a:pPr>
            <a:endParaRPr lang="en-US" b="0" i="0" dirty="0">
              <a:solidFill>
                <a:srgbClr val="4D4D4D"/>
              </a:solidFill>
              <a:effectLst/>
              <a:latin typeface="AvenirNextLTW02-Regular"/>
            </a:endParaRPr>
          </a:p>
          <a:p>
            <a:pPr marL="0" indent="0" algn="l">
              <a:buNone/>
            </a:pPr>
            <a:r>
              <a:rPr lang="en-US" b="0" i="0" dirty="0">
                <a:solidFill>
                  <a:srgbClr val="4D4D4D"/>
                </a:solidFill>
                <a:effectLst/>
                <a:latin typeface="AvenirNextLTW02-Regular"/>
              </a:rPr>
              <a:t>Although there have been specific (PCI DSS) requirements relating to remote working for a long time, the importance of these requirements is now coming to the fore. </a:t>
            </a:r>
          </a:p>
          <a:p>
            <a:pPr marL="0" indent="0" algn="l">
              <a:buNone/>
            </a:pPr>
            <a:endParaRPr lang="en-US" dirty="0">
              <a:solidFill>
                <a:srgbClr val="4D4D4D"/>
              </a:solidFill>
              <a:latin typeface="AvenirNextLTW02-Regular"/>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b="0" i="0" dirty="0">
                <a:solidFill>
                  <a:srgbClr val="4D4D4D"/>
                </a:solidFill>
                <a:effectLst/>
                <a:latin typeface="AvenirNextLTW02-Regular"/>
              </a:rPr>
              <a:t>The specific requirements in the Standard that can help remote workers are listed below:</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a:ln>
                <a:noFill/>
              </a:ln>
              <a:solidFill>
                <a:srgbClr val="FF0000"/>
              </a:solidFill>
              <a:effectLst/>
              <a:uLnTx/>
              <a:uFillTx/>
              <a:latin typeface="Palatino Linotype"/>
              <a:ea typeface="+mn-ea"/>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2200" b="0" i="0" u="none" strike="noStrike" kern="1200" cap="none" spc="0" normalizeH="0" baseline="0" noProof="0" dirty="0">
              <a:ln>
                <a:noFill/>
              </a:ln>
              <a:solidFill>
                <a:srgbClr val="FF0000"/>
              </a:solidFill>
              <a:effectLst/>
              <a:uLnTx/>
              <a:uFillTx/>
              <a:latin typeface="Palatino Linotype"/>
              <a:ea typeface="+mn-ea"/>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700" b="0" i="0" u="none" strike="noStrike" kern="1200" cap="none" spc="0" normalizeH="0" baseline="0" noProof="0" dirty="0">
                <a:ln>
                  <a:noFill/>
                </a:ln>
                <a:solidFill>
                  <a:srgbClr val="C00000"/>
                </a:solidFill>
                <a:effectLst/>
                <a:uLnTx/>
                <a:uFillTx/>
                <a:latin typeface="Palatino Linotype"/>
                <a:ea typeface="+mn-ea"/>
              </a:rPr>
              <a:t>**Please note – </a:t>
            </a:r>
            <a:r>
              <a:rPr kumimoji="0" lang="en-US" sz="1700" i="0" u="none" strike="noStrike" kern="1200" cap="none" spc="0" normalizeH="0" baseline="0" noProof="0" dirty="0">
                <a:ln>
                  <a:noFill/>
                </a:ln>
                <a:solidFill>
                  <a:srgbClr val="C00000"/>
                </a:solidFill>
                <a:effectLst/>
                <a:uLnTx/>
                <a:uFillTx/>
                <a:latin typeface="Palatino Linotype"/>
                <a:ea typeface="+mn-ea"/>
              </a:rPr>
              <a:t>before</a:t>
            </a:r>
            <a:r>
              <a:rPr kumimoji="0" lang="en-US" sz="1700" b="0" i="0" u="none" strike="noStrike" kern="1200" cap="none" spc="0" normalizeH="0" baseline="0" noProof="0" dirty="0">
                <a:ln>
                  <a:noFill/>
                </a:ln>
                <a:solidFill>
                  <a:srgbClr val="C00000"/>
                </a:solidFill>
                <a:effectLst/>
                <a:uLnTx/>
                <a:uFillTx/>
                <a:latin typeface="Palatino Linotype"/>
                <a:ea typeface="+mn-ea"/>
              </a:rPr>
              <a:t> collecting or processing credit card payments while working remotely, you </a:t>
            </a:r>
            <a:r>
              <a:rPr kumimoji="0" lang="en-US" sz="1700" b="1" i="0" u="none" strike="noStrike" kern="1200" cap="none" spc="0" normalizeH="0" baseline="0" noProof="0" dirty="0">
                <a:ln>
                  <a:noFill/>
                </a:ln>
                <a:solidFill>
                  <a:srgbClr val="C00000"/>
                </a:solidFill>
                <a:effectLst/>
                <a:uLnTx/>
                <a:uFillTx/>
                <a:latin typeface="Palatino Linotype"/>
                <a:ea typeface="+mn-ea"/>
              </a:rPr>
              <a:t>MUST</a:t>
            </a:r>
            <a:r>
              <a:rPr kumimoji="0" lang="en-US" sz="1700" b="0" i="0" u="none" strike="noStrike" kern="1200" cap="none" spc="0" normalizeH="0" baseline="0" noProof="0" dirty="0">
                <a:ln>
                  <a:noFill/>
                </a:ln>
                <a:solidFill>
                  <a:srgbClr val="C00000"/>
                </a:solidFill>
                <a:effectLst/>
                <a:uLnTx/>
                <a:uFillTx/>
                <a:latin typeface="Palatino Linotype"/>
                <a:ea typeface="+mn-ea"/>
              </a:rPr>
              <a:t> have prior approval from the PCI Co-ordinator**</a:t>
            </a:r>
          </a:p>
          <a:p>
            <a:pPr marL="0" indent="0" algn="l">
              <a:buNone/>
            </a:pPr>
            <a:endParaRPr lang="en-US" b="0" i="0" dirty="0">
              <a:solidFill>
                <a:srgbClr val="4D4D4D"/>
              </a:solidFill>
              <a:effectLst/>
              <a:latin typeface="AvenirNextLTW02-Regular"/>
            </a:endParaRPr>
          </a:p>
          <a:p>
            <a:pPr marL="0" indent="0" algn="l">
              <a:buNone/>
            </a:pPr>
            <a:endParaRPr lang="en-US" dirty="0">
              <a:solidFill>
                <a:srgbClr val="4D4D4D"/>
              </a:solidFill>
              <a:latin typeface="AvenirNextLTW02-Regular"/>
            </a:endParaRPr>
          </a:p>
          <a:p>
            <a:pPr marL="0" indent="0" algn="l">
              <a:buNone/>
            </a:pPr>
            <a:endParaRPr lang="en-US" b="0" i="0" dirty="0">
              <a:solidFill>
                <a:srgbClr val="4D4D4D"/>
              </a:solidFill>
              <a:effectLst/>
              <a:latin typeface="AvenirNextLTW02-Regular"/>
            </a:endParaRPr>
          </a:p>
          <a:p>
            <a:endParaRPr lang="en-US" dirty="0"/>
          </a:p>
        </p:txBody>
      </p:sp>
    </p:spTree>
    <p:extLst>
      <p:ext uri="{BB962C8B-B14F-4D97-AF65-F5344CB8AC3E}">
        <p14:creationId xmlns:p14="http://schemas.microsoft.com/office/powerpoint/2010/main" val="270689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2D8D-7A30-4132-A944-31887B13A985}"/>
              </a:ext>
            </a:extLst>
          </p:cNvPr>
          <p:cNvSpPr>
            <a:spLocks noGrp="1"/>
          </p:cNvSpPr>
          <p:nvPr>
            <p:ph type="title"/>
          </p:nvPr>
        </p:nvSpPr>
        <p:spPr/>
        <p:txBody>
          <a:bodyPr/>
          <a:lstStyle/>
          <a:p>
            <a:r>
              <a:rPr lang="en-US" dirty="0"/>
              <a:t>PCI DSS and remote work contd.</a:t>
            </a:r>
          </a:p>
        </p:txBody>
      </p:sp>
      <p:sp>
        <p:nvSpPr>
          <p:cNvPr id="3" name="Content Placeholder 2">
            <a:extLst>
              <a:ext uri="{FF2B5EF4-FFF2-40B4-BE49-F238E27FC236}">
                <a16:creationId xmlns:a16="http://schemas.microsoft.com/office/drawing/2014/main" id="{C017F4F8-E816-4069-82A2-D2614F14010E}"/>
              </a:ext>
            </a:extLst>
          </p:cNvPr>
          <p:cNvSpPr>
            <a:spLocks noGrp="1"/>
          </p:cNvSpPr>
          <p:nvPr>
            <p:ph idx="1"/>
          </p:nvPr>
        </p:nvSpPr>
        <p:spPr/>
        <p:txBody>
          <a:bodyPr>
            <a:normAutofit fontScale="47500" lnSpcReduction="20000"/>
          </a:bodyPr>
          <a:lstStyle/>
          <a:p>
            <a:pPr algn="l">
              <a:buFont typeface="Arial" panose="020B0604020202020204" pitchFamily="34" charset="0"/>
              <a:buChar char="•"/>
            </a:pPr>
            <a:r>
              <a:rPr lang="en-US" sz="4500" b="0" i="0" dirty="0">
                <a:solidFill>
                  <a:srgbClr val="4D4D4D"/>
                </a:solidFill>
                <a:effectLst/>
                <a:latin typeface="AvenirNextLTW02-Regular"/>
              </a:rPr>
              <a:t>Use multi-factor authentication for all remote network access originating from outside the company’s network.</a:t>
            </a:r>
          </a:p>
          <a:p>
            <a:pPr algn="l">
              <a:buFont typeface="Arial" panose="020B0604020202020204" pitchFamily="34" charset="0"/>
              <a:buChar char="•"/>
            </a:pPr>
            <a:r>
              <a:rPr lang="en-US" sz="4500" b="0" i="0" dirty="0">
                <a:solidFill>
                  <a:srgbClr val="4D4D4D"/>
                </a:solidFill>
                <a:effectLst/>
                <a:latin typeface="AvenirNextLTW02-Regular"/>
              </a:rPr>
              <a:t>DO NOT write down or share passwords and remember to use a strong password. Passwords are confidential and should be protected. </a:t>
            </a:r>
          </a:p>
          <a:p>
            <a:pPr algn="l">
              <a:buFont typeface="Arial" panose="020B0604020202020204" pitchFamily="34" charset="0"/>
              <a:buChar char="•"/>
            </a:pPr>
            <a:r>
              <a:rPr lang="en-US" sz="4500" b="0" i="0" dirty="0">
                <a:solidFill>
                  <a:srgbClr val="4D4D4D"/>
                </a:solidFill>
                <a:effectLst/>
                <a:latin typeface="AvenirNextLTW02-Regular"/>
              </a:rPr>
              <a:t>Ensure systems used for remote work have up-to-date patches, anti-malware protection, and firewall functionality to protect from internet-based threats. Do not ignore the updates even if you must restart your </a:t>
            </a:r>
            <a:r>
              <a:rPr lang="en-US" sz="4500" dirty="0">
                <a:solidFill>
                  <a:srgbClr val="4D4D4D"/>
                </a:solidFill>
                <a:latin typeface="AvenirNextLTW02-Regular"/>
              </a:rPr>
              <a:t>computer</a:t>
            </a:r>
            <a:r>
              <a:rPr lang="en-US" sz="4500" b="0" i="0" dirty="0">
                <a:solidFill>
                  <a:srgbClr val="4D4D4D"/>
                </a:solidFill>
                <a:effectLst/>
                <a:latin typeface="AvenirNextLTW02-Regular"/>
              </a:rPr>
              <a:t>.</a:t>
            </a:r>
          </a:p>
          <a:p>
            <a:pPr algn="l">
              <a:buFont typeface="Arial" panose="020B0604020202020204" pitchFamily="34" charset="0"/>
              <a:buChar char="•"/>
            </a:pPr>
            <a:r>
              <a:rPr lang="en-US" sz="4500" b="0" i="0" dirty="0">
                <a:solidFill>
                  <a:srgbClr val="4D4D4D"/>
                </a:solidFill>
                <a:effectLst/>
                <a:latin typeface="AvenirNextLTW02-Regular"/>
              </a:rPr>
              <a:t>Uninstall or disable applications and software that are not needed to reduce the attack surface of computers and laptops.</a:t>
            </a:r>
          </a:p>
          <a:p>
            <a:pPr algn="l">
              <a:buFont typeface="Arial" panose="020B0604020202020204" pitchFamily="34" charset="0"/>
              <a:buChar char="•"/>
            </a:pPr>
            <a:endParaRPr lang="en-US" dirty="0">
              <a:solidFill>
                <a:srgbClr val="4D4D4D"/>
              </a:solidFill>
              <a:latin typeface="AvenirNextLTW02-Regular"/>
            </a:endParaRPr>
          </a:p>
          <a:p>
            <a:pPr marL="0" indent="0" algn="l">
              <a:buNone/>
            </a:pPr>
            <a:endParaRPr lang="en-US" sz="2900" dirty="0">
              <a:solidFill>
                <a:srgbClr val="4D4D4D"/>
              </a:solidFill>
              <a:latin typeface="AvenirNextLTW02-Regular"/>
            </a:endParaRPr>
          </a:p>
          <a:p>
            <a:pPr marL="0" indent="0" algn="ctr">
              <a:buNone/>
            </a:pPr>
            <a:r>
              <a:rPr kumimoji="0" lang="en-US" sz="3400" b="0" i="0" u="none" strike="noStrike" kern="1200" cap="none" spc="0" normalizeH="0" baseline="0" noProof="0" dirty="0">
                <a:ln>
                  <a:noFill/>
                </a:ln>
                <a:solidFill>
                  <a:srgbClr val="C00000"/>
                </a:solidFill>
                <a:effectLst/>
                <a:uLnTx/>
                <a:uFillTx/>
                <a:latin typeface="Palatino Linotype"/>
                <a:ea typeface="+mn-ea"/>
              </a:rPr>
              <a:t>**Please note – before collecting or processing credit card payments while working remotely, you </a:t>
            </a:r>
            <a:r>
              <a:rPr kumimoji="0" lang="en-US" sz="3400" b="1" i="0" u="none" strike="noStrike" kern="1200" cap="none" spc="0" normalizeH="0" baseline="0" noProof="0" dirty="0">
                <a:ln>
                  <a:noFill/>
                </a:ln>
                <a:solidFill>
                  <a:srgbClr val="C00000"/>
                </a:solidFill>
                <a:effectLst/>
                <a:uLnTx/>
                <a:uFillTx/>
                <a:latin typeface="Palatino Linotype"/>
                <a:ea typeface="+mn-ea"/>
              </a:rPr>
              <a:t>MUST</a:t>
            </a:r>
            <a:r>
              <a:rPr kumimoji="0" lang="en-US" sz="3400" b="0" i="0" u="none" strike="noStrike" kern="1200" cap="none" spc="0" normalizeH="0" baseline="0" noProof="0" dirty="0">
                <a:ln>
                  <a:noFill/>
                </a:ln>
                <a:solidFill>
                  <a:srgbClr val="C00000"/>
                </a:solidFill>
                <a:effectLst/>
                <a:uLnTx/>
                <a:uFillTx/>
                <a:latin typeface="Palatino Linotype"/>
                <a:ea typeface="+mn-ea"/>
              </a:rPr>
              <a:t> have prior approval from the PCI Co-ordinator**</a:t>
            </a:r>
          </a:p>
          <a:p>
            <a:pPr algn="l">
              <a:buFont typeface="Arial" panose="020B0604020202020204" pitchFamily="34" charset="0"/>
              <a:buChar char="•"/>
            </a:pPr>
            <a:endParaRPr lang="en-US" b="0" i="0" dirty="0">
              <a:solidFill>
                <a:srgbClr val="4D4D4D"/>
              </a:solidFill>
              <a:effectLst/>
              <a:latin typeface="AvenirNextLTW02-Regular"/>
            </a:endParaRPr>
          </a:p>
          <a:p>
            <a:endParaRPr lang="en-US" dirty="0"/>
          </a:p>
        </p:txBody>
      </p:sp>
    </p:spTree>
    <p:extLst>
      <p:ext uri="{BB962C8B-B14F-4D97-AF65-F5344CB8AC3E}">
        <p14:creationId xmlns:p14="http://schemas.microsoft.com/office/powerpoint/2010/main" val="392212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56B7-3E1B-4E0B-8DA1-53DEDFE7D9CB}"/>
              </a:ext>
            </a:extLst>
          </p:cNvPr>
          <p:cNvSpPr>
            <a:spLocks noGrp="1"/>
          </p:cNvSpPr>
          <p:nvPr>
            <p:ph type="title"/>
          </p:nvPr>
        </p:nvSpPr>
        <p:spPr/>
        <p:txBody>
          <a:bodyPr/>
          <a:lstStyle/>
          <a:p>
            <a:r>
              <a:rPr lang="en-US" dirty="0"/>
              <a:t>PCI DSS and remote work contd.</a:t>
            </a:r>
          </a:p>
        </p:txBody>
      </p:sp>
      <p:sp>
        <p:nvSpPr>
          <p:cNvPr id="3" name="Content Placeholder 2">
            <a:extLst>
              <a:ext uri="{FF2B5EF4-FFF2-40B4-BE49-F238E27FC236}">
                <a16:creationId xmlns:a16="http://schemas.microsoft.com/office/drawing/2014/main" id="{523FF445-63FC-49BA-B095-7C676B8A75A3}"/>
              </a:ext>
            </a:extLst>
          </p:cNvPr>
          <p:cNvSpPr>
            <a:spLocks noGrp="1"/>
          </p:cNvSpPr>
          <p:nvPr>
            <p:ph idx="1"/>
          </p:nvPr>
        </p:nvSpPr>
        <p:spPr/>
        <p:txBody>
          <a:bodyPr>
            <a:normAutofit fontScale="85000" lnSpcReduction="20000"/>
          </a:bodyPr>
          <a:lstStyle/>
          <a:p>
            <a:pPr algn="l">
              <a:buFont typeface="Arial" panose="020B0604020202020204" pitchFamily="34" charset="0"/>
              <a:buChar char="•"/>
            </a:pPr>
            <a:r>
              <a:rPr lang="en-US" b="0" i="0" dirty="0">
                <a:solidFill>
                  <a:srgbClr val="4D4D4D"/>
                </a:solidFill>
                <a:effectLst/>
                <a:latin typeface="AvenirNextLTW02-Regular"/>
              </a:rPr>
              <a:t>Implement access controls to ensure that only individuals whose job requires access to the cardholder data environment (CDE) or cardholder data have access to those resources. </a:t>
            </a:r>
          </a:p>
          <a:p>
            <a:pPr algn="l">
              <a:buFont typeface="Arial" panose="020B0604020202020204" pitchFamily="34" charset="0"/>
              <a:buChar char="•"/>
            </a:pPr>
            <a:r>
              <a:rPr lang="en-US" b="0" i="0" dirty="0">
                <a:solidFill>
                  <a:srgbClr val="4D4D4D"/>
                </a:solidFill>
                <a:effectLst/>
                <a:latin typeface="AvenirNextLTW02-Regular"/>
              </a:rPr>
              <a:t>Use only secure, encrypted communications—e.g., a properly configured VPN (FortiClient)—to protect all transmissions to/from the remote device that contain sensitive information, such as cardholder data.   </a:t>
            </a:r>
          </a:p>
          <a:p>
            <a:pPr algn="l">
              <a:buFont typeface="Arial" panose="020B0604020202020204" pitchFamily="34" charset="0"/>
              <a:buChar char="•"/>
            </a:pPr>
            <a:r>
              <a:rPr lang="en-US" b="0" i="0" dirty="0">
                <a:solidFill>
                  <a:srgbClr val="4D4D4D"/>
                </a:solidFill>
                <a:effectLst/>
                <a:latin typeface="AvenirNextLTW02-Regular"/>
              </a:rPr>
              <a:t>Automatically disconnect remote access sessions after a period of inactivity, to avoid idle, open connections being used for unauthorized access. </a:t>
            </a:r>
          </a:p>
          <a:p>
            <a:pPr algn="l">
              <a:buFont typeface="Arial" panose="020B0604020202020204" pitchFamily="34" charset="0"/>
              <a:buChar char="•"/>
            </a:pPr>
            <a:r>
              <a:rPr lang="en-US" b="0" i="0" dirty="0">
                <a:solidFill>
                  <a:srgbClr val="4D4D4D"/>
                </a:solidFill>
                <a:effectLst/>
                <a:latin typeface="AvenirNextLTW02-Regular"/>
              </a:rPr>
              <a:t>Limit access to system components and cardholder data to only those individuals whose job requires such access. </a:t>
            </a:r>
          </a:p>
          <a:p>
            <a:pPr algn="l">
              <a:buFont typeface="Arial" panose="020B0604020202020204" pitchFamily="34" charset="0"/>
              <a:buChar char="•"/>
            </a:pPr>
            <a:r>
              <a:rPr lang="en-US" dirty="0">
                <a:solidFill>
                  <a:srgbClr val="4D4D4D"/>
                </a:solidFill>
                <a:latin typeface="AvenirNextLTW02-Regular"/>
              </a:rPr>
              <a:t>Remember the</a:t>
            </a:r>
            <a:r>
              <a:rPr lang="en-US" b="0" i="0" dirty="0">
                <a:solidFill>
                  <a:srgbClr val="4D4D4D"/>
                </a:solidFill>
                <a:effectLst/>
                <a:latin typeface="AvenirNextLTW02-Regular"/>
              </a:rPr>
              <a:t> incident response plan and report all incidents accordingly.</a:t>
            </a:r>
          </a:p>
          <a:p>
            <a:pPr marL="0" indent="0" algn="l">
              <a:buNone/>
            </a:pPr>
            <a:endParaRPr lang="en-US" b="0" i="0" dirty="0">
              <a:solidFill>
                <a:srgbClr val="4D4D4D"/>
              </a:solidFill>
              <a:effectLst/>
              <a:latin typeface="AvenirNextLTW02-Regular"/>
            </a:endParaRPr>
          </a:p>
          <a:p>
            <a:pPr marL="0" indent="0" algn="l">
              <a:buNone/>
            </a:pPr>
            <a:r>
              <a:rPr lang="en-US" b="0" i="0" dirty="0">
                <a:solidFill>
                  <a:srgbClr val="4D4D4D"/>
                </a:solidFill>
                <a:effectLst/>
                <a:latin typeface="AvenirNextLTW02-Regular"/>
              </a:rPr>
              <a:t> </a:t>
            </a:r>
          </a:p>
          <a:p>
            <a:pPr marL="0" indent="0" algn="ctr">
              <a:buNone/>
            </a:pPr>
            <a:r>
              <a:rPr kumimoji="0" lang="en-US" sz="1900" b="0" i="0" u="none" strike="noStrike" kern="1200" cap="none" spc="0" normalizeH="0" baseline="0" noProof="0" dirty="0">
                <a:ln>
                  <a:noFill/>
                </a:ln>
                <a:solidFill>
                  <a:srgbClr val="C00000"/>
                </a:solidFill>
                <a:effectLst/>
                <a:uLnTx/>
                <a:uFillTx/>
                <a:latin typeface="Palatino Linotype"/>
                <a:ea typeface="+mn-ea"/>
              </a:rPr>
              <a:t>**Please note – before collecting or processing credit card payments while working remotely, you </a:t>
            </a:r>
            <a:r>
              <a:rPr kumimoji="0" lang="en-US" sz="1900" b="1" i="0" u="none" strike="noStrike" kern="1200" cap="none" spc="0" normalizeH="0" baseline="0" noProof="0" dirty="0">
                <a:ln>
                  <a:noFill/>
                </a:ln>
                <a:solidFill>
                  <a:srgbClr val="C00000"/>
                </a:solidFill>
                <a:effectLst/>
                <a:uLnTx/>
                <a:uFillTx/>
                <a:latin typeface="Palatino Linotype"/>
                <a:ea typeface="+mn-ea"/>
              </a:rPr>
              <a:t>MUST</a:t>
            </a:r>
            <a:r>
              <a:rPr kumimoji="0" lang="en-US" sz="1900" b="0" i="0" u="none" strike="noStrike" kern="1200" cap="none" spc="0" normalizeH="0" baseline="0" noProof="0" dirty="0">
                <a:ln>
                  <a:noFill/>
                </a:ln>
                <a:solidFill>
                  <a:srgbClr val="C00000"/>
                </a:solidFill>
                <a:effectLst/>
                <a:uLnTx/>
                <a:uFillTx/>
                <a:latin typeface="Palatino Linotype"/>
                <a:ea typeface="+mn-ea"/>
              </a:rPr>
              <a:t> have prior approval from the PCI Co-ordinator**</a:t>
            </a:r>
          </a:p>
          <a:p>
            <a:pPr algn="l">
              <a:buFont typeface="Arial" panose="020B0604020202020204" pitchFamily="34" charset="0"/>
              <a:buChar char="•"/>
            </a:pPr>
            <a:endParaRPr lang="en-US" dirty="0"/>
          </a:p>
        </p:txBody>
      </p:sp>
    </p:spTree>
    <p:extLst>
      <p:ext uri="{BB962C8B-B14F-4D97-AF65-F5344CB8AC3E}">
        <p14:creationId xmlns:p14="http://schemas.microsoft.com/office/powerpoint/2010/main" val="210643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8C1B-322C-4846-87BB-D0E0F538140B}"/>
              </a:ext>
            </a:extLst>
          </p:cNvPr>
          <p:cNvSpPr>
            <a:spLocks noGrp="1"/>
          </p:cNvSpPr>
          <p:nvPr>
            <p:ph type="title"/>
          </p:nvPr>
        </p:nvSpPr>
        <p:spPr/>
        <p:txBody>
          <a:bodyPr/>
          <a:lstStyle/>
          <a:p>
            <a:r>
              <a:rPr lang="en-US" dirty="0"/>
              <a:t>Reality of Card Cloning</a:t>
            </a:r>
          </a:p>
        </p:txBody>
      </p:sp>
      <p:sp>
        <p:nvSpPr>
          <p:cNvPr id="3" name="Content Placeholder 2">
            <a:extLst>
              <a:ext uri="{FF2B5EF4-FFF2-40B4-BE49-F238E27FC236}">
                <a16:creationId xmlns:a16="http://schemas.microsoft.com/office/drawing/2014/main" id="{60C2A6AF-55E6-493E-8FB4-928646CD56A3}"/>
              </a:ext>
            </a:extLst>
          </p:cNvPr>
          <p:cNvSpPr>
            <a:spLocks noGrp="1"/>
          </p:cNvSpPr>
          <p:nvPr>
            <p:ph idx="1"/>
          </p:nvPr>
        </p:nvSpPr>
        <p:spPr>
          <a:xfrm>
            <a:off x="569119" y="1923705"/>
            <a:ext cx="8005762" cy="4308475"/>
          </a:xfrm>
        </p:spPr>
        <p:txBody>
          <a:bodyPr>
            <a:normAutofit/>
          </a:bodyPr>
          <a:lstStyle/>
          <a:p>
            <a:pPr marL="0" indent="0">
              <a:buNone/>
            </a:pPr>
            <a:endParaRPr lang="en-US" dirty="0"/>
          </a:p>
          <a:p>
            <a:pPr marL="0" indent="0">
              <a:buNone/>
            </a:pPr>
            <a:endParaRPr lang="en-US" dirty="0"/>
          </a:p>
          <a:p>
            <a:pPr marL="0" indent="0" algn="just">
              <a:buNone/>
            </a:pPr>
            <a:r>
              <a:rPr lang="en-US" dirty="0"/>
              <a:t>The video below shows just how easy it is to clone card data and why we are very particular about card safety on campus. </a:t>
            </a:r>
          </a:p>
          <a:p>
            <a:pPr marL="0" indent="0" algn="just">
              <a:buNone/>
            </a:pPr>
            <a:endParaRPr lang="en-US" dirty="0">
              <a:hlinkClick r:id="rId2"/>
            </a:endParaRPr>
          </a:p>
          <a:p>
            <a:pPr marL="0" indent="0" algn="just">
              <a:buNone/>
            </a:pPr>
            <a:endParaRPr lang="en-US" dirty="0">
              <a:hlinkClick r:id="rId2"/>
            </a:endParaRPr>
          </a:p>
          <a:p>
            <a:pPr marL="0" indent="0" algn="just">
              <a:buNone/>
            </a:pPr>
            <a:endParaRPr lang="en-US" dirty="0">
              <a:hlinkClick r:id="rId2"/>
            </a:endParaRPr>
          </a:p>
          <a:p>
            <a:pPr marL="0" indent="0" algn="ctr">
              <a:buNone/>
            </a:pPr>
            <a:r>
              <a:rPr lang="en-US" dirty="0">
                <a:hlinkClick r:id="rId2"/>
              </a:rPr>
              <a:t>https://youtu.be/eyd24FlJCFg</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050" dirty="0"/>
          </a:p>
        </p:txBody>
      </p:sp>
    </p:spTree>
    <p:extLst>
      <p:ext uri="{BB962C8B-B14F-4D97-AF65-F5344CB8AC3E}">
        <p14:creationId xmlns:p14="http://schemas.microsoft.com/office/powerpoint/2010/main" val="30965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 of non-compliance</a:t>
            </a:r>
          </a:p>
        </p:txBody>
      </p:sp>
      <p:sp>
        <p:nvSpPr>
          <p:cNvPr id="3" name="Content Placeholder 2"/>
          <p:cNvSpPr>
            <a:spLocks noGrp="1"/>
          </p:cNvSpPr>
          <p:nvPr>
            <p:ph idx="1"/>
          </p:nvPr>
        </p:nvSpPr>
        <p:spPr/>
        <p:txBody>
          <a:bodyPr/>
          <a:lstStyle/>
          <a:p>
            <a:r>
              <a:rPr lang="en-US" dirty="0"/>
              <a:t>As a business who processes payment cards, we are responsible for protecting the data of our customers. If we don’t, some (if not all) of the following could happen:</a:t>
            </a:r>
          </a:p>
          <a:p>
            <a:endParaRPr lang="en-US" dirty="0"/>
          </a:p>
          <a:p>
            <a:pPr lvl="1"/>
            <a:r>
              <a:rPr lang="en-US" dirty="0"/>
              <a:t>Loss of revenue and downtime for systems that are breached.</a:t>
            </a:r>
          </a:p>
          <a:p>
            <a:pPr lvl="1"/>
            <a:r>
              <a:rPr lang="en-US" dirty="0"/>
              <a:t>Fines to Queen’s by the PCI and more strict PCI requirements.</a:t>
            </a:r>
          </a:p>
          <a:p>
            <a:pPr lvl="1"/>
            <a:r>
              <a:rPr lang="en-US" dirty="0"/>
              <a:t>Liability for damages.</a:t>
            </a:r>
          </a:p>
          <a:p>
            <a:pPr lvl="1"/>
            <a:r>
              <a:rPr lang="en-US" dirty="0"/>
              <a:t>Potential loss of payment card acceptance privileges.</a:t>
            </a:r>
          </a:p>
        </p:txBody>
      </p:sp>
    </p:spTree>
    <p:extLst>
      <p:ext uri="{BB962C8B-B14F-4D97-AF65-F5344CB8AC3E}">
        <p14:creationId xmlns:p14="http://schemas.microsoft.com/office/powerpoint/2010/main" val="3703288567"/>
      </p:ext>
    </p:extLst>
  </p:cSld>
  <p:clrMapOvr>
    <a:masterClrMapping/>
  </p:clrMapOvr>
</p:sld>
</file>

<file path=ppt/theme/theme1.xml><?xml version="1.0" encoding="utf-8"?>
<a:theme xmlns:a="http://schemas.openxmlformats.org/drawingml/2006/main" name="Queen's PPT template 2011">
  <a:themeElements>
    <a:clrScheme name="Queen's triclour">
      <a:dk1>
        <a:sysClr val="windowText" lastClr="000000"/>
      </a:dk1>
      <a:lt1>
        <a:sysClr val="window" lastClr="FFFFFF"/>
      </a:lt1>
      <a:dk2>
        <a:srgbClr val="061D38"/>
      </a:dk2>
      <a:lt2>
        <a:srgbClr val="FFFFFF"/>
      </a:lt2>
      <a:accent1>
        <a:srgbClr val="910A29"/>
      </a:accent1>
      <a:accent2>
        <a:srgbClr val="F1AB1F"/>
      </a:accent2>
      <a:accent3>
        <a:srgbClr val="061D38"/>
      </a:accent3>
      <a:accent4>
        <a:srgbClr val="CDCDCD"/>
      </a:accent4>
      <a:accent5>
        <a:srgbClr val="7E7E7E"/>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Queen's PPT template 2011.thmx</Template>
  <TotalTime>1541</TotalTime>
  <Words>2116</Words>
  <Application>Microsoft Office PowerPoint</Application>
  <PresentationFormat>On-screen Show (4:3)</PresentationFormat>
  <Paragraphs>183</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AvenirNextLTW02-Regular</vt:lpstr>
      <vt:lpstr>Calibri</vt:lpstr>
      <vt:lpstr>Palatino Linotype</vt:lpstr>
      <vt:lpstr>Segoe UI</vt:lpstr>
      <vt:lpstr>Wingdings</vt:lpstr>
      <vt:lpstr>Queen's PPT template 2011</vt:lpstr>
      <vt:lpstr>Visio</vt:lpstr>
      <vt:lpstr>Payment Card Industry (PCI) Awareness Training</vt:lpstr>
      <vt:lpstr>Content</vt:lpstr>
      <vt:lpstr>What is PCI?</vt:lpstr>
      <vt:lpstr>The 12 PCI DSS Requirements</vt:lpstr>
      <vt:lpstr>PCI DSS and remote work</vt:lpstr>
      <vt:lpstr>PCI DSS and remote work contd.</vt:lpstr>
      <vt:lpstr>PCI DSS and remote work contd.</vt:lpstr>
      <vt:lpstr>Reality of Card Cloning</vt:lpstr>
      <vt:lpstr>Consequences of non-compliance</vt:lpstr>
      <vt:lpstr>Real World Example</vt:lpstr>
      <vt:lpstr>What are we protecting?</vt:lpstr>
      <vt:lpstr>What are we protecting?</vt:lpstr>
      <vt:lpstr>Accepting payment cards electronically</vt:lpstr>
      <vt:lpstr>Creating strong passwords</vt:lpstr>
      <vt:lpstr>Accepting written payment card info</vt:lpstr>
      <vt:lpstr>Storing and disposing of paper forms</vt:lpstr>
      <vt:lpstr>How can cardholder data be stolen?</vt:lpstr>
      <vt:lpstr>How is Queen’s vulnerable?</vt:lpstr>
      <vt:lpstr>How is Queen’s vulnerable?</vt:lpstr>
      <vt:lpstr>Signs of suspicious activity</vt:lpstr>
      <vt:lpstr>Incident response</vt:lpstr>
      <vt:lpstr>Policy &amp; procedures at Queen’s</vt:lpstr>
      <vt:lpstr>Your responsibilities</vt:lpstr>
      <vt:lpstr>If in doubt, ask!</vt:lpstr>
    </vt:vector>
  </TitlesOfParts>
  <Company>Queen's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Larry Harris</dc:creator>
  <cp:lastModifiedBy>Oluchi Ashcroft</cp:lastModifiedBy>
  <cp:revision>135</cp:revision>
  <dcterms:created xsi:type="dcterms:W3CDTF">2011-07-05T18:52:53Z</dcterms:created>
  <dcterms:modified xsi:type="dcterms:W3CDTF">2023-01-09T22:22:56Z</dcterms:modified>
  <cp:contentStatus/>
</cp:coreProperties>
</file>