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Override4.xml" ContentType="application/vnd.openxmlformats-officedocument.themeOverrid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0.xml" ContentType="application/vnd.openxmlformats-officedocument.presentationml.notesSlide+xml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73" r:id="rId3"/>
    <p:sldMasterId id="2147484243" r:id="rId4"/>
    <p:sldMasterId id="2147490098" r:id="rId5"/>
    <p:sldMasterId id="2147490202" r:id="rId6"/>
    <p:sldMasterId id="2147490214" r:id="rId7"/>
    <p:sldMasterId id="2147490274" r:id="rId8"/>
    <p:sldMasterId id="2147490286" r:id="rId9"/>
    <p:sldMasterId id="2147490310" r:id="rId10"/>
    <p:sldMasterId id="2147490323" r:id="rId11"/>
    <p:sldMasterId id="2147490338" r:id="rId12"/>
    <p:sldMasterId id="2147490350" r:id="rId13"/>
    <p:sldMasterId id="2147490362" r:id="rId14"/>
  </p:sldMasterIdLst>
  <p:notesMasterIdLst>
    <p:notesMasterId r:id="rId44"/>
  </p:notesMasterIdLst>
  <p:sldIdLst>
    <p:sldId id="461" r:id="rId15"/>
    <p:sldId id="432" r:id="rId16"/>
    <p:sldId id="489" r:id="rId17"/>
    <p:sldId id="464" r:id="rId18"/>
    <p:sldId id="484" r:id="rId19"/>
    <p:sldId id="465" r:id="rId20"/>
    <p:sldId id="467" r:id="rId21"/>
    <p:sldId id="469" r:id="rId22"/>
    <p:sldId id="470" r:id="rId23"/>
    <p:sldId id="340" r:id="rId24"/>
    <p:sldId id="341" r:id="rId25"/>
    <p:sldId id="272" r:id="rId26"/>
    <p:sldId id="297" r:id="rId27"/>
    <p:sldId id="480" r:id="rId28"/>
    <p:sldId id="354" r:id="rId29"/>
    <p:sldId id="473" r:id="rId30"/>
    <p:sldId id="472" r:id="rId31"/>
    <p:sldId id="478" r:id="rId32"/>
    <p:sldId id="492" r:id="rId33"/>
    <p:sldId id="479" r:id="rId34"/>
    <p:sldId id="463" r:id="rId35"/>
    <p:sldId id="482" r:id="rId36"/>
    <p:sldId id="483" r:id="rId37"/>
    <p:sldId id="476" r:id="rId38"/>
    <p:sldId id="486" r:id="rId39"/>
    <p:sldId id="491" r:id="rId40"/>
    <p:sldId id="494" r:id="rId41"/>
    <p:sldId id="497" r:id="rId42"/>
    <p:sldId id="49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99"/>
    <a:srgbClr val="FFFFCC"/>
    <a:srgbClr val="FFFFFF"/>
    <a:srgbClr val="FFFF99"/>
    <a:srgbClr val="FFCCFF"/>
    <a:srgbClr val="FF66FF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6" autoAdjust="0"/>
    <p:restoredTop sz="94660"/>
  </p:normalViewPr>
  <p:slideViewPr>
    <p:cSldViewPr>
      <p:cViewPr>
        <p:scale>
          <a:sx n="79" d="100"/>
          <a:sy n="79" d="100"/>
        </p:scale>
        <p:origin x="-1024" y="-2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E83942-E558-4B15-843A-CA8565C35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58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8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2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2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3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01385-F53F-42A6-88E5-1C33BE33003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124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D5EC6-3F76-4258-86F3-D576438A204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070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674D-9EB7-4035-8D82-23CE9EF6F09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4730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0401A-43D4-4CEC-9116-D0C6F634E94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9837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fld id="{1D726C95-CC11-46FD-863A-75E45F446B63}" type="slidenum">
              <a:rPr lang="en-US" altLang="en-US" sz="1200" b="0" smtClean="0">
                <a:solidFill>
                  <a:srgbClr val="000000"/>
                </a:solidFill>
              </a:rPr>
              <a:pPr/>
              <a:t>14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4966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35327-D4B9-402D-B962-2A59F46EC23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524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2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5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626B90-92A9-426D-A651-6112E1A0610B}" type="slidenum">
              <a:rPr lang="en-US" alt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200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5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8594B-F44A-4FB4-8578-9F5E5C2AD9C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159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2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5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2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09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7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B2B09-C2B2-4BB6-8E87-3C50E12D8650}" type="slidenum">
              <a:rPr lang="en-GB" altLang="en-US">
                <a:solidFill>
                  <a:srgbClr val="000000"/>
                </a:solidFill>
              </a:rPr>
              <a:pPr/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noProof="1"/>
          </a:p>
        </p:txBody>
      </p:sp>
    </p:spTree>
    <p:extLst>
      <p:ext uri="{BB962C8B-B14F-4D97-AF65-F5344CB8AC3E}">
        <p14:creationId xmlns:p14="http://schemas.microsoft.com/office/powerpoint/2010/main" val="168247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BC20D-6326-4183-8D57-DF8B9619D79F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72000" cy="3429000"/>
          </a:xfrm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044"/>
            <a:ext cx="5487988" cy="4114800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6790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933AE-FFBF-41A9-BFB7-C2BC67CB034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1862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5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1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BB564-673E-421A-BFE4-6438471DE8F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64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A15ED-5D59-4F83-B5DD-9F7EACC1A75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00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3942-E558-4B15-843A-CA8565C35C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3" indent="0" algn="ctr">
              <a:buNone/>
              <a:defRPr/>
            </a:lvl3pPr>
            <a:lvl4pPr marL="1371274" indent="0" algn="ctr">
              <a:buNone/>
              <a:defRPr/>
            </a:lvl4pPr>
            <a:lvl5pPr marL="1828366" indent="0" algn="ctr">
              <a:buNone/>
              <a:defRPr/>
            </a:lvl5pPr>
            <a:lvl6pPr marL="2285458" indent="0" algn="ctr">
              <a:buNone/>
              <a:defRPr/>
            </a:lvl6pPr>
            <a:lvl7pPr marL="2742548" indent="0" algn="ctr">
              <a:buNone/>
              <a:defRPr/>
            </a:lvl7pPr>
            <a:lvl8pPr marL="3199642" indent="0" algn="ctr">
              <a:buNone/>
              <a:defRPr/>
            </a:lvl8pPr>
            <a:lvl9pPr marL="365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3276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3" indent="0">
              <a:buNone/>
              <a:defRPr sz="2400"/>
            </a:lvl3pPr>
            <a:lvl4pPr marL="1371274" indent="0">
              <a:buNone/>
              <a:defRPr sz="2000"/>
            </a:lvl4pPr>
            <a:lvl5pPr marL="1828366" indent="0">
              <a:buNone/>
              <a:defRPr sz="2000"/>
            </a:lvl5pPr>
            <a:lvl6pPr marL="2285458" indent="0">
              <a:buNone/>
              <a:defRPr sz="2000"/>
            </a:lvl6pPr>
            <a:lvl7pPr marL="2742548" indent="0">
              <a:buNone/>
              <a:defRPr sz="2000"/>
            </a:lvl7pPr>
            <a:lvl8pPr marL="3199642" indent="0">
              <a:buNone/>
              <a:defRPr sz="2000"/>
            </a:lvl8pPr>
            <a:lvl9pPr marL="36567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109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053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94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0" y="1663700"/>
            <a:ext cx="9144000" cy="519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white">
          <a:xfrm>
            <a:off x="0" y="0"/>
            <a:ext cx="9144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373764" name="Group 4"/>
          <p:cNvGrpSpPr>
            <a:grpSpLocks/>
          </p:cNvGrpSpPr>
          <p:nvPr/>
        </p:nvGrpSpPr>
        <p:grpSpPr bwMode="auto">
          <a:xfrm>
            <a:off x="0" y="2057400"/>
            <a:ext cx="9144000" cy="152400"/>
            <a:chOff x="0" y="115"/>
            <a:chExt cx="5760" cy="464"/>
          </a:xfrm>
        </p:grpSpPr>
        <p:sp>
          <p:nvSpPr>
            <p:cNvPr id="373765" name="Rectangle 5"/>
            <p:cNvSpPr>
              <a:spLocks noChangeArrowheads="1"/>
            </p:cNvSpPr>
            <p:nvPr/>
          </p:nvSpPr>
          <p:spPr bwMode="ltGray">
            <a:xfrm>
              <a:off x="0" y="115"/>
              <a:ext cx="5760" cy="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 baseline="30000" smtClean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3766" name="Rectangle 6"/>
            <p:cNvSpPr>
              <a:spLocks noChangeArrowheads="1"/>
            </p:cNvSpPr>
            <p:nvPr/>
          </p:nvSpPr>
          <p:spPr bwMode="ltGray">
            <a:xfrm>
              <a:off x="0" y="231"/>
              <a:ext cx="5760" cy="1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 baseline="30000" smtClean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3767" name="Rectangle 7"/>
            <p:cNvSpPr>
              <a:spLocks noChangeArrowheads="1"/>
            </p:cNvSpPr>
            <p:nvPr/>
          </p:nvSpPr>
          <p:spPr bwMode="ltGray">
            <a:xfrm>
              <a:off x="0" y="347"/>
              <a:ext cx="5760" cy="1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 baseline="30000" smtClean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3768" name="Rectangle 8"/>
            <p:cNvSpPr>
              <a:spLocks noChangeArrowheads="1"/>
            </p:cNvSpPr>
            <p:nvPr/>
          </p:nvSpPr>
          <p:spPr bwMode="ltGray">
            <a:xfrm>
              <a:off x="0" y="463"/>
              <a:ext cx="5760" cy="11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 baseline="30000" smtClean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37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37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3771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73772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737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fld id="{974E906D-1AE2-468F-BF66-90BA482E7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0748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46CA7-90FD-4150-B1E5-362CE3A489C5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6533338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25BBF-4654-4E2A-9DB7-D1F2C3F55729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6176675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B513A-2D7F-4BD3-8FE1-1C6C4E7AF1C7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5626007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60C6-765C-44A2-BFBB-52A54E88D4AE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8197836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AC541-D8C4-42DD-8EFF-BF93D44CE458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2407136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49646-3447-42DC-B260-BE456A3EF3AA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2429363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7E42F-BBE0-4951-B568-551929930A24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1378488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53752-86DD-4794-AD9C-013A6D6D7D68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6812903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8DBCD-E576-469F-BA82-F3E97ACC4B13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530732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1524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1524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2E66D-E2E5-449D-888B-F530D35BEC8E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5981768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59EF37-FEC1-4F32-9DB2-C1ECAE9B10F3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06238844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54EAC-59DE-4F97-95A8-52CFF0FD5D89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3594927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282E-0308-4140-B4D9-3263E5D24E34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9704183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88EB6-619A-4301-888B-15DFA69742B5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0111748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464EB-9D6D-4452-8A84-9BBC9E7A8F30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112572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3" indent="0" algn="ctr">
              <a:buNone/>
              <a:defRPr/>
            </a:lvl3pPr>
            <a:lvl4pPr marL="1371274" indent="0" algn="ctr">
              <a:buNone/>
              <a:defRPr/>
            </a:lvl4pPr>
            <a:lvl5pPr marL="1828366" indent="0" algn="ctr">
              <a:buNone/>
              <a:defRPr/>
            </a:lvl5pPr>
            <a:lvl6pPr marL="2285458" indent="0" algn="ctr">
              <a:buNone/>
              <a:defRPr/>
            </a:lvl6pPr>
            <a:lvl7pPr marL="2742548" indent="0" algn="ctr">
              <a:buNone/>
              <a:defRPr/>
            </a:lvl7pPr>
            <a:lvl8pPr marL="3199642" indent="0" algn="ctr">
              <a:buNone/>
              <a:defRPr/>
            </a:lvl8pPr>
            <a:lvl9pPr marL="365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C9C1-5BD8-44D2-9B77-164B907DA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1ACC4-C06C-4E7E-A44D-FE70E2CA712F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9782118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CFBE8-4286-4D82-BD2C-10BFF87C8A8E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6631070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BD03B-04CF-4424-A392-1EE1E3D9F8E4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0057141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74B29-5A47-4FDA-B2BD-127DE283E6CA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11012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D5DE-5EE9-4CF6-A6A0-541CADB1C39D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19561544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67E6-7C9F-455C-9F6D-083155633C23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097125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195263"/>
            <a:ext cx="1946275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5263"/>
            <a:ext cx="5688013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3950-EFED-4320-A62B-9735035E4F38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005127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1952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3886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148A1E-7429-47CE-B245-3F2B3FA53589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658398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0088" y="1952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9FC39E-5A27-4BA7-9BC7-4F281FB18956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4046974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95263"/>
            <a:ext cx="7786688" cy="5976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2A4CBB-F896-4896-97F1-390C3CA837DD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4311439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88B1-FA0D-4547-B06D-8951BF9FE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8335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6455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200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9452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175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9411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8756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7235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169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33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3" indent="0">
              <a:buNone/>
              <a:defRPr sz="1600"/>
            </a:lvl3pPr>
            <a:lvl4pPr marL="1371274" indent="0">
              <a:buNone/>
              <a:defRPr sz="1400"/>
            </a:lvl4pPr>
            <a:lvl5pPr marL="1828366" indent="0">
              <a:buNone/>
              <a:defRPr sz="1400"/>
            </a:lvl5pPr>
            <a:lvl6pPr marL="2285458" indent="0">
              <a:buNone/>
              <a:defRPr sz="1400"/>
            </a:lvl6pPr>
            <a:lvl7pPr marL="2742548" indent="0">
              <a:buNone/>
              <a:defRPr sz="1400"/>
            </a:lvl7pPr>
            <a:lvl8pPr marL="3199642" indent="0">
              <a:buNone/>
              <a:defRPr sz="1400"/>
            </a:lvl8pPr>
            <a:lvl9pPr marL="36567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5BC3-08B4-4482-B776-855625B56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23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23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7907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874542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27639749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5426930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1725"/>
            <a:ext cx="4038600" cy="5024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1725"/>
            <a:ext cx="4038600" cy="5024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434094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235001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4574734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6894558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0543117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215146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928688"/>
            <a:ext cx="4132262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28688"/>
            <a:ext cx="4132263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713B-15A3-44E3-A1F2-FA79A360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0857292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 lvl="1" algn="ctr" eaLnBrk="0" hangingPunct="0">
              <a:spcBef>
                <a:spcPct val="50000"/>
              </a:spcBef>
              <a:defRPr b="1"/>
            </a:lvl2pPr>
          </a:lstStyle>
          <a:p>
            <a:pPr lvl="1">
              <a:defRPr/>
            </a:pPr>
            <a:r>
              <a:rPr lang="en-CA"/>
              <a:t> </a:t>
            </a:r>
            <a:r>
              <a:rPr lang="en-CA">
                <a:solidFill>
                  <a:srgbClr val="000000"/>
                </a:solidFill>
              </a:rPr>
              <a:t>SNOLAB @ Neutrino 2008 		Christchurch May 28</a:t>
            </a:r>
            <a:r>
              <a:rPr lang="en-CA" baseline="30000">
                <a:solidFill>
                  <a:srgbClr val="000000"/>
                </a:solidFill>
              </a:rPr>
              <a:t>th</a:t>
            </a:r>
            <a:r>
              <a:rPr lang="en-CA">
                <a:solidFill>
                  <a:srgbClr val="000000"/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009729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3" indent="0" algn="ctr">
              <a:buNone/>
              <a:defRPr/>
            </a:lvl3pPr>
            <a:lvl4pPr marL="1371274" indent="0" algn="ctr">
              <a:buNone/>
              <a:defRPr/>
            </a:lvl4pPr>
            <a:lvl5pPr marL="1828366" indent="0" algn="ctr">
              <a:buNone/>
              <a:defRPr/>
            </a:lvl5pPr>
            <a:lvl6pPr marL="2285458" indent="0" algn="ctr">
              <a:buNone/>
              <a:defRPr/>
            </a:lvl6pPr>
            <a:lvl7pPr marL="2742548" indent="0" algn="ctr">
              <a:buNone/>
              <a:defRPr/>
            </a:lvl7pPr>
            <a:lvl8pPr marL="3199642" indent="0" algn="ctr">
              <a:buNone/>
              <a:defRPr/>
            </a:lvl8pPr>
            <a:lvl9pPr marL="365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FE95-7EA0-4F54-AFCE-BCE94C2A5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865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AEA6-1142-4CF8-9C5F-C0920BE75B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61249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3" indent="0">
              <a:buNone/>
              <a:defRPr sz="1600"/>
            </a:lvl3pPr>
            <a:lvl4pPr marL="1371274" indent="0">
              <a:buNone/>
              <a:defRPr sz="1400"/>
            </a:lvl4pPr>
            <a:lvl5pPr marL="1828366" indent="0">
              <a:buNone/>
              <a:defRPr sz="1400"/>
            </a:lvl5pPr>
            <a:lvl6pPr marL="2285458" indent="0">
              <a:buNone/>
              <a:defRPr sz="1400"/>
            </a:lvl6pPr>
            <a:lvl7pPr marL="2742548" indent="0">
              <a:buNone/>
              <a:defRPr sz="1400"/>
            </a:lvl7pPr>
            <a:lvl8pPr marL="3199642" indent="0">
              <a:buNone/>
              <a:defRPr sz="1400"/>
            </a:lvl8pPr>
            <a:lvl9pPr marL="36567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97C30-6848-4601-BAA2-FE8796033C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4967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928688"/>
            <a:ext cx="4132262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28688"/>
            <a:ext cx="4132263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81894-3740-433E-B94F-B21A48A2E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73367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1EE0-1051-4053-9F5C-9FAA4D75D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92234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46F0-3896-4B45-A49F-83267EC12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722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25C6-FB53-4CC2-AA37-62DBEB4D5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86635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6E50-F8F4-4658-B15A-CA176283BD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693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67E1-0EBF-4F4E-AFDF-42932A501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3" indent="0">
              <a:buNone/>
              <a:defRPr sz="2400"/>
            </a:lvl3pPr>
            <a:lvl4pPr marL="1371274" indent="0">
              <a:buNone/>
              <a:defRPr sz="2000"/>
            </a:lvl4pPr>
            <a:lvl5pPr marL="1828366" indent="0">
              <a:buNone/>
              <a:defRPr sz="2000"/>
            </a:lvl5pPr>
            <a:lvl6pPr marL="2285458" indent="0">
              <a:buNone/>
              <a:defRPr sz="2000"/>
            </a:lvl6pPr>
            <a:lvl7pPr marL="2742548" indent="0">
              <a:buNone/>
              <a:defRPr sz="2000"/>
            </a:lvl7pPr>
            <a:lvl8pPr marL="3199642" indent="0">
              <a:buNone/>
              <a:defRPr sz="2000"/>
            </a:lvl8pPr>
            <a:lvl9pPr marL="36567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50C4-D213-4559-B2D9-D1718871CA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2891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6220-0DB5-4D40-8E28-53C329842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72258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14313"/>
            <a:ext cx="2103438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9" y="214313"/>
            <a:ext cx="6161087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8DD6-FEB2-437C-97D5-7CD70CFA0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0405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16BC-BC35-490D-A6F7-63A808B8E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EF05-F08F-4C2C-8DB3-546F4904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894A-6BB6-4090-9E18-80A16F64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3" indent="0">
              <a:buNone/>
              <a:defRPr sz="2400"/>
            </a:lvl3pPr>
            <a:lvl4pPr marL="1371274" indent="0">
              <a:buNone/>
              <a:defRPr sz="2000"/>
            </a:lvl4pPr>
            <a:lvl5pPr marL="1828366" indent="0">
              <a:buNone/>
              <a:defRPr sz="2000"/>
            </a:lvl5pPr>
            <a:lvl6pPr marL="2285458" indent="0">
              <a:buNone/>
              <a:defRPr sz="2000"/>
            </a:lvl6pPr>
            <a:lvl7pPr marL="2742548" indent="0">
              <a:buNone/>
              <a:defRPr sz="2000"/>
            </a:lvl7pPr>
            <a:lvl8pPr marL="3199642" indent="0">
              <a:buNone/>
              <a:defRPr sz="2000"/>
            </a:lvl8pPr>
            <a:lvl9pPr marL="36567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9919-892F-48AC-AC3B-7CC0EC5DC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BDD9-B708-4F21-B70E-03539B1B5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14313"/>
            <a:ext cx="2103438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9" y="214313"/>
            <a:ext cx="6161087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288-2FCE-451B-8DC7-BA65FECE0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3" indent="0" algn="ctr">
              <a:buNone/>
              <a:defRPr/>
            </a:lvl3pPr>
            <a:lvl4pPr marL="1371274" indent="0" algn="ctr">
              <a:buNone/>
              <a:defRPr/>
            </a:lvl4pPr>
            <a:lvl5pPr marL="1828366" indent="0" algn="ctr">
              <a:buNone/>
              <a:defRPr/>
            </a:lvl5pPr>
            <a:lvl6pPr marL="2285458" indent="0" algn="ctr">
              <a:buNone/>
              <a:defRPr/>
            </a:lvl6pPr>
            <a:lvl7pPr marL="2742548" indent="0" algn="ctr">
              <a:buNone/>
              <a:defRPr/>
            </a:lvl7pPr>
            <a:lvl8pPr marL="3199642" indent="0" algn="ctr">
              <a:buNone/>
              <a:defRPr/>
            </a:lvl8pPr>
            <a:lvl9pPr marL="365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3" indent="0">
              <a:buNone/>
              <a:defRPr sz="1600"/>
            </a:lvl3pPr>
            <a:lvl4pPr marL="1371274" indent="0">
              <a:buNone/>
              <a:defRPr sz="1400"/>
            </a:lvl4pPr>
            <a:lvl5pPr marL="1828366" indent="0">
              <a:buNone/>
              <a:defRPr sz="1400"/>
            </a:lvl5pPr>
            <a:lvl6pPr marL="2285458" indent="0">
              <a:buNone/>
              <a:defRPr sz="1400"/>
            </a:lvl6pPr>
            <a:lvl7pPr marL="2742548" indent="0">
              <a:buNone/>
              <a:defRPr sz="1400"/>
            </a:lvl7pPr>
            <a:lvl8pPr marL="3199642" indent="0">
              <a:buNone/>
              <a:defRPr sz="1400"/>
            </a:lvl8pPr>
            <a:lvl9pPr marL="36567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3" indent="0">
              <a:buNone/>
              <a:defRPr sz="1600"/>
            </a:lvl3pPr>
            <a:lvl4pPr marL="1371274" indent="0">
              <a:buNone/>
              <a:defRPr sz="1400"/>
            </a:lvl4pPr>
            <a:lvl5pPr marL="1828366" indent="0">
              <a:buNone/>
              <a:defRPr sz="1400"/>
            </a:lvl5pPr>
            <a:lvl6pPr marL="2285458" indent="0">
              <a:buNone/>
              <a:defRPr sz="1400"/>
            </a:lvl6pPr>
            <a:lvl7pPr marL="2742548" indent="0">
              <a:buNone/>
              <a:defRPr sz="1400"/>
            </a:lvl7pPr>
            <a:lvl8pPr marL="3199642" indent="0">
              <a:buNone/>
              <a:defRPr sz="1400"/>
            </a:lvl8pPr>
            <a:lvl9pPr marL="36567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3" indent="0">
              <a:buNone/>
              <a:defRPr sz="2400"/>
            </a:lvl3pPr>
            <a:lvl4pPr marL="1371274" indent="0">
              <a:buNone/>
              <a:defRPr sz="2000"/>
            </a:lvl4pPr>
            <a:lvl5pPr marL="1828366" indent="0">
              <a:buNone/>
              <a:defRPr sz="2000"/>
            </a:lvl5pPr>
            <a:lvl6pPr marL="2285458" indent="0">
              <a:buNone/>
              <a:defRPr sz="2000"/>
            </a:lvl6pPr>
            <a:lvl7pPr marL="2742548" indent="0">
              <a:buNone/>
              <a:defRPr sz="2000"/>
            </a:lvl7pPr>
            <a:lvl8pPr marL="3199642" indent="0">
              <a:buNone/>
              <a:defRPr sz="2000"/>
            </a:lvl8pPr>
            <a:lvl9pPr marL="36567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1" indent="0" algn="ctr">
              <a:buNone/>
              <a:defRPr/>
            </a:lvl3pPr>
            <a:lvl4pPr marL="1371437" indent="0" algn="ctr">
              <a:buNone/>
              <a:defRPr/>
            </a:lvl4pPr>
            <a:lvl5pPr marL="1828583" indent="0" algn="ctr">
              <a:buNone/>
              <a:defRPr/>
            </a:lvl5pPr>
            <a:lvl6pPr marL="2285729" indent="0" algn="ctr">
              <a:buNone/>
              <a:defRPr/>
            </a:lvl6pPr>
            <a:lvl7pPr marL="2742874" indent="0" algn="ctr">
              <a:buNone/>
              <a:defRPr/>
            </a:lvl7pPr>
            <a:lvl8pPr marL="3200021" indent="0" algn="ctr">
              <a:buNone/>
              <a:defRPr/>
            </a:lvl8pPr>
            <a:lvl9pPr marL="365716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1" indent="0">
              <a:buNone/>
              <a:defRPr sz="1600"/>
            </a:lvl3pPr>
            <a:lvl4pPr marL="1371437" indent="0">
              <a:buNone/>
              <a:defRPr sz="1400"/>
            </a:lvl4pPr>
            <a:lvl5pPr marL="1828583" indent="0">
              <a:buNone/>
              <a:defRPr sz="1400"/>
            </a:lvl5pPr>
            <a:lvl6pPr marL="2285729" indent="0">
              <a:buNone/>
              <a:defRPr sz="1400"/>
            </a:lvl6pPr>
            <a:lvl7pPr marL="2742874" indent="0">
              <a:buNone/>
              <a:defRPr sz="1400"/>
            </a:lvl7pPr>
            <a:lvl8pPr marL="3200021" indent="0">
              <a:buNone/>
              <a:defRPr sz="1400"/>
            </a:lvl8pPr>
            <a:lvl9pPr marL="365716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3" indent="0">
              <a:buNone/>
              <a:defRPr sz="1600" b="1"/>
            </a:lvl5pPr>
            <a:lvl6pPr marL="2285729" indent="0">
              <a:buNone/>
              <a:defRPr sz="1600" b="1"/>
            </a:lvl6pPr>
            <a:lvl7pPr marL="2742874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3" indent="0">
              <a:buNone/>
              <a:defRPr sz="1600" b="1"/>
            </a:lvl5pPr>
            <a:lvl6pPr marL="2285729" indent="0">
              <a:buNone/>
              <a:defRPr sz="1600" b="1"/>
            </a:lvl6pPr>
            <a:lvl7pPr marL="2742874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7" indent="0">
              <a:buNone/>
              <a:defRPr sz="900"/>
            </a:lvl4pPr>
            <a:lvl5pPr marL="1828583" indent="0">
              <a:buNone/>
              <a:defRPr sz="900"/>
            </a:lvl5pPr>
            <a:lvl6pPr marL="2285729" indent="0">
              <a:buNone/>
              <a:defRPr sz="900"/>
            </a:lvl6pPr>
            <a:lvl7pPr marL="2742874" indent="0">
              <a:buNone/>
              <a:defRPr sz="900"/>
            </a:lvl7pPr>
            <a:lvl8pPr marL="3200021" indent="0">
              <a:buNone/>
              <a:defRPr sz="900"/>
            </a:lvl8pPr>
            <a:lvl9pPr marL="36571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1" indent="0">
              <a:buNone/>
              <a:defRPr sz="2400"/>
            </a:lvl3pPr>
            <a:lvl4pPr marL="1371437" indent="0">
              <a:buNone/>
              <a:defRPr sz="2000"/>
            </a:lvl4pPr>
            <a:lvl5pPr marL="1828583" indent="0">
              <a:buNone/>
              <a:defRPr sz="2000"/>
            </a:lvl5pPr>
            <a:lvl6pPr marL="2285729" indent="0">
              <a:buNone/>
              <a:defRPr sz="2000"/>
            </a:lvl6pPr>
            <a:lvl7pPr marL="2742874" indent="0">
              <a:buNone/>
              <a:defRPr sz="2000"/>
            </a:lvl7pPr>
            <a:lvl8pPr marL="3200021" indent="0">
              <a:buNone/>
              <a:defRPr sz="2000"/>
            </a:lvl8pPr>
            <a:lvl9pPr marL="365716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7" indent="0">
              <a:buNone/>
              <a:defRPr sz="900"/>
            </a:lvl4pPr>
            <a:lvl5pPr marL="1828583" indent="0">
              <a:buNone/>
              <a:defRPr sz="900"/>
            </a:lvl5pPr>
            <a:lvl6pPr marL="2285729" indent="0">
              <a:buNone/>
              <a:defRPr sz="900"/>
            </a:lvl6pPr>
            <a:lvl7pPr marL="2742874" indent="0">
              <a:buNone/>
              <a:defRPr sz="900"/>
            </a:lvl7pPr>
            <a:lvl8pPr marL="3200021" indent="0">
              <a:buNone/>
              <a:defRPr sz="900"/>
            </a:lvl8pPr>
            <a:lvl9pPr marL="36571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63700"/>
            <a:ext cx="9144000" cy="519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white">
          <a:xfrm>
            <a:off x="0" y="0"/>
            <a:ext cx="9144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057400"/>
            <a:ext cx="9144000" cy="152400"/>
            <a:chOff x="0" y="115"/>
            <a:chExt cx="5760" cy="46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ltGray">
            <a:xfrm>
              <a:off x="0" y="115"/>
              <a:ext cx="5760" cy="1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3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ltGray">
            <a:xfrm>
              <a:off x="0" y="231"/>
              <a:ext cx="5760" cy="11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3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ltGray">
            <a:xfrm>
              <a:off x="0" y="347"/>
              <a:ext cx="5760" cy="1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3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ltGray">
            <a:xfrm>
              <a:off x="0" y="463"/>
              <a:ext cx="5760" cy="11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3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June 18th, 2001</a:t>
            </a: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Tony Noble  CAP Victoria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A40AD34-894C-4F30-A683-25FE33254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44EC-FA93-4447-B21A-CFFFADD92916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3D83-D1AF-4E0D-823B-D19D8A2C06E4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27E8-ED2A-49E9-906D-A9360931A2EA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78C5-F87E-4C03-8D09-B5FCBCD69896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A9C3-D6F3-4AD9-81BE-C0098201EBEA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7CA2-4CC1-45DC-844C-99B7D4E43757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154E-C9AA-40A7-A03F-CC0BD80BA8A2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46B5-3CB2-4C51-B812-B6CB75F8251A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2D40-6EDC-4991-B398-DFEC923FC738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1524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1524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951-FBAB-4DAF-A35F-BD7CD5E0575A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3886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466B-DA6A-42DD-BA17-93C6EBE2AA8B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6B65-F1FA-4ED6-8518-A9702E1C8408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-1524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EF2F-7AF2-454A-BB5E-FEC71894A3BC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14D3-EFA6-47D0-B810-49AE1FA72C87}" type="slidenum">
              <a:rPr lang="en-US">
                <a:solidFill>
                  <a:srgbClr val="66FFFF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66FFFF"/>
              </a:solidFill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ChangeArrowheads="1"/>
          </p:cNvSpPr>
          <p:nvPr/>
        </p:nvSpPr>
        <p:spPr bwMode="auto">
          <a:xfrm>
            <a:off x="0" y="1663700"/>
            <a:ext cx="9144000" cy="519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3667" name="Rectangle 3"/>
          <p:cNvSpPr>
            <a:spLocks noChangeArrowheads="1"/>
          </p:cNvSpPr>
          <p:nvPr/>
        </p:nvSpPr>
        <p:spPr bwMode="white">
          <a:xfrm>
            <a:off x="0" y="0"/>
            <a:ext cx="9144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pSp>
        <p:nvGrpSpPr>
          <p:cNvPr id="753668" name="Group 4"/>
          <p:cNvGrpSpPr>
            <a:grpSpLocks/>
          </p:cNvGrpSpPr>
          <p:nvPr/>
        </p:nvGrpSpPr>
        <p:grpSpPr bwMode="auto">
          <a:xfrm>
            <a:off x="0" y="2057400"/>
            <a:ext cx="9144000" cy="152400"/>
            <a:chOff x="0" y="115"/>
            <a:chExt cx="5760" cy="464"/>
          </a:xfrm>
        </p:grpSpPr>
        <p:sp>
          <p:nvSpPr>
            <p:cNvPr id="753669" name="Rectangle 5"/>
            <p:cNvSpPr>
              <a:spLocks noChangeArrowheads="1"/>
            </p:cNvSpPr>
            <p:nvPr/>
          </p:nvSpPr>
          <p:spPr bwMode="ltGray">
            <a:xfrm>
              <a:off x="0" y="115"/>
              <a:ext cx="5760" cy="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3670" name="Rectangle 6"/>
            <p:cNvSpPr>
              <a:spLocks noChangeArrowheads="1"/>
            </p:cNvSpPr>
            <p:nvPr/>
          </p:nvSpPr>
          <p:spPr bwMode="ltGray">
            <a:xfrm>
              <a:off x="0" y="231"/>
              <a:ext cx="5760" cy="1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3671" name="Rectangle 7"/>
            <p:cNvSpPr>
              <a:spLocks noChangeArrowheads="1"/>
            </p:cNvSpPr>
            <p:nvPr/>
          </p:nvSpPr>
          <p:spPr bwMode="ltGray">
            <a:xfrm>
              <a:off x="0" y="347"/>
              <a:ext cx="5760" cy="1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3672" name="Rectangle 8"/>
            <p:cNvSpPr>
              <a:spLocks noChangeArrowheads="1"/>
            </p:cNvSpPr>
            <p:nvPr/>
          </p:nvSpPr>
          <p:spPr bwMode="ltGray">
            <a:xfrm>
              <a:off x="0" y="463"/>
              <a:ext cx="5760" cy="11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536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5367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53675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en-US"/>
              <a:t>June 18th, 2001</a:t>
            </a:r>
          </a:p>
        </p:txBody>
      </p:sp>
      <p:sp>
        <p:nvSpPr>
          <p:cNvPr id="753676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en-US"/>
              <a:t>Tony Noble  CAP Victoria</a:t>
            </a:r>
          </a:p>
        </p:txBody>
      </p:sp>
      <p:sp>
        <p:nvSpPr>
          <p:cNvPr id="7536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fld id="{793491AE-ED48-402B-89FE-07606D9CE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2452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7849F-99E7-4EED-853A-8C1A027A00FD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0139200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EC8-C672-440E-A5B7-9E21147D131E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9048509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3A3C-62E4-43C2-9D42-4FE4221E5863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6141747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78E25-67E2-4E83-A9E5-4E1A58418C45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7998997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E97D4-2E2E-4E99-987F-9CF52E1F3A9E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0235882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C945-1595-4757-AC69-7DE59E860E8A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9466533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967C3-38EC-45EA-9470-04918F119890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5354758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F3786-4376-4FF5-A51D-BC836A9222FB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622587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419B-CCAF-4A78-90A4-06ABDF9D09F3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6043813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1524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1524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30D79-E76E-44DD-844F-717F120E0554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642503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ChangeArrowheads="1"/>
          </p:cNvSpPr>
          <p:nvPr/>
        </p:nvSpPr>
        <p:spPr bwMode="auto">
          <a:xfrm>
            <a:off x="0" y="1663700"/>
            <a:ext cx="9144000" cy="519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3667" name="Rectangle 3"/>
          <p:cNvSpPr>
            <a:spLocks noChangeArrowheads="1"/>
          </p:cNvSpPr>
          <p:nvPr/>
        </p:nvSpPr>
        <p:spPr bwMode="white">
          <a:xfrm>
            <a:off x="0" y="0"/>
            <a:ext cx="9144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pSp>
        <p:nvGrpSpPr>
          <p:cNvPr id="753668" name="Group 4"/>
          <p:cNvGrpSpPr>
            <a:grpSpLocks/>
          </p:cNvGrpSpPr>
          <p:nvPr/>
        </p:nvGrpSpPr>
        <p:grpSpPr bwMode="auto">
          <a:xfrm>
            <a:off x="0" y="2057400"/>
            <a:ext cx="9144000" cy="152400"/>
            <a:chOff x="0" y="115"/>
            <a:chExt cx="5760" cy="464"/>
          </a:xfrm>
        </p:grpSpPr>
        <p:sp>
          <p:nvSpPr>
            <p:cNvPr id="753669" name="Rectangle 5"/>
            <p:cNvSpPr>
              <a:spLocks noChangeArrowheads="1"/>
            </p:cNvSpPr>
            <p:nvPr/>
          </p:nvSpPr>
          <p:spPr bwMode="ltGray">
            <a:xfrm>
              <a:off x="0" y="115"/>
              <a:ext cx="5760" cy="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3670" name="Rectangle 6"/>
            <p:cNvSpPr>
              <a:spLocks noChangeArrowheads="1"/>
            </p:cNvSpPr>
            <p:nvPr/>
          </p:nvSpPr>
          <p:spPr bwMode="ltGray">
            <a:xfrm>
              <a:off x="0" y="231"/>
              <a:ext cx="5760" cy="1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3671" name="Rectangle 7"/>
            <p:cNvSpPr>
              <a:spLocks noChangeArrowheads="1"/>
            </p:cNvSpPr>
            <p:nvPr/>
          </p:nvSpPr>
          <p:spPr bwMode="ltGray">
            <a:xfrm>
              <a:off x="0" y="347"/>
              <a:ext cx="5760" cy="1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3672" name="Rectangle 8"/>
            <p:cNvSpPr>
              <a:spLocks noChangeArrowheads="1"/>
            </p:cNvSpPr>
            <p:nvPr/>
          </p:nvSpPr>
          <p:spPr bwMode="ltGray">
            <a:xfrm>
              <a:off x="0" y="463"/>
              <a:ext cx="5760" cy="11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536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5367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53675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en-US"/>
              <a:t>June 18th, 2001</a:t>
            </a:r>
          </a:p>
        </p:txBody>
      </p:sp>
      <p:sp>
        <p:nvSpPr>
          <p:cNvPr id="753676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en-US"/>
              <a:t>Tony Noble  CAP Victoria</a:t>
            </a:r>
          </a:p>
        </p:txBody>
      </p:sp>
      <p:sp>
        <p:nvSpPr>
          <p:cNvPr id="7536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i="0">
                <a:solidFill>
                  <a:srgbClr val="FFFFFF"/>
                </a:solidFill>
                <a:latin typeface="+mn-lt"/>
              </a:defRPr>
            </a:lvl1pPr>
          </a:lstStyle>
          <a:p>
            <a:fld id="{793491AE-ED48-402B-89FE-07606D9CE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46421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7849F-99E7-4EED-853A-8C1A027A00FD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7846983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EC8-C672-440E-A5B7-9E21147D131E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2604999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3A3C-62E4-43C2-9D42-4FE4221E5863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2938611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78E25-67E2-4E83-A9E5-4E1A58418C45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6098478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E97D4-2E2E-4E99-987F-9CF52E1F3A9E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6276829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C945-1595-4757-AC69-7DE59E860E8A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31910915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967C3-38EC-45EA-9470-04918F119890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1149518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F3786-4376-4FF5-A51D-BC836A9222FB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314227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419B-CCAF-4A78-90A4-06ABDF9D09F3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8532306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1524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1524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30D79-E76E-44DD-844F-717F120E0554}" type="slidenum">
              <a:rPr lang="en-US" altLang="en-US">
                <a:solidFill>
                  <a:srgbClr val="66FFFF"/>
                </a:solidFill>
              </a:rPr>
              <a:pPr/>
              <a:t>‹#›</a:t>
            </a:fld>
            <a:endParaRPr lang="en-US" altLang="en-US" i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474196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82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496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686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69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13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25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687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0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3" indent="0">
              <a:buNone/>
              <a:defRPr sz="2400"/>
            </a:lvl3pPr>
            <a:lvl4pPr marL="1371274" indent="0">
              <a:buNone/>
              <a:defRPr sz="2000"/>
            </a:lvl4pPr>
            <a:lvl5pPr marL="1828366" indent="0">
              <a:buNone/>
              <a:defRPr sz="2000"/>
            </a:lvl5pPr>
            <a:lvl6pPr marL="2285458" indent="0">
              <a:buNone/>
              <a:defRPr sz="2000"/>
            </a:lvl6pPr>
            <a:lvl7pPr marL="2742548" indent="0">
              <a:buNone/>
              <a:defRPr sz="2000"/>
            </a:lvl7pPr>
            <a:lvl8pPr marL="3199642" indent="0">
              <a:buNone/>
              <a:defRPr sz="2000"/>
            </a:lvl8pPr>
            <a:lvl9pPr marL="36567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4" indent="0">
              <a:buNone/>
              <a:defRPr sz="900"/>
            </a:lvl4pPr>
            <a:lvl5pPr marL="1828366" indent="0">
              <a:buNone/>
              <a:defRPr sz="900"/>
            </a:lvl5pPr>
            <a:lvl6pPr marL="2285458" indent="0">
              <a:buNone/>
              <a:defRPr sz="900"/>
            </a:lvl6pPr>
            <a:lvl7pPr marL="2742548" indent="0">
              <a:buNone/>
              <a:defRPr sz="900"/>
            </a:lvl7pPr>
            <a:lvl8pPr marL="3199642" indent="0">
              <a:buNone/>
              <a:defRPr sz="900"/>
            </a:lvl8pPr>
            <a:lvl9pPr marL="365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86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091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15-12-08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83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3" indent="0" algn="ctr">
              <a:buNone/>
              <a:defRPr/>
            </a:lvl3pPr>
            <a:lvl4pPr marL="1371274" indent="0" algn="ctr">
              <a:buNone/>
              <a:defRPr/>
            </a:lvl4pPr>
            <a:lvl5pPr marL="1828366" indent="0" algn="ctr">
              <a:buNone/>
              <a:defRPr/>
            </a:lvl5pPr>
            <a:lvl6pPr marL="2285458" indent="0" algn="ctr">
              <a:buNone/>
              <a:defRPr/>
            </a:lvl6pPr>
            <a:lvl7pPr marL="2742548" indent="0" algn="ctr">
              <a:buNone/>
              <a:defRPr/>
            </a:lvl7pPr>
            <a:lvl8pPr marL="3199642" indent="0" algn="ctr">
              <a:buNone/>
              <a:defRPr/>
            </a:lvl8pPr>
            <a:lvl9pPr marL="365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15496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636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3" indent="0">
              <a:buNone/>
              <a:defRPr sz="1600"/>
            </a:lvl3pPr>
            <a:lvl4pPr marL="1371274" indent="0">
              <a:buNone/>
              <a:defRPr sz="1400"/>
            </a:lvl4pPr>
            <a:lvl5pPr marL="1828366" indent="0">
              <a:buNone/>
              <a:defRPr sz="1400"/>
            </a:lvl5pPr>
            <a:lvl6pPr marL="2285458" indent="0">
              <a:buNone/>
              <a:defRPr sz="1400"/>
            </a:lvl6pPr>
            <a:lvl7pPr marL="2742548" indent="0">
              <a:buNone/>
              <a:defRPr sz="1400"/>
            </a:lvl7pPr>
            <a:lvl8pPr marL="3199642" indent="0">
              <a:buNone/>
              <a:defRPr sz="1400"/>
            </a:lvl8pPr>
            <a:lvl9pPr marL="36567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08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8511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4" indent="0">
              <a:buNone/>
              <a:defRPr sz="1600" b="1"/>
            </a:lvl4pPr>
            <a:lvl5pPr marL="1828366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48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83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434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70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29.xml"/><Relationship Id="rId15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6" tIns="45502" rIns="91036" bIns="455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6" tIns="45502" rIns="91036" bIns="45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6" tIns="45502" rIns="91036" bIns="45502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36" r:id="rId1"/>
    <p:sldLayoutId id="2147489737" r:id="rId2"/>
    <p:sldLayoutId id="2147489738" r:id="rId3"/>
    <p:sldLayoutId id="2147489739" r:id="rId4"/>
    <p:sldLayoutId id="2147489740" r:id="rId5"/>
    <p:sldLayoutId id="2147489741" r:id="rId6"/>
    <p:sldLayoutId id="2147489742" r:id="rId7"/>
    <p:sldLayoutId id="2147489743" r:id="rId8"/>
    <p:sldLayoutId id="2147489744" r:id="rId9"/>
    <p:sldLayoutId id="2147489745" r:id="rId10"/>
    <p:sldLayoutId id="214748974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1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2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3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17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09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600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91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3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4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6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i="1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 smtClean="0">
              <a:solidFill>
                <a:srgbClr val="66FFFF"/>
              </a:solidFill>
            </a:endParaRPr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i="1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 smtClean="0">
              <a:solidFill>
                <a:srgbClr val="66FFFF"/>
              </a:solidFill>
            </a:endParaRPr>
          </a:p>
        </p:txBody>
      </p:sp>
      <p:sp>
        <p:nvSpPr>
          <p:cNvPr id="3727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i="1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algn="r"/>
            <a:fld id="{D59E79BB-4D31-4B34-B54F-1BA190C9841F}" type="slidenum">
              <a:rPr lang="en-US" altLang="en-US" smtClean="0">
                <a:solidFill>
                  <a:srgbClr val="66FFFF"/>
                </a:solidFill>
              </a:rPr>
              <a:pPr algn="r"/>
              <a:t>‹#›</a:t>
            </a:fld>
            <a:endParaRPr lang="en-US" altLang="en-US" i="0" smtClean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1625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0311" r:id="rId1"/>
    <p:sldLayoutId id="2147490312" r:id="rId2"/>
    <p:sldLayoutId id="2147490313" r:id="rId3"/>
    <p:sldLayoutId id="2147490314" r:id="rId4"/>
    <p:sldLayoutId id="2147490315" r:id="rId5"/>
    <p:sldLayoutId id="2147490316" r:id="rId6"/>
    <p:sldLayoutId id="2147490317" r:id="rId7"/>
    <p:sldLayoutId id="2147490318" r:id="rId8"/>
    <p:sldLayoutId id="2147490319" r:id="rId9"/>
    <p:sldLayoutId id="2147490320" r:id="rId10"/>
    <p:sldLayoutId id="2147490321" r:id="rId11"/>
    <p:sldLayoutId id="2147490322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FF"/>
        </a:buClr>
        <a:buSzPct val="70000"/>
        <a:buFont typeface="Wingdings" panose="05000000000000000000" pitchFamily="2" charset="2"/>
        <a:buChar char="Ø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3600" b="1" smtClean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3600" b="1" smtClean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00088" y="1952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l">
              <a:defRPr sz="1400" b="0" i="1">
                <a:solidFill>
                  <a:schemeClr val="tx2"/>
                </a:solidFill>
              </a:defRPr>
            </a:lvl1pPr>
          </a:lstStyle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66FFFF"/>
                </a:solidFill>
                <a:latin typeface="Times New Roman" panose="02020603050405020304" pitchFamily="18" charset="0"/>
              </a:rPr>
              <a:t>June 18th, 2001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400" b="0" i="1">
                <a:solidFill>
                  <a:schemeClr val="tx2"/>
                </a:solidFill>
              </a:defRPr>
            </a:lvl1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66FFFF"/>
                </a:solidFill>
                <a:latin typeface="Times New Roman" panose="02020603050405020304" pitchFamily="18" charset="0"/>
              </a:rPr>
              <a:t>Tony Noble  CAP Victoria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400" b="0" i="1">
                <a:solidFill>
                  <a:schemeClr val="tx2"/>
                </a:solidFill>
              </a:defRPr>
            </a:lvl1pPr>
          </a:lstStyle>
          <a:p>
            <a:pPr eaLnBrk="0" hangingPunct="0">
              <a:spcBef>
                <a:spcPct val="50000"/>
              </a:spcBef>
            </a:pPr>
            <a:fld id="{6DDD1CFA-7310-4CCA-8D5E-71CF0AF5898E}" type="slidenum">
              <a:rPr lang="en-US" altLang="en-US" smtClean="0">
                <a:solidFill>
                  <a:srgbClr val="66FFFF"/>
                </a:solidFill>
                <a:latin typeface="Times New Roman" panose="02020603050405020304" pitchFamily="18" charset="0"/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altLang="en-US" i="0" smtClean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663734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0324" r:id="rId1"/>
    <p:sldLayoutId id="2147490325" r:id="rId2"/>
    <p:sldLayoutId id="2147490326" r:id="rId3"/>
    <p:sldLayoutId id="2147490327" r:id="rId4"/>
    <p:sldLayoutId id="2147490328" r:id="rId5"/>
    <p:sldLayoutId id="2147490329" r:id="rId6"/>
    <p:sldLayoutId id="2147490330" r:id="rId7"/>
    <p:sldLayoutId id="2147490331" r:id="rId8"/>
    <p:sldLayoutId id="2147490332" r:id="rId9"/>
    <p:sldLayoutId id="2147490333" r:id="rId10"/>
    <p:sldLayoutId id="2147490334" r:id="rId11"/>
    <p:sldLayoutId id="2147490335" r:id="rId12"/>
    <p:sldLayoutId id="2147490336" r:id="rId13"/>
    <p:sldLayoutId id="2147490337" r:id="rId14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FF"/>
        </a:buClr>
        <a:buSzPct val="70000"/>
        <a:buFont typeface="Wingdings" panose="05000000000000000000" pitchFamily="2" charset="2"/>
        <a:buChar char="Ø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07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9" r:id="rId1"/>
    <p:sldLayoutId id="2147490340" r:id="rId2"/>
    <p:sldLayoutId id="2147490341" r:id="rId3"/>
    <p:sldLayoutId id="2147490342" r:id="rId4"/>
    <p:sldLayoutId id="2147490343" r:id="rId5"/>
    <p:sldLayoutId id="2147490344" r:id="rId6"/>
    <p:sldLayoutId id="2147490345" r:id="rId7"/>
    <p:sldLayoutId id="2147490346" r:id="rId8"/>
    <p:sldLayoutId id="2147490347" r:id="rId9"/>
    <p:sldLayoutId id="2147490348" r:id="rId10"/>
    <p:sldLayoutId id="21474903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1725"/>
            <a:ext cx="82296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4925" y="6534150"/>
            <a:ext cx="9213850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lvl="1" algn="l" eaLnBrk="1" hangingPunct="1">
              <a:spcBef>
                <a:spcPct val="0"/>
              </a:spcBef>
              <a:defRPr sz="1400" b="0">
                <a:solidFill>
                  <a:srgbClr val="FFFF99"/>
                </a:solidFill>
                <a:latin typeface="Arial" charset="0"/>
              </a:defRPr>
            </a:lvl2pPr>
          </a:lstStyle>
          <a:p>
            <a:pPr marL="457200" lvl="1" indent="0">
              <a:defRPr/>
            </a:pPr>
            <a:r>
              <a:rPr lang="en-CA"/>
              <a:t> SNOLAB @ Neutrino 2008 		Christchurch May 28</a:t>
            </a:r>
            <a:r>
              <a:rPr lang="en-CA" baseline="30000"/>
              <a:t>th</a:t>
            </a:r>
            <a:r>
              <a:rPr lang="en-CA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6369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51" r:id="rId1"/>
    <p:sldLayoutId id="2147490352" r:id="rId2"/>
    <p:sldLayoutId id="2147490353" r:id="rId3"/>
    <p:sldLayoutId id="2147490354" r:id="rId4"/>
    <p:sldLayoutId id="2147490355" r:id="rId5"/>
    <p:sldLayoutId id="2147490356" r:id="rId6"/>
    <p:sldLayoutId id="2147490357" r:id="rId7"/>
    <p:sldLayoutId id="2147490358" r:id="rId8"/>
    <p:sldLayoutId id="2147490359" r:id="rId9"/>
    <p:sldLayoutId id="2147490360" r:id="rId10"/>
    <p:sldLayoutId id="214749036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u="sng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FF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214313"/>
            <a:ext cx="8416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68" rIns="91344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928688"/>
            <a:ext cx="8416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68" rIns="91344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629400"/>
            <a:ext cx="34464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4" tIns="45668" rIns="91344" bIns="456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4" tIns="45668" rIns="91344" bIns="456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4" tIns="45668" rIns="91344" bIns="456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D6D00893-2685-43E9-BBD3-F0DEB2F76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9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63" r:id="rId1"/>
    <p:sldLayoutId id="2147490364" r:id="rId2"/>
    <p:sldLayoutId id="2147490365" r:id="rId3"/>
    <p:sldLayoutId id="2147490366" r:id="rId4"/>
    <p:sldLayoutId id="2147490367" r:id="rId5"/>
    <p:sldLayoutId id="2147490368" r:id="rId6"/>
    <p:sldLayoutId id="2147490369" r:id="rId7"/>
    <p:sldLayoutId id="2147490370" r:id="rId8"/>
    <p:sldLayoutId id="2147490371" r:id="rId9"/>
    <p:sldLayoutId id="2147490372" r:id="rId10"/>
    <p:sldLayoutId id="2147490373" r:id="rId11"/>
  </p:sldLayoutIdLst>
  <p:transition xmlns:p14="http://schemas.microsoft.com/office/powerpoint/2010/main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092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183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274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366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17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09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600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91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3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4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6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214313"/>
            <a:ext cx="8416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9" tIns="45568" rIns="91159" bIns="455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928688"/>
            <a:ext cx="8416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9" tIns="45568" rIns="91159" bIns="45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629400"/>
            <a:ext cx="34464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9" tIns="45568" rIns="91159" bIns="455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9" tIns="45568" rIns="91159" bIns="455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9" tIns="45568" rIns="91159" bIns="455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FA403743-C6E0-4561-9F99-65CACDAE2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47" r:id="rId1"/>
    <p:sldLayoutId id="2147489748" r:id="rId2"/>
    <p:sldLayoutId id="2147489749" r:id="rId3"/>
    <p:sldLayoutId id="2147489750" r:id="rId4"/>
    <p:sldLayoutId id="2147489751" r:id="rId5"/>
    <p:sldLayoutId id="2147489752" r:id="rId6"/>
    <p:sldLayoutId id="2147489753" r:id="rId7"/>
    <p:sldLayoutId id="2147489754" r:id="rId8"/>
    <p:sldLayoutId id="2147489755" r:id="rId9"/>
    <p:sldLayoutId id="2147489756" r:id="rId10"/>
    <p:sldLayoutId id="2147489757" r:id="rId11"/>
  </p:sldLayoutIdLst>
  <p:transition xmlns:p14="http://schemas.microsoft.com/office/powerpoint/2010/main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092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183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274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366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17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09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600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91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3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4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6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9" tIns="45520" rIns="91069" bIns="45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9" tIns="45520" rIns="91069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9" tIns="45520" rIns="91069" bIns="455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 l="62378" t="66936" r="6432" b="6680"/>
          <a:stretch>
            <a:fillRect/>
          </a:stretch>
        </p:blipFill>
        <p:spPr bwMode="auto">
          <a:xfrm>
            <a:off x="7885113" y="6165850"/>
            <a:ext cx="122396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  <p:sldLayoutId id="2147489843" r:id="rId9"/>
    <p:sldLayoutId id="2147489844" r:id="rId10"/>
    <p:sldLayoutId id="214748984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1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2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3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17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09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600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91" indent="-2269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3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4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6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00" tIns="45538" rIns="91100" bIns="455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00" tIns="45538" rIns="91100" bIns="45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0" tIns="45538" rIns="91100" bIns="45538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0288" y="6286500"/>
            <a:ext cx="287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88" r:id="rId1"/>
    <p:sldLayoutId id="2147489989" r:id="rId2"/>
    <p:sldLayoutId id="2147489990" r:id="rId3"/>
    <p:sldLayoutId id="2147489991" r:id="rId4"/>
    <p:sldLayoutId id="2147489992" r:id="rId5"/>
    <p:sldLayoutId id="2147489993" r:id="rId6"/>
    <p:sldLayoutId id="2147489994" r:id="rId7"/>
    <p:sldLayoutId id="2147489995" r:id="rId8"/>
    <p:sldLayoutId id="2147489996" r:id="rId9"/>
    <p:sldLayoutId id="2147489997" r:id="rId10"/>
    <p:sldLayoutId id="214748999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5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15" indent="-2269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1" indent="-2269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07" indent="-2269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52" indent="-2269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7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3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9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4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76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</a:t>
            </a:r>
          </a:p>
        </p:txBody>
      </p:sp>
      <p:sp>
        <p:nvSpPr>
          <p:cNvPr id="276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l">
              <a:defRPr sz="1400" b="0" i="1">
                <a:solidFill>
                  <a:schemeClr val="tx2"/>
                </a:solidFill>
              </a:defRPr>
            </a:lvl1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66FFFF"/>
                </a:solidFill>
                <a:latin typeface="Times New Roman" pitchFamily="18" charset="0"/>
              </a:rPr>
              <a:t>June 18th, 2001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>
              <a:defRPr sz="1400" b="0" i="1">
                <a:solidFill>
                  <a:schemeClr val="tx2"/>
                </a:solidFill>
              </a:defRPr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66FFFF"/>
                </a:solidFill>
                <a:latin typeface="Times New Roman" pitchFamily="18" charset="0"/>
              </a:rPr>
              <a:t>Tony Noble  CAP Victoria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r">
              <a:defRPr sz="1400" b="0" i="1">
                <a:solidFill>
                  <a:schemeClr val="tx2"/>
                </a:solidFill>
              </a:defRPr>
            </a:lvl1pPr>
          </a:lstStyle>
          <a:p>
            <a:pPr eaLnBrk="0" hangingPunct="0">
              <a:spcBef>
                <a:spcPct val="50000"/>
              </a:spcBef>
              <a:defRPr/>
            </a:pPr>
            <a:fld id="{CA7E056E-DE97-41F8-8E3C-139899809787}" type="slidenum">
              <a:rPr lang="en-US">
                <a:solidFill>
                  <a:srgbClr val="66FFFF"/>
                </a:solidFill>
                <a:latin typeface="Times New Roman" pitchFamily="18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>
              <a:solidFill>
                <a:srgbClr val="66FFFF"/>
              </a:solidFill>
              <a:latin typeface="Arial Black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099" r:id="rId1"/>
    <p:sldLayoutId id="2147490100" r:id="rId2"/>
    <p:sldLayoutId id="2147490101" r:id="rId3"/>
    <p:sldLayoutId id="2147490102" r:id="rId4"/>
    <p:sldLayoutId id="2147490103" r:id="rId5"/>
    <p:sldLayoutId id="2147490104" r:id="rId6"/>
    <p:sldLayoutId id="2147490105" r:id="rId7"/>
    <p:sldLayoutId id="2147490106" r:id="rId8"/>
    <p:sldLayoutId id="2147490107" r:id="rId9"/>
    <p:sldLayoutId id="2147490108" r:id="rId10"/>
    <p:sldLayoutId id="2147490109" r:id="rId11"/>
    <p:sldLayoutId id="2147490110" r:id="rId12"/>
    <p:sldLayoutId id="2147490111" r:id="rId13"/>
    <p:sldLayoutId id="2147490112" r:id="rId14"/>
    <p:sldLayoutId id="2147490113" r:id="rId15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FF"/>
        </a:buClr>
        <a:buSzPct val="7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5pPr>
      <a:lvl6pPr marL="25130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6pPr>
      <a:lvl7pPr marL="29702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7pPr>
      <a:lvl8pPr marL="3427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8pPr>
      <a:lvl9pPr marL="3884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2643" name="Rectangle 3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</a:t>
            </a: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l">
              <a:defRPr sz="1400" b="0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7526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>
              <a:defRPr sz="1400" b="0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52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r">
              <a:defRPr sz="1400" b="0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ED10C2E7-D8F1-4903-88DF-F8B61A6DA27A}" type="slidenum">
              <a:rPr lang="en-US" altLang="en-US" smtClean="0">
                <a:solidFill>
                  <a:srgbClr val="66FFFF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altLang="en-US" i="0" smtClean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979147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0203" r:id="rId1"/>
    <p:sldLayoutId id="2147490204" r:id="rId2"/>
    <p:sldLayoutId id="2147490205" r:id="rId3"/>
    <p:sldLayoutId id="2147490206" r:id="rId4"/>
    <p:sldLayoutId id="2147490207" r:id="rId5"/>
    <p:sldLayoutId id="2147490208" r:id="rId6"/>
    <p:sldLayoutId id="2147490209" r:id="rId7"/>
    <p:sldLayoutId id="2147490210" r:id="rId8"/>
    <p:sldLayoutId id="2147490211" r:id="rId9"/>
    <p:sldLayoutId id="2147490212" r:id="rId10"/>
    <p:sldLayoutId id="21474902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kumimoji="1" sz="40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FF"/>
        </a:buClr>
        <a:buSzPct val="70000"/>
        <a:buFont typeface="Wingdings" panose="05000000000000000000" pitchFamily="2" charset="2"/>
        <a:buChar char="Ø"/>
        <a:defRPr kumimoji="1"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2643" name="Rectangle 3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</a:t>
            </a: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l">
              <a:defRPr sz="1400" b="0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66FFFF"/>
                </a:solidFill>
              </a:rPr>
              <a:t>June 18th, 2001</a:t>
            </a:r>
          </a:p>
        </p:txBody>
      </p:sp>
      <p:sp>
        <p:nvSpPr>
          <p:cNvPr id="7526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>
              <a:defRPr sz="1400" b="0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66FFFF"/>
                </a:solidFill>
              </a:rPr>
              <a:t>Tony Noble  CAP Victoria</a:t>
            </a:r>
          </a:p>
        </p:txBody>
      </p:sp>
      <p:sp>
        <p:nvSpPr>
          <p:cNvPr id="752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r">
              <a:defRPr sz="1400" b="0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ED10C2E7-D8F1-4903-88DF-F8B61A6DA27A}" type="slidenum">
              <a:rPr lang="en-US" altLang="en-US" smtClean="0">
                <a:solidFill>
                  <a:srgbClr val="66FFFF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altLang="en-US" i="0" smtClean="0">
              <a:solidFill>
                <a:srgbClr val="66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80600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0215" r:id="rId1"/>
    <p:sldLayoutId id="2147490216" r:id="rId2"/>
    <p:sldLayoutId id="2147490217" r:id="rId3"/>
    <p:sldLayoutId id="2147490218" r:id="rId4"/>
    <p:sldLayoutId id="2147490219" r:id="rId5"/>
    <p:sldLayoutId id="2147490220" r:id="rId6"/>
    <p:sldLayoutId id="2147490221" r:id="rId7"/>
    <p:sldLayoutId id="2147490222" r:id="rId8"/>
    <p:sldLayoutId id="2147490223" r:id="rId9"/>
    <p:sldLayoutId id="2147490224" r:id="rId10"/>
    <p:sldLayoutId id="21474902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kumimoji="1" sz="40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FF"/>
        </a:buClr>
        <a:buSzPct val="70000"/>
        <a:buFont typeface="Wingdings" panose="05000000000000000000" pitchFamily="2" charset="2"/>
        <a:buChar char="Ø"/>
        <a:defRPr kumimoji="1"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278B353-821E-4401-8691-67DCE18CC7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15-12-08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E779E4-39A6-4D43-976A-CA010FE92F8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6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75" r:id="rId1"/>
    <p:sldLayoutId id="2147490276" r:id="rId2"/>
    <p:sldLayoutId id="2147490277" r:id="rId3"/>
    <p:sldLayoutId id="2147490278" r:id="rId4"/>
    <p:sldLayoutId id="2147490279" r:id="rId5"/>
    <p:sldLayoutId id="2147490280" r:id="rId6"/>
    <p:sldLayoutId id="2147490281" r:id="rId7"/>
    <p:sldLayoutId id="2147490282" r:id="rId8"/>
    <p:sldLayoutId id="2147490283" r:id="rId9"/>
    <p:sldLayoutId id="2147490284" r:id="rId10"/>
    <p:sldLayoutId id="21474902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3" tIns="45520" rIns="91063" bIns="45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3" tIns="45520" rIns="91063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3" tIns="45520" rIns="91063" bIns="455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0288" y="6286500"/>
            <a:ext cx="287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7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87" r:id="rId1"/>
    <p:sldLayoutId id="2147490288" r:id="rId2"/>
    <p:sldLayoutId id="2147490289" r:id="rId3"/>
    <p:sldLayoutId id="2147490290" r:id="rId4"/>
    <p:sldLayoutId id="2147490291" r:id="rId5"/>
    <p:sldLayoutId id="2147490292" r:id="rId6"/>
    <p:sldLayoutId id="2147490293" r:id="rId7"/>
    <p:sldLayoutId id="2147490294" r:id="rId8"/>
    <p:sldLayoutId id="2147490295" r:id="rId9"/>
    <p:sldLayoutId id="2147490296" r:id="rId10"/>
    <p:sldLayoutId id="214749029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1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2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3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829" indent="-2253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921" indent="-2253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012" indent="-2253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104" indent="-2253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3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4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6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wmf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5.pn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3.png"/><Relationship Id="rId1" Type="http://schemas.microsoft.com/office/2007/relationships/media" Target="file:///C:\Users\Art\Documents\Powerpoint\GeneralPublicTalks\Animation1%20320x240.avi" TargetMode="External"/><Relationship Id="rId2" Type="http://schemas.openxmlformats.org/officeDocument/2006/relationships/video" Target="file:///C:\Users\Art\Documents\Powerpoint\GeneralPublicTalks\Animation1%20320x240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Tolich_Nikolai-1510-Low-EnergyNeutrinosW1_Page_01.jpg"/>
          <p:cNvPicPr>
            <a:picLocks noChangeAspect="1"/>
          </p:cNvPicPr>
          <p:nvPr/>
        </p:nvPicPr>
        <p:blipFill rotWithShape="1">
          <a:blip r:embed="rId3" cstate="print"/>
          <a:srcRect l="19200" t="-1" r="20482" b="25557"/>
          <a:stretch/>
        </p:blipFill>
        <p:spPr>
          <a:xfrm>
            <a:off x="4499993" y="1556792"/>
            <a:ext cx="4176463" cy="3865984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95" y="1524943"/>
            <a:ext cx="3283741" cy="39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841" y="358945"/>
            <a:ext cx="7678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The Sudbury Neutrino Observatory: Observation of Flavor Change for Solar Neutrinos.</a:t>
            </a:r>
            <a:endParaRPr lang="en-CA" sz="20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727685" y="580526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en-US" b="1" dirty="0">
                <a:latin typeface="Century Schoolbook" pitchFamily="18" charset="0"/>
              </a:rPr>
              <a:t>Art McDonald, Professor Emeritus</a:t>
            </a:r>
            <a:endParaRPr lang="en-US" altLang="en-US" b="1" i="1" dirty="0">
              <a:latin typeface="Palatino" pitchFamily="18" charset="0"/>
            </a:endParaRPr>
          </a:p>
          <a:p>
            <a:pPr algn="ctr" eaLnBrk="0" hangingPunct="0"/>
            <a:r>
              <a:rPr lang="en-US" altLang="en-US" b="1" i="1" dirty="0">
                <a:latin typeface="Palatino" pitchFamily="18" charset="0"/>
                <a:sym typeface="Monotype Sorts" pitchFamily="2" charset="2"/>
              </a:rPr>
              <a:t>Queen’s University, Kingston, </a:t>
            </a:r>
            <a:r>
              <a:rPr lang="en-US" altLang="en-US" b="1" i="1" dirty="0" smtClean="0">
                <a:latin typeface="Palatino" pitchFamily="18" charset="0"/>
                <a:sym typeface="Monotype Sorts" pitchFamily="2" charset="2"/>
              </a:rPr>
              <a:t>Ontario, Canada</a:t>
            </a:r>
            <a:endParaRPr lang="en-US" altLang="en-US" dirty="0">
              <a:latin typeface="Helvetica" pitchFamily="48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7978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3011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3700" b="1" dirty="0" smtClean="0">
                <a:solidFill>
                  <a:srgbClr val="0033CC"/>
                </a:solidFill>
              </a:rPr>
              <a:t>Sudbury Neutrino Observatory (SNO)</a:t>
            </a:r>
            <a:endParaRPr lang="en-US" altLang="en-US" b="1" dirty="0" smtClean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39576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2771775" y="3860800"/>
            <a:ext cx="2447925" cy="2159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</p:spPr>
        <p:txBody>
          <a:bodyPr wrap="none" lIns="91418" tIns="45710" rIns="91418" bIns="45710" anchor="ctr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2819400" y="2743200"/>
            <a:ext cx="2976736" cy="1333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1418" tIns="45710" rIns="91418" bIns="45710" anchor="ctr"/>
          <a:lstStyle/>
          <a:p>
            <a:endParaRPr lang="en-US"/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>
            <a:off x="2819400" y="4949825"/>
            <a:ext cx="2544763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1418" tIns="45710" rIns="91418" bIns="45710" anchor="ctr"/>
          <a:lstStyle/>
          <a:p>
            <a:endParaRPr lang="en-US"/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 flipV="1">
            <a:off x="2771775" y="4343400"/>
            <a:ext cx="2638425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1418" tIns="45710" rIns="91418" bIns="45710" anchor="ctr"/>
          <a:lstStyle/>
          <a:p>
            <a:endParaRPr lang="en-US"/>
          </a:p>
        </p:txBody>
      </p:sp>
      <p:sp>
        <p:nvSpPr>
          <p:cNvPr id="86024" name="Text Box 10"/>
          <p:cNvSpPr txBox="1">
            <a:spLocks noChangeArrowheads="1"/>
          </p:cNvSpPr>
          <p:nvPr/>
        </p:nvSpPr>
        <p:spPr bwMode="auto">
          <a:xfrm>
            <a:off x="674688" y="2503488"/>
            <a:ext cx="2144712" cy="1076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91014" tIns="45490" rIns="91014" bIns="45490">
            <a:spAutoFit/>
          </a:bodyPr>
          <a:lstStyle/>
          <a:p>
            <a:pPr algn="ctr" eaLnBrk="0" hangingPunct="0"/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1000 tonnes of heavy water: D</a:t>
            </a:r>
            <a:r>
              <a:rPr lang="en-US" altLang="en-US" sz="16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  <a:p>
            <a:pPr algn="ctr" eaLnBrk="0" hangingPunct="0"/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$ 300 million on</a:t>
            </a:r>
          </a:p>
          <a:p>
            <a:pPr algn="ctr" eaLnBrk="0" hangingPunct="0"/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Loan for $1.00</a:t>
            </a:r>
            <a:endParaRPr lang="en-US" alt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5" name="Text Box 11"/>
          <p:cNvSpPr txBox="1">
            <a:spLocks noChangeArrowheads="1"/>
          </p:cNvSpPr>
          <p:nvPr/>
        </p:nvSpPr>
        <p:spPr bwMode="auto">
          <a:xfrm>
            <a:off x="1066800" y="4792663"/>
            <a:ext cx="1752600" cy="584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91014" tIns="45490" rIns="91014" bIns="45490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Ultra-pure</a:t>
            </a:r>
          </a:p>
          <a:p>
            <a:pPr algn="ctr" eaLnBrk="0" hangingPunct="0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Water: H</a:t>
            </a:r>
            <a:r>
              <a:rPr lang="en-US" altLang="en-US" sz="16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O.</a:t>
            </a:r>
          </a:p>
        </p:txBody>
      </p:sp>
      <p:sp>
        <p:nvSpPr>
          <p:cNvPr id="86026" name="Text Box 12"/>
          <p:cNvSpPr txBox="1">
            <a:spLocks noChangeArrowheads="1"/>
          </p:cNvSpPr>
          <p:nvPr/>
        </p:nvSpPr>
        <p:spPr bwMode="auto">
          <a:xfrm>
            <a:off x="1066800" y="4071938"/>
            <a:ext cx="1752600" cy="581025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91014" tIns="45490" rIns="91014" bIns="45490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12 m Diameter Acrylic Container</a:t>
            </a:r>
          </a:p>
        </p:txBody>
      </p:sp>
      <p:sp>
        <p:nvSpPr>
          <p:cNvPr id="86027" name="Text Box 13"/>
          <p:cNvSpPr txBox="1">
            <a:spLocks noChangeArrowheads="1"/>
          </p:cNvSpPr>
          <p:nvPr/>
        </p:nvSpPr>
        <p:spPr bwMode="auto">
          <a:xfrm>
            <a:off x="1066800" y="3716338"/>
            <a:ext cx="1752600" cy="3365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014" tIns="45490" rIns="91014" bIns="45490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9500 light sensors</a:t>
            </a:r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 flipV="1">
            <a:off x="2819400" y="5638800"/>
            <a:ext cx="2286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1418" tIns="45710" rIns="91418" bIns="45710" anchor="ctr"/>
          <a:lstStyle/>
          <a:p>
            <a:endParaRPr lang="en-US"/>
          </a:p>
        </p:txBody>
      </p:sp>
      <p:sp>
        <p:nvSpPr>
          <p:cNvPr id="86029" name="Text Box 15"/>
          <p:cNvSpPr txBox="1">
            <a:spLocks noChangeArrowheads="1"/>
          </p:cNvSpPr>
          <p:nvPr/>
        </p:nvSpPr>
        <p:spPr bwMode="auto">
          <a:xfrm>
            <a:off x="1066800" y="5445125"/>
            <a:ext cx="1752600" cy="5842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91014" tIns="45490" rIns="91014" bIns="45490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Urylon Liner and</a:t>
            </a:r>
          </a:p>
          <a:p>
            <a:pPr algn="ctr" eaLnBrk="0" hangingPunct="0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Radon Seal</a:t>
            </a:r>
          </a:p>
        </p:txBody>
      </p:sp>
      <p:sp>
        <p:nvSpPr>
          <p:cNvPr id="86032" name="Line 18"/>
          <p:cNvSpPr>
            <a:spLocks noChangeShapeType="1"/>
          </p:cNvSpPr>
          <p:nvPr/>
        </p:nvSpPr>
        <p:spPr bwMode="auto">
          <a:xfrm>
            <a:off x="8243888" y="2403475"/>
            <a:ext cx="0" cy="3563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1418" tIns="45710" rIns="91418" bIns="45710"/>
          <a:lstStyle/>
          <a:p>
            <a:endParaRPr lang="en-US"/>
          </a:p>
        </p:txBody>
      </p:sp>
      <p:sp>
        <p:nvSpPr>
          <p:cNvPr id="86033" name="Text Box 19"/>
          <p:cNvSpPr txBox="1">
            <a:spLocks noChangeArrowheads="1"/>
          </p:cNvSpPr>
          <p:nvPr/>
        </p:nvSpPr>
        <p:spPr bwMode="auto">
          <a:xfrm>
            <a:off x="8244408" y="2708920"/>
            <a:ext cx="899592" cy="28390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68406" tIns="34204" rIns="68406" bIns="34204">
            <a:spAutoFit/>
          </a:bodyPr>
          <a:lstStyle/>
          <a:p>
            <a:pPr algn="ctr" defTabSz="68580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34 m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defTabSz="685800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or</a:t>
            </a:r>
          </a:p>
          <a:p>
            <a:pPr algn="ctr" defTabSz="68580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~ Ten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defTabSz="685800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Stories</a:t>
            </a:r>
          </a:p>
          <a:p>
            <a:pPr algn="ctr" defTabSz="685800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High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  <a:p>
            <a:pPr algn="ctr" defTabSz="685800"/>
            <a:endParaRPr lang="en-US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defTabSz="68580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2 km below the ground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406" y="718804"/>
            <a:ext cx="3405522" cy="1631216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Neutrinos are very difficult to detect so our detector had to be very big with low radioactivity, deep underground. </a:t>
            </a:r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616116" y="1880828"/>
            <a:ext cx="3024336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2320" y="8274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NEUTRINO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5940152" y="4221088"/>
            <a:ext cx="432048" cy="33833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08720"/>
            <a:ext cx="8572500" cy="564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1" name="Text Box 6"/>
          <p:cNvSpPr txBox="1">
            <a:spLocks noChangeArrowheads="1"/>
          </p:cNvSpPr>
          <p:nvPr/>
        </p:nvSpPr>
        <p:spPr bwMode="auto">
          <a:xfrm>
            <a:off x="-25400" y="136525"/>
            <a:ext cx="911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algn="ctr"/>
            <a:r>
              <a:rPr lang="en-US" b="1" dirty="0"/>
              <a:t>To study Neutrinos with little radioactive background, we went 2 km underground</a:t>
            </a:r>
          </a:p>
          <a:p>
            <a:pPr algn="ctr"/>
            <a:r>
              <a:rPr lang="en-US" b="1" dirty="0"/>
              <a:t>to reduce cosmic rays and built an ultra-clean </a:t>
            </a:r>
            <a:r>
              <a:rPr lang="en-US" b="1" dirty="0" smtClean="0"/>
              <a:t>detector: SNO</a:t>
            </a:r>
            <a:endParaRPr lang="en-US" b="1" dirty="0"/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6351588" y="41687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Nickel ore</a:t>
            </a:r>
          </a:p>
        </p:txBody>
      </p:sp>
      <p:sp>
        <p:nvSpPr>
          <p:cNvPr id="112645" name="Line 8"/>
          <p:cNvSpPr>
            <a:spLocks noChangeShapeType="1"/>
          </p:cNvSpPr>
          <p:nvPr/>
        </p:nvSpPr>
        <p:spPr bwMode="auto">
          <a:xfrm flipH="1">
            <a:off x="6011863" y="4365625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18" tIns="45710" rIns="91418" bIns="4571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50" y="2714625"/>
            <a:ext cx="1000125" cy="2857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323850" y="2098675"/>
            <a:ext cx="1565160" cy="147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75" tIns="45632" rIns="91275" bIns="45632">
            <a:spAutoFit/>
          </a:bodyPr>
          <a:lstStyle/>
          <a:p>
            <a:r>
              <a:rPr lang="en-US" b="1" dirty="0" smtClean="0"/>
              <a:t>VALE’S</a:t>
            </a:r>
            <a:endParaRPr lang="en-US" b="1" dirty="0"/>
          </a:p>
          <a:p>
            <a:r>
              <a:rPr lang="en-US" b="1" dirty="0"/>
              <a:t>CREIGHTON</a:t>
            </a:r>
          </a:p>
          <a:p>
            <a:r>
              <a:rPr lang="en-US" b="1" dirty="0"/>
              <a:t>MINE NEAR</a:t>
            </a:r>
          </a:p>
          <a:p>
            <a:r>
              <a:rPr lang="en-US" b="1" dirty="0"/>
              <a:t>SUDBURY,</a:t>
            </a:r>
          </a:p>
          <a:p>
            <a:r>
              <a:rPr lang="en-US" b="1" dirty="0"/>
              <a:t>ONTARIO</a:t>
            </a:r>
          </a:p>
        </p:txBody>
      </p:sp>
      <p:pic>
        <p:nvPicPr>
          <p:cNvPr id="15" name="Picture 4" descr="MINE"/>
          <p:cNvPicPr>
            <a:picLocks noChangeAspect="1" noChangeArrowheads="1"/>
          </p:cNvPicPr>
          <p:nvPr/>
        </p:nvPicPr>
        <p:blipFill>
          <a:blip r:embed="rId3" cstate="print"/>
          <a:srcRect l="10013" t="78487" r="85316" b="2898"/>
          <a:stretch>
            <a:fillRect/>
          </a:stretch>
        </p:blipFill>
        <p:spPr bwMode="auto">
          <a:xfrm>
            <a:off x="1117600" y="5000625"/>
            <a:ext cx="454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87043" name="Picture 2" descr="AVPS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63" y="-26988"/>
            <a:ext cx="331628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3" descr="Acrylic vessel PS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5500"/>
            <a:ext cx="489743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4" descr="sno_outside_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7601" y="908720"/>
            <a:ext cx="4256088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3287713" y="0"/>
            <a:ext cx="5856287" cy="13001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470" tIns="34236" rIns="68470" bIns="34236">
            <a:spAutoFit/>
          </a:bodyPr>
          <a:lstStyle/>
          <a:p>
            <a:pPr defTabSz="685800"/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SNO: One million pieces transported down in the </a:t>
            </a:r>
          </a:p>
          <a:p>
            <a:pPr defTabSz="685800"/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3 m x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3 m x 4 m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mine cage and re-assembled under </a:t>
            </a:r>
          </a:p>
          <a:p>
            <a:pPr defTabSz="685800"/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ultra-clean conditions. Every worker takes a shower</a:t>
            </a:r>
          </a:p>
          <a:p>
            <a:pPr defTabSz="685800"/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and wears clean, lint-free clothing.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6643" y="1594167"/>
            <a:ext cx="1669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70,000 showers during the course of the SNO project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Water room"/>
          <p:cNvPicPr>
            <a:picLocks noChangeAspect="1" noChangeArrowheads="1"/>
          </p:cNvPicPr>
          <p:nvPr/>
        </p:nvPicPr>
        <p:blipFill>
          <a:blip r:embed="rId3" cstate="print">
            <a:lum bright="22000"/>
          </a:blip>
          <a:srcRect/>
          <a:stretch>
            <a:fillRect/>
          </a:stretch>
        </p:blipFill>
        <p:spPr bwMode="auto">
          <a:xfrm>
            <a:off x="1" y="-18167"/>
            <a:ext cx="4687604" cy="31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644008" y="196893"/>
            <a:ext cx="4464496" cy="200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310" tIns="34156" rIns="68310" bIns="34156">
            <a:spAutoFit/>
          </a:bodyPr>
          <a:lstStyle/>
          <a:p>
            <a:pPr algn="ctr" defTabSz="685800"/>
            <a:r>
              <a:rPr lang="en-US" sz="2100" b="1" dirty="0" smtClean="0">
                <a:solidFill>
                  <a:srgbClr val="000099"/>
                </a:solidFill>
                <a:latin typeface="Times New Roman" pitchFamily="18" charset="0"/>
              </a:rPr>
              <a:t>Water systems were developed to provide low radioactivity water and heavy water: 1 billion times better than tap water. Less than one radioactive decay per day per ton of water!! </a:t>
            </a:r>
            <a:endParaRPr lang="en-US" sz="21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42913" y="4108450"/>
            <a:ext cx="29591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74" tIns="34188" rIns="68374" bIns="34188">
            <a:spAutoFit/>
          </a:bodyPr>
          <a:lstStyle/>
          <a:p>
            <a:pPr defTabSz="685800"/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Steven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</a:rPr>
              <a:t>Hawking’s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 Visit</a:t>
            </a:r>
          </a:p>
          <a:p>
            <a:pPr defTabSz="685800"/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Posed some special</a:t>
            </a:r>
          </a:p>
          <a:p>
            <a:pPr defTabSz="685800"/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Challenges – INCO</a:t>
            </a:r>
          </a:p>
          <a:p>
            <a:pPr defTabSz="685800"/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Designed a special</a:t>
            </a:r>
          </a:p>
          <a:p>
            <a:pPr defTabSz="685800"/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Rail car for him.</a:t>
            </a:r>
          </a:p>
          <a:p>
            <a:pPr defTabSz="685800"/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sz="2100" b="1" dirty="0" smtClean="0">
                <a:solidFill>
                  <a:srgbClr val="000099"/>
                </a:solidFill>
                <a:latin typeface="Times New Roman" pitchFamily="18" charset="0"/>
              </a:rPr>
              <a:t>Stainless 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steel with</a:t>
            </a:r>
          </a:p>
          <a:p>
            <a:pPr defTabSz="685800"/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</a:rPr>
              <a:t>Lots of nickel, of course)</a:t>
            </a:r>
          </a:p>
          <a:p>
            <a:pPr defTabSz="685800"/>
            <a:endParaRPr lang="en-US" sz="21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8" y="2386156"/>
            <a:ext cx="4469892" cy="44272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152525"/>
            <a:ext cx="6049962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9144000" cy="5715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WE OBSERVED NEUTRINOS FROM THE SUN </a:t>
            </a:r>
            <a:br>
              <a:rPr lang="en-US" altLang="en-US" sz="2600" smtClean="0"/>
            </a:br>
            <a:r>
              <a:rPr lang="en-US" altLang="en-US" sz="2600" smtClean="0"/>
              <a:t>WITH ALMOST NO RADIOACTIVE BACKGROUND</a:t>
            </a:r>
          </a:p>
        </p:txBody>
      </p:sp>
      <p:sp>
        <p:nvSpPr>
          <p:cNvPr id="326660" name="Rectangle 5"/>
          <p:cNvSpPr>
            <a:spLocks noChangeArrowheads="1"/>
          </p:cNvSpPr>
          <p:nvPr/>
        </p:nvSpPr>
        <p:spPr bwMode="auto">
          <a:xfrm>
            <a:off x="5715000" y="1495425"/>
            <a:ext cx="434975" cy="319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6661" name="Rectangle 6"/>
          <p:cNvSpPr>
            <a:spLocks noChangeArrowheads="1"/>
          </p:cNvSpPr>
          <p:nvPr/>
        </p:nvSpPr>
        <p:spPr bwMode="auto">
          <a:xfrm>
            <a:off x="2903538" y="2786063"/>
            <a:ext cx="928687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6662" name="Rectangle 7"/>
          <p:cNvSpPr>
            <a:spLocks noChangeArrowheads="1"/>
          </p:cNvSpPr>
          <p:nvPr/>
        </p:nvSpPr>
        <p:spPr bwMode="auto">
          <a:xfrm>
            <a:off x="3149600" y="4383088"/>
            <a:ext cx="304800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6663" name="Text Box 8"/>
          <p:cNvSpPr txBox="1">
            <a:spLocks noChangeArrowheads="1"/>
          </p:cNvSpPr>
          <p:nvPr/>
        </p:nvSpPr>
        <p:spPr bwMode="auto">
          <a:xfrm>
            <a:off x="3541713" y="2492375"/>
            <a:ext cx="2024062" cy="284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99" tIns="45592" rIns="91199" bIns="45592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</a:rPr>
              <a:t>ELECTRON  NEUTRINOS</a:t>
            </a:r>
          </a:p>
        </p:txBody>
      </p:sp>
      <p:sp>
        <p:nvSpPr>
          <p:cNvPr id="326664" name="Line 9"/>
          <p:cNvSpPr>
            <a:spLocks noChangeShapeType="1"/>
          </p:cNvSpPr>
          <p:nvPr/>
        </p:nvSpPr>
        <p:spPr bwMode="auto">
          <a:xfrm flipH="1">
            <a:off x="2627313" y="2684463"/>
            <a:ext cx="898525" cy="831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/>
          <a:lstStyle/>
          <a:p>
            <a:endParaRPr lang="en-CA"/>
          </a:p>
        </p:txBody>
      </p:sp>
      <p:sp>
        <p:nvSpPr>
          <p:cNvPr id="326665" name="Text Box 10"/>
          <p:cNvSpPr txBox="1">
            <a:spLocks noChangeArrowheads="1"/>
          </p:cNvSpPr>
          <p:nvPr/>
        </p:nvSpPr>
        <p:spPr bwMode="auto">
          <a:xfrm>
            <a:off x="3541713" y="3243263"/>
            <a:ext cx="2301875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99" tIns="45592" rIns="91199" bIns="45592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3333CC"/>
                </a:solidFill>
              </a:rPr>
              <a:t>ALL NEUTRINO TYPES</a:t>
            </a:r>
          </a:p>
        </p:txBody>
      </p:sp>
      <p:sp>
        <p:nvSpPr>
          <p:cNvPr id="326666" name="Line 11"/>
          <p:cNvSpPr>
            <a:spLocks noChangeShapeType="1"/>
          </p:cNvSpPr>
          <p:nvPr/>
        </p:nvSpPr>
        <p:spPr bwMode="auto">
          <a:xfrm flipH="1">
            <a:off x="2328863" y="3551238"/>
            <a:ext cx="1241425" cy="520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/>
          <a:lstStyle/>
          <a:p>
            <a:endParaRPr lang="en-CA"/>
          </a:p>
        </p:txBody>
      </p:sp>
      <p:sp>
        <p:nvSpPr>
          <p:cNvPr id="326667" name="Text Box 12"/>
          <p:cNvSpPr txBox="1">
            <a:spLocks noChangeArrowheads="1"/>
          </p:cNvSpPr>
          <p:nvPr/>
        </p:nvSpPr>
        <p:spPr bwMode="auto">
          <a:xfrm>
            <a:off x="2949575" y="1873250"/>
            <a:ext cx="155098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99" tIns="45592" rIns="91199" bIns="45592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SUMMED DATA</a:t>
            </a:r>
          </a:p>
        </p:txBody>
      </p:sp>
      <p:sp>
        <p:nvSpPr>
          <p:cNvPr id="326668" name="Line 13"/>
          <p:cNvSpPr>
            <a:spLocks noChangeShapeType="1"/>
          </p:cNvSpPr>
          <p:nvPr/>
        </p:nvSpPr>
        <p:spPr bwMode="auto">
          <a:xfrm flipH="1">
            <a:off x="2255838" y="2046288"/>
            <a:ext cx="593725" cy="141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/>
          <a:lstStyle/>
          <a:p>
            <a:endParaRPr lang="en-CA"/>
          </a:p>
        </p:txBody>
      </p:sp>
      <p:sp>
        <p:nvSpPr>
          <p:cNvPr id="326669" name="Text Box 14"/>
          <p:cNvSpPr txBox="1">
            <a:spLocks noChangeArrowheads="1"/>
          </p:cNvSpPr>
          <p:nvPr/>
        </p:nvSpPr>
        <p:spPr bwMode="auto">
          <a:xfrm>
            <a:off x="6953250" y="2349500"/>
            <a:ext cx="1936750" cy="2008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10" tIns="34256" rIns="68510" bIns="34256">
            <a:spAutoFit/>
          </a:bodyPr>
          <a:lstStyle>
            <a:lvl1pPr defTabSz="6858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After Calibration: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ELECTRON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NEUTRINOS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AT EARTH ARE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ONLY 1/3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OF ALL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NEUTRINOS</a:t>
            </a:r>
          </a:p>
        </p:txBody>
      </p:sp>
      <p:sp>
        <p:nvSpPr>
          <p:cNvPr id="326670" name="Rectangle 19"/>
          <p:cNvSpPr>
            <a:spLocks noChangeArrowheads="1"/>
          </p:cNvSpPr>
          <p:nvPr/>
        </p:nvSpPr>
        <p:spPr bwMode="auto">
          <a:xfrm>
            <a:off x="1979613" y="2781300"/>
            <a:ext cx="936625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0163" y="5153025"/>
            <a:ext cx="1409700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6672" name="Text Box 4"/>
          <p:cNvSpPr txBox="1">
            <a:spLocks noChangeArrowheads="1"/>
          </p:cNvSpPr>
          <p:nvPr/>
        </p:nvSpPr>
        <p:spPr bwMode="auto">
          <a:xfrm>
            <a:off x="3336925" y="5221288"/>
            <a:ext cx="354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7" tIns="45580" rIns="91177" bIns="45580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Electron kinetic energy (MeV)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6119585"/>
            <a:ext cx="4680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Data from Pure Heavy Water Phase in 2002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366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 t="17816" r="47926" b="24995"/>
          <a:stretch>
            <a:fillRect/>
          </a:stretch>
        </p:blipFill>
        <p:spPr bwMode="auto">
          <a:xfrm>
            <a:off x="1733550" y="179388"/>
            <a:ext cx="4926013" cy="39814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03188" y="1052513"/>
            <a:ext cx="1009650" cy="62388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68502" tIns="34252" rIns="68502" bIns="34252">
            <a:spAutoFit/>
          </a:bodyPr>
          <a:lstStyle/>
          <a:p>
            <a:pPr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SOLAR</a:t>
            </a:r>
          </a:p>
          <a:p>
            <a:pPr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MODEL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1168400" y="1341438"/>
            <a:ext cx="1027113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101850" y="4456113"/>
            <a:ext cx="1511300" cy="623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68502" tIns="34252" rIns="68502" bIns="34252">
            <a:spAutoFit/>
          </a:bodyPr>
          <a:lstStyle/>
          <a:p>
            <a:pPr defTabSz="687306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ELECTRON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NEUTRINOS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V="1">
            <a:off x="3492500" y="4005263"/>
            <a:ext cx="0" cy="450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4478338" y="4456113"/>
            <a:ext cx="1965325" cy="62388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68502" tIns="34252" rIns="68502" bIns="34252">
            <a:spAutoFit/>
          </a:bodyPr>
          <a:lstStyle/>
          <a:p>
            <a:pPr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ALL NEUTRINO</a:t>
            </a:r>
          </a:p>
          <a:p>
            <a:pPr algn="ctr"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TYPES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5292725" y="4022725"/>
            <a:ext cx="0" cy="43338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395288" y="5445125"/>
            <a:ext cx="8137152" cy="1177169"/>
          </a:xfrm>
          <a:prstGeom prst="rect">
            <a:avLst/>
          </a:prstGeom>
          <a:solidFill>
            <a:srgbClr val="FF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lIns="68502" tIns="34252" rIns="68502" bIns="34252">
            <a:spAutoFit/>
          </a:bodyPr>
          <a:lstStyle/>
          <a:p>
            <a:pPr defTabSz="687306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CLEAR DEMONSTRATION NEUTRINOS CHANGE THEIR TYPE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defTabSz="687306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2/3 OF THE ELECTRON NEUTRINOS HAVE CHANGED TO MU, TAU</a:t>
            </a:r>
          </a:p>
          <a:p>
            <a:pPr defTabSz="687306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NEUTRINOS ON THE WAY FROM THE SOLAR CORE 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EARTH. THIS REQUIRES THAT THEY HAVE A FINITE MASS.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804025" y="2284909"/>
            <a:ext cx="2054225" cy="2008187"/>
          </a:xfrm>
          <a:prstGeom prst="rect">
            <a:avLst/>
          </a:prstGeom>
          <a:solidFill>
            <a:srgbClr val="FF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68502" tIns="34252" rIns="68502" bIns="34252">
            <a:spAutoFit/>
          </a:bodyPr>
          <a:lstStyle/>
          <a:p>
            <a:pPr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LESS THAN ONE</a:t>
            </a:r>
          </a:p>
          <a:p>
            <a:pPr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CHANCE IN 10 MILLION </a:t>
            </a:r>
          </a:p>
          <a:p>
            <a:pPr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FOR “NO CHANGE IN</a:t>
            </a:r>
          </a:p>
          <a:p>
            <a:pPr defTabSz="687306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NEUTRINO TYPE”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948264" y="323850"/>
            <a:ext cx="1369448" cy="145416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lIns="68502" tIns="34252" rIns="68502" bIns="34252">
            <a:spAutoFit/>
          </a:bodyPr>
          <a:lstStyle/>
          <a:p>
            <a:pPr defTabSz="685800"/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Excellent</a:t>
            </a:r>
          </a:p>
          <a:p>
            <a:pPr defTabSz="685800"/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Agreement</a:t>
            </a:r>
          </a:p>
          <a:p>
            <a:pPr defTabSz="685800"/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With the</a:t>
            </a:r>
          </a:p>
          <a:p>
            <a:pPr defTabSz="685800"/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Solar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Model</a:t>
            </a:r>
          </a:p>
          <a:p>
            <a:pPr defTabSz="685800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Calculations</a:t>
            </a:r>
            <a:endParaRPr lang="en-US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3779838" y="2420938"/>
            <a:ext cx="1223962" cy="158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227" y="2204864"/>
            <a:ext cx="1450445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SNO USED HEAVY WATER TO MEASURE TWO SEPARATE THINGS</a:t>
            </a:r>
            <a:endParaRPr lang="en-CA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-152400"/>
            <a:ext cx="7772400" cy="1143000"/>
          </a:xfrm>
        </p:spPr>
        <p:txBody>
          <a:bodyPr/>
          <a:lstStyle/>
          <a:p>
            <a:r>
              <a:rPr lang="en-GB" sz="3200" b="1" smtClean="0">
                <a:solidFill>
                  <a:schemeClr val="bg2"/>
                </a:solidFill>
                <a:latin typeface="Times New Roman" pitchFamily="18" charset="0"/>
              </a:rPr>
              <a:t>SNO Energy Calibrations</a:t>
            </a:r>
            <a:endParaRPr lang="en-GB" smtClean="0"/>
          </a:p>
        </p:txBody>
      </p:sp>
      <p:pic>
        <p:nvPicPr>
          <p:cNvPr id="300035" name="Picture 3" descr="sno_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50101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3881438"/>
            <a:ext cx="4191000" cy="2895600"/>
            <a:chOff x="3120" y="2256"/>
            <a:chExt cx="2640" cy="1824"/>
          </a:xfrm>
        </p:grpSpPr>
        <p:sp>
          <p:nvSpPr>
            <p:cNvPr id="300048" name="Rectangle 5"/>
            <p:cNvSpPr>
              <a:spLocks noChangeArrowheads="1"/>
            </p:cNvSpPr>
            <p:nvPr/>
          </p:nvSpPr>
          <p:spPr bwMode="auto">
            <a:xfrm>
              <a:off x="3120" y="2256"/>
              <a:ext cx="2640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3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pic>
          <p:nvPicPr>
            <p:cNvPr id="30004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2352"/>
              <a:ext cx="2448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0037" name="Text Box 7"/>
          <p:cNvSpPr txBox="1">
            <a:spLocks noChangeArrowheads="1"/>
          </p:cNvSpPr>
          <p:nvPr/>
        </p:nvSpPr>
        <p:spPr bwMode="auto">
          <a:xfrm>
            <a:off x="625475" y="4738688"/>
            <a:ext cx="4029075" cy="95567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eaLnBrk="0" hangingPunct="0"/>
            <a:r>
              <a:rPr lang="en-GB" sz="2800">
                <a:solidFill>
                  <a:srgbClr val="CC0099"/>
                </a:solidFill>
                <a:latin typeface="Symbol" pitchFamily="18" charset="2"/>
              </a:rPr>
              <a:t>b</a:t>
            </a:r>
            <a:r>
              <a:rPr lang="en-GB" sz="2800">
                <a:solidFill>
                  <a:srgbClr val="CC0099"/>
                </a:solidFill>
                <a:latin typeface="Times New Roman" pitchFamily="18" charset="0"/>
              </a:rPr>
              <a:t>’s from </a:t>
            </a:r>
            <a:r>
              <a:rPr lang="en-GB" sz="2800" baseline="30000">
                <a:solidFill>
                  <a:srgbClr val="CC0099"/>
                </a:solidFill>
                <a:latin typeface="Times New Roman" pitchFamily="18" charset="0"/>
              </a:rPr>
              <a:t>8</a:t>
            </a:r>
            <a:r>
              <a:rPr lang="en-GB" sz="2800">
                <a:solidFill>
                  <a:srgbClr val="CC0099"/>
                </a:solidFill>
                <a:latin typeface="Times New Roman" pitchFamily="18" charset="0"/>
              </a:rPr>
              <a:t>Li  </a:t>
            </a:r>
          </a:p>
          <a:p>
            <a:pPr eaLnBrk="0" hangingPunct="0"/>
            <a:r>
              <a:rPr lang="en-GB" sz="2800">
                <a:solidFill>
                  <a:srgbClr val="CC0099"/>
                </a:solidFill>
                <a:latin typeface="Symbol" pitchFamily="18" charset="2"/>
              </a:rPr>
              <a:t>g</a:t>
            </a:r>
            <a:r>
              <a:rPr lang="en-GB" sz="2800">
                <a:solidFill>
                  <a:srgbClr val="CC0099"/>
                </a:solidFill>
                <a:latin typeface="Times New Roman" pitchFamily="18" charset="0"/>
              </a:rPr>
              <a:t>’s  from </a:t>
            </a:r>
            <a:r>
              <a:rPr lang="en-GB" sz="2800" baseline="30000">
                <a:solidFill>
                  <a:srgbClr val="CC0099"/>
                </a:solidFill>
                <a:latin typeface="Times New Roman" pitchFamily="18" charset="0"/>
              </a:rPr>
              <a:t>16</a:t>
            </a:r>
            <a:r>
              <a:rPr lang="en-GB" sz="2800">
                <a:solidFill>
                  <a:srgbClr val="CC0099"/>
                </a:solidFill>
                <a:latin typeface="Times New Roman" pitchFamily="18" charset="0"/>
              </a:rPr>
              <a:t>N and t(p,</a:t>
            </a:r>
            <a:r>
              <a:rPr lang="en-GB" sz="2800">
                <a:solidFill>
                  <a:srgbClr val="CC0099"/>
                </a:solidFill>
                <a:latin typeface="Symbol" pitchFamily="18" charset="2"/>
              </a:rPr>
              <a:t>g</a:t>
            </a:r>
            <a:r>
              <a:rPr lang="en-GB" sz="2800">
                <a:solidFill>
                  <a:srgbClr val="CC0099"/>
                </a:solidFill>
                <a:latin typeface="Times New Roman" pitchFamily="18" charset="0"/>
              </a:rPr>
              <a:t>)</a:t>
            </a:r>
            <a:r>
              <a:rPr lang="en-GB" sz="2800" baseline="30000">
                <a:solidFill>
                  <a:srgbClr val="CC0099"/>
                </a:solidFill>
                <a:latin typeface="Times New Roman" pitchFamily="18" charset="0"/>
              </a:rPr>
              <a:t>4</a:t>
            </a:r>
            <a:r>
              <a:rPr lang="en-GB" sz="2800">
                <a:solidFill>
                  <a:srgbClr val="CC0099"/>
                </a:solidFill>
                <a:latin typeface="Times New Roman" pitchFamily="18" charset="0"/>
              </a:rPr>
              <a:t>He</a:t>
            </a:r>
            <a:endParaRPr lang="en-GB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0038" name="Line 8"/>
          <p:cNvSpPr>
            <a:spLocks noChangeShapeType="1"/>
          </p:cNvSpPr>
          <p:nvPr/>
        </p:nvSpPr>
        <p:spPr bwMode="auto">
          <a:xfrm rot="21582385" flipV="1">
            <a:off x="2362200" y="4162425"/>
            <a:ext cx="1588" cy="609600"/>
          </a:xfrm>
          <a:prstGeom prst="line">
            <a:avLst/>
          </a:prstGeom>
          <a:noFill/>
          <a:ln w="63500" cmpd="dbl">
            <a:solidFill>
              <a:srgbClr val="CC0099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0039" name="Text Box 10"/>
          <p:cNvSpPr txBox="1">
            <a:spLocks noChangeArrowheads="1"/>
          </p:cNvSpPr>
          <p:nvPr/>
        </p:nvSpPr>
        <p:spPr bwMode="auto">
          <a:xfrm>
            <a:off x="5562600" y="5407025"/>
            <a:ext cx="1641475" cy="40005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eaLnBrk="0" hangingPunct="0"/>
            <a:r>
              <a:rPr lang="en-GB" sz="2000" baseline="30000">
                <a:solidFill>
                  <a:srgbClr val="CC0099"/>
                </a:solidFill>
                <a:latin typeface="Times New Roman" pitchFamily="18" charset="0"/>
              </a:rPr>
              <a:t>252</a:t>
            </a:r>
            <a:r>
              <a:rPr lang="en-GB" sz="2000">
                <a:solidFill>
                  <a:srgbClr val="CC0099"/>
                </a:solidFill>
                <a:latin typeface="Times New Roman" pitchFamily="18" charset="0"/>
              </a:rPr>
              <a:t>Cf neutrons</a:t>
            </a:r>
            <a:endParaRPr lang="en-GB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0040" name="Text Box 11"/>
          <p:cNvSpPr txBox="1">
            <a:spLocks noChangeArrowheads="1"/>
          </p:cNvSpPr>
          <p:nvPr/>
        </p:nvSpPr>
        <p:spPr bwMode="auto">
          <a:xfrm>
            <a:off x="307975" y="331788"/>
            <a:ext cx="12382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6.13 MeV</a:t>
            </a:r>
          </a:p>
        </p:txBody>
      </p:sp>
      <p:sp>
        <p:nvSpPr>
          <p:cNvPr id="300041" name="Line 12"/>
          <p:cNvSpPr>
            <a:spLocks noChangeShapeType="1"/>
          </p:cNvSpPr>
          <p:nvPr/>
        </p:nvSpPr>
        <p:spPr bwMode="auto">
          <a:xfrm>
            <a:off x="711200" y="711200"/>
            <a:ext cx="0" cy="493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0042" name="Text Box 13"/>
          <p:cNvSpPr txBox="1">
            <a:spLocks noChangeArrowheads="1"/>
          </p:cNvSpPr>
          <p:nvPr/>
        </p:nvSpPr>
        <p:spPr bwMode="auto">
          <a:xfrm>
            <a:off x="2654300" y="720725"/>
            <a:ext cx="11334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19.8 MeV</a:t>
            </a:r>
          </a:p>
        </p:txBody>
      </p:sp>
      <p:sp>
        <p:nvSpPr>
          <p:cNvPr id="300043" name="Line 14"/>
          <p:cNvSpPr>
            <a:spLocks noChangeShapeType="1"/>
          </p:cNvSpPr>
          <p:nvPr/>
        </p:nvSpPr>
        <p:spPr bwMode="auto">
          <a:xfrm>
            <a:off x="3338513" y="1074738"/>
            <a:ext cx="0" cy="3190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300044" name="Picture 6" descr="manpolyax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6988"/>
            <a:ext cx="262731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45" name="TextBox 15"/>
          <p:cNvSpPr txBox="1">
            <a:spLocks noChangeArrowheads="1"/>
          </p:cNvSpPr>
          <p:nvPr/>
        </p:nvSpPr>
        <p:spPr bwMode="auto">
          <a:xfrm>
            <a:off x="5063898" y="1227591"/>
            <a:ext cx="1290637" cy="2031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Detailed Detector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Mapping with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</a:rPr>
              <a:t>LaserBall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b="1" baseline="30000" dirty="0" smtClean="0">
                <a:solidFill>
                  <a:srgbClr val="000099"/>
                </a:solidFill>
                <a:latin typeface="Times New Roman" pitchFamily="18" charset="0"/>
              </a:rPr>
              <a:t>16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N, </a:t>
            </a:r>
            <a:r>
              <a:rPr lang="en-US" b="1" baseline="30000" dirty="0" smtClean="0">
                <a:solidFill>
                  <a:srgbClr val="000099"/>
                </a:solidFill>
                <a:latin typeface="Times New Roman" pitchFamily="18" charset="0"/>
              </a:rPr>
              <a:t>252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Cf, </a:t>
            </a:r>
            <a:r>
              <a:rPr lang="en-US" b="1" baseline="30000" dirty="0" smtClean="0">
                <a:solidFill>
                  <a:srgbClr val="000099"/>
                </a:solidFill>
                <a:latin typeface="Times New Roman" pitchFamily="18" charset="0"/>
              </a:rPr>
              <a:t>238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U, </a:t>
            </a:r>
            <a:r>
              <a:rPr lang="en-US" b="1" baseline="30000" dirty="0" smtClean="0">
                <a:solidFill>
                  <a:srgbClr val="000099"/>
                </a:solidFill>
                <a:latin typeface="Times New Roman" pitchFamily="18" charset="0"/>
              </a:rPr>
              <a:t>232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</a:rPr>
              <a:t>Th</a:t>
            </a:r>
            <a:endParaRPr lang="en-US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0046" name="Rectangle 16"/>
          <p:cNvSpPr>
            <a:spLocks noChangeArrowheads="1"/>
          </p:cNvSpPr>
          <p:nvPr/>
        </p:nvSpPr>
        <p:spPr bwMode="auto">
          <a:xfrm>
            <a:off x="1717675" y="188913"/>
            <a:ext cx="4619625" cy="48895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0047" name="Text Box 7"/>
          <p:cNvSpPr txBox="1">
            <a:spLocks noChangeArrowheads="1"/>
          </p:cNvSpPr>
          <p:nvPr/>
        </p:nvSpPr>
        <p:spPr bwMode="auto">
          <a:xfrm>
            <a:off x="636588" y="5903913"/>
            <a:ext cx="4124325" cy="954087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eaLnBrk="0" hangingPunct="0"/>
            <a:r>
              <a:rPr lang="en-GB" sz="2800">
                <a:solidFill>
                  <a:srgbClr val="CC0099"/>
                </a:solidFill>
                <a:latin typeface="Times New Roman" pitchFamily="18" charset="0"/>
              </a:rPr>
              <a:t>Radioactivity: Rn and encapsulated U and Th </a:t>
            </a:r>
            <a:endParaRPr lang="en-GB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9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533400"/>
          </a:xfrm>
        </p:spPr>
        <p:txBody>
          <a:bodyPr/>
          <a:lstStyle/>
          <a:p>
            <a:r>
              <a:rPr lang="en-US" b="1" smtClean="0">
                <a:solidFill>
                  <a:schemeClr val="bg2"/>
                </a:solidFill>
                <a:latin typeface="Georgia" pitchFamily="18" charset="0"/>
              </a:rPr>
              <a:t>Measuring U/Th Content</a:t>
            </a:r>
          </a:p>
        </p:txBody>
      </p:sp>
      <p:pic>
        <p:nvPicPr>
          <p:cNvPr id="299011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8" y="3478213"/>
            <a:ext cx="3810000" cy="2836862"/>
          </a:xfrm>
          <a:noFill/>
        </p:spPr>
      </p:pic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304800" y="990600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                       Ex-situ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</a:pP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Ion exchange (</a:t>
            </a:r>
            <a:r>
              <a:rPr kumimoji="1" lang="en-US" sz="1400" b="1" baseline="30000">
                <a:solidFill>
                  <a:srgbClr val="000099"/>
                </a:solidFill>
                <a:latin typeface="Arial Black" pitchFamily="34" charset="0"/>
              </a:rPr>
              <a:t>224</a:t>
            </a: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Ra, </a:t>
            </a:r>
            <a:r>
              <a:rPr kumimoji="1" lang="en-US" sz="1400" b="1" baseline="30000">
                <a:solidFill>
                  <a:srgbClr val="000099"/>
                </a:solidFill>
                <a:latin typeface="Arial Black" pitchFamily="34" charset="0"/>
              </a:rPr>
              <a:t>226</a:t>
            </a: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Ra)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</a:pP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Membrane Degassing (</a:t>
            </a:r>
            <a:r>
              <a:rPr kumimoji="1" lang="en-US" sz="1400" b="1" baseline="30000">
                <a:solidFill>
                  <a:srgbClr val="000099"/>
                </a:solidFill>
                <a:latin typeface="Arial Black" pitchFamily="34" charset="0"/>
              </a:rPr>
              <a:t>222</a:t>
            </a: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Rn)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FF33CC"/>
                </a:solidFill>
                <a:latin typeface="Arial Black" pitchFamily="34" charset="0"/>
              </a:rPr>
              <a:t>     </a:t>
            </a:r>
            <a:r>
              <a:rPr kumimoji="1" lang="en-US" sz="1200" b="1">
                <a:solidFill>
                  <a:srgbClr val="FF3300"/>
                </a:solidFill>
                <a:latin typeface="Arial Black" pitchFamily="34" charset="0"/>
              </a:rPr>
              <a:t>count daughter product decays</a:t>
            </a:r>
            <a:endParaRPr kumimoji="1" lang="en-US" sz="1400" b="1">
              <a:solidFill>
                <a:srgbClr val="FF33CC"/>
              </a:solidFill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FF33CC"/>
                </a:solidFill>
                <a:latin typeface="Arial Black" pitchFamily="34" charset="0"/>
              </a:rPr>
              <a:t>           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FF33CC"/>
                </a:solidFill>
                <a:latin typeface="Arial Black" pitchFamily="34" charset="0"/>
              </a:rPr>
              <a:t>							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304800" y="2362200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                       In-situ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</a:pP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Low energy data analysis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</a:pPr>
            <a:r>
              <a:rPr kumimoji="1" lang="en-US" sz="1400" b="1">
                <a:solidFill>
                  <a:srgbClr val="000099"/>
                </a:solidFill>
                <a:latin typeface="Arial Black" pitchFamily="34" charset="0"/>
              </a:rPr>
              <a:t>Separate U and Th Chains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kumimoji="1" lang="en-US" sz="1600" b="1">
                <a:solidFill>
                  <a:srgbClr val="FF3300"/>
                </a:solidFill>
                <a:latin typeface="Arial Black" pitchFamily="34" charset="0"/>
              </a:rPr>
              <a:t>          </a:t>
            </a:r>
            <a:r>
              <a:rPr kumimoji="1" lang="en-US" sz="1200" b="1">
                <a:solidFill>
                  <a:srgbClr val="FF3300"/>
                </a:solidFill>
                <a:latin typeface="Arial Black" pitchFamily="34" charset="0"/>
              </a:rPr>
              <a:t>Using Event isotropy</a:t>
            </a:r>
            <a:endParaRPr kumimoji="1" lang="en-US" sz="1600" b="1">
              <a:solidFill>
                <a:srgbClr val="FF3300"/>
              </a:solidFill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</a:pPr>
            <a:endParaRPr kumimoji="1" lang="en-US" sz="1400" b="1">
              <a:solidFill>
                <a:srgbClr val="FF33CC"/>
              </a:solidFill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FF33CC"/>
                </a:solidFill>
                <a:latin typeface="Arial Black" pitchFamily="34" charset="0"/>
              </a:rPr>
              <a:t>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FF33CC"/>
                </a:solidFill>
                <a:latin typeface="Arial Black" pitchFamily="34" charset="0"/>
              </a:rPr>
              <a:t>           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FF"/>
              </a:buClr>
              <a:buSzPct val="70000"/>
              <a:buFont typeface="Wingdings" pitchFamily="2" charset="2"/>
              <a:buNone/>
            </a:pPr>
            <a:r>
              <a:rPr kumimoji="1" lang="en-US" sz="1400" b="1">
                <a:solidFill>
                  <a:srgbClr val="FF33CC"/>
                </a:solidFill>
                <a:latin typeface="Arial Black" pitchFamily="34" charset="0"/>
              </a:rPr>
              <a:t>							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90488" y="990600"/>
            <a:ext cx="4405312" cy="5775325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9016" name="Text Box 27"/>
          <p:cNvSpPr txBox="1">
            <a:spLocks noChangeArrowheads="1"/>
          </p:cNvSpPr>
          <p:nvPr/>
        </p:nvSpPr>
        <p:spPr bwMode="auto">
          <a:xfrm>
            <a:off x="823913" y="4068763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Times New Roman" pitchFamily="18" charset="0"/>
              </a:rPr>
              <a:t>U Chain</a:t>
            </a:r>
          </a:p>
        </p:txBody>
      </p:sp>
      <p:sp>
        <p:nvSpPr>
          <p:cNvPr id="299017" name="Text Box 28"/>
          <p:cNvSpPr txBox="1">
            <a:spLocks noChangeArrowheads="1"/>
          </p:cNvSpPr>
          <p:nvPr/>
        </p:nvSpPr>
        <p:spPr bwMode="auto">
          <a:xfrm>
            <a:off x="2430463" y="3941763"/>
            <a:ext cx="111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Th Chain</a:t>
            </a:r>
          </a:p>
        </p:txBody>
      </p:sp>
      <p:pic>
        <p:nvPicPr>
          <p:cNvPr id="299018" name="Picture 4" descr="1107.2901v1 58.jpg"/>
          <p:cNvPicPr>
            <a:picLocks noChangeAspect="1"/>
          </p:cNvPicPr>
          <p:nvPr/>
        </p:nvPicPr>
        <p:blipFill>
          <a:blip r:embed="rId4" cstate="print"/>
          <a:srcRect l="26553" t="11440" r="29694" b="52737"/>
          <a:stretch>
            <a:fillRect/>
          </a:stretch>
        </p:blipFill>
        <p:spPr bwMode="auto">
          <a:xfrm>
            <a:off x="5004673" y="908720"/>
            <a:ext cx="3546475" cy="37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9" name="Text Box 4"/>
          <p:cNvSpPr txBox="1">
            <a:spLocks noChangeArrowheads="1"/>
          </p:cNvSpPr>
          <p:nvPr/>
        </p:nvSpPr>
        <p:spPr bwMode="auto">
          <a:xfrm>
            <a:off x="4794328" y="4826933"/>
            <a:ext cx="4170159" cy="19389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Numbers of background neutrons from gamma rays breaking apart deuterium are measured to be 3 times smaller than the signal. Uncertainty from this is less than 10% of the neutrino measurement.</a:t>
            </a:r>
          </a:p>
        </p:txBody>
      </p:sp>
      <p:sp>
        <p:nvSpPr>
          <p:cNvPr id="299020" name="TextBox 29"/>
          <p:cNvSpPr txBox="1">
            <a:spLocks noChangeArrowheads="1"/>
          </p:cNvSpPr>
          <p:nvPr/>
        </p:nvSpPr>
        <p:spPr bwMode="auto">
          <a:xfrm>
            <a:off x="1636713" y="6259513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Isotropy</a:t>
            </a:r>
          </a:p>
        </p:txBody>
      </p:sp>
    </p:spTree>
    <p:extLst>
      <p:ext uri="{BB962C8B-B14F-4D97-AF65-F5344CB8AC3E}">
        <p14:creationId xmlns:p14="http://schemas.microsoft.com/office/powerpoint/2010/main" val="98925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book6.jpg"/>
          <p:cNvPicPr>
            <a:picLocks noChangeAspect="1"/>
          </p:cNvPicPr>
          <p:nvPr/>
        </p:nvPicPr>
        <p:blipFill>
          <a:blip r:embed="rId3" cstate="print"/>
          <a:srcRect l="18363" t="13334" r="16925" b="25555"/>
          <a:stretch>
            <a:fillRect/>
          </a:stretch>
        </p:blipFill>
        <p:spPr>
          <a:xfrm>
            <a:off x="228600" y="557622"/>
            <a:ext cx="5181600" cy="6333067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3581400"/>
            <a:ext cx="375126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C_spectr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00650" y="457200"/>
            <a:ext cx="3867150" cy="2919413"/>
          </a:xfrm>
          <a:prstGeom prst="rect">
            <a:avLst/>
          </a:prstGeom>
          <a:noFill/>
          <a:ln/>
        </p:spPr>
      </p:pic>
      <p:pic>
        <p:nvPicPr>
          <p:cNvPr id="11" name="Picture 10" descr="Whitebook6.jpg"/>
          <p:cNvPicPr>
            <a:picLocks noChangeAspect="1"/>
          </p:cNvPicPr>
          <p:nvPr/>
        </p:nvPicPr>
        <p:blipFill>
          <a:blip r:embed="rId3" cstate="print"/>
          <a:srcRect l="25976" t="13334" r="16925" b="51372"/>
          <a:stretch>
            <a:fillRect/>
          </a:stretch>
        </p:blipFill>
        <p:spPr>
          <a:xfrm rot="60000">
            <a:off x="838200" y="2316490"/>
            <a:ext cx="4572000" cy="3657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0" y="533400"/>
            <a:ext cx="4191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1430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D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O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514600"/>
            <a:ext cx="5645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D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O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3821668"/>
            <a:ext cx="6286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NaCl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153" y="1764268"/>
            <a:ext cx="21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As simulated in 1987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152400"/>
            <a:ext cx="24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As measured 1999-2003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8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p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" r="5379"/>
          <a:stretch>
            <a:fillRect/>
          </a:stretch>
        </p:blipFill>
        <p:spPr bwMode="auto">
          <a:xfrm>
            <a:off x="228600" y="0"/>
            <a:ext cx="51101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316038" y="514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2" tIns="45633" rIns="91262" bIns="45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b="1" smtClean="0">
              <a:solidFill>
                <a:srgbClr val="000099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71513" y="4038600"/>
          <a:ext cx="37020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5" imgW="3174840" imgH="1206360" progId="Equation.3">
                  <p:embed/>
                </p:oleObj>
              </mc:Choice>
              <mc:Fallback>
                <p:oleObj name="Equation" r:id="rId5" imgW="3174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4038600"/>
                        <a:ext cx="37020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12775" y="5445125"/>
          <a:ext cx="29733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7" imgW="1968480" imgH="291960" progId="Equation.3">
                  <p:embed/>
                </p:oleObj>
              </mc:Choice>
              <mc:Fallback>
                <p:oleObj name="Equation" r:id="rId7" imgW="1968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445125"/>
                        <a:ext cx="29733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85800" y="5999163"/>
          <a:ext cx="3416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9" imgW="2933640" imgH="672840" progId="Equation.3">
                  <p:embed/>
                </p:oleObj>
              </mc:Choice>
              <mc:Fallback>
                <p:oleObj name="Equation" r:id="rId9" imgW="29336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999163"/>
                        <a:ext cx="3416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333500" y="3460750"/>
            <a:ext cx="2212975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62" tIns="45633" rIns="91262" bIns="45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Electron neutrinos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6038" y="2063750"/>
            <a:ext cx="571500" cy="10144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62" tIns="45633" rIns="91262" bIns="45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99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400" b="1" baseline="-25000" smtClean="0">
                <a:solidFill>
                  <a:srgbClr val="000099"/>
                </a:solidFill>
                <a:latin typeface="Symbol" panose="05050102010706020507" pitchFamily="18" charset="2"/>
              </a:rPr>
              <a:t>m 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99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400" b="1" baseline="-25000" smtClean="0">
                <a:solidFill>
                  <a:srgbClr val="000099"/>
                </a:solidFill>
                <a:latin typeface="Symbol" panose="05050102010706020507" pitchFamily="18" charset="2"/>
              </a:rPr>
              <a:t>t</a:t>
            </a:r>
            <a:endParaRPr lang="en-US" altLang="en-US" sz="2400" b="1" smtClean="0">
              <a:solidFill>
                <a:srgbClr val="000099"/>
              </a:solidFill>
              <a:latin typeface="Symbol" panose="05050102010706020507" pitchFamily="18" charset="2"/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5437188" y="3167063"/>
            <a:ext cx="3622675" cy="28527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81" tIns="45643" rIns="91281" bIns="45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The Total Flux of Active</a:t>
            </a:r>
          </a:p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  Neutrinos is measured</a:t>
            </a:r>
          </a:p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 independently (NC) and agrees</a:t>
            </a:r>
          </a:p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 well with solar model</a:t>
            </a:r>
          </a:p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Calculations:</a:t>
            </a:r>
          </a:p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5.82 +- 1.3 (Bahcall et al),</a:t>
            </a:r>
          </a:p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 5.31 +- 0.6 (Turck-Chieze et al)</a:t>
            </a:r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 flipH="1" flipV="1">
            <a:off x="4343400" y="4800600"/>
            <a:ext cx="129540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5943600" y="76200"/>
            <a:ext cx="2878138" cy="831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81" tIns="45643" rIns="91281" bIns="45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0099"/>
                </a:solidFill>
              </a:rPr>
              <a:t>SNO Results for Salt Phase</a:t>
            </a:r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5832475" y="1041400"/>
            <a:ext cx="2927350" cy="1930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81" tIns="45643" rIns="91281" bIns="45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smtClean="0">
                <a:solidFill>
                  <a:srgbClr val="000066"/>
                </a:solidFill>
              </a:rPr>
              <a:t>Flavor change</a:t>
            </a:r>
          </a:p>
          <a:p>
            <a:pPr algn="ctr" eaLnBrk="1" hangingPunct="1"/>
            <a:r>
              <a:rPr lang="en-US" altLang="en-US" sz="2000" b="1" smtClean="0">
                <a:solidFill>
                  <a:srgbClr val="000066"/>
                </a:solidFill>
              </a:rPr>
              <a:t> determined by &gt; 7 </a:t>
            </a:r>
            <a:r>
              <a:rPr lang="en-US" altLang="en-US" sz="2000" b="1" smtClean="0">
                <a:solidFill>
                  <a:srgbClr val="000066"/>
                </a:solidFill>
                <a:latin typeface="Symbol" panose="05050102010706020507" pitchFamily="18" charset="2"/>
              </a:rPr>
              <a:t>s.</a:t>
            </a:r>
            <a:r>
              <a:rPr lang="en-US" altLang="en-US" sz="2000" b="1" smtClean="0">
                <a:solidFill>
                  <a:srgbClr val="000066"/>
                </a:solidFill>
              </a:rPr>
              <a:t> </a:t>
            </a:r>
          </a:p>
          <a:p>
            <a:pPr algn="ctr" eaLnBrk="1" hangingPunct="1"/>
            <a:endParaRPr lang="en-US" altLang="en-US" sz="2000" b="1" smtClean="0">
              <a:solidFill>
                <a:srgbClr val="000066"/>
              </a:solidFill>
            </a:endParaRPr>
          </a:p>
          <a:p>
            <a:pPr algn="ctr" eaLnBrk="1" hangingPunct="1"/>
            <a:r>
              <a:rPr lang="en-US" altLang="en-US" sz="2000" b="1" smtClean="0">
                <a:solidFill>
                  <a:srgbClr val="000066"/>
                </a:solidFill>
              </a:rPr>
              <a:t>New physics beyond</a:t>
            </a:r>
          </a:p>
          <a:p>
            <a:pPr algn="ctr" eaLnBrk="1" hangingPunct="1"/>
            <a:r>
              <a:rPr lang="en-US" altLang="en-US" sz="2000" b="1" smtClean="0">
                <a:solidFill>
                  <a:srgbClr val="000066"/>
                </a:solidFill>
              </a:rPr>
              <a:t>The Standard Model of</a:t>
            </a:r>
          </a:p>
          <a:p>
            <a:pPr algn="ctr" eaLnBrk="1" hangingPunct="1"/>
            <a:r>
              <a:rPr lang="en-US" altLang="en-US" sz="2000" b="1" smtClean="0">
                <a:solidFill>
                  <a:srgbClr val="000066"/>
                </a:solidFill>
              </a:rPr>
              <a:t>Elementary Particles!</a:t>
            </a:r>
          </a:p>
        </p:txBody>
      </p:sp>
      <p:sp>
        <p:nvSpPr>
          <p:cNvPr id="1037" name="Line 15"/>
          <p:cNvSpPr>
            <a:spLocks noChangeShapeType="1"/>
          </p:cNvSpPr>
          <p:nvPr/>
        </p:nvSpPr>
        <p:spPr bwMode="auto">
          <a:xfrm flipH="1">
            <a:off x="4876800" y="152400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4355976" y="6234113"/>
            <a:ext cx="41751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Electron Neutrinos are only 1/3 of Total</a:t>
            </a:r>
          </a:p>
        </p:txBody>
      </p:sp>
    </p:spTree>
    <p:extLst>
      <p:ext uri="{BB962C8B-B14F-4D97-AF65-F5344CB8AC3E}">
        <p14:creationId xmlns:p14="http://schemas.microsoft.com/office/powerpoint/2010/main" val="1188241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408712" cy="4544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</a:t>
            </a:r>
            <a:r>
              <a:rPr lang="en-CA" b="1" dirty="0" smtClean="0">
                <a:solidFill>
                  <a:srgbClr val="000000"/>
                </a:solidFill>
              </a:rPr>
              <a:t>he middle of the sun is so hot that the centers of the atoms (nuclei)</a:t>
            </a:r>
          </a:p>
          <a:p>
            <a:r>
              <a:rPr lang="en-CA" b="1" dirty="0">
                <a:solidFill>
                  <a:srgbClr val="000000"/>
                </a:solidFill>
              </a:rPr>
              <a:t>f</a:t>
            </a:r>
            <a:r>
              <a:rPr lang="en-CA" b="1" dirty="0" smtClean="0">
                <a:solidFill>
                  <a:srgbClr val="000000"/>
                </a:solidFill>
              </a:rPr>
              <a:t>use together, giving off lots of energy and neutrinos. The neutrinos penetrate easily through the dense material in the Sun and reach the earth.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56425"/>
            <a:ext cx="422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Neutrinos from the Sun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036113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62400" y="66294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259388" y="865188"/>
          <a:ext cx="36734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Document" r:id="rId4" imgW="9438250" imgH="12105857" progId="">
                  <p:embed/>
                </p:oleObj>
              </mc:Choice>
              <mc:Fallback>
                <p:oleObj name="Document" r:id="rId4" imgW="9438250" imgH="12105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865188"/>
                        <a:ext cx="36734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5334000" y="3711575"/>
            <a:ext cx="1009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  <a:latin typeface="Times New Roman"/>
              </a:rPr>
              <a:t>Neutron</a:t>
            </a:r>
          </a:p>
          <a:p>
            <a:pPr eaLnBrk="0" hangingPunct="0"/>
            <a:r>
              <a:rPr lang="en-US" sz="1600" b="1">
                <a:solidFill>
                  <a:srgbClr val="FFFFFF"/>
                </a:solidFill>
                <a:latin typeface="Times New Roman"/>
              </a:rPr>
              <a:t>Detectors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Line 12"/>
          <p:cNvSpPr>
            <a:spLocks noChangeShapeType="1"/>
          </p:cNvSpPr>
          <p:nvPr/>
        </p:nvSpPr>
        <p:spPr bwMode="auto">
          <a:xfrm>
            <a:off x="5943600" y="3760788"/>
            <a:ext cx="457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Line 14"/>
          <p:cNvSpPr>
            <a:spLocks noChangeShapeType="1"/>
          </p:cNvSpPr>
          <p:nvPr/>
        </p:nvSpPr>
        <p:spPr bwMode="auto">
          <a:xfrm>
            <a:off x="6172200" y="2389188"/>
            <a:ext cx="3048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9" name="Rectangle 15"/>
          <p:cNvSpPr>
            <a:spLocks noChangeArrowheads="1"/>
          </p:cNvSpPr>
          <p:nvPr/>
        </p:nvSpPr>
        <p:spPr bwMode="auto">
          <a:xfrm>
            <a:off x="750888" y="188913"/>
            <a:ext cx="8088312" cy="5349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algn="ctr"/>
            <a:r>
              <a:rPr lang="en-US" sz="2000" b="1" dirty="0" smtClean="0">
                <a:solidFill>
                  <a:srgbClr val="000066"/>
                </a:solidFill>
              </a:rPr>
              <a:t>Phase 3: 400 m of Ultra Low Background Neutron Counters installed in the heavy water by a remotely controlled submarine</a:t>
            </a:r>
            <a:endParaRPr lang="en-US" sz="2000" b="1" dirty="0">
              <a:solidFill>
                <a:srgbClr val="000066"/>
              </a:solidFill>
            </a:endParaRPr>
          </a:p>
        </p:txBody>
      </p:sp>
      <p:pic>
        <p:nvPicPr>
          <p:cNvPr id="3080" name="Picture 18" descr="CompleteR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908050"/>
            <a:ext cx="467836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0" descr="rov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 l="16800" r="19200"/>
          <a:stretch>
            <a:fillRect/>
          </a:stretch>
        </p:blipFill>
        <p:spPr bwMode="auto">
          <a:xfrm>
            <a:off x="395288" y="4581525"/>
            <a:ext cx="180498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2" name="Text Box 21"/>
          <p:cNvSpPr txBox="1">
            <a:spLocks noChangeArrowheads="1"/>
          </p:cNvSpPr>
          <p:nvPr/>
        </p:nvSpPr>
        <p:spPr bwMode="auto">
          <a:xfrm>
            <a:off x="2916238" y="5664200"/>
            <a:ext cx="2212975" cy="428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68535" tIns="34268" rIns="68535" bIns="34268">
            <a:spAutoFit/>
          </a:bodyPr>
          <a:lstStyle/>
          <a:p>
            <a:pPr defTabSz="687388"/>
            <a:r>
              <a:rPr lang="en-US" sz="2100" b="1" dirty="0">
                <a:solidFill>
                  <a:srgbClr val="000099"/>
                </a:solidFill>
                <a:latin typeface="Times New Roman"/>
              </a:rPr>
              <a:t>Yellow, of course!</a:t>
            </a:r>
          </a:p>
        </p:txBody>
      </p: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3492500" y="6313488"/>
            <a:ext cx="2124075" cy="428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68535" tIns="34268" rIns="68535" bIns="34268">
            <a:spAutoFit/>
          </a:bodyPr>
          <a:lstStyle/>
          <a:p>
            <a:pPr defTabSz="687388"/>
            <a:r>
              <a:rPr lang="en-US" sz="2100" b="1">
                <a:solidFill>
                  <a:srgbClr val="000099"/>
                </a:solidFill>
                <a:latin typeface="Times New Roman"/>
              </a:rPr>
              <a:t>Well, maybe not!</a:t>
            </a:r>
          </a:p>
        </p:txBody>
      </p:sp>
      <p:sp>
        <p:nvSpPr>
          <p:cNvPr id="3084" name="Text Box 23"/>
          <p:cNvSpPr txBox="1">
            <a:spLocks noChangeArrowheads="1"/>
          </p:cNvSpPr>
          <p:nvPr/>
        </p:nvSpPr>
        <p:spPr bwMode="auto">
          <a:xfrm>
            <a:off x="2819401" y="4523899"/>
            <a:ext cx="1752600" cy="7155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68535" tIns="34268" rIns="68535" bIns="34268">
            <a:spAutoFit/>
          </a:bodyPr>
          <a:lstStyle/>
          <a:p>
            <a:pPr defTabSz="687388"/>
            <a:r>
              <a:rPr lang="en-US" sz="2100" b="1" dirty="0" smtClean="0">
                <a:solidFill>
                  <a:srgbClr val="000099"/>
                </a:solidFill>
                <a:latin typeface="Times New Roman"/>
              </a:rPr>
              <a:t>The </a:t>
            </a:r>
            <a:r>
              <a:rPr lang="en-US" sz="2100" b="1" dirty="0">
                <a:solidFill>
                  <a:srgbClr val="000099"/>
                </a:solidFill>
                <a:latin typeface="Times New Roman"/>
              </a:rPr>
              <a:t>original</a:t>
            </a:r>
          </a:p>
          <a:p>
            <a:pPr defTabSz="687388"/>
            <a:r>
              <a:rPr lang="en-US" sz="2100" b="1" dirty="0">
                <a:solidFill>
                  <a:srgbClr val="000099"/>
                </a:solidFill>
                <a:latin typeface="Times New Roman"/>
              </a:rPr>
              <a:t>Submarine …</a:t>
            </a:r>
          </a:p>
        </p:txBody>
      </p:sp>
      <p:sp>
        <p:nvSpPr>
          <p:cNvPr id="3085" name="Line 24"/>
          <p:cNvSpPr>
            <a:spLocks noChangeShapeType="1"/>
          </p:cNvSpPr>
          <p:nvPr/>
        </p:nvSpPr>
        <p:spPr bwMode="auto">
          <a:xfrm flipH="1">
            <a:off x="2195513" y="5084763"/>
            <a:ext cx="576262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5562600" y="1773238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/>
              </a:rPr>
              <a:t>Light</a:t>
            </a:r>
          </a:p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/>
              </a:rPr>
              <a:t>Sensors</a:t>
            </a:r>
          </a:p>
        </p:txBody>
      </p:sp>
      <p:sp>
        <p:nvSpPr>
          <p:cNvPr id="404505" name="Text Box 25"/>
          <p:cNvSpPr txBox="1">
            <a:spLocks noChangeArrowheads="1"/>
          </p:cNvSpPr>
          <p:nvPr/>
        </p:nvSpPr>
        <p:spPr bwMode="auto">
          <a:xfrm>
            <a:off x="6227763" y="5805488"/>
            <a:ext cx="2643187" cy="749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68535" tIns="34268" rIns="68535" bIns="34268">
            <a:spAutoFit/>
          </a:bodyPr>
          <a:lstStyle/>
          <a:p>
            <a:pPr defTabSz="687388"/>
            <a:r>
              <a:rPr lang="en-US" sz="2100" b="1">
                <a:solidFill>
                  <a:srgbClr val="000099"/>
                </a:solidFill>
                <a:latin typeface="Times New Roman"/>
              </a:rPr>
              <a:t>The yellow paint was</a:t>
            </a:r>
          </a:p>
          <a:p>
            <a:pPr defTabSz="687388"/>
            <a:r>
              <a:rPr lang="en-US" sz="2100" b="1">
                <a:solidFill>
                  <a:srgbClr val="000099"/>
                </a:solidFill>
                <a:latin typeface="Times New Roman"/>
              </a:rPr>
              <a:t>much too radioactive.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3429000"/>
            <a:ext cx="4536504" cy="9233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The Neutron Counters were a great success (after a lot of hard work by Hamish Robertson and his team).</a:t>
            </a:r>
            <a:endParaRPr lang="en-US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408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4" grpId="0" animBg="1"/>
      <p:bldP spid="3085" grpId="0" animBg="1"/>
      <p:bldP spid="40450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600" y="1052736"/>
            <a:ext cx="6768752" cy="5544616"/>
            <a:chOff x="108" y="527"/>
            <a:chExt cx="2953" cy="2348"/>
          </a:xfrm>
        </p:grpSpPr>
        <p:pic>
          <p:nvPicPr>
            <p:cNvPr id="3" name="Picture 4" descr="BP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" y="527"/>
              <a:ext cx="2953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65" y="876"/>
              <a:ext cx="8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52" tIns="45628" rIns="91252" bIns="45628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Optima" charset="0"/>
                  <a:ea typeface="MS PGothic" pitchFamily="34" charset="-128"/>
                </a:rPr>
                <a:t>Bahcall et al.</a:t>
              </a: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046" y="952"/>
              <a:ext cx="382" cy="1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252" tIns="45628" rIns="91252" bIns="45628" anchor="ctr"/>
            <a:lstStyle/>
            <a:p>
              <a:pPr algn="ctr" eaLnBrk="0" hangingPunct="0"/>
              <a:endParaRPr lang="en-US" b="1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115" y="1360"/>
              <a:ext cx="383" cy="2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252" tIns="45628" rIns="91252" bIns="45628" anchor="ctr"/>
            <a:lstStyle/>
            <a:p>
              <a:pPr algn="ctr" eaLnBrk="0" hangingPunct="0"/>
              <a:endParaRPr lang="en-US" b="1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810" y="1360"/>
              <a:ext cx="382" cy="2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252" tIns="45628" rIns="91252" bIns="45628" anchor="ctr"/>
            <a:lstStyle/>
            <a:p>
              <a:pPr algn="ctr" eaLnBrk="0" hangingPunct="0"/>
              <a:endParaRPr lang="en-US" b="1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880" y="1658"/>
              <a:ext cx="382" cy="2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252" tIns="45628" rIns="91252" bIns="45628" anchor="ctr"/>
            <a:lstStyle/>
            <a:p>
              <a:pPr algn="ctr" eaLnBrk="0" hangingPunct="0"/>
              <a:endParaRPr lang="en-US" b="1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" y="610"/>
              <a:ext cx="30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252" tIns="45628" rIns="91252" bIns="4562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>
                  <a:solidFill>
                    <a:srgbClr val="1C1C1C"/>
                  </a:solidFill>
                  <a:latin typeface="Times New Roman"/>
                </a:rPr>
                <a:t>, </a:t>
              </a:r>
              <a:r>
                <a:rPr lang="en-US" sz="1600" b="1" dirty="0" smtClean="0">
                  <a:solidFill>
                    <a:srgbClr val="1C1C1C"/>
                  </a:solidFill>
                  <a:latin typeface="Times New Roman"/>
                </a:rPr>
                <a:t>SNO</a:t>
              </a:r>
              <a:endParaRPr lang="en-US" sz="1600" b="1" dirty="0">
                <a:solidFill>
                  <a:srgbClr val="1C1C1C"/>
                </a:solidFill>
                <a:latin typeface="Times New Roman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2051720" y="4462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Including other solar neutrino measurements</a:t>
            </a:r>
            <a:endParaRPr lang="en-C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3250" y="879402"/>
            <a:ext cx="10148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1968 on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899428"/>
            <a:ext cx="10148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1992 on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683404"/>
            <a:ext cx="10148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1989 on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157546" y="836712"/>
            <a:ext cx="10148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2001 on</a:t>
            </a:r>
            <a:endParaRPr lang="en-CA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760350" y="1052736"/>
            <a:ext cx="1331930" cy="3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2" tIns="45628" rIns="91252" bIns="4562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 smtClean="0">
                <a:solidFill>
                  <a:srgbClr val="1C1C1C"/>
                </a:solidFill>
                <a:latin typeface="Times New Roman"/>
              </a:rPr>
              <a:t>Kamiokande</a:t>
            </a:r>
            <a:endParaRPr lang="en-US" sz="1600" dirty="0">
              <a:solidFill>
                <a:srgbClr val="1C1C1C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0045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547" y="1501304"/>
            <a:ext cx="7241977" cy="5285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  <a:ln/>
        </p:spPr>
        <p:txBody>
          <a:bodyPr>
            <a:noAutofit/>
          </a:bodyPr>
          <a:lstStyle/>
          <a:p>
            <a:r>
              <a:rPr lang="en-US" sz="2800" dirty="0"/>
              <a:t>Solar Neutrino Problem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4491633" y="2562820"/>
            <a:ext cx="892969" cy="553641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634758" y="4732734"/>
            <a:ext cx="1223367" cy="553641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5143500" y="2562821"/>
            <a:ext cx="892969" cy="1017984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4947047" y="1964531"/>
            <a:ext cx="892969" cy="553641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1955601" y="5107781"/>
            <a:ext cx="2928938" cy="910828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3679031" y="3232547"/>
            <a:ext cx="1518047" cy="1357313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5143500" y="3625453"/>
            <a:ext cx="892969" cy="553641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486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Year 2000 Experimental sensitivity: primarily or exclusively electron neutrinos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15135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pp 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5177135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solidFill>
                  <a:prstClr val="black"/>
                </a:solidFill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</a:rPr>
              <a:t>Be, 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8</a:t>
            </a:r>
            <a:r>
              <a:rPr lang="en-US" sz="2400" b="1" dirty="0" smtClean="0">
                <a:solidFill>
                  <a:prstClr val="black"/>
                </a:solidFill>
              </a:rPr>
              <a:t>B 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8185" y="4953000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solidFill>
                  <a:prstClr val="black"/>
                </a:solidFill>
              </a:rPr>
              <a:t>8</a:t>
            </a:r>
            <a:r>
              <a:rPr lang="en-US" sz="2400" b="1" dirty="0" smtClean="0">
                <a:solidFill>
                  <a:prstClr val="black"/>
                </a:solidFill>
              </a:rPr>
              <a:t>B 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8185" y="2247255"/>
            <a:ext cx="8675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solidFill>
                  <a:prstClr val="black"/>
                </a:solidFill>
              </a:rPr>
              <a:t>Theory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25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548" y="1501304"/>
            <a:ext cx="7241977" cy="5285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6802" y="492290"/>
            <a:ext cx="6622504" cy="627856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Solar Neutrino Problem</a:t>
            </a:r>
            <a:br>
              <a:rPr lang="en-US" dirty="0"/>
            </a:br>
            <a:r>
              <a:rPr lang="en-US" dirty="0"/>
              <a:t>Resolved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3679031" y="3232548"/>
            <a:ext cx="1518047" cy="1357313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5143501" y="3625454"/>
            <a:ext cx="892969" cy="553641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4958" y="6237312"/>
            <a:ext cx="413546" cy="54389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38185" y="2247255"/>
            <a:ext cx="8675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solidFill>
                  <a:prstClr val="black"/>
                </a:solidFill>
              </a:rPr>
              <a:t>Theory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2585" y="5177135"/>
            <a:ext cx="9989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e</a:t>
            </a:r>
            <a:r>
              <a:rPr lang="en-US" sz="2400" b="1" dirty="0" err="1" smtClean="0">
                <a:solidFill>
                  <a:prstClr val="black"/>
                </a:solidFill>
              </a:rPr>
              <a:t>only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752600"/>
            <a:ext cx="8963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all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x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20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  <p:pic>
        <p:nvPicPr>
          <p:cNvPr id="330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1263"/>
          <a:stretch>
            <a:fillRect/>
          </a:stretch>
        </p:blipFill>
        <p:spPr bwMode="auto">
          <a:xfrm>
            <a:off x="1619250" y="2205038"/>
            <a:ext cx="56943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6" name="TextBox 4"/>
          <p:cNvSpPr txBox="1">
            <a:spLocks noChangeArrowheads="1"/>
          </p:cNvSpPr>
          <p:nvPr/>
        </p:nvSpPr>
        <p:spPr bwMode="auto">
          <a:xfrm>
            <a:off x="485775" y="4221163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Electron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Neutrino</a:t>
            </a:r>
          </a:p>
        </p:txBody>
      </p:sp>
      <p:sp>
        <p:nvSpPr>
          <p:cNvPr id="330757" name="TextBox 5"/>
          <p:cNvSpPr txBox="1">
            <a:spLocks noChangeArrowheads="1"/>
          </p:cNvSpPr>
          <p:nvPr/>
        </p:nvSpPr>
        <p:spPr bwMode="auto">
          <a:xfrm>
            <a:off x="414338" y="321310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Muon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Neutrino</a:t>
            </a:r>
          </a:p>
        </p:txBody>
      </p:sp>
      <p:sp>
        <p:nvSpPr>
          <p:cNvPr id="330758" name="TextBox 6"/>
          <p:cNvSpPr txBox="1">
            <a:spLocks noChangeArrowheads="1"/>
          </p:cNvSpPr>
          <p:nvPr/>
        </p:nvSpPr>
        <p:spPr bwMode="auto">
          <a:xfrm>
            <a:off x="414338" y="2206625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Tau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Neutrino</a:t>
            </a:r>
          </a:p>
        </p:txBody>
      </p:sp>
      <p:sp>
        <p:nvSpPr>
          <p:cNvPr id="330759" name="TextBox 7"/>
          <p:cNvSpPr txBox="1">
            <a:spLocks noChangeArrowheads="1"/>
          </p:cNvSpPr>
          <p:nvPr/>
        </p:nvSpPr>
        <p:spPr bwMode="auto">
          <a:xfrm>
            <a:off x="827088" y="981075"/>
            <a:ext cx="705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</a:rPr>
              <a:t>Neutrino Flavors (Electron, Muon, Tau) can be expressed as combinations of Masses (1,2,3)</a:t>
            </a:r>
          </a:p>
        </p:txBody>
      </p:sp>
      <p:sp>
        <p:nvSpPr>
          <p:cNvPr id="330760" name="TextBox 8"/>
          <p:cNvSpPr txBox="1">
            <a:spLocks noChangeArrowheads="1"/>
          </p:cNvSpPr>
          <p:nvPr/>
        </p:nvSpPr>
        <p:spPr bwMode="auto">
          <a:xfrm>
            <a:off x="250825" y="333375"/>
            <a:ext cx="8782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</a:rPr>
              <a:t>NEUTRINO OSCILLATIONS AND NEUTRINO MASS</a:t>
            </a:r>
          </a:p>
        </p:txBody>
      </p:sp>
      <p:sp>
        <p:nvSpPr>
          <p:cNvPr id="330761" name="TextBox 9"/>
          <p:cNvSpPr txBox="1">
            <a:spLocks noChangeArrowheads="1"/>
          </p:cNvSpPr>
          <p:nvPr/>
        </p:nvSpPr>
        <p:spPr bwMode="auto">
          <a:xfrm>
            <a:off x="323850" y="5765800"/>
            <a:ext cx="2592388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smtClean="0">
                <a:solidFill>
                  <a:srgbClr val="FF0000"/>
                </a:solidFill>
                <a:latin typeface="Arial" panose="020B0604020202020204" pitchFamily="34" charset="0"/>
              </a:rPr>
              <a:t>Created in a unique Flavor 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03238" y="5337175"/>
            <a:ext cx="79216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763" name="TextBox 12"/>
          <p:cNvSpPr txBox="1">
            <a:spLocks noChangeArrowheads="1"/>
          </p:cNvSpPr>
          <p:nvPr/>
        </p:nvSpPr>
        <p:spPr bwMode="auto">
          <a:xfrm>
            <a:off x="3203575" y="5661025"/>
            <a:ext cx="2663825" cy="101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smtClean="0">
                <a:solidFill>
                  <a:srgbClr val="FF0000"/>
                </a:solidFill>
                <a:latin typeface="Arial" panose="020B0604020202020204" pitchFamily="34" charset="0"/>
              </a:rPr>
              <a:t>The mass fractions change as the neutrino travels</a:t>
            </a:r>
          </a:p>
        </p:txBody>
      </p:sp>
      <p:sp>
        <p:nvSpPr>
          <p:cNvPr id="330764" name="TextBox 13"/>
          <p:cNvSpPr txBox="1">
            <a:spLocks noChangeArrowheads="1"/>
          </p:cNvSpPr>
          <p:nvPr/>
        </p:nvSpPr>
        <p:spPr bwMode="auto">
          <a:xfrm>
            <a:off x="6011863" y="5589588"/>
            <a:ext cx="2881312" cy="12001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smtClean="0">
                <a:solidFill>
                  <a:srgbClr val="2D2DB9"/>
                </a:solidFill>
                <a:latin typeface="Arial" panose="020B0604020202020204" pitchFamily="34" charset="0"/>
              </a:rPr>
              <a:t>After traveling there is a finite probability to be detected as a different flavor type</a:t>
            </a:r>
          </a:p>
        </p:txBody>
      </p:sp>
      <p:sp>
        <p:nvSpPr>
          <p:cNvPr id="330765" name="TextBox 14"/>
          <p:cNvSpPr txBox="1">
            <a:spLocks noChangeArrowheads="1"/>
          </p:cNvSpPr>
          <p:nvPr/>
        </p:nvSpPr>
        <p:spPr bwMode="auto">
          <a:xfrm>
            <a:off x="7524750" y="3154363"/>
            <a:ext cx="14747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Quantum mechanics states</a:t>
            </a:r>
          </a:p>
        </p:txBody>
      </p:sp>
    </p:spTree>
    <p:extLst>
      <p:ext uri="{BB962C8B-B14F-4D97-AF65-F5344CB8AC3E}">
        <p14:creationId xmlns:p14="http://schemas.microsoft.com/office/powerpoint/2010/main" val="3743403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25896"/>
            <a:ext cx="9108504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Combining SNO with other solar measurements</a:t>
            </a:r>
            <a:endParaRPr lang="en-US" altLang="en-US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6384925" y="914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 altLang="en-US" sz="2000" noProof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692228" name="Group 4"/>
          <p:cNvGrpSpPr>
            <a:grpSpLocks/>
          </p:cNvGrpSpPr>
          <p:nvPr/>
        </p:nvGrpSpPr>
        <p:grpSpPr bwMode="auto">
          <a:xfrm>
            <a:off x="0" y="476672"/>
            <a:ext cx="4479925" cy="4740275"/>
            <a:chOff x="0" y="576"/>
            <a:chExt cx="2822" cy="2986"/>
          </a:xfrm>
        </p:grpSpPr>
        <p:pic>
          <p:nvPicPr>
            <p:cNvPr id="692229" name="Picture 5" descr="bluesnspecperc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2822" cy="2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230" name="Text Box 6"/>
            <p:cNvSpPr txBox="1">
              <a:spLocks noChangeArrowheads="1"/>
            </p:cNvSpPr>
            <p:nvPr/>
          </p:nvSpPr>
          <p:spPr bwMode="auto">
            <a:xfrm>
              <a:off x="816" y="576"/>
              <a:ext cx="16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CA" altLang="en-US" sz="2800" noProof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2231" name="Text Box 7"/>
            <p:cNvSpPr txBox="1">
              <a:spLocks noChangeArrowheads="1"/>
            </p:cNvSpPr>
            <p:nvPr/>
          </p:nvSpPr>
          <p:spPr bwMode="auto">
            <a:xfrm>
              <a:off x="864" y="331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CA" altLang="en-US" sz="2000" noProof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2232" name="Text Box 8"/>
          <p:cNvSpPr txBox="1">
            <a:spLocks noChangeArrowheads="1"/>
          </p:cNvSpPr>
          <p:nvPr/>
        </p:nvSpPr>
        <p:spPr bwMode="auto">
          <a:xfrm>
            <a:off x="323528" y="5013176"/>
            <a:ext cx="8067312" cy="1631216"/>
          </a:xfrm>
          <a:prstGeom prst="rect">
            <a:avLst/>
          </a:prstGeom>
          <a:noFill/>
          <a:ln w="25400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 smtClean="0">
                <a:solidFill>
                  <a:srgbClr val="000099"/>
                </a:solidFill>
              </a:rPr>
              <a:t>The analysis concludes that the electron neutrinos are converted to a pure Mass 2 state by interaction with the dense electrons in the sun via the </a:t>
            </a:r>
            <a:r>
              <a:rPr lang="en-US" altLang="en-US" sz="2000" b="1" dirty="0" err="1" smtClean="0">
                <a:solidFill>
                  <a:srgbClr val="000099"/>
                </a:solidFill>
              </a:rPr>
              <a:t>Mikheyev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-Smirnov-Wolfenstein (MSW) effect. This interaction determines that Mass 2 is greater than Mass 1 as well as determining </a:t>
            </a:r>
            <a:r>
              <a:rPr lang="en-US" altLang="en-US" sz="2000" b="1" dirty="0" smtClean="0">
                <a:solidFill>
                  <a:srgbClr val="000099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="1" dirty="0" smtClean="0">
                <a:solidFill>
                  <a:srgbClr val="0000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altLang="en-US" sz="2000" b="1" baseline="-25000" dirty="0" smtClean="0">
                <a:solidFill>
                  <a:srgbClr val="0000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</a:t>
            </a:r>
            <a:r>
              <a:rPr lang="en-US" altLang="en-US" sz="2000" b="1" baseline="30000" dirty="0" smtClean="0">
                <a:solidFill>
                  <a:srgbClr val="0000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 and the mixing parameter </a:t>
            </a:r>
            <a:r>
              <a:rPr lang="en-US" altLang="en-US" sz="2000" b="1" dirty="0" smtClean="0">
                <a:solidFill>
                  <a:srgbClr val="000099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2000" b="1" baseline="-25000" dirty="0" smtClean="0">
                <a:solidFill>
                  <a:srgbClr val="000099"/>
                </a:solidFill>
                <a:latin typeface="Symbol" panose="05050102010706020507" pitchFamily="18" charset="2"/>
              </a:rPr>
              <a:t>12</a:t>
            </a:r>
            <a:endParaRPr lang="en-US" altLang="en-US" sz="2800" b="1" dirty="0" smtClean="0">
              <a:solidFill>
                <a:srgbClr val="000099"/>
              </a:solidFill>
            </a:endParaRPr>
          </a:p>
        </p:txBody>
      </p:sp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417513" y="764704"/>
            <a:ext cx="382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Solar Fluxes: </a:t>
            </a:r>
            <a:r>
              <a:rPr lang="en-US" altLang="en-US" sz="20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Bahcall</a:t>
            </a:r>
            <a:r>
              <a:rPr lang="en-US" altLang="en-US" sz="2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et al</a:t>
            </a:r>
            <a:endParaRPr lang="en-US" altLang="en-US" sz="2000" noProof="1" smtClean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692235" name="Text Box 11"/>
          <p:cNvSpPr txBox="1">
            <a:spLocks noChangeArrowheads="1"/>
          </p:cNvSpPr>
          <p:nvPr/>
        </p:nvSpPr>
        <p:spPr bwMode="auto">
          <a:xfrm>
            <a:off x="4512469" y="764704"/>
            <a:ext cx="405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Experiment vs Solar Models</a:t>
            </a:r>
            <a:endParaRPr lang="en-US" altLang="en-US" sz="2000" noProof="1" smtClean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63" y="836712"/>
            <a:ext cx="3337570" cy="431920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6249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55600" lvl="1">
              <a:tabLst>
                <a:tab pos="355600" algn="l"/>
                <a:tab pos="4479925" algn="ctr"/>
                <a:tab pos="8615363" algn="r"/>
              </a:tabLst>
            </a:pPr>
            <a:r>
              <a:rPr lang="en-CA" smtClean="0">
                <a:latin typeface="Arial" pitchFamily="34" charset="0"/>
              </a:rPr>
              <a:t> </a:t>
            </a:r>
            <a:r>
              <a:rPr lang="en-CA" smtClean="0">
                <a:solidFill>
                  <a:srgbClr val="000000"/>
                </a:solidFill>
                <a:latin typeface="Arial" pitchFamily="34" charset="0"/>
              </a:rPr>
              <a:t>SNOLAB @ Neutrino 2008 		Christchurch May 28</a:t>
            </a:r>
            <a:r>
              <a:rPr lang="en-CA" baseline="30000" smtClean="0">
                <a:solidFill>
                  <a:srgbClr val="000000"/>
                </a:solidFill>
                <a:latin typeface="Arial" pitchFamily="34" charset="0"/>
              </a:rPr>
              <a:t>th</a:t>
            </a:r>
            <a:r>
              <a:rPr lang="en-CA" smtClean="0">
                <a:solidFill>
                  <a:srgbClr val="000000"/>
                </a:solidFill>
                <a:latin typeface="Arial" pitchFamily="34" charset="0"/>
              </a:rPr>
              <a:t>, 2008</a:t>
            </a:r>
          </a:p>
        </p:txBody>
      </p:sp>
      <p:pic>
        <p:nvPicPr>
          <p:cNvPr id="327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9885" y="-244475"/>
            <a:ext cx="11495088" cy="741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684" name="Rectangle 3"/>
          <p:cNvSpPr>
            <a:spLocks noGrp="1" noChangeArrowheads="1"/>
          </p:cNvSpPr>
          <p:nvPr>
            <p:ph type="title"/>
          </p:nvPr>
        </p:nvSpPr>
        <p:spPr>
          <a:xfrm>
            <a:off x="104775" y="119862"/>
            <a:ext cx="7512050" cy="373051"/>
          </a:xfrm>
        </p:spPr>
        <p:txBody>
          <a:bodyPr lIns="0" tIns="0" rIns="0" bIns="0">
            <a:spAutoFit/>
          </a:bodyPr>
          <a:lstStyle/>
          <a:p>
            <a:pPr defTabSz="457200" eaLnBrk="1" hangingPunct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latin typeface="Tahoma" pitchFamily="34" charset="0"/>
              </a:rPr>
              <a:t>The Future: SNOLAB</a:t>
            </a:r>
          </a:p>
        </p:txBody>
      </p:sp>
      <p:sp>
        <p:nvSpPr>
          <p:cNvPr id="327685" name="Line 4"/>
          <p:cNvSpPr>
            <a:spLocks noChangeShapeType="1"/>
          </p:cNvSpPr>
          <p:nvPr/>
        </p:nvSpPr>
        <p:spPr bwMode="auto">
          <a:xfrm>
            <a:off x="96838" y="669925"/>
            <a:ext cx="8899525" cy="1588"/>
          </a:xfrm>
          <a:prstGeom prst="line">
            <a:avLst/>
          </a:prstGeom>
          <a:noFill/>
          <a:ln w="54720">
            <a:solidFill>
              <a:srgbClr val="DC23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4257675" y="5583238"/>
            <a:ext cx="1611313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Personnel facilities</a:t>
            </a:r>
          </a:p>
        </p:txBody>
      </p:sp>
      <p:sp>
        <p:nvSpPr>
          <p:cNvPr id="327687" name="Line 6"/>
          <p:cNvSpPr>
            <a:spLocks noChangeShapeType="1"/>
          </p:cNvSpPr>
          <p:nvPr/>
        </p:nvSpPr>
        <p:spPr bwMode="auto">
          <a:xfrm flipH="1" flipV="1">
            <a:off x="4338638" y="5043488"/>
            <a:ext cx="274637" cy="603250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1438275" y="5659438"/>
            <a:ext cx="1001713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SNO Cavern</a:t>
            </a:r>
          </a:p>
        </p:txBody>
      </p:sp>
      <p:sp>
        <p:nvSpPr>
          <p:cNvPr id="327689" name="Line 8"/>
          <p:cNvSpPr>
            <a:spLocks noChangeShapeType="1"/>
          </p:cNvSpPr>
          <p:nvPr/>
        </p:nvSpPr>
        <p:spPr bwMode="auto">
          <a:xfrm flipH="1" flipV="1">
            <a:off x="1373188" y="4752975"/>
            <a:ext cx="320675" cy="749300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27690" name="Text Box 9"/>
          <p:cNvSpPr txBox="1">
            <a:spLocks noChangeArrowheads="1"/>
          </p:cNvSpPr>
          <p:nvPr/>
        </p:nvSpPr>
        <p:spPr bwMode="auto">
          <a:xfrm>
            <a:off x="5395913" y="4219575"/>
            <a:ext cx="16097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Ladder Labs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 flipV="1">
            <a:off x="5611813" y="3817938"/>
            <a:ext cx="203200" cy="493712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27692" name="Text Box 11"/>
          <p:cNvSpPr txBox="1">
            <a:spLocks noChangeArrowheads="1"/>
          </p:cNvSpPr>
          <p:nvPr/>
        </p:nvSpPr>
        <p:spPr bwMode="auto">
          <a:xfrm>
            <a:off x="5264150" y="319088"/>
            <a:ext cx="16097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Cube Hall</a:t>
            </a:r>
          </a:p>
        </p:txBody>
      </p:sp>
      <p:sp>
        <p:nvSpPr>
          <p:cNvPr id="327693" name="Line 12"/>
          <p:cNvSpPr>
            <a:spLocks noChangeShapeType="1"/>
          </p:cNvSpPr>
          <p:nvPr/>
        </p:nvSpPr>
        <p:spPr bwMode="auto">
          <a:xfrm flipH="1">
            <a:off x="5108575" y="630238"/>
            <a:ext cx="661988" cy="425450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27694" name="Text Box 13"/>
          <p:cNvSpPr txBox="1">
            <a:spLocks noChangeArrowheads="1"/>
          </p:cNvSpPr>
          <p:nvPr/>
        </p:nvSpPr>
        <p:spPr bwMode="auto">
          <a:xfrm>
            <a:off x="7534275" y="1046163"/>
            <a:ext cx="1609725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Phase II</a:t>
            </a:r>
          </a:p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Cryopit</a:t>
            </a:r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 flipH="1" flipV="1">
            <a:off x="6875463" y="1143000"/>
            <a:ext cx="622300" cy="166688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27696" name="Text Box 15"/>
          <p:cNvSpPr txBox="1">
            <a:spLocks noChangeArrowheads="1"/>
          </p:cNvSpPr>
          <p:nvPr/>
        </p:nvSpPr>
        <p:spPr bwMode="auto">
          <a:xfrm>
            <a:off x="6978650" y="4811713"/>
            <a:ext cx="1611313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Utility</a:t>
            </a:r>
          </a:p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Area</a:t>
            </a:r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>
            <a:off x="7677150" y="5291138"/>
            <a:ext cx="809625" cy="673100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3200" b="1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545810" name="AutoShape 18"/>
          <p:cNvSpPr>
            <a:spLocks noChangeArrowheads="1"/>
          </p:cNvSpPr>
          <p:nvPr/>
        </p:nvSpPr>
        <p:spPr bwMode="auto">
          <a:xfrm>
            <a:off x="4600574" y="1719089"/>
            <a:ext cx="2635722" cy="485775"/>
          </a:xfrm>
          <a:prstGeom prst="wedgeRoundRectCallout">
            <a:avLst>
              <a:gd name="adj1" fmla="val -36556"/>
              <a:gd name="adj2" fmla="val -88861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algn="ctr"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 dirty="0" smtClean="0">
                <a:solidFill>
                  <a:srgbClr val="996633"/>
                </a:solidFill>
                <a:latin typeface="Comic Sans MS" pitchFamily="66" charset="0"/>
              </a:rPr>
              <a:t>Now:PICO-2L,</a:t>
            </a:r>
          </a:p>
          <a:p>
            <a:pPr algn="ctr"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 dirty="0" err="1" smtClean="0">
                <a:solidFill>
                  <a:srgbClr val="996633"/>
                </a:solidFill>
                <a:latin typeface="Comic Sans MS" pitchFamily="66" charset="0"/>
              </a:rPr>
              <a:t>DAMIC:Dark</a:t>
            </a:r>
            <a:r>
              <a:rPr lang="en-GB" sz="1500" b="1" dirty="0" smtClean="0">
                <a:solidFill>
                  <a:srgbClr val="996633"/>
                </a:solidFill>
                <a:latin typeface="Comic Sans MS" pitchFamily="66" charset="0"/>
              </a:rPr>
              <a:t> Matter</a:t>
            </a:r>
            <a:endParaRPr lang="en-GB" sz="15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545811" name="AutoShape 19"/>
          <p:cNvSpPr>
            <a:spLocks noChangeArrowheads="1"/>
          </p:cNvSpPr>
          <p:nvPr/>
        </p:nvSpPr>
        <p:spPr bwMode="auto">
          <a:xfrm>
            <a:off x="251520" y="2996952"/>
            <a:ext cx="2190750" cy="646113"/>
          </a:xfrm>
          <a:prstGeom prst="wedgeRoundRectCallout">
            <a:avLst>
              <a:gd name="adj1" fmla="val -21236"/>
              <a:gd name="adj2" fmla="val 163894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algn="ctr"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>
                <a:solidFill>
                  <a:srgbClr val="996633"/>
                </a:solidFill>
                <a:latin typeface="Comic Sans MS" pitchFamily="66" charset="0"/>
              </a:rPr>
              <a:t>SNO+: Double Beta, solar,geoneutrinos</a:t>
            </a:r>
          </a:p>
        </p:txBody>
      </p:sp>
      <p:sp>
        <p:nvSpPr>
          <p:cNvPr id="327705" name="Text Box 26"/>
          <p:cNvSpPr txBox="1">
            <a:spLocks noChangeArrowheads="1"/>
          </p:cNvSpPr>
          <p:nvPr/>
        </p:nvSpPr>
        <p:spPr bwMode="auto">
          <a:xfrm>
            <a:off x="228600" y="1076325"/>
            <a:ext cx="2286000" cy="981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1242" tIns="45624" rIns="91242" bIns="4562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FFFFCC"/>
                </a:solidFill>
                <a:latin typeface="Arial" pitchFamily="34" charset="0"/>
              </a:rPr>
              <a:t>60 to 800 times lower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sz="1400" b="1">
                <a:solidFill>
                  <a:srgbClr val="FFFFCC"/>
                </a:solidFill>
                <a:latin typeface="Symbol" pitchFamily="18" charset="2"/>
              </a:rPr>
              <a:t>m</a:t>
            </a:r>
            <a:r>
              <a:rPr lang="en-US" sz="1400" b="1">
                <a:solidFill>
                  <a:srgbClr val="FFFFCC"/>
                </a:solidFill>
                <a:latin typeface="Arial" pitchFamily="34" charset="0"/>
              </a:rPr>
              <a:t> fluxes than 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FFFFCC"/>
                </a:solidFill>
                <a:latin typeface="Arial" pitchFamily="34" charset="0"/>
              </a:rPr>
              <a:t>Gran Sasso, Kamioka.</a:t>
            </a:r>
          </a:p>
        </p:txBody>
      </p:sp>
      <p:sp>
        <p:nvSpPr>
          <p:cNvPr id="327706" name="Text Box 27"/>
          <p:cNvSpPr txBox="1">
            <a:spLocks noChangeArrowheads="1"/>
          </p:cNvSpPr>
          <p:nvPr/>
        </p:nvSpPr>
        <p:spPr bwMode="auto">
          <a:xfrm>
            <a:off x="4572000" y="6248400"/>
            <a:ext cx="2943225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252" tIns="45628" rIns="91252" bIns="45628">
            <a:spAutoFit/>
          </a:bodyPr>
          <a:lstStyle/>
          <a:p>
            <a:pPr algn="r"/>
            <a:r>
              <a:rPr lang="en-US" b="1">
                <a:solidFill>
                  <a:srgbClr val="FFFFCC"/>
                </a:solidFill>
                <a:latin typeface="Arial" pitchFamily="34" charset="0"/>
              </a:rPr>
              <a:t>All Lab Air: Class &lt; 2000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485219" y="41276"/>
            <a:ext cx="5379381" cy="5337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2852936"/>
            <a:ext cx="114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New Area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545809" name="AutoShape 17"/>
          <p:cNvSpPr>
            <a:spLocks noChangeArrowheads="1"/>
          </p:cNvSpPr>
          <p:nvPr/>
        </p:nvSpPr>
        <p:spPr bwMode="auto">
          <a:xfrm>
            <a:off x="2365375" y="0"/>
            <a:ext cx="2916238" cy="873125"/>
          </a:xfrm>
          <a:prstGeom prst="wedgeRoundRectCallout">
            <a:avLst>
              <a:gd name="adj1" fmla="val 38662"/>
              <a:gd name="adj2" fmla="val 84218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DEAP/CLEAN 3600 kg </a:t>
            </a:r>
            <a:r>
              <a:rPr lang="en-GB" sz="1500" b="1" dirty="0" err="1">
                <a:solidFill>
                  <a:srgbClr val="996633"/>
                </a:solidFill>
                <a:latin typeface="Comic Sans MS" pitchFamily="66" charset="0"/>
              </a:rPr>
              <a:t>Ar</a:t>
            </a: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,</a:t>
            </a:r>
          </a:p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 b="1" dirty="0" err="1">
                <a:solidFill>
                  <a:srgbClr val="996633"/>
                </a:solidFill>
                <a:latin typeface="Comic Sans MS" pitchFamily="66" charset="0"/>
              </a:rPr>
              <a:t>MiniCLEAN</a:t>
            </a: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 500 kg </a:t>
            </a:r>
            <a:r>
              <a:rPr lang="en-GB" sz="1500" b="1" dirty="0" err="1">
                <a:solidFill>
                  <a:srgbClr val="996633"/>
                </a:solidFill>
                <a:latin typeface="Comic Sans MS" pitchFamily="66" charset="0"/>
              </a:rPr>
              <a:t>Ar</a:t>
            </a: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, Ne:</a:t>
            </a:r>
          </a:p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Dark Matter</a:t>
            </a:r>
          </a:p>
        </p:txBody>
      </p:sp>
      <p:sp>
        <p:nvSpPr>
          <p:cNvPr id="545814" name="AutoShape 22"/>
          <p:cNvSpPr>
            <a:spLocks noChangeArrowheads="1"/>
          </p:cNvSpPr>
          <p:nvPr/>
        </p:nvSpPr>
        <p:spPr bwMode="auto">
          <a:xfrm>
            <a:off x="6569075" y="46038"/>
            <a:ext cx="2446338" cy="882650"/>
          </a:xfrm>
          <a:prstGeom prst="wedgeRoundRectCallout">
            <a:avLst>
              <a:gd name="adj1" fmla="val -46681"/>
              <a:gd name="adj2" fmla="val 69532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500" b="1">
                <a:solidFill>
                  <a:srgbClr val="996633"/>
                </a:solidFill>
                <a:latin typeface="Comic Sans MS" pitchFamily="66" charset="0"/>
              </a:rPr>
              <a:t>New large scale project.</a:t>
            </a:r>
          </a:p>
        </p:txBody>
      </p:sp>
      <p:sp>
        <p:nvSpPr>
          <p:cNvPr id="545812" name="AutoShape 20"/>
          <p:cNvSpPr>
            <a:spLocks noChangeArrowheads="1"/>
          </p:cNvSpPr>
          <p:nvPr/>
        </p:nvSpPr>
        <p:spPr bwMode="auto">
          <a:xfrm>
            <a:off x="2667000" y="1066800"/>
            <a:ext cx="1536700" cy="473075"/>
          </a:xfrm>
          <a:prstGeom prst="wedgeRoundRectCallout">
            <a:avLst>
              <a:gd name="adj1" fmla="val 48787"/>
              <a:gd name="adj2" fmla="val 103690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algn="ctr"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HALO</a:t>
            </a:r>
          </a:p>
          <a:p>
            <a:pPr algn="ctr"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 dirty="0" err="1">
                <a:solidFill>
                  <a:srgbClr val="996633"/>
                </a:solidFill>
                <a:latin typeface="Comic Sans MS" pitchFamily="66" charset="0"/>
              </a:rPr>
              <a:t>SuperNovae</a:t>
            </a:r>
            <a:endParaRPr lang="en-GB" sz="15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545816" name="AutoShape 24"/>
          <p:cNvSpPr>
            <a:spLocks noChangeArrowheads="1"/>
          </p:cNvSpPr>
          <p:nvPr/>
        </p:nvSpPr>
        <p:spPr bwMode="auto">
          <a:xfrm>
            <a:off x="2514600" y="2292350"/>
            <a:ext cx="3019425" cy="517525"/>
          </a:xfrm>
          <a:prstGeom prst="wedgeRoundRectCallout">
            <a:avLst>
              <a:gd name="adj1" fmla="val 26204"/>
              <a:gd name="adj2" fmla="val 102509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Now: </a:t>
            </a:r>
            <a:r>
              <a:rPr lang="en-GB" sz="1500" b="1" dirty="0" smtClean="0">
                <a:solidFill>
                  <a:srgbClr val="996633"/>
                </a:solidFill>
                <a:latin typeface="Comic Sans MS" pitchFamily="66" charset="0"/>
              </a:rPr>
              <a:t>PICO-60: Dark Matter</a:t>
            </a:r>
            <a:endParaRPr lang="en-GB" sz="15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545815" name="AutoShape 23"/>
          <p:cNvSpPr>
            <a:spLocks noChangeArrowheads="1"/>
          </p:cNvSpPr>
          <p:nvPr/>
        </p:nvSpPr>
        <p:spPr bwMode="auto">
          <a:xfrm>
            <a:off x="5632450" y="2317750"/>
            <a:ext cx="3511550" cy="425450"/>
          </a:xfrm>
          <a:prstGeom prst="wedgeRoundRectCallout">
            <a:avLst>
              <a:gd name="adj1" fmla="val -41468"/>
              <a:gd name="adj2" fmla="val 142898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algn="ctr"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500" b="1" dirty="0" smtClean="0">
                <a:solidFill>
                  <a:srgbClr val="996633"/>
                </a:solidFill>
                <a:latin typeface="Comic Sans MS" pitchFamily="66" charset="0"/>
              </a:rPr>
              <a:t>2016: </a:t>
            </a:r>
            <a:r>
              <a:rPr lang="en-GB" sz="1500" b="1" dirty="0" err="1">
                <a:solidFill>
                  <a:srgbClr val="996633"/>
                </a:solidFill>
                <a:latin typeface="Comic Sans MS" pitchFamily="66" charset="0"/>
              </a:rPr>
              <a:t>SuperCDMS</a:t>
            </a:r>
            <a:r>
              <a:rPr lang="en-GB" sz="1500" b="1" dirty="0">
                <a:solidFill>
                  <a:srgbClr val="996633"/>
                </a:solidFill>
                <a:latin typeface="Comic Sans MS" pitchFamily="66" charset="0"/>
              </a:rPr>
              <a:t> Dark Matter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1979712" y="4221088"/>
            <a:ext cx="1800200" cy="738634"/>
          </a:xfrm>
          <a:prstGeom prst="wedgeRoundRectCallout">
            <a:avLst>
              <a:gd name="adj1" fmla="val -59581"/>
              <a:gd name="adj2" fmla="val 30232"/>
              <a:gd name="adj3" fmla="val 16667"/>
            </a:avLst>
          </a:prstGeom>
          <a:solidFill>
            <a:srgbClr val="FFFF99"/>
          </a:solidFill>
          <a:ln w="18360">
            <a:solidFill>
              <a:srgbClr val="996633"/>
            </a:solidFill>
            <a:round/>
            <a:headEnd/>
            <a:tailEnd/>
          </a:ln>
        </p:spPr>
        <p:txBody>
          <a:bodyPr lIns="90129" tIns="49310" rIns="90129" bIns="49310" anchor="ctr"/>
          <a:lstStyle/>
          <a:p>
            <a:pPr defTabSz="414338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500" b="1" dirty="0" smtClean="0">
                <a:solidFill>
                  <a:srgbClr val="996633"/>
                </a:solidFill>
                <a:latin typeface="Comic Sans MS" pitchFamily="66" charset="0"/>
              </a:rPr>
              <a:t>Low Background counting facility</a:t>
            </a:r>
            <a:endParaRPr lang="en-GB" sz="15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011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63575" y="84138"/>
            <a:ext cx="4378033" cy="52317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Experiments at SNOLAB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51520" y="692696"/>
            <a:ext cx="8626475" cy="61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NEUTRINOS: 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	- SNO+: An experiment is in construction (called SNO+) to replace the heavy water with an organic liquid (Linear Alkyl </a:t>
            </a:r>
            <a:r>
              <a:rPr lang="en-US" b="1" dirty="0" err="1" smtClean="0">
                <a:solidFill>
                  <a:srgbClr val="000066"/>
                </a:solidFill>
              </a:rPr>
              <a:t>Benzene:LAB</a:t>
            </a:r>
            <a:r>
              <a:rPr lang="en-US" b="1" dirty="0" smtClean="0">
                <a:solidFill>
                  <a:srgbClr val="000066"/>
                </a:solidFill>
              </a:rPr>
              <a:t>) loaded with over 2 tons of Tellurium-organic compound.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	Tellurium is an ideal element to observe “</a:t>
            </a:r>
            <a:r>
              <a:rPr lang="en-US" b="1" dirty="0" smtClean="0">
                <a:solidFill>
                  <a:srgbClr val="FF0000"/>
                </a:solidFill>
              </a:rPr>
              <a:t>neutrino-less double beta decay</a:t>
            </a:r>
            <a:r>
              <a:rPr lang="en-US" b="1" dirty="0" smtClean="0">
                <a:solidFill>
                  <a:srgbClr val="000066"/>
                </a:solidFill>
              </a:rPr>
              <a:t>” a very rare radioactive process</a:t>
            </a:r>
            <a:r>
              <a:rPr lang="en-US" b="1" dirty="0" smtClean="0">
                <a:solidFill>
                  <a:srgbClr val="FF0000"/>
                </a:solidFill>
              </a:rPr>
              <a:t> that will test whether neutrinos are their own anti-particles and if so, could tell us the absolute mass of all neutrino types.  This is relevant to theories where neutrinos have a strong role in the conversion of anti-matter to matter in the early Universe. </a:t>
            </a:r>
            <a:r>
              <a:rPr lang="en-US" b="1" dirty="0" smtClean="0">
                <a:solidFill>
                  <a:srgbClr val="000066"/>
                </a:solidFill>
              </a:rPr>
              <a:t>SNO+ will be among the most sensitive international experiments for neutrino-less double beta decay. SNO+ will also provide a sensitive measurement of </a:t>
            </a:r>
            <a:r>
              <a:rPr lang="en-US" b="1" dirty="0" smtClean="0">
                <a:solidFill>
                  <a:srgbClr val="FF0000"/>
                </a:solidFill>
              </a:rPr>
              <a:t>neutrinos from the Earth, lower energy neutrinos from the Sun and from Supernovae.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	- HALO: A Supernova detector using Lead and the SNO 3He detectors to emphasize electron neutrino detection for a galactic supernova.</a:t>
            </a:r>
          </a:p>
          <a:p>
            <a:pPr>
              <a:buFontTx/>
              <a:buChar char="•"/>
            </a:pPr>
            <a:endParaRPr lang="en-US" b="1" dirty="0" smtClean="0">
              <a:solidFill>
                <a:srgbClr val="000066"/>
              </a:solidFill>
            </a:endParaRPr>
          </a:p>
          <a:p>
            <a:r>
              <a:rPr lang="en-US" b="1" dirty="0" smtClean="0">
                <a:solidFill>
                  <a:srgbClr val="000066"/>
                </a:solidFill>
              </a:rPr>
              <a:t>DARK MATTER: A number of different techniques are being employed to detect </a:t>
            </a:r>
            <a:r>
              <a:rPr lang="en-US" b="1" dirty="0" smtClean="0">
                <a:solidFill>
                  <a:srgbClr val="FF0000"/>
                </a:solidFill>
              </a:rPr>
              <a:t>Dark Matter particles left from the Big Bang:</a:t>
            </a:r>
          </a:p>
          <a:p>
            <a:pPr lvl="1" indent="0"/>
            <a:r>
              <a:rPr lang="en-US" b="1" dirty="0" smtClean="0">
                <a:solidFill>
                  <a:srgbClr val="000066"/>
                </a:solidFill>
              </a:rPr>
              <a:t>- DEAP and </a:t>
            </a:r>
            <a:r>
              <a:rPr lang="en-US" b="1" dirty="0" err="1" smtClean="0">
                <a:solidFill>
                  <a:srgbClr val="000066"/>
                </a:solidFill>
              </a:rPr>
              <a:t>MiniClean</a:t>
            </a:r>
            <a:r>
              <a:rPr lang="en-US" b="1" dirty="0" smtClean="0">
                <a:solidFill>
                  <a:srgbClr val="000066"/>
                </a:solidFill>
              </a:rPr>
              <a:t> (Liquid Argon), PICO (bubble detection in materials containing fluorine), DAMIC (Highly Pixelated solid state detectors) and </a:t>
            </a:r>
            <a:r>
              <a:rPr lang="en-US" b="1" dirty="0" err="1" smtClean="0">
                <a:solidFill>
                  <a:srgbClr val="000066"/>
                </a:solidFill>
              </a:rPr>
              <a:t>SuperCDMS</a:t>
            </a:r>
            <a:r>
              <a:rPr lang="en-US" b="1" dirty="0" smtClean="0">
                <a:solidFill>
                  <a:srgbClr val="000066"/>
                </a:solidFill>
              </a:rPr>
              <a:t> relocating to SNOLAB (Solid State Bolometers)</a:t>
            </a:r>
          </a:p>
        </p:txBody>
      </p:sp>
    </p:spTree>
    <p:extLst>
      <p:ext uri="{BB962C8B-B14F-4D97-AF65-F5344CB8AC3E}">
        <p14:creationId xmlns:p14="http://schemas.microsoft.com/office/powerpoint/2010/main" val="4213948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41036" y="238126"/>
            <a:ext cx="4144083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175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pitchFamily="18" charset="0"/>
              </a:rPr>
              <a:t>The Sudbury </a:t>
            </a:r>
            <a:r>
              <a:rPr lang="en-US" altLang="en-US" sz="2175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pitchFamily="18" charset="0"/>
              </a:rPr>
              <a:t>Neutrino </a:t>
            </a:r>
            <a:r>
              <a:rPr lang="en-US" altLang="en-US" sz="2175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pitchFamily="18" charset="0"/>
              </a:rPr>
              <a:t>Observatory</a:t>
            </a:r>
            <a:endParaRPr lang="en-US" altLang="en-US" sz="2175" u="sng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552" y="1067991"/>
            <a:ext cx="460851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Funding Agencies, Other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 SNO</a:t>
            </a:r>
            <a:endParaRPr lang="en-US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3568" y="1484784"/>
            <a:ext cx="3823483" cy="217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A07600"/>
                </a:solidFill>
                <a:latin typeface="Palatino" pitchFamily="18" charset="0"/>
              </a:rPr>
              <a:t> </a:t>
            </a:r>
            <a:r>
              <a:rPr lang="en-US" altLang="en-US" b="1" dirty="0">
                <a:solidFill>
                  <a:srgbClr val="987000"/>
                </a:solidFill>
                <a:latin typeface="Palatino" pitchFamily="18" charset="0"/>
              </a:rPr>
              <a:t>CANADA:</a:t>
            </a:r>
            <a:endParaRPr lang="en-US" altLang="en-US" sz="1350" b="1" dirty="0">
              <a:solidFill>
                <a:srgbClr val="987000"/>
              </a:solidFill>
              <a:latin typeface="Helvetica" panose="020B0604020202020204" pitchFamily="34" charset="0"/>
            </a:endParaRPr>
          </a:p>
          <a:p>
            <a:pPr eaLnBrk="0" hangingPunct="0"/>
            <a:endParaRPr lang="en-US" altLang="en-US" sz="600" b="1" dirty="0">
              <a:solidFill>
                <a:srgbClr val="006600"/>
              </a:solidFill>
              <a:latin typeface="Helvetica" panose="020B0604020202020204" pitchFamily="34" charset="0"/>
            </a:endParaRPr>
          </a:p>
          <a:p>
            <a:pPr eaLnBrk="0" hangingPunct="0"/>
            <a:r>
              <a:rPr lang="en-US" altLang="en-US" sz="1350" dirty="0">
                <a:solidFill>
                  <a:srgbClr val="000000"/>
                </a:solidFill>
                <a:latin typeface="Palatino" pitchFamily="18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Palatino" pitchFamily="18" charset="0"/>
              </a:rPr>
              <a:t>•</a:t>
            </a:r>
            <a:r>
              <a:rPr lang="en-US" altLang="en-US" sz="1400" dirty="0">
                <a:solidFill>
                  <a:srgbClr val="000099"/>
                </a:solidFill>
                <a:latin typeface="Palatino" pitchFamily="18" charset="0"/>
              </a:rPr>
              <a:t> 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NSERC</a:t>
            </a:r>
            <a:endParaRPr lang="en-US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eaLnBrk="0" hangingPunct="0"/>
            <a:r>
              <a:rPr lang="en-US" altLang="en-US" sz="1400" b="1" dirty="0">
                <a:solidFill>
                  <a:srgbClr val="000099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 NRC</a:t>
            </a:r>
            <a:endParaRPr lang="en-US" altLang="en-US" sz="1400" b="1" dirty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400" b="1" dirty="0">
                <a:solidFill>
                  <a:srgbClr val="000099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 Industry Canada</a:t>
            </a:r>
          </a:p>
          <a:p>
            <a:pPr eaLnBrk="0" hangingPunct="0"/>
            <a:r>
              <a:rPr lang="en-US" altLang="en-US" sz="1400" b="1" dirty="0">
                <a:solidFill>
                  <a:srgbClr val="000099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 Northern Ontario Heritage Fund Corp.</a:t>
            </a:r>
            <a:endParaRPr lang="en-US" altLang="en-US" sz="1400" b="1" dirty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400" b="1" dirty="0">
                <a:solidFill>
                  <a:srgbClr val="000099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 INCO</a:t>
            </a:r>
          </a:p>
          <a:p>
            <a:pPr eaLnBrk="0" hangingPunct="0"/>
            <a:r>
              <a:rPr lang="en-US" altLang="en-US" sz="1400" b="1" dirty="0">
                <a:solidFill>
                  <a:srgbClr val="000099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 AECL</a:t>
            </a:r>
          </a:p>
          <a:p>
            <a:pPr eaLnBrk="0" hangingPunct="0"/>
            <a:r>
              <a:rPr lang="en-US" altLang="en-US" sz="1400" b="1" dirty="0">
                <a:solidFill>
                  <a:srgbClr val="000099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 Ontario Power Generation</a:t>
            </a:r>
            <a:endParaRPr lang="en-US" altLang="en-US" sz="2000" b="1" dirty="0">
              <a:solidFill>
                <a:srgbClr val="000099"/>
              </a:solidFill>
              <a:latin typeface="Helvetica" panose="020B0604020202020204" pitchFamily="34" charset="0"/>
            </a:endParaRPr>
          </a:p>
          <a:p>
            <a:pPr eaLnBrk="0" hangingPunct="0"/>
            <a:r>
              <a:rPr lang="en-US" altLang="en-US" sz="1400" b="1" dirty="0">
                <a:solidFill>
                  <a:srgbClr val="000099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000099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Nortel</a:t>
            </a:r>
            <a:endParaRPr lang="en-US" altLang="en-US" sz="1400" b="1" dirty="0">
              <a:solidFill>
                <a:srgbClr val="000099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7051" y="1681541"/>
            <a:ext cx="4320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987000"/>
                </a:solidFill>
                <a:latin typeface="Palatino" pitchFamily="18" charset="0"/>
              </a:rPr>
              <a:t>USA:</a:t>
            </a:r>
            <a:endParaRPr lang="en-US" altLang="en-US" sz="1400" b="1" dirty="0">
              <a:solidFill>
                <a:srgbClr val="987000"/>
              </a:solidFill>
              <a:latin typeface="Helvetica" panose="020B0604020202020204" pitchFamily="34" charset="0"/>
            </a:endParaRPr>
          </a:p>
          <a:p>
            <a:pPr eaLnBrk="0" hangingPunct="0"/>
            <a:endParaRPr lang="en-US" altLang="en-US" sz="600" dirty="0">
              <a:solidFill>
                <a:srgbClr val="800080"/>
              </a:solidFill>
              <a:latin typeface="Helvetica" panose="020B0604020202020204" pitchFamily="34" charset="0"/>
            </a:endParaRPr>
          </a:p>
          <a:p>
            <a:pPr eaLnBrk="0" hangingPunct="0"/>
            <a:r>
              <a:rPr lang="en-US" altLang="en-US" sz="1400" dirty="0">
                <a:solidFill>
                  <a:srgbClr val="000000"/>
                </a:solidFill>
                <a:latin typeface="Palatino" pitchFamily="18" charset="0"/>
              </a:rPr>
              <a:t>       •</a:t>
            </a:r>
            <a:r>
              <a:rPr lang="en-US" altLang="en-US" sz="1400" b="1" dirty="0">
                <a:solidFill>
                  <a:srgbClr val="80008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660066"/>
                </a:solidFill>
                <a:latin typeface="Helvetica" panose="020B0604020202020204" pitchFamily="34" charset="0"/>
              </a:rPr>
              <a:t>US Department of Energy</a:t>
            </a:r>
            <a:endParaRPr lang="en-US" altLang="en-US" sz="1400" b="1" dirty="0">
              <a:solidFill>
                <a:srgbClr val="AC7F00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400" dirty="0">
                <a:solidFill>
                  <a:srgbClr val="A07600"/>
                </a:solidFill>
                <a:latin typeface="Palatino" pitchFamily="18" charset="0"/>
              </a:rPr>
              <a:t> </a:t>
            </a:r>
            <a:endParaRPr lang="en-US" altLang="en-US" sz="1400" dirty="0">
              <a:solidFill>
                <a:srgbClr val="987000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b="1" dirty="0">
                <a:solidFill>
                  <a:srgbClr val="987000"/>
                </a:solidFill>
                <a:latin typeface="Palatino" pitchFamily="18" charset="0"/>
              </a:rPr>
              <a:t>UK:</a:t>
            </a:r>
            <a:endParaRPr lang="en-US" altLang="en-US" sz="1400" b="1" dirty="0">
              <a:solidFill>
                <a:srgbClr val="987000"/>
              </a:solidFill>
              <a:latin typeface="Helvetica" panose="020B0604020202020204" pitchFamily="34" charset="0"/>
            </a:endParaRPr>
          </a:p>
          <a:p>
            <a:pPr eaLnBrk="0" hangingPunct="0"/>
            <a:endParaRPr lang="en-US" altLang="en-US" sz="600" dirty="0">
              <a:solidFill>
                <a:srgbClr val="800080"/>
              </a:solidFill>
              <a:latin typeface="Helvetica" panose="020B0604020202020204" pitchFamily="34" charset="0"/>
            </a:endParaRPr>
          </a:p>
          <a:p>
            <a:pPr eaLnBrk="0" hangingPunct="0"/>
            <a:r>
              <a:rPr lang="en-US" altLang="en-US" sz="1400" dirty="0">
                <a:solidFill>
                  <a:srgbClr val="800080"/>
                </a:solidFill>
                <a:latin typeface="Palatino" pitchFamily="18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Palatino" pitchFamily="18" charset="0"/>
              </a:rPr>
              <a:t>•</a:t>
            </a:r>
            <a:r>
              <a:rPr lang="en-US" altLang="en-US" sz="1400" dirty="0">
                <a:solidFill>
                  <a:srgbClr val="0033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003300"/>
                </a:solidFill>
                <a:latin typeface="Helvetica" panose="020B0604020202020204" pitchFamily="34" charset="0"/>
              </a:rPr>
              <a:t>Particle Physics and Astronomy Research</a:t>
            </a:r>
          </a:p>
          <a:p>
            <a:pPr eaLnBrk="0" hangingPunct="0"/>
            <a:r>
              <a:rPr lang="en-US" altLang="en-US" sz="1400" b="1" dirty="0">
                <a:solidFill>
                  <a:srgbClr val="003300"/>
                </a:solidFill>
                <a:latin typeface="Helvetica" panose="020B0604020202020204" pitchFamily="34" charset="0"/>
              </a:rPr>
              <a:t>        Council</a:t>
            </a:r>
          </a:p>
          <a:p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573016"/>
            <a:ext cx="29523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b="1" dirty="0" smtClean="0">
                <a:solidFill>
                  <a:srgbClr val="987000"/>
                </a:solidFill>
                <a:latin typeface="Palatino" pitchFamily="18" charset="0"/>
              </a:rPr>
              <a:t>Institutions:</a:t>
            </a:r>
            <a:endParaRPr lang="en-US" altLang="en-US" b="1" dirty="0" smtClean="0">
              <a:solidFill>
                <a:srgbClr val="987000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b="1" dirty="0" smtClean="0">
                <a:solidFill>
                  <a:srgbClr val="987000"/>
                </a:solidFill>
                <a:latin typeface="Palatino" pitchFamily="18" charset="0"/>
              </a:rPr>
              <a:t>Canada</a:t>
            </a:r>
            <a:endParaRPr lang="en-US" altLang="en-US" sz="1600" b="1" dirty="0" smtClean="0">
              <a:solidFill>
                <a:srgbClr val="987000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University of Alberta </a:t>
            </a:r>
            <a:r>
              <a:rPr lang="en-CA" sz="1200" dirty="0">
                <a:solidFill>
                  <a:srgbClr val="000000"/>
                </a:solidFill>
              </a:rPr>
              <a:t>(since 2005)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Chalk River Labs </a:t>
            </a:r>
            <a:r>
              <a:rPr lang="en-CA" sz="1200" dirty="0" smtClean="0">
                <a:solidFill>
                  <a:srgbClr val="000000"/>
                </a:solidFill>
              </a:rPr>
              <a:t>(until 1992)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Carleton University</a:t>
            </a:r>
            <a:b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</a:br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University of Guelph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Laurentian University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NRC </a:t>
            </a:r>
            <a:r>
              <a:rPr lang="en-CA" sz="1200" dirty="0" smtClean="0">
                <a:solidFill>
                  <a:srgbClr val="000000"/>
                </a:solidFill>
              </a:rPr>
              <a:t>(until 1992)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Queen’s University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University of British Columbia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TRIUMF Laboratory</a:t>
            </a:r>
          </a:p>
          <a:p>
            <a:pPr eaLnBrk="0" hangingPunct="0"/>
            <a:endParaRPr lang="en-US" altLang="en-US" sz="1400" b="1" dirty="0">
              <a:solidFill>
                <a:srgbClr val="98700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645024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A07600"/>
                </a:solidFill>
                <a:latin typeface="Palatino" pitchFamily="18" charset="0"/>
              </a:rPr>
              <a:t> </a:t>
            </a:r>
            <a:r>
              <a:rPr lang="en-US" altLang="en-US" b="1" dirty="0" smtClean="0">
                <a:solidFill>
                  <a:srgbClr val="987000"/>
                </a:solidFill>
                <a:latin typeface="Palatino" pitchFamily="18" charset="0"/>
              </a:rPr>
              <a:t>USA</a:t>
            </a:r>
            <a:endParaRPr lang="en-US" altLang="en-US" sz="1600" b="1" dirty="0" smtClean="0">
              <a:solidFill>
                <a:srgbClr val="987000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Brookhaven National Lab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Princeton University </a:t>
            </a:r>
            <a:r>
              <a:rPr lang="en-CA" sz="1200" dirty="0">
                <a:solidFill>
                  <a:srgbClr val="000000"/>
                </a:solidFill>
              </a:rPr>
              <a:t>(until 1992</a:t>
            </a:r>
            <a:r>
              <a:rPr lang="en-CA" sz="1200" dirty="0" smtClean="0">
                <a:solidFill>
                  <a:srgbClr val="000000"/>
                </a:solidFill>
              </a:rPr>
              <a:t>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University of Texas at Austin </a:t>
            </a:r>
            <a:r>
              <a:rPr lang="en-CA" sz="1200" dirty="0" smtClean="0">
                <a:solidFill>
                  <a:srgbClr val="000000"/>
                </a:solidFill>
              </a:rPr>
              <a:t>(2002- 2008)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Los Alamos National Lab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Lawrence Berkeley National Lab</a:t>
            </a:r>
          </a:p>
          <a:p>
            <a:pPr eaLnBrk="0" hangingPunct="0"/>
            <a:r>
              <a:rPr lang="en-US" altLang="en-US" sz="1600" b="1" dirty="0">
                <a:solidFill>
                  <a:srgbClr val="000099"/>
                </a:solidFill>
                <a:latin typeface="Palatino" pitchFamily="18" charset="0"/>
              </a:rPr>
              <a:t>University of Pennsylvania 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University </a:t>
            </a:r>
            <a:r>
              <a:rPr lang="en-US" altLang="en-US" sz="1600" b="1" dirty="0">
                <a:solidFill>
                  <a:srgbClr val="000099"/>
                </a:solidFill>
                <a:latin typeface="Palatino" pitchFamily="18" charset="0"/>
              </a:rPr>
              <a:t>of </a:t>
            </a:r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Washington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UC Irvine </a:t>
            </a:r>
            <a:r>
              <a:rPr lang="en-CA" sz="1200" dirty="0">
                <a:solidFill>
                  <a:srgbClr val="000000"/>
                </a:solidFill>
              </a:rPr>
              <a:t>(until </a:t>
            </a:r>
            <a:r>
              <a:rPr lang="en-CA" sz="1200" dirty="0" smtClean="0">
                <a:solidFill>
                  <a:srgbClr val="000000"/>
                </a:solidFill>
              </a:rPr>
              <a:t>1989)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Louisiana State University </a:t>
            </a:r>
            <a:r>
              <a:rPr lang="en-CA" sz="1200" dirty="0" smtClean="0">
                <a:solidFill>
                  <a:srgbClr val="000000"/>
                </a:solidFill>
              </a:rPr>
              <a:t>(since 2005)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MIT </a:t>
            </a:r>
            <a:r>
              <a:rPr lang="en-CA" sz="1200" dirty="0" smtClean="0">
                <a:solidFill>
                  <a:srgbClr val="000000"/>
                </a:solidFill>
              </a:rPr>
              <a:t>(since 2005)</a:t>
            </a:r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endParaRPr lang="en-US" altLang="en-US" sz="1600" b="1" dirty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endParaRPr lang="en-US" altLang="en-US" sz="1600" b="1" dirty="0" smtClean="0">
              <a:solidFill>
                <a:srgbClr val="000099"/>
              </a:solidFill>
              <a:latin typeface="Palatino" pitchFamily="18" charset="0"/>
            </a:endParaRPr>
          </a:p>
          <a:p>
            <a:pPr eaLnBrk="0" hangingPunct="0"/>
            <a:endParaRPr lang="en-US" altLang="en-US" sz="1400" b="1" dirty="0">
              <a:solidFill>
                <a:srgbClr val="987000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7141" y="3933056"/>
            <a:ext cx="8242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987000"/>
                </a:solidFill>
                <a:latin typeface="Palatino" pitchFamily="18" charset="0"/>
              </a:rPr>
              <a:t>UK</a:t>
            </a:r>
          </a:p>
          <a:p>
            <a:pPr eaLnBrk="0" hangingPunct="0"/>
            <a:r>
              <a:rPr lang="en-US" altLang="en-US" sz="1600" b="1" dirty="0">
                <a:solidFill>
                  <a:srgbClr val="000099"/>
                </a:solidFill>
                <a:latin typeface="Palatino" pitchFamily="18" charset="0"/>
              </a:rPr>
              <a:t>Oxford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7141" y="4916199"/>
            <a:ext cx="11703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en-US" b="1" dirty="0" smtClean="0">
                <a:solidFill>
                  <a:srgbClr val="987000"/>
                </a:solidFill>
                <a:latin typeface="Palatino" pitchFamily="18" charset="0"/>
              </a:rPr>
              <a:t>Portugal</a:t>
            </a:r>
            <a:endParaRPr lang="en-US" altLang="en-US" b="1" dirty="0">
              <a:solidFill>
                <a:srgbClr val="987000"/>
              </a:solidFill>
              <a:latin typeface="Palatino" pitchFamily="18" charset="0"/>
            </a:endParaRPr>
          </a:p>
          <a:p>
            <a:pPr eaLnBrk="0" hangingPunct="0"/>
            <a:r>
              <a:rPr lang="en-US" altLang="en-US" sz="1600" b="1" dirty="0" smtClean="0">
                <a:solidFill>
                  <a:srgbClr val="000099"/>
                </a:solidFill>
                <a:latin typeface="Palatino" pitchFamily="18" charset="0"/>
              </a:rPr>
              <a:t>LIP Lisbon</a:t>
            </a:r>
            <a:endParaRPr lang="en-US" altLang="en-US" sz="1600" b="1" dirty="0">
              <a:solidFill>
                <a:srgbClr val="000099"/>
              </a:solidFill>
              <a:latin typeface="Palatino" pitchFamily="18" charset="0"/>
            </a:endParaRPr>
          </a:p>
          <a:p>
            <a:r>
              <a:rPr lang="en-CA" sz="1200" dirty="0" smtClean="0">
                <a:solidFill>
                  <a:srgbClr val="000000"/>
                </a:solidFill>
              </a:rPr>
              <a:t>(since 2005)</a:t>
            </a: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8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3719"/>
            <a:ext cx="892899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bg2"/>
                </a:solidFill>
              </a:rPr>
              <a:t>262 SNO Physics Paper Authors: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>
                <a:solidFill>
                  <a:schemeClr val="bg2"/>
                </a:solidFill>
              </a:rPr>
              <a:t>Adam Cox</a:t>
            </a:r>
            <a:r>
              <a:rPr lang="en-CA" sz="1200" dirty="0" smtClean="0">
                <a:solidFill>
                  <a:schemeClr val="bg2"/>
                </a:solidFill>
              </a:rPr>
              <a:t>, Aksel </a:t>
            </a:r>
            <a:r>
              <a:rPr lang="en-CA" sz="1200" dirty="0">
                <a:solidFill>
                  <a:schemeClr val="bg2"/>
                </a:solidFill>
              </a:rPr>
              <a:t>L. </a:t>
            </a:r>
            <a:r>
              <a:rPr lang="en-CA" sz="1200" dirty="0" smtClean="0">
                <a:solidFill>
                  <a:schemeClr val="bg2"/>
                </a:solidFill>
              </a:rPr>
              <a:t>Hallin, Alain Bellerive, Alan Smith, Alan Poon, Alexander Wright, Allan Myers, Alysia Marino, André </a:t>
            </a:r>
            <a:r>
              <a:rPr lang="en-CA" sz="1200" dirty="0" err="1" smtClean="0">
                <a:solidFill>
                  <a:schemeClr val="bg2"/>
                </a:solidFill>
              </a:rPr>
              <a:t>Krüger</a:t>
            </a:r>
            <a:r>
              <a:rPr lang="en-CA" sz="1200" dirty="0" smtClean="0">
                <a:solidFill>
                  <a:schemeClr val="bg2"/>
                </a:solidFill>
              </a:rPr>
              <a:t>, André Roberge, Andre Krumins, Andrew Ferraris, Andrew Hime, </a:t>
            </a:r>
            <a:r>
              <a:rPr lang="en-CA" sz="1200" dirty="0" err="1" smtClean="0">
                <a:solidFill>
                  <a:schemeClr val="bg2"/>
                </a:solidFill>
              </a:rPr>
              <a:t>Anett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Schülke</a:t>
            </a:r>
            <a:r>
              <a:rPr lang="en-CA" sz="1200" dirty="0" smtClean="0">
                <a:solidFill>
                  <a:schemeClr val="bg2"/>
                </a:solidFill>
              </a:rPr>
              <a:t>, Anthony Noble, </a:t>
            </a:r>
            <a:r>
              <a:rPr lang="en-CA" sz="1200" dirty="0" err="1" smtClean="0">
                <a:solidFill>
                  <a:schemeClr val="bg2"/>
                </a:solidFill>
              </a:rPr>
              <a:t>Araz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Hamian</a:t>
            </a:r>
            <a:r>
              <a:rPr lang="en-CA" sz="1200" dirty="0" smtClean="0">
                <a:solidFill>
                  <a:schemeClr val="bg2"/>
                </a:solidFill>
              </a:rPr>
              <a:t>, Arthur McDonald, </a:t>
            </a:r>
            <a:r>
              <a:rPr lang="en-CA" sz="1200" dirty="0" err="1" smtClean="0">
                <a:solidFill>
                  <a:schemeClr val="bg2"/>
                </a:solidFill>
              </a:rPr>
              <a:t>Aubra</a:t>
            </a:r>
            <a:r>
              <a:rPr lang="en-CA" sz="1200" dirty="0" smtClean="0">
                <a:solidFill>
                  <a:schemeClr val="bg2"/>
                </a:solidFill>
              </a:rPr>
              <a:t> Anthony, </a:t>
            </a:r>
            <a:r>
              <a:rPr lang="en-CA" sz="1200" dirty="0" err="1" smtClean="0">
                <a:solidFill>
                  <a:schemeClr val="bg2"/>
                </a:solidFill>
              </a:rPr>
              <a:t>Azriel</a:t>
            </a:r>
            <a:r>
              <a:rPr lang="en-CA" sz="1200" dirty="0" smtClean="0">
                <a:solidFill>
                  <a:schemeClr val="bg2"/>
                </a:solidFill>
              </a:rPr>
              <a:t> Goldschmidt, Barry Robertson, Bassam </a:t>
            </a:r>
            <a:r>
              <a:rPr lang="en-CA" sz="1200" dirty="0" err="1" smtClean="0">
                <a:solidFill>
                  <a:schemeClr val="bg2"/>
                </a:solidFill>
              </a:rPr>
              <a:t>Aharmim</a:t>
            </a:r>
            <a:r>
              <a:rPr lang="en-CA" sz="1200" dirty="0" smtClean="0">
                <a:solidFill>
                  <a:schemeClr val="bg2"/>
                </a:solidFill>
              </a:rPr>
              <a:t>, Bei Cai, Benjamin Monreal, Bernard Nickel, Berta Beltran, Bhaskar Sur, Blair Jamieson, Brandon Wall, Brent </a:t>
            </a:r>
            <a:r>
              <a:rPr lang="en-CA" sz="1200" dirty="0" err="1" smtClean="0">
                <a:solidFill>
                  <a:schemeClr val="bg2"/>
                </a:solidFill>
              </a:rPr>
              <a:t>VanDevender</a:t>
            </a:r>
            <a:r>
              <a:rPr lang="en-CA" sz="1200" dirty="0" smtClean="0">
                <a:solidFill>
                  <a:schemeClr val="bg2"/>
                </a:solidFill>
              </a:rPr>
              <a:t>, Brian Morissette, Bruce Cleveland, Bryan Fulsom, Bryce Moffat, Carsten Krauss, Catherine Mifflin, Charles Currat, Charles </a:t>
            </a:r>
            <a:r>
              <a:rPr lang="en-CA" sz="1200" dirty="0" err="1" smtClean="0">
                <a:solidFill>
                  <a:schemeClr val="bg2"/>
                </a:solidFill>
              </a:rPr>
              <a:t>Duba</a:t>
            </a:r>
            <a:r>
              <a:rPr lang="en-CA" sz="1200" dirty="0" smtClean="0">
                <a:solidFill>
                  <a:schemeClr val="bg2"/>
                </a:solidFill>
              </a:rPr>
              <a:t>, Charlotte Sims, Christian Nally, Christian Ouellet, Christine Kraus, Christopher Kyba, Christopher Howard, Christopher Jillings, Christopher </a:t>
            </a:r>
            <a:r>
              <a:rPr lang="en-CA" sz="1200" dirty="0" err="1" smtClean="0">
                <a:solidFill>
                  <a:schemeClr val="bg2"/>
                </a:solidFill>
              </a:rPr>
              <a:t>Tunnell</a:t>
            </a:r>
            <a:r>
              <a:rPr lang="en-CA" sz="1200" dirty="0" smtClean="0">
                <a:solidFill>
                  <a:schemeClr val="bg2"/>
                </a:solidFill>
              </a:rPr>
              <a:t>, Christopher Waltham, Clarence Virtue, Colin Okada, Darren Grant, David Anglin, David Sinclair, David Waller, David Wark, </a:t>
            </a:r>
            <a:r>
              <a:rPr lang="en-CA" sz="1200" dirty="0">
                <a:solidFill>
                  <a:schemeClr val="bg2"/>
                </a:solidFill>
              </a:rPr>
              <a:t>Davis Earle</a:t>
            </a:r>
            <a:r>
              <a:rPr lang="en-CA" sz="1200" dirty="0" smtClean="0">
                <a:solidFill>
                  <a:schemeClr val="bg2"/>
                </a:solidFill>
              </a:rPr>
              <a:t>, Diane </a:t>
            </a:r>
            <a:r>
              <a:rPr lang="en-CA" sz="1200" dirty="0" err="1" smtClean="0">
                <a:solidFill>
                  <a:schemeClr val="bg2"/>
                </a:solidFill>
              </a:rPr>
              <a:t>Reitzner</a:t>
            </a:r>
            <a:r>
              <a:rPr lang="en-CA" sz="1200" dirty="0" smtClean="0">
                <a:solidFill>
                  <a:schemeClr val="bg2"/>
                </a:solidFill>
              </a:rPr>
              <a:t>, </a:t>
            </a:r>
            <a:r>
              <a:rPr lang="en-CA" sz="1200" dirty="0" err="1" smtClean="0">
                <a:solidFill>
                  <a:schemeClr val="bg2"/>
                </a:solidFill>
              </a:rPr>
              <a:t>Dimpal</a:t>
            </a:r>
            <a:r>
              <a:rPr lang="en-CA" sz="1200" dirty="0" smtClean="0">
                <a:solidFill>
                  <a:schemeClr val="bg2"/>
                </a:solidFill>
              </a:rPr>
              <a:t> Chauhan, Doug </a:t>
            </a:r>
            <a:r>
              <a:rPr lang="en-CA" sz="1200" dirty="0" err="1" smtClean="0">
                <a:solidFill>
                  <a:schemeClr val="bg2"/>
                </a:solidFill>
              </a:rPr>
              <a:t>Hallman,D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ouglas</a:t>
            </a:r>
            <a:r>
              <a:rPr lang="en-CA" sz="1200" dirty="0" smtClean="0">
                <a:solidFill>
                  <a:schemeClr val="bg2"/>
                </a:solidFill>
              </a:rPr>
              <a:t> Cowen, Douglas McDonald,</a:t>
            </a:r>
            <a:r>
              <a:rPr lang="en-CA" sz="1200" dirty="0">
                <a:solidFill>
                  <a:schemeClr val="bg2"/>
                </a:solidFill>
              </a:rPr>
              <a:t> Duncan Hepburn,</a:t>
            </a:r>
            <a:r>
              <a:rPr lang="en-CA" sz="1200" dirty="0" smtClean="0">
                <a:solidFill>
                  <a:schemeClr val="bg2"/>
                </a:solidFill>
              </a:rPr>
              <a:t> Ed Frank, Edward Clifford, Michael Dragowsky, Emmanuel Bonvin, Eric Norman, Erik </a:t>
            </a:r>
            <a:r>
              <a:rPr lang="en-CA" sz="1200" dirty="0" err="1" smtClean="0">
                <a:solidFill>
                  <a:schemeClr val="bg2"/>
                </a:solidFill>
              </a:rPr>
              <a:t>Saettler</a:t>
            </a:r>
            <a:r>
              <a:rPr lang="en-CA" sz="1200" dirty="0" smtClean="0">
                <a:solidFill>
                  <a:schemeClr val="bg2"/>
                </a:solidFill>
              </a:rPr>
              <a:t>, Etienne Rollin, Eugene Guillian, Eugene Beier, Fabrice Fleurot, Feng Zhang, Ferenc Dalnoki-Veress, Fraser Duncan, Gabriel </a:t>
            </a:r>
            <a:r>
              <a:rPr lang="en-CA" sz="1200" dirty="0">
                <a:solidFill>
                  <a:schemeClr val="bg2"/>
                </a:solidFill>
              </a:rPr>
              <a:t>D. </a:t>
            </a:r>
            <a:r>
              <a:rPr lang="en-CA" sz="1200" dirty="0" smtClean="0">
                <a:solidFill>
                  <a:schemeClr val="bg2"/>
                </a:solidFill>
              </a:rPr>
              <a:t>Orebi Gann, Geoffrey Miller, George </a:t>
            </a:r>
            <a:r>
              <a:rPr lang="en-CA" sz="1200" dirty="0" err="1" smtClean="0">
                <a:solidFill>
                  <a:schemeClr val="bg2"/>
                </a:solidFill>
              </a:rPr>
              <a:t>Doucas</a:t>
            </a:r>
            <a:r>
              <a:rPr lang="en-CA" sz="1200" dirty="0" smtClean="0">
                <a:solidFill>
                  <a:schemeClr val="bg2"/>
                </a:solidFill>
              </a:rPr>
              <a:t>, George Ewan, Gerhard </a:t>
            </a:r>
            <a:r>
              <a:rPr lang="en-CA" sz="1200" dirty="0" err="1" smtClean="0">
                <a:solidFill>
                  <a:schemeClr val="bg2"/>
                </a:solidFill>
              </a:rPr>
              <a:t>Bühler</a:t>
            </a:r>
            <a:r>
              <a:rPr lang="en-CA" sz="1200" dirty="0" smtClean="0">
                <a:solidFill>
                  <a:schemeClr val="bg2"/>
                </a:solidFill>
              </a:rPr>
              <a:t>, Gersende Prior, Gordana </a:t>
            </a:r>
            <a:r>
              <a:rPr lang="en-CA" sz="1200" dirty="0" err="1" smtClean="0">
                <a:solidFill>
                  <a:schemeClr val="bg2"/>
                </a:solidFill>
              </a:rPr>
              <a:t>Tešić</a:t>
            </a:r>
            <a:r>
              <a:rPr lang="en-CA" sz="1200" dirty="0" smtClean="0">
                <a:solidFill>
                  <a:schemeClr val="bg2"/>
                </a:solidFill>
              </a:rPr>
              <a:t>, </a:t>
            </a:r>
            <a:r>
              <a:rPr lang="en-CA" sz="1200" dirty="0" err="1" smtClean="0">
                <a:solidFill>
                  <a:schemeClr val="bg2"/>
                </a:solidFill>
              </a:rPr>
              <a:t>Gordon,McGregor</a:t>
            </a:r>
            <a:r>
              <a:rPr lang="en-CA" sz="1200" dirty="0" smtClean="0">
                <a:solidFill>
                  <a:schemeClr val="bg2"/>
                </a:solidFill>
              </a:rPr>
              <a:t>, Gregory Harper, Guy Jonkmans, Gwen Milton, Hadi Fergani</a:t>
            </a:r>
            <a:r>
              <a:rPr lang="en-CA" sz="1200" dirty="0">
                <a:solidFill>
                  <a:schemeClr val="bg2"/>
                </a:solidFill>
              </a:rPr>
              <a:t>, Hamish Robertson, </a:t>
            </a:r>
            <a:r>
              <a:rPr lang="en-CA" sz="1200" dirty="0" smtClean="0">
                <a:solidFill>
                  <a:schemeClr val="bg2"/>
                </a:solidFill>
              </a:rPr>
              <a:t>Hans Bichsel, Hans Mes, Hardy Seifert, Hay </a:t>
            </a:r>
            <a:r>
              <a:rPr lang="en-CA" sz="1200" dirty="0">
                <a:solidFill>
                  <a:schemeClr val="bg2"/>
                </a:solidFill>
              </a:rPr>
              <a:t>Boon </a:t>
            </a:r>
            <a:r>
              <a:rPr lang="en-CA" sz="1200" dirty="0" smtClean="0">
                <a:solidFill>
                  <a:schemeClr val="bg2"/>
                </a:solidFill>
              </a:rPr>
              <a:t>Mak, Heidi Munn, Helen </a:t>
            </a:r>
            <a:r>
              <a:rPr lang="en-CA" sz="1200" dirty="0">
                <a:solidFill>
                  <a:schemeClr val="bg2"/>
                </a:solidFill>
              </a:rPr>
              <a:t>M. </a:t>
            </a:r>
            <a:r>
              <a:rPr lang="en-CA" sz="1200" dirty="0" smtClean="0">
                <a:solidFill>
                  <a:schemeClr val="bg2"/>
                </a:solidFill>
              </a:rPr>
              <a:t>O'Keeffe, </a:t>
            </a:r>
            <a:r>
              <a:rPr lang="en-CA" sz="1200" dirty="0" err="1" smtClean="0">
                <a:solidFill>
                  <a:schemeClr val="bg2"/>
                </a:solidFill>
              </a:rPr>
              <a:t>Hendrick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Labranche</a:t>
            </a:r>
            <a:r>
              <a:rPr lang="en-CA" sz="1200" dirty="0" smtClean="0">
                <a:solidFill>
                  <a:schemeClr val="bg2"/>
                </a:solidFill>
              </a:rPr>
              <a:t>, Henry Lee, </a:t>
            </a:r>
            <a:r>
              <a:rPr lang="en-CA" sz="1200" dirty="0" err="1" smtClean="0">
                <a:solidFill>
                  <a:schemeClr val="bg2"/>
                </a:solidFill>
              </a:rPr>
              <a:t>Hok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Seum</a:t>
            </a:r>
            <a:r>
              <a:rPr lang="en-CA" sz="1200" dirty="0" smtClean="0">
                <a:solidFill>
                  <a:schemeClr val="bg2"/>
                </a:solidFill>
              </a:rPr>
              <a:t> Wan Chan </a:t>
            </a:r>
            <a:r>
              <a:rPr lang="en-CA" sz="1200" dirty="0" err="1" smtClean="0">
                <a:solidFill>
                  <a:schemeClr val="bg2"/>
                </a:solidFill>
              </a:rPr>
              <a:t>Tseung</a:t>
            </a:r>
            <a:r>
              <a:rPr lang="en-CA" sz="1200" dirty="0" smtClean="0">
                <a:solidFill>
                  <a:schemeClr val="bg2"/>
                </a:solidFill>
              </a:rPr>
              <a:t>, Huaizhang Deng, Hugh Evans, Hui-</a:t>
            </a:r>
            <a:r>
              <a:rPr lang="en-CA" sz="1200" dirty="0" err="1" smtClean="0">
                <a:solidFill>
                  <a:schemeClr val="bg2"/>
                </a:solidFill>
              </a:rPr>
              <a:t>Siong</a:t>
            </a:r>
            <a:r>
              <a:rPr lang="en-CA" sz="1200" dirty="0" smtClean="0">
                <a:solidFill>
                  <a:schemeClr val="bg2"/>
                </a:solidFill>
              </a:rPr>
              <a:t> Ng, Ian Lawson, Ilan Levine, Ira </a:t>
            </a:r>
            <a:r>
              <a:rPr lang="en-CA" sz="1200" dirty="0" err="1" smtClean="0">
                <a:solidFill>
                  <a:schemeClr val="bg2"/>
                </a:solidFill>
              </a:rPr>
              <a:t>Blevis,Jacques</a:t>
            </a:r>
            <a:r>
              <a:rPr lang="en-CA" sz="1200" dirty="0" smtClean="0">
                <a:solidFill>
                  <a:schemeClr val="bg2"/>
                </a:solidFill>
              </a:rPr>
              <a:t> Farine, James Cameron, James Hall, James Loach, James Leslie, Jaret Heise, Jason Detwiler, Jason Hewett, Jason Pun, Jason Goon, Jeanne Wilson, Jeffrey </a:t>
            </a:r>
            <a:r>
              <a:rPr lang="en-CA" sz="1200" dirty="0" err="1" smtClean="0">
                <a:solidFill>
                  <a:schemeClr val="bg2"/>
                </a:solidFill>
              </a:rPr>
              <a:t>Secrest</a:t>
            </a:r>
            <a:r>
              <a:rPr lang="en-CA" sz="1200" dirty="0" smtClean="0">
                <a:solidFill>
                  <a:schemeClr val="bg2"/>
                </a:solidFill>
              </a:rPr>
              <a:t>, Jeremy Lyon, Jerry Wilhelmy, Jessica Dunmore, Jian-</a:t>
            </a:r>
            <a:r>
              <a:rPr lang="en-CA" sz="1200" dirty="0" err="1" smtClean="0">
                <a:solidFill>
                  <a:schemeClr val="bg2"/>
                </a:solidFill>
              </a:rPr>
              <a:t>Xiong</a:t>
            </a:r>
            <a:r>
              <a:rPr lang="en-CA" sz="1200" dirty="0" smtClean="0">
                <a:solidFill>
                  <a:schemeClr val="bg2"/>
                </a:solidFill>
              </a:rPr>
              <a:t> Wang, Jimmy Law, Jocelyn Monroe, John </a:t>
            </a:r>
            <a:r>
              <a:rPr lang="en-CA" sz="1200" dirty="0" err="1" smtClean="0">
                <a:solidFill>
                  <a:schemeClr val="bg2"/>
                </a:solidFill>
              </a:rPr>
              <a:t>Amsbaugh</a:t>
            </a:r>
            <a:r>
              <a:rPr lang="en-CA" sz="1200" dirty="0" smtClean="0">
                <a:solidFill>
                  <a:schemeClr val="bg2"/>
                </a:solidFill>
              </a:rPr>
              <a:t>, John Boger, John Orrell, John Simpson, John Wilkerson, Jon Hykawy, Jose Maneira, Joseph Formaggio, Joseph </a:t>
            </a:r>
            <a:r>
              <a:rPr lang="en-CA" sz="1200" dirty="0" err="1" smtClean="0">
                <a:solidFill>
                  <a:schemeClr val="bg2"/>
                </a:solidFill>
              </a:rPr>
              <a:t>Banar</a:t>
            </a:r>
            <a:r>
              <a:rPr lang="en-CA" sz="1200" dirty="0" smtClean="0">
                <a:solidFill>
                  <a:schemeClr val="bg2"/>
                </a:solidFill>
              </a:rPr>
              <a:t>, Joseph </a:t>
            </a:r>
            <a:r>
              <a:rPr lang="en-CA" sz="1200" dirty="0" err="1" smtClean="0">
                <a:solidFill>
                  <a:schemeClr val="bg2"/>
                </a:solidFill>
              </a:rPr>
              <a:t>Germani</a:t>
            </a:r>
            <a:r>
              <a:rPr lang="en-CA" sz="1200" dirty="0" smtClean="0">
                <a:solidFill>
                  <a:schemeClr val="bg2"/>
                </a:solidFill>
              </a:rPr>
              <a:t>, Joshua Klein, Juergen Wendland, Kai Zuber, Kara Keeter, Kareem </a:t>
            </a:r>
            <a:r>
              <a:rPr lang="en-CA" sz="1200" dirty="0" err="1" smtClean="0">
                <a:solidFill>
                  <a:schemeClr val="bg2"/>
                </a:solidFill>
              </a:rPr>
              <a:t>Kazkaz</a:t>
            </a:r>
            <a:r>
              <a:rPr lang="en-CA" sz="1200" dirty="0" smtClean="0">
                <a:solidFill>
                  <a:schemeClr val="bg2"/>
                </a:solidFill>
              </a:rPr>
              <a:t>, Karsten Heeger, Katherine Frame, Kathryn Schaffer, Keith Rielage, </a:t>
            </a:r>
            <a:r>
              <a:rPr lang="en-CA" sz="1200" dirty="0" err="1" smtClean="0">
                <a:solidFill>
                  <a:schemeClr val="bg2"/>
                </a:solidFill>
              </a:rPr>
              <a:t>Kennneth</a:t>
            </a:r>
            <a:r>
              <a:rPr lang="en-CA" sz="1200" dirty="0" smtClean="0">
                <a:solidFill>
                  <a:schemeClr val="bg2"/>
                </a:solidFill>
              </a:rPr>
              <a:t> McFarlane, Kevin Graham, Kevin Lesko, Kevin </a:t>
            </a:r>
            <a:r>
              <a:rPr lang="en-CA" sz="1200" dirty="0" err="1" smtClean="0">
                <a:solidFill>
                  <a:schemeClr val="bg2"/>
                </a:solidFill>
              </a:rPr>
              <a:t>McBryde</a:t>
            </a:r>
            <a:r>
              <a:rPr lang="en-CA" sz="1200" dirty="0" smtClean="0">
                <a:solidFill>
                  <a:schemeClr val="bg2"/>
                </a:solidFill>
              </a:rPr>
              <a:t>, Khalil Boudjemline, Klaus Kirch, Laura Kormos, Laura </a:t>
            </a:r>
            <a:r>
              <a:rPr lang="en-CA" sz="1200" dirty="0" err="1" smtClean="0">
                <a:solidFill>
                  <a:schemeClr val="bg2"/>
                </a:solidFill>
              </a:rPr>
              <a:t>Stonehill</a:t>
            </a:r>
            <a:r>
              <a:rPr lang="en-CA" sz="1200" dirty="0" smtClean="0">
                <a:solidFill>
                  <a:schemeClr val="bg2"/>
                </a:solidFill>
              </a:rPr>
              <a:t>, Laurel Sinclair, Louise </a:t>
            </a:r>
            <a:r>
              <a:rPr lang="en-CA" sz="1200" dirty="0" err="1" smtClean="0">
                <a:solidFill>
                  <a:schemeClr val="bg2"/>
                </a:solidFill>
              </a:rPr>
              <a:t>Heelan</a:t>
            </a:r>
            <a:r>
              <a:rPr lang="en-CA" sz="1200" dirty="0" smtClean="0">
                <a:solidFill>
                  <a:schemeClr val="bg2"/>
                </a:solidFill>
              </a:rPr>
              <a:t>, Malcolm Fowler,</a:t>
            </a:r>
            <a:r>
              <a:rPr lang="en-CA" sz="1200" dirty="0">
                <a:solidFill>
                  <a:schemeClr val="bg2"/>
                </a:solidFill>
              </a:rPr>
              <a:t> Manuel </a:t>
            </a:r>
            <a:r>
              <a:rPr lang="en-CA" sz="1200" dirty="0" smtClean="0">
                <a:solidFill>
                  <a:schemeClr val="bg2"/>
                </a:solidFill>
              </a:rPr>
              <a:t>Anaya, Marc Bergevin, Marcus Thomson, Maria Isaac, Marie </a:t>
            </a:r>
            <a:r>
              <a:rPr lang="en-CA" sz="1200" dirty="0" err="1" smtClean="0">
                <a:solidFill>
                  <a:schemeClr val="bg2"/>
                </a:solidFill>
              </a:rPr>
              <a:t>DiMarco</a:t>
            </a:r>
            <a:r>
              <a:rPr lang="en-CA" sz="1200" dirty="0" smtClean="0">
                <a:solidFill>
                  <a:schemeClr val="bg2"/>
                </a:solidFill>
              </a:rPr>
              <a:t>, Mark Boulay, Mark Chen, Mark Howe, Mark Kos, Mark </a:t>
            </a:r>
            <a:r>
              <a:rPr lang="en-CA" sz="1200" dirty="0" err="1" smtClean="0">
                <a:solidFill>
                  <a:schemeClr val="bg2"/>
                </a:solidFill>
              </a:rPr>
              <a:t>Neubauer</a:t>
            </a:r>
            <a:r>
              <a:rPr lang="en-CA" sz="1200" dirty="0" smtClean="0">
                <a:solidFill>
                  <a:schemeClr val="bg2"/>
                </a:solidFill>
              </a:rPr>
              <a:t>, Martin Moorhead, Masa Omori, </a:t>
            </a:r>
            <a:r>
              <a:rPr lang="en-CA" sz="1200" dirty="0" err="1" smtClean="0">
                <a:solidFill>
                  <a:schemeClr val="bg2"/>
                </a:solidFill>
              </a:rPr>
              <a:t>Melin</a:t>
            </a:r>
            <a:r>
              <a:rPr lang="en-CA" sz="1200" dirty="0" smtClean="0">
                <a:solidFill>
                  <a:schemeClr val="bg2"/>
                </a:solidFill>
              </a:rPr>
              <a:t> Huang, Melissa Jerkins, Michael Bowler, Michael Browne, Michael Lay, Michael Lowry, Michael Miller, Michael </a:t>
            </a:r>
            <a:r>
              <a:rPr lang="en-CA" sz="1200" dirty="0" err="1" smtClean="0">
                <a:solidFill>
                  <a:schemeClr val="bg2"/>
                </a:solidFill>
              </a:rPr>
              <a:t>Thorman</a:t>
            </a:r>
            <a:r>
              <a:rPr lang="en-CA" sz="1200" dirty="0" smtClean="0">
                <a:solidFill>
                  <a:schemeClr val="bg2"/>
                </a:solidFill>
              </a:rPr>
              <a:t>, Michal </a:t>
            </a:r>
            <a:r>
              <a:rPr lang="en-CA" sz="1200" dirty="0" err="1" smtClean="0">
                <a:solidFill>
                  <a:schemeClr val="bg2"/>
                </a:solidFill>
              </a:rPr>
              <a:t>Shatkay</a:t>
            </a:r>
            <a:r>
              <a:rPr lang="en-CA" sz="1200" dirty="0" smtClean="0">
                <a:solidFill>
                  <a:schemeClr val="bg2"/>
                </a:solidFill>
              </a:rPr>
              <a:t>, Mike </a:t>
            </a:r>
            <a:r>
              <a:rPr lang="en-CA" sz="1200" dirty="0" err="1" smtClean="0">
                <a:solidFill>
                  <a:schemeClr val="bg2"/>
                </a:solidFill>
              </a:rPr>
              <a:t>Schwendener</a:t>
            </a:r>
            <a:r>
              <a:rPr lang="en-CA" sz="1200" dirty="0" smtClean="0">
                <a:solidFill>
                  <a:schemeClr val="bg2"/>
                </a:solidFill>
              </a:rPr>
              <a:t>, Miles Smith, Minfang Yeh, Miriam Diamond,</a:t>
            </a:r>
            <a:r>
              <a:rPr lang="en-CA" sz="1200" dirty="0">
                <a:solidFill>
                  <a:schemeClr val="bg2"/>
                </a:solidFill>
              </a:rPr>
              <a:t> Mitchell Newcomer</a:t>
            </a:r>
            <a:r>
              <a:rPr lang="en-CA" sz="1200" dirty="0" smtClean="0">
                <a:solidFill>
                  <a:schemeClr val="bg2"/>
                </a:solidFill>
              </a:rPr>
              <a:t>, Monica Dunford, Morley O'Neill, Mort </a:t>
            </a:r>
            <a:r>
              <a:rPr lang="en-CA" sz="1200" dirty="0" err="1" smtClean="0">
                <a:solidFill>
                  <a:schemeClr val="bg2"/>
                </a:solidFill>
              </a:rPr>
              <a:t>Bercovitch</a:t>
            </a:r>
            <a:r>
              <a:rPr lang="en-CA" sz="1200" dirty="0" smtClean="0">
                <a:solidFill>
                  <a:schemeClr val="bg2"/>
                </a:solidFill>
              </a:rPr>
              <a:t>, Myung </a:t>
            </a:r>
            <a:r>
              <a:rPr lang="en-CA" sz="1200" dirty="0" err="1">
                <a:solidFill>
                  <a:schemeClr val="bg2"/>
                </a:solidFill>
              </a:rPr>
              <a:t>Chol</a:t>
            </a:r>
            <a:r>
              <a:rPr lang="en-CA" sz="1200" dirty="0">
                <a:solidFill>
                  <a:schemeClr val="bg2"/>
                </a:solidFill>
              </a:rPr>
              <a:t> </a:t>
            </a:r>
            <a:r>
              <a:rPr lang="en-CA" sz="1200" dirty="0" smtClean="0">
                <a:solidFill>
                  <a:schemeClr val="bg2"/>
                </a:solidFill>
              </a:rPr>
              <a:t>Chon, </a:t>
            </a:r>
            <a:r>
              <a:rPr lang="en-CA" sz="1200" dirty="0" err="1" smtClean="0">
                <a:solidFill>
                  <a:schemeClr val="bg2"/>
                </a:solidFill>
              </a:rPr>
              <a:t>Naeem</a:t>
            </a:r>
            <a:r>
              <a:rPr lang="en-CA" sz="1200" dirty="0" smtClean="0">
                <a:solidFill>
                  <a:schemeClr val="bg2"/>
                </a:solidFill>
              </a:rPr>
              <a:t> Ahmed, Nathaniel Tagg, Neil McCauley, Nicholas Jelley, Nicholas West, Nikolai </a:t>
            </a:r>
            <a:r>
              <a:rPr lang="en-CA" sz="1200" dirty="0" err="1" smtClean="0">
                <a:solidFill>
                  <a:schemeClr val="bg2"/>
                </a:solidFill>
              </a:rPr>
              <a:t>Starinsky</a:t>
            </a:r>
            <a:r>
              <a:rPr lang="en-CA" sz="1200" dirty="0" smtClean="0">
                <a:solidFill>
                  <a:schemeClr val="bg2"/>
                </a:solidFill>
              </a:rPr>
              <a:t>, Nikolai Tolich, Noah Oblath, Noel Gagnon, Nuno Barros, Olivier Simard, Patrick Tsang, Paul Keener, Peter </a:t>
            </a:r>
            <a:r>
              <a:rPr lang="en-CA" sz="1200" dirty="0" err="1" smtClean="0">
                <a:solidFill>
                  <a:schemeClr val="bg2"/>
                </a:solidFill>
              </a:rPr>
              <a:t>Wittich</a:t>
            </a:r>
            <a:r>
              <a:rPr lang="en-CA" sz="1200" dirty="0" smtClean="0">
                <a:solidFill>
                  <a:schemeClr val="bg2"/>
                </a:solidFill>
              </a:rPr>
              <a:t>, Peter Doe, Peter Watson, Peter Skensved, Peter </a:t>
            </a:r>
            <a:r>
              <a:rPr lang="en-CA" sz="1200" dirty="0" err="1" smtClean="0">
                <a:solidFill>
                  <a:schemeClr val="bg2"/>
                </a:solidFill>
              </a:rPr>
              <a:t>Thornewell</a:t>
            </a:r>
            <a:r>
              <a:rPr lang="en-CA" sz="1200" dirty="0" smtClean="0">
                <a:solidFill>
                  <a:schemeClr val="bg2"/>
                </a:solidFill>
              </a:rPr>
              <a:t>, Philip Harvey, Pierre </a:t>
            </a:r>
            <a:r>
              <a:rPr lang="en-CA" sz="1200" dirty="0">
                <a:solidFill>
                  <a:schemeClr val="bg2"/>
                </a:solidFill>
              </a:rPr>
              <a:t>Luc </a:t>
            </a:r>
            <a:r>
              <a:rPr lang="en-CA" sz="1200" dirty="0" smtClean="0">
                <a:solidFill>
                  <a:schemeClr val="bg2"/>
                </a:solidFill>
              </a:rPr>
              <a:t>Drouin, Pillalamarr Jagam, Ranpal Dosanjh, Reda Tafirout, Reena </a:t>
            </a:r>
            <a:r>
              <a:rPr lang="en-CA" sz="1200" dirty="0">
                <a:solidFill>
                  <a:schemeClr val="bg2"/>
                </a:solidFill>
              </a:rPr>
              <a:t>Meijer </a:t>
            </a:r>
            <a:r>
              <a:rPr lang="en-CA" sz="1200" dirty="0" smtClean="0">
                <a:solidFill>
                  <a:schemeClr val="bg2"/>
                </a:solidFill>
              </a:rPr>
              <a:t>Drees, Reyco Henning, Richard Allen, Richard Ford, Richard Helmer, Richard Hemingway, Richard Kouzes, Richard Hahn, Richard Lange, Richard Ott, Richard Taplin, Richard </a:t>
            </a:r>
            <a:r>
              <a:rPr lang="en-CA" sz="1200" dirty="0">
                <a:solidFill>
                  <a:schemeClr val="bg2"/>
                </a:solidFill>
              </a:rPr>
              <a:t>Van </a:t>
            </a:r>
            <a:r>
              <a:rPr lang="en-CA" sz="1200" dirty="0" smtClean="0">
                <a:solidFill>
                  <a:schemeClr val="bg2"/>
                </a:solidFill>
              </a:rPr>
              <a:t>Berg, Richard </a:t>
            </a:r>
            <a:r>
              <a:rPr lang="en-CA" sz="1200" dirty="0">
                <a:solidFill>
                  <a:schemeClr val="bg2"/>
                </a:solidFill>
              </a:rPr>
              <a:t>Van de </a:t>
            </a:r>
            <a:r>
              <a:rPr lang="en-CA" sz="1200" dirty="0" smtClean="0">
                <a:solidFill>
                  <a:schemeClr val="bg2"/>
                </a:solidFill>
              </a:rPr>
              <a:t>Water, Rizwan Haq, Robert Black, Robert Boardman, Robert Stokstad, Robert Heaton, Robert </a:t>
            </a:r>
            <a:r>
              <a:rPr lang="en-CA" sz="1200" dirty="0" err="1" smtClean="0">
                <a:solidFill>
                  <a:schemeClr val="bg2"/>
                </a:solidFill>
              </a:rPr>
              <a:t>Komar</a:t>
            </a:r>
            <a:r>
              <a:rPr lang="en-CA" sz="1200" dirty="0" smtClean="0">
                <a:solidFill>
                  <a:schemeClr val="bg2"/>
                </a:solidFill>
              </a:rPr>
              <a:t>, Robin Ollerhead,</a:t>
            </a:r>
            <a:r>
              <a:rPr lang="en-CA" sz="1200" dirty="0">
                <a:solidFill>
                  <a:schemeClr val="bg2"/>
                </a:solidFill>
              </a:rPr>
              <a:t> Rushdy </a:t>
            </a:r>
            <a:r>
              <a:rPr lang="en-CA" sz="1200" dirty="0" smtClean="0">
                <a:solidFill>
                  <a:schemeClr val="bg2"/>
                </a:solidFill>
              </a:rPr>
              <a:t>Ahmad, Ryan MacLellan, Ryan Martin, Ryuta Hazama, Salvador Gil, Sarah </a:t>
            </a:r>
            <a:r>
              <a:rPr lang="en-CA" sz="1200" dirty="0" err="1" smtClean="0">
                <a:solidFill>
                  <a:schemeClr val="bg2"/>
                </a:solidFill>
              </a:rPr>
              <a:t>Rosendahl</a:t>
            </a:r>
            <a:r>
              <a:rPr lang="en-CA" sz="1200" dirty="0" smtClean="0">
                <a:solidFill>
                  <a:schemeClr val="bg2"/>
                </a:solidFill>
              </a:rPr>
              <a:t>, Scott Oser, Sean McGee, Shahnoor Habib, Sherry Majerus, Simon Peeters, Stanley Seibert, </a:t>
            </a:r>
            <a:r>
              <a:rPr lang="en-CA" sz="1200" dirty="0" err="1" smtClean="0">
                <a:solidFill>
                  <a:schemeClr val="bg2"/>
                </a:solidFill>
              </a:rPr>
              <a:t>Steffon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Luoma</a:t>
            </a:r>
            <a:r>
              <a:rPr lang="en-CA" sz="1200" dirty="0" smtClean="0">
                <a:solidFill>
                  <a:schemeClr val="bg2"/>
                </a:solidFill>
              </a:rPr>
              <a:t>, Steven Elliott, Steven </a:t>
            </a:r>
            <a:r>
              <a:rPr lang="en-CA" sz="1200" dirty="0" err="1" smtClean="0">
                <a:solidFill>
                  <a:schemeClr val="bg2"/>
                </a:solidFill>
              </a:rPr>
              <a:t>Bille</a:t>
            </a:r>
            <a:r>
              <a:rPr lang="en-CA" sz="1200" dirty="0" smtClean="0">
                <a:solidFill>
                  <a:schemeClr val="bg2"/>
                </a:solidFill>
              </a:rPr>
              <a:t>, Steven Brice, Teresa </a:t>
            </a:r>
            <a:r>
              <a:rPr lang="en-CA" sz="1200" dirty="0" err="1" smtClean="0">
                <a:solidFill>
                  <a:schemeClr val="bg2"/>
                </a:solidFill>
              </a:rPr>
              <a:t>Spreitzer</a:t>
            </a:r>
            <a:r>
              <a:rPr lang="en-CA" sz="1200" dirty="0" smtClean="0">
                <a:solidFill>
                  <a:schemeClr val="bg2"/>
                </a:solidFill>
              </a:rPr>
              <a:t>, Thomas Andersen, Thomas </a:t>
            </a:r>
            <a:r>
              <a:rPr lang="en-CA" sz="1200" dirty="0">
                <a:solidFill>
                  <a:schemeClr val="bg2"/>
                </a:solidFill>
              </a:rPr>
              <a:t>J. </a:t>
            </a:r>
            <a:r>
              <a:rPr lang="en-CA" sz="1200" dirty="0" smtClean="0">
                <a:solidFill>
                  <a:schemeClr val="bg2"/>
                </a:solidFill>
              </a:rPr>
              <a:t>Radcliffe, Thomas </a:t>
            </a:r>
            <a:r>
              <a:rPr lang="en-CA" sz="1200" dirty="0">
                <a:solidFill>
                  <a:schemeClr val="bg2"/>
                </a:solidFill>
              </a:rPr>
              <a:t>J. </a:t>
            </a:r>
            <a:r>
              <a:rPr lang="en-CA" sz="1200" dirty="0" smtClean="0">
                <a:solidFill>
                  <a:schemeClr val="bg2"/>
                </a:solidFill>
              </a:rPr>
              <a:t>Bowles, Thomas Kutter, Thomas Sonley, Thomas </a:t>
            </a:r>
            <a:r>
              <a:rPr lang="en-CA" sz="1200" dirty="0" err="1" smtClean="0">
                <a:solidFill>
                  <a:schemeClr val="bg2"/>
                </a:solidFill>
              </a:rPr>
              <a:t>Steiger</a:t>
            </a:r>
            <a:r>
              <a:rPr lang="en-CA" sz="1200" dirty="0" smtClean="0">
                <a:solidFill>
                  <a:schemeClr val="bg2"/>
                </a:solidFill>
              </a:rPr>
              <a:t>, Timothy </a:t>
            </a:r>
            <a:r>
              <a:rPr lang="en-CA" sz="1200" dirty="0">
                <a:solidFill>
                  <a:schemeClr val="bg2"/>
                </a:solidFill>
              </a:rPr>
              <a:t>Van </a:t>
            </a:r>
            <a:r>
              <a:rPr lang="en-CA" sz="1200" dirty="0" err="1" smtClean="0">
                <a:solidFill>
                  <a:schemeClr val="bg2"/>
                </a:solidFill>
              </a:rPr>
              <a:t>Wechel</a:t>
            </a:r>
            <a:r>
              <a:rPr lang="en-CA" sz="1200" dirty="0" smtClean="0">
                <a:solidFill>
                  <a:schemeClr val="bg2"/>
                </a:solidFill>
              </a:rPr>
              <a:t>, Tom Burritt, Tudor </a:t>
            </a:r>
            <a:r>
              <a:rPr lang="en-CA" sz="1200" dirty="0" err="1" smtClean="0">
                <a:solidFill>
                  <a:schemeClr val="bg2"/>
                </a:solidFill>
              </a:rPr>
              <a:t>Costin</a:t>
            </a:r>
            <a:r>
              <a:rPr lang="en-CA" sz="1200" dirty="0" smtClean="0">
                <a:solidFill>
                  <a:schemeClr val="bg2"/>
                </a:solidFill>
              </a:rPr>
              <a:t>, Tyron </a:t>
            </a:r>
            <a:r>
              <a:rPr lang="en-CA" sz="1200" dirty="0" err="1" smtClean="0">
                <a:solidFill>
                  <a:schemeClr val="bg2"/>
                </a:solidFill>
              </a:rPr>
              <a:t>Tsui</a:t>
            </a:r>
            <a:r>
              <a:rPr lang="en-CA" sz="1200" dirty="0" smtClean="0">
                <a:solidFill>
                  <a:schemeClr val="bg2"/>
                </a:solidFill>
              </a:rPr>
              <a:t>, Vadim Rusu, Vladimir Novikov, Walter Davidson, William Frati, William Handler, William </a:t>
            </a:r>
            <a:r>
              <a:rPr lang="en-CA" sz="1200" dirty="0" err="1" smtClean="0">
                <a:solidFill>
                  <a:schemeClr val="bg2"/>
                </a:solidFill>
              </a:rPr>
              <a:t>Heintzelman</a:t>
            </a:r>
            <a:r>
              <a:rPr lang="en-CA" sz="1200" dirty="0" smtClean="0">
                <a:solidFill>
                  <a:schemeClr val="bg2"/>
                </a:solidFill>
              </a:rPr>
              <a:t>, William Locke, William McLatchie, Xin Chen, Xin Dai, </a:t>
            </a:r>
            <a:r>
              <a:rPr lang="en-CA" sz="1200" dirty="0" err="1" smtClean="0">
                <a:solidFill>
                  <a:schemeClr val="bg2"/>
                </a:solidFill>
              </a:rPr>
              <a:t>Yaroslav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Tserkovnyak</a:t>
            </a:r>
            <a:r>
              <a:rPr lang="en-CA" sz="1200" dirty="0" smtClean="0">
                <a:solidFill>
                  <a:schemeClr val="bg2"/>
                </a:solidFill>
              </a:rPr>
              <a:t>, Yasuo Takeuchi, </a:t>
            </a:r>
            <a:r>
              <a:rPr lang="en-CA" sz="1200" dirty="0" err="1" smtClean="0">
                <a:solidFill>
                  <a:schemeClr val="bg2"/>
                </a:solidFill>
              </a:rPr>
              <a:t>Yekaterina</a:t>
            </a:r>
            <a:r>
              <a:rPr lang="en-CA" sz="1200" dirty="0" smtClean="0">
                <a:solidFill>
                  <a:schemeClr val="bg2"/>
                </a:solidFill>
              </a:rPr>
              <a:t> </a:t>
            </a:r>
            <a:r>
              <a:rPr lang="en-CA" sz="1200" dirty="0" err="1" smtClean="0">
                <a:solidFill>
                  <a:schemeClr val="bg2"/>
                </a:solidFill>
              </a:rPr>
              <a:t>Opachich</a:t>
            </a:r>
            <a:r>
              <a:rPr lang="en-CA" sz="1200" dirty="0" smtClean="0">
                <a:solidFill>
                  <a:schemeClr val="bg2"/>
                </a:solidFill>
              </a:rPr>
              <a:t>, Yuen-</a:t>
            </a:r>
            <a:r>
              <a:rPr lang="en-CA" sz="1200" dirty="0" err="1" smtClean="0">
                <a:solidFill>
                  <a:schemeClr val="bg2"/>
                </a:solidFill>
              </a:rPr>
              <a:t>Dat</a:t>
            </a:r>
            <a:r>
              <a:rPr lang="en-CA" sz="1200" dirty="0" smtClean="0">
                <a:solidFill>
                  <a:schemeClr val="bg2"/>
                </a:solidFill>
              </a:rPr>
              <a:t> Chan </a:t>
            </a:r>
            <a:r>
              <a:rPr lang="en-CA" sz="1200" b="1" dirty="0" smtClean="0">
                <a:solidFill>
                  <a:schemeClr val="bg2"/>
                </a:solidFill>
              </a:rPr>
              <a:t>And 11 who have passed away:</a:t>
            </a:r>
            <a:r>
              <a:rPr lang="en-CA" sz="1200" dirty="0" smtClean="0">
                <a:solidFill>
                  <a:schemeClr val="bg2"/>
                </a:solidFill>
              </a:rPr>
              <a:t> Herbert </a:t>
            </a:r>
            <a:r>
              <a:rPr lang="en-CA" sz="1200" dirty="0">
                <a:solidFill>
                  <a:schemeClr val="bg2"/>
                </a:solidFill>
              </a:rPr>
              <a:t>Chen, John C. Barton, John Cowan, Andre Hamer, Clifford Hargrove, Barry C. Knox, Jan Wouters, Peter Trent, Robert Storey</a:t>
            </a:r>
            <a:r>
              <a:rPr lang="en-CA" sz="1200">
                <a:solidFill>
                  <a:schemeClr val="bg2"/>
                </a:solidFill>
              </a:rPr>
              <a:t>, </a:t>
            </a:r>
            <a:r>
              <a:rPr lang="en-CA" sz="1200" smtClean="0">
                <a:solidFill>
                  <a:schemeClr val="bg2"/>
                </a:solidFill>
              </a:rPr>
              <a:t>Keith </a:t>
            </a:r>
            <a:r>
              <a:rPr lang="en-CA" sz="1200" dirty="0">
                <a:solidFill>
                  <a:schemeClr val="bg2"/>
                </a:solidFill>
              </a:rPr>
              <a:t>Rowley and Neil </a:t>
            </a:r>
            <a:r>
              <a:rPr lang="en-CA" sz="1200" dirty="0" smtClean="0">
                <a:solidFill>
                  <a:schemeClr val="bg2"/>
                </a:solidFill>
              </a:rPr>
              <a:t>Tanner</a:t>
            </a:r>
            <a:endParaRPr lang="en-CA" sz="12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0947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11" y="1078438"/>
            <a:ext cx="2499717" cy="3502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00621"/>
            <a:ext cx="2808312" cy="3552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88193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Willy Fowler</a:t>
            </a:r>
          </a:p>
          <a:p>
            <a:r>
              <a:rPr lang="en-CA" dirty="0" smtClean="0"/>
              <a:t>Theory, Experiments 1950’s, 60’s</a:t>
            </a:r>
          </a:p>
          <a:p>
            <a:r>
              <a:rPr lang="en-CA" dirty="0" smtClean="0"/>
              <a:t>Nobel Laureate 1983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557426" y="4881934"/>
            <a:ext cx="237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Hans Bethe</a:t>
            </a:r>
          </a:p>
          <a:p>
            <a:r>
              <a:rPr lang="en-CA" dirty="0" smtClean="0"/>
              <a:t>Basic Theory 1939</a:t>
            </a:r>
          </a:p>
          <a:p>
            <a:r>
              <a:rPr lang="en-CA" dirty="0" smtClean="0"/>
              <a:t>Nobel Laureate 1967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112782" y="293725"/>
            <a:ext cx="592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Understanding How the Sun Burns</a:t>
            </a:r>
            <a:endParaRPr lang="en-C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98572" y="6006439"/>
            <a:ext cx="592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We stand on the Shoulders of Giants</a:t>
            </a:r>
          </a:p>
        </p:txBody>
      </p:sp>
    </p:spTree>
    <p:extLst>
      <p:ext uri="{BB962C8B-B14F-4D97-AF65-F5344CB8AC3E}">
        <p14:creationId xmlns:p14="http://schemas.microsoft.com/office/powerpoint/2010/main" val="356554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ohnrayphot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78485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136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Pioneers of Solar Neutrino Physics: Davis, Bahcall, Pontecorvo &amp; </a:t>
            </a:r>
            <a:r>
              <a:rPr lang="en-CA" b="1" dirty="0" err="1" smtClean="0"/>
              <a:t>Gribov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664296" cy="3492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79512" y="5661248"/>
            <a:ext cx="59766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1968: Davis’ Measurements with Chlorine-based detector show 3 times fewer than </a:t>
            </a:r>
            <a:r>
              <a:rPr lang="en-CA" dirty="0" err="1" smtClean="0"/>
              <a:t>Bahcall’s</a:t>
            </a:r>
            <a:r>
              <a:rPr lang="en-CA" dirty="0" smtClean="0"/>
              <a:t> calculations.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228185" y="5013176"/>
            <a:ext cx="291581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1968: </a:t>
            </a:r>
            <a:r>
              <a:rPr lang="en-CA" dirty="0" err="1" smtClean="0"/>
              <a:t>Gribov</a:t>
            </a:r>
            <a:r>
              <a:rPr lang="en-CA" dirty="0" smtClean="0"/>
              <a:t> and Pontecorvo suggest flavor change (oscillation) of electron neutrinos to muon neutrinos as a possible reason.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63720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Ray Davis: Nobel Laureate 2002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871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22" name="Object 2"/>
          <p:cNvGraphicFramePr>
            <a:graphicFrameLocks noChangeAspect="1"/>
          </p:cNvGraphicFramePr>
          <p:nvPr/>
        </p:nvGraphicFramePr>
        <p:xfrm>
          <a:off x="779463" y="842963"/>
          <a:ext cx="6759575" cy="394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Picture" r:id="rId4" imgW="5245560" imgH="3061440" progId="Word.Picture.8">
                  <p:embed/>
                </p:oleObj>
              </mc:Choice>
              <mc:Fallback>
                <p:oleObj name="Picture" r:id="rId4" imgW="5245560" imgH="3061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842963"/>
                        <a:ext cx="6759575" cy="394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2192338" y="119063"/>
            <a:ext cx="4706937" cy="6080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SOLAR FUSION CHAIN</a:t>
            </a:r>
          </a:p>
        </p:txBody>
      </p:sp>
      <p:sp>
        <p:nvSpPr>
          <p:cNvPr id="798724" name="Rectangle 4"/>
          <p:cNvSpPr>
            <a:spLocks noChangeArrowheads="1"/>
          </p:cNvSpPr>
          <p:nvPr/>
        </p:nvSpPr>
        <p:spPr bwMode="auto">
          <a:xfrm>
            <a:off x="2857500" y="1019175"/>
            <a:ext cx="32385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98725" name="Rectangle 5"/>
          <p:cNvSpPr>
            <a:spLocks noChangeArrowheads="1"/>
          </p:cNvSpPr>
          <p:nvPr/>
        </p:nvSpPr>
        <p:spPr bwMode="auto">
          <a:xfrm>
            <a:off x="5943600" y="1062038"/>
            <a:ext cx="3429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98726" name="Rectangle 6"/>
          <p:cNvSpPr>
            <a:spLocks noChangeArrowheads="1"/>
          </p:cNvSpPr>
          <p:nvPr/>
        </p:nvSpPr>
        <p:spPr bwMode="auto">
          <a:xfrm>
            <a:off x="3838575" y="3581400"/>
            <a:ext cx="342900" cy="323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98727" name="Rectangle 7"/>
          <p:cNvSpPr>
            <a:spLocks noChangeArrowheads="1"/>
          </p:cNvSpPr>
          <p:nvPr/>
        </p:nvSpPr>
        <p:spPr bwMode="auto">
          <a:xfrm>
            <a:off x="6567488" y="3038475"/>
            <a:ext cx="304800" cy="323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98728" name="Rectangle 8"/>
          <p:cNvSpPr>
            <a:spLocks noChangeArrowheads="1"/>
          </p:cNvSpPr>
          <p:nvPr/>
        </p:nvSpPr>
        <p:spPr bwMode="auto">
          <a:xfrm>
            <a:off x="6824663" y="4405313"/>
            <a:ext cx="304800" cy="323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98729" name="Rectangle 9"/>
          <p:cNvSpPr>
            <a:spLocks noChangeArrowheads="1"/>
          </p:cNvSpPr>
          <p:nvPr/>
        </p:nvSpPr>
        <p:spPr bwMode="auto">
          <a:xfrm>
            <a:off x="1" y="5045075"/>
            <a:ext cx="9144000" cy="15696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1984: Chen proposes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heavy water</a:t>
            </a:r>
            <a:r>
              <a:rPr lang="en-US" alt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to search for direct evidence of flavor transformation for neutrinos from </a:t>
            </a:r>
            <a:r>
              <a:rPr lang="en-US" altLang="en-US" sz="2400" b="1" baseline="300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B decay in the Sun. </a:t>
            </a:r>
          </a:p>
          <a:p>
            <a:pPr algn="ctr" eaLnBrk="0" hangingPunct="0"/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lectron neutrinos and all active neutrinos are measured separately</a:t>
            </a:r>
            <a:r>
              <a:rPr lang="en-US" alt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to show flavor change independent of solar model calculations. </a:t>
            </a:r>
          </a:p>
        </p:txBody>
      </p:sp>
      <p:sp>
        <p:nvSpPr>
          <p:cNvPr id="798730" name="Line 10"/>
          <p:cNvSpPr>
            <a:spLocks noChangeShapeType="1"/>
          </p:cNvSpPr>
          <p:nvPr/>
        </p:nvSpPr>
        <p:spPr bwMode="auto">
          <a:xfrm flipV="1">
            <a:off x="4021138" y="3894138"/>
            <a:ext cx="0" cy="1146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CA" baseline="300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30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2" y="-27384"/>
            <a:ext cx="7043295" cy="5434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6612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SNO Collaboration Meeting, Chalk River, 1986 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6069196"/>
            <a:ext cx="813690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914400" algn="l"/>
                <a:tab pos="-457200" algn="l"/>
              </a:tabLst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PROPOSAL TO BUILD A NEUTRINO OBSERVATORY IN SUDBURY, CANADA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CA" altLang="en-US" sz="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Sinclair, A.L. Carter, D. Kessler, E.D. Earle, P.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Jagam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J.J. Simpson, R.C. Allen, H.H. Chen, P.J. Doe, E.D. Hallman, W.F. Davidson, A.B. McDonald, R.S.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Storey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G.T. Ewan, H.‑B.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B.C. Robertson Il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Nuovo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Cimento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C9, 308 (1986)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211960" y="11247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Spokespersons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2386" y="1556792"/>
            <a:ext cx="621782" cy="6401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bg1"/>
                </a:solidFill>
              </a:rPr>
              <a:t>1984</a:t>
            </a:r>
          </a:p>
          <a:p>
            <a:r>
              <a:rPr lang="en-CA" sz="1200" b="1" dirty="0" smtClean="0">
                <a:solidFill>
                  <a:schemeClr val="bg1"/>
                </a:solidFill>
              </a:rPr>
              <a:t>Chen</a:t>
            </a:r>
            <a:r>
              <a:rPr lang="en-CA" sz="1200" dirty="0" smtClean="0">
                <a:solidFill>
                  <a:schemeClr val="bg1"/>
                </a:solidFill>
              </a:rPr>
              <a:t>: US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1907" y="1412776"/>
            <a:ext cx="8063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1984</a:t>
            </a:r>
          </a:p>
          <a:p>
            <a:r>
              <a:rPr lang="en-CA" sz="1200" b="1" dirty="0" smtClean="0"/>
              <a:t>Ewan: Canada</a:t>
            </a:r>
            <a:endParaRPr lang="en-CA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196752"/>
            <a:ext cx="79208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>
                <a:solidFill>
                  <a:schemeClr val="bg1"/>
                </a:solidFill>
              </a:rPr>
              <a:t>1985</a:t>
            </a:r>
          </a:p>
          <a:p>
            <a:pPr algn="ctr"/>
            <a:r>
              <a:rPr lang="en-CA" sz="1200" b="1" dirty="0" smtClean="0">
                <a:solidFill>
                  <a:schemeClr val="bg1"/>
                </a:solidFill>
              </a:rPr>
              <a:t>Sinclair: UK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268760"/>
            <a:ext cx="1224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McDonald</a:t>
            </a:r>
          </a:p>
          <a:p>
            <a:r>
              <a:rPr lang="en-CA" sz="1200" b="1" dirty="0" smtClean="0"/>
              <a:t>1987:US</a:t>
            </a:r>
          </a:p>
          <a:p>
            <a:r>
              <a:rPr lang="en-CA" sz="1200" b="1" dirty="0" smtClean="0"/>
              <a:t>1989:Director</a:t>
            </a:r>
          </a:p>
        </p:txBody>
      </p:sp>
    </p:spTree>
    <p:extLst>
      <p:ext uri="{BB962C8B-B14F-4D97-AF65-F5344CB8AC3E}">
        <p14:creationId xmlns:p14="http://schemas.microsoft.com/office/powerpoint/2010/main" val="4040517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539875" y="296863"/>
            <a:ext cx="7028193" cy="4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10" tIns="34256" rIns="68510" bIns="34256">
            <a:spAutoFit/>
          </a:bodyPr>
          <a:lstStyle/>
          <a:p>
            <a:pPr defTabSz="685800"/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</a:rPr>
              <a:t>How </a:t>
            </a:r>
            <a:r>
              <a:rPr lang="en-US" sz="2700" b="1" dirty="0" smtClean="0">
                <a:solidFill>
                  <a:srgbClr val="000000"/>
                </a:solidFill>
                <a:latin typeface="Times New Roman" pitchFamily="18" charset="0"/>
              </a:rPr>
              <a:t>does SNO 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</a:rPr>
              <a:t>detect neutrinos from the Sun?</a:t>
            </a:r>
            <a:endParaRPr lang="en-US" sz="2700" b="1" noProof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280988" y="5608638"/>
            <a:ext cx="803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Billions of them stream out every second from the nuclear</a:t>
            </a:r>
          </a:p>
          <a:p>
            <a:r>
              <a:rPr lang="en-US" sz="2400">
                <a:solidFill>
                  <a:srgbClr val="000000"/>
                </a:solidFill>
              </a:rPr>
              <a:t>reactions powering the Sun and strike our detector. Once</a:t>
            </a:r>
          </a:p>
          <a:p>
            <a:r>
              <a:rPr lang="en-US" sz="2400">
                <a:solidFill>
                  <a:srgbClr val="000000"/>
                </a:solidFill>
              </a:rPr>
              <a:t>an hour they make a burst of light that we can detect.</a:t>
            </a:r>
          </a:p>
        </p:txBody>
      </p:sp>
      <p:pic>
        <p:nvPicPr>
          <p:cNvPr id="5" name="Animation1 320x24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782638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536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45" name="Rectangle 25"/>
          <p:cNvSpPr>
            <a:spLocks noChangeArrowheads="1"/>
          </p:cNvSpPr>
          <p:nvPr/>
        </p:nvSpPr>
        <p:spPr bwMode="auto">
          <a:xfrm>
            <a:off x="238125" y="-17145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2pPr>
            <a:lvl3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3pPr>
            <a:lvl4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4pPr>
            <a:lvl5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600" smtClean="0">
                <a:solidFill>
                  <a:srgbClr val="000099"/>
                </a:solidFill>
              </a:rPr>
              <a:t>Unique Signatures in SNO (D</a:t>
            </a:r>
            <a:r>
              <a:rPr lang="en-US" altLang="en-US" sz="3600" baseline="-25000" smtClean="0">
                <a:solidFill>
                  <a:srgbClr val="000099"/>
                </a:solidFill>
              </a:rPr>
              <a:t>2</a:t>
            </a:r>
            <a:r>
              <a:rPr lang="en-US" altLang="en-US" sz="3600" smtClean="0">
                <a:solidFill>
                  <a:srgbClr val="000099"/>
                </a:solidFill>
              </a:rPr>
              <a:t>O)</a:t>
            </a:r>
          </a:p>
        </p:txBody>
      </p:sp>
      <p:pic>
        <p:nvPicPr>
          <p:cNvPr id="824346" name="Picture 26" descr="sno_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7056" r="1424" b="62534"/>
          <a:stretch>
            <a:fillRect/>
          </a:stretch>
        </p:blipFill>
        <p:spPr bwMode="auto">
          <a:xfrm>
            <a:off x="3654425" y="1118369"/>
            <a:ext cx="4114800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348" name="Picture 28" descr="sno_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37466" r="1424" b="32350"/>
          <a:stretch>
            <a:fillRect/>
          </a:stretch>
        </p:blipFill>
        <p:spPr bwMode="auto">
          <a:xfrm>
            <a:off x="4057600" y="2990577"/>
            <a:ext cx="4114800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349" name="Text Box 29"/>
          <p:cNvSpPr txBox="1">
            <a:spLocks noChangeArrowheads="1"/>
          </p:cNvSpPr>
          <p:nvPr/>
        </p:nvSpPr>
        <p:spPr bwMode="auto">
          <a:xfrm>
            <a:off x="323528" y="1340768"/>
            <a:ext cx="48013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Electron Neutrinos (CC)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</a:p>
          <a:p>
            <a:pPr eaLnBrk="0" hangingPunct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en-US" sz="2000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+d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p+p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</a:p>
          <a:p>
            <a:pPr eaLnBrk="0" hangingPunct="0"/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thresh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= 1.4 MeV	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824350" name="Text Box 30"/>
          <p:cNvSpPr txBox="1">
            <a:spLocks noChangeArrowheads="1"/>
          </p:cNvSpPr>
          <p:nvPr/>
        </p:nvSpPr>
        <p:spPr bwMode="auto">
          <a:xfrm>
            <a:off x="294456" y="5059823"/>
            <a:ext cx="8382000" cy="20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Elastic Scattering from Electrons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</a:p>
          <a:p>
            <a:pPr eaLnBrk="0" hangingPunct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en-US" sz="2000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+e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</a:t>
            </a:r>
            <a:r>
              <a:rPr lang="en-US" altLang="en-US" sz="2000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+e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  <a:p>
            <a:pPr eaLnBrk="0" hangingPunct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but enhanced for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x 6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0" hangingPunct="0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 times lower count rate</a:t>
            </a:r>
          </a:p>
          <a:p>
            <a:pPr eaLnBrk="0" hangingPunct="0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Points away from the Sun</a:t>
            </a: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en-US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824351" name="Text Box 31"/>
          <p:cNvSpPr txBox="1">
            <a:spLocks noChangeArrowheads="1"/>
          </p:cNvSpPr>
          <p:nvPr/>
        </p:nvSpPr>
        <p:spPr bwMode="auto">
          <a:xfrm>
            <a:off x="107504" y="2996952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Equal Sensitivity All Types (NC)</a:t>
            </a:r>
            <a:endParaRPr lang="en-US" altLang="en-US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en-US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</a:t>
            </a:r>
            <a:r>
              <a:rPr lang="en-US" altLang="en-US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n+p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	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eaLnBrk="0" hangingPunct="0"/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thresh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= 2.2 MeV</a:t>
            </a:r>
          </a:p>
        </p:txBody>
      </p:sp>
      <p:pic>
        <p:nvPicPr>
          <p:cNvPr id="824347" name="Picture 27" descr="sno_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67650" r="1424" b="1009"/>
          <a:stretch>
            <a:fillRect/>
          </a:stretch>
        </p:blipFill>
        <p:spPr bwMode="auto">
          <a:xfrm>
            <a:off x="4602163" y="4866531"/>
            <a:ext cx="4114800" cy="187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355" name="Text Box 35"/>
          <p:cNvSpPr txBox="1">
            <a:spLocks noChangeArrowheads="1"/>
          </p:cNvSpPr>
          <p:nvPr/>
        </p:nvSpPr>
        <p:spPr bwMode="auto">
          <a:xfrm>
            <a:off x="7419975" y="3705150"/>
            <a:ext cx="1717675" cy="515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smtClean="0">
                <a:solidFill>
                  <a:srgbClr val="0000CC"/>
                </a:solidFill>
                <a:latin typeface="Arial" panose="020B0604020202020204" pitchFamily="34" charset="0"/>
              </a:rPr>
              <a:t>3 ways to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smtClean="0">
                <a:solidFill>
                  <a:srgbClr val="0000CC"/>
                </a:solidFill>
                <a:latin typeface="Arial" panose="020B0604020202020204" pitchFamily="34" charset="0"/>
              </a:rPr>
              <a:t>detect neutrons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692696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(1 in 6400 molecules in ordinary water are D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r>
              <a:rPr lang="en-CA" sz="1400" dirty="0" smtClean="0">
                <a:solidFill>
                  <a:srgbClr val="000000"/>
                </a:solidFill>
              </a:rPr>
              <a:t>O. We used &gt;99.75% D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r>
              <a:rPr lang="en-CA" sz="1400" dirty="0" smtClean="0">
                <a:solidFill>
                  <a:srgbClr val="000000"/>
                </a:solidFill>
              </a:rPr>
              <a:t>O) 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5496" y="4077072"/>
            <a:ext cx="4032448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Comparing these two reactions tells if electron neutrinos have changed their type.</a:t>
            </a:r>
            <a:endParaRPr lang="en-US" alt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99992" y="4894128"/>
            <a:ext cx="4032448" cy="1631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Radioactivity must be carefully controlled because gamma rays can also break apart deuterium and produce a free neutron. </a:t>
            </a:r>
            <a:endParaRPr lang="en-US" alt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14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49" grpId="0" autoUpdateAnimBg="0"/>
      <p:bldP spid="824350" grpId="0"/>
      <p:bldP spid="824351" grpId="0" autoUpdateAnimBg="0"/>
      <p:bldP spid="824355" grpId="0" animBg="1"/>
      <p:bldP spid="14" grpId="0" animBg="1" autoUpdateAnimBg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67" name="Rectangle 51"/>
          <p:cNvSpPr>
            <a:spLocks noChangeArrowheads="1"/>
          </p:cNvSpPr>
          <p:nvPr/>
        </p:nvSpPr>
        <p:spPr bwMode="auto">
          <a:xfrm>
            <a:off x="3200400" y="1362075"/>
            <a:ext cx="28670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342900" indent="-342900" algn="l">
              <a:spcBef>
                <a:spcPct val="20000"/>
              </a:spcBef>
              <a:buClr>
                <a:srgbClr val="FF99FF"/>
              </a:buClr>
              <a:buSzPct val="70000"/>
              <a:buFont typeface="Wingdings" panose="05000000000000000000" pitchFamily="2" charset="2"/>
              <a:buChar char="Ø"/>
              <a:defRPr kumimoji="1" sz="24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Arial Black" panose="020B0A040201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>
                <a:solidFill>
                  <a:schemeClr val="bg2"/>
                </a:solidFill>
                <a:latin typeface="Arial Black" panose="020B0A040201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003300"/>
                </a:solidFill>
              </a:rPr>
              <a:t>Phase II (salt)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003300"/>
                </a:solidFill>
              </a:rPr>
              <a:t>July 01 - Sep. 03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0033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0033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0033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0033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0033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003300"/>
              </a:solidFill>
            </a:endParaRPr>
          </a:p>
        </p:txBody>
      </p:sp>
      <p:sp>
        <p:nvSpPr>
          <p:cNvPr id="828468" name="Rectangle 52"/>
          <p:cNvSpPr>
            <a:spLocks noChangeArrowheads="1"/>
          </p:cNvSpPr>
          <p:nvPr/>
        </p:nvSpPr>
        <p:spPr bwMode="auto">
          <a:xfrm>
            <a:off x="6019800" y="1376363"/>
            <a:ext cx="29638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342900" indent="-342900" algn="l">
              <a:spcBef>
                <a:spcPct val="20000"/>
              </a:spcBef>
              <a:buClr>
                <a:srgbClr val="FF99FF"/>
              </a:buClr>
              <a:buSzPct val="70000"/>
              <a:buFont typeface="Wingdings" panose="05000000000000000000" pitchFamily="2" charset="2"/>
              <a:buChar char="Ø"/>
              <a:defRPr kumimoji="1" sz="24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Arial Black" panose="020B0A040201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>
                <a:solidFill>
                  <a:schemeClr val="bg2"/>
                </a:solidFill>
                <a:latin typeface="Arial Black" panose="020B0A040201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0000"/>
                </a:solidFill>
              </a:rPr>
              <a:t>Phase III (</a:t>
            </a:r>
            <a:r>
              <a:rPr lang="en-US" altLang="en-US" sz="2000" b="1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000" b="1" smtClean="0">
                <a:solidFill>
                  <a:srgbClr val="FF0000"/>
                </a:solidFill>
              </a:rPr>
              <a:t>He)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Nov. 04-Dec. 06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00FF8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solidFill>
                <a:srgbClr val="A6D4FF"/>
              </a:solidFill>
            </a:endParaRPr>
          </a:p>
        </p:txBody>
      </p:sp>
      <p:sp>
        <p:nvSpPr>
          <p:cNvPr id="828469" name="Rectangle 5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 altLang="en-US" sz="2400" smtClean="0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828470" name="Rectangle 54"/>
          <p:cNvSpPr>
            <a:spLocks noChangeArrowheads="1"/>
          </p:cNvSpPr>
          <p:nvPr/>
        </p:nvSpPr>
        <p:spPr bwMode="auto">
          <a:xfrm>
            <a:off x="228600" y="1319213"/>
            <a:ext cx="28670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342900" indent="-342900" algn="l">
              <a:spcBef>
                <a:spcPct val="20000"/>
              </a:spcBef>
              <a:buClr>
                <a:srgbClr val="FF99FF"/>
              </a:buClr>
              <a:buSzPct val="70000"/>
              <a:buFont typeface="Wingdings" panose="05000000000000000000" pitchFamily="2" charset="2"/>
              <a:buChar char="Ø"/>
              <a:defRPr kumimoji="1" sz="24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Arial Black" panose="020B0A040201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>
                <a:solidFill>
                  <a:schemeClr val="bg2"/>
                </a:solidFill>
                <a:latin typeface="Arial Black" panose="020B0A040201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>
                <a:solidFill>
                  <a:schemeClr val="bg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0000"/>
                </a:solidFill>
              </a:rPr>
              <a:t>Phase I (D</a:t>
            </a:r>
            <a:r>
              <a:rPr lang="en-US" altLang="en-US" sz="2000" b="1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000" b="1" smtClean="0">
                <a:solidFill>
                  <a:srgbClr val="FF0000"/>
                </a:solidFill>
              </a:rPr>
              <a:t>O)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Nov. 99 - May 01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828471" name="Rectangle 55"/>
          <p:cNvSpPr>
            <a:spLocks noChangeArrowheads="1"/>
          </p:cNvSpPr>
          <p:nvPr/>
        </p:nvSpPr>
        <p:spPr bwMode="auto">
          <a:xfrm>
            <a:off x="227013" y="209550"/>
            <a:ext cx="8731250" cy="944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2pPr>
            <a:lvl3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3pPr>
            <a:lvl4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4pPr>
            <a:lvl5pPr>
              <a:spcBef>
                <a:spcPct val="0"/>
              </a:spcBef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smtClean="0">
                <a:solidFill>
                  <a:srgbClr val="000099"/>
                </a:solidFill>
              </a:rPr>
              <a:t>3 neutron (NC) detection</a:t>
            </a:r>
            <a:br>
              <a:rPr lang="en-US" altLang="en-US" sz="3200" smtClean="0">
                <a:solidFill>
                  <a:srgbClr val="000099"/>
                </a:solidFill>
              </a:rPr>
            </a:br>
            <a:r>
              <a:rPr lang="en-US" altLang="en-US" sz="3200" smtClean="0">
                <a:solidFill>
                  <a:srgbClr val="000099"/>
                </a:solidFill>
              </a:rPr>
              <a:t>methods (systematically different) </a:t>
            </a:r>
          </a:p>
        </p:txBody>
      </p:sp>
      <p:sp>
        <p:nvSpPr>
          <p:cNvPr id="828472" name="Text Box 56"/>
          <p:cNvSpPr txBox="1">
            <a:spLocks noChangeArrowheads="1"/>
          </p:cNvSpPr>
          <p:nvPr/>
        </p:nvSpPr>
        <p:spPr bwMode="auto">
          <a:xfrm>
            <a:off x="381000" y="2057400"/>
            <a:ext cx="2673350" cy="20335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b="1" smtClean="0">
                <a:solidFill>
                  <a:srgbClr val="000099"/>
                </a:solidFill>
                <a:latin typeface="Arial" panose="020B0604020202020204" pitchFamily="34" charset="0"/>
              </a:rPr>
              <a:t>n captures on</a:t>
            </a:r>
          </a:p>
          <a:p>
            <a:pPr algn="ctr" eaLnBrk="0" hangingPunct="0"/>
            <a:r>
              <a:rPr lang="en-GB" altLang="en-US" b="1" baseline="30000" smtClean="0">
                <a:solidFill>
                  <a:srgbClr val="000099"/>
                </a:solidFill>
                <a:latin typeface="Helvetica" panose="020B0604020202020204" pitchFamily="34" charset="0"/>
              </a:rPr>
              <a:t>2</a:t>
            </a:r>
            <a:r>
              <a:rPr lang="en-GB" altLang="en-US" b="1" smtClean="0">
                <a:solidFill>
                  <a:srgbClr val="000099"/>
                </a:solidFill>
                <a:latin typeface="Helvetica" panose="020B0604020202020204" pitchFamily="34" charset="0"/>
              </a:rPr>
              <a:t>H(n, </a:t>
            </a:r>
            <a:r>
              <a:rPr lang="en-GB" altLang="en-US" b="1" smtClean="0">
                <a:solidFill>
                  <a:srgbClr val="000099"/>
                </a:solidFill>
                <a:latin typeface="Symbol" panose="05050102010706020507" pitchFamily="18" charset="2"/>
              </a:rPr>
              <a:t>g</a:t>
            </a:r>
            <a:r>
              <a:rPr lang="en-GB" altLang="en-US" b="1" smtClean="0">
                <a:solidFill>
                  <a:srgbClr val="000099"/>
                </a:solidFill>
                <a:latin typeface="Helvetica" panose="020B0604020202020204" pitchFamily="34" charset="0"/>
              </a:rPr>
              <a:t>)</a:t>
            </a:r>
            <a:r>
              <a:rPr lang="en-GB" altLang="en-US" b="1" baseline="30000" smtClean="0">
                <a:solidFill>
                  <a:srgbClr val="000099"/>
                </a:solidFill>
                <a:latin typeface="Helvetica" panose="020B0604020202020204" pitchFamily="34" charset="0"/>
              </a:rPr>
              <a:t>3</a:t>
            </a:r>
            <a:r>
              <a:rPr lang="en-GB" altLang="en-US" b="1" smtClean="0">
                <a:solidFill>
                  <a:srgbClr val="000099"/>
                </a:solidFill>
                <a:latin typeface="Helvetica" panose="020B0604020202020204" pitchFamily="34" charset="0"/>
              </a:rPr>
              <a:t>H</a:t>
            </a:r>
          </a:p>
          <a:p>
            <a:pPr algn="ctr" eaLnBrk="0" hangingPunct="0"/>
            <a:r>
              <a:rPr lang="en-US" altLang="en-US" b="1" smtClean="0">
                <a:solidFill>
                  <a:srgbClr val="000099"/>
                </a:solidFill>
                <a:latin typeface="Helvetica" panose="020B0604020202020204" pitchFamily="34" charset="0"/>
              </a:rPr>
              <a:t>Effc. ~14.4% </a:t>
            </a:r>
            <a:endParaRPr lang="en-GB" altLang="en-US" b="1" smtClean="0">
              <a:solidFill>
                <a:srgbClr val="000099"/>
              </a:solidFill>
              <a:latin typeface="Helvetica" panose="020B0604020202020204" pitchFamily="34" charset="0"/>
            </a:endParaRPr>
          </a:p>
          <a:p>
            <a:pPr algn="ctr" eaLnBrk="0" hangingPunct="0"/>
            <a:r>
              <a:rPr lang="en-US" altLang="en-US" b="1" smtClean="0">
                <a:solidFill>
                  <a:srgbClr val="000099"/>
                </a:solidFill>
                <a:latin typeface="Arial" panose="020B0604020202020204" pitchFamily="34" charset="0"/>
              </a:rPr>
              <a:t>NC and CC separation by energy, radial, and directional distributions</a:t>
            </a:r>
          </a:p>
        </p:txBody>
      </p:sp>
      <p:sp>
        <p:nvSpPr>
          <p:cNvPr id="828473" name="Text Box 57"/>
          <p:cNvSpPr txBox="1">
            <a:spLocks noChangeArrowheads="1"/>
          </p:cNvSpPr>
          <p:nvPr/>
        </p:nvSpPr>
        <p:spPr bwMode="auto">
          <a:xfrm>
            <a:off x="6248400" y="2057400"/>
            <a:ext cx="2673350" cy="20335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400 m of proportional counters</a:t>
            </a:r>
          </a:p>
          <a:p>
            <a:pPr algn="ctr" eaLnBrk="0" hangingPunct="0"/>
            <a:r>
              <a:rPr lang="en-GB" altLang="en-US" b="1" baseline="30000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3</a:t>
            </a:r>
            <a:r>
              <a:rPr lang="en-GB" altLang="en-US" b="1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He(n, p)</a:t>
            </a:r>
            <a:r>
              <a:rPr lang="en-GB" altLang="en-US" b="1" baseline="30000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3</a:t>
            </a:r>
            <a:r>
              <a:rPr lang="en-GB" altLang="en-US" b="1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H</a:t>
            </a:r>
          </a:p>
          <a:p>
            <a:pPr algn="ctr" eaLnBrk="0" hangingPunct="0"/>
            <a:r>
              <a:rPr lang="en-GB" altLang="en-US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Effc</a:t>
            </a:r>
            <a:r>
              <a:rPr lang="en-GB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. ~ 30% capture</a:t>
            </a:r>
          </a:p>
          <a:p>
            <a:pPr algn="ctr" eaLnBrk="0" hangingPunct="0"/>
            <a:r>
              <a:rPr lang="en-US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Measure NC rate with entirely </a:t>
            </a:r>
            <a:r>
              <a:rPr lang="en-US" altLang="en-US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seperate</a:t>
            </a:r>
            <a:r>
              <a:rPr lang="en-US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detection system.</a:t>
            </a:r>
          </a:p>
        </p:txBody>
      </p:sp>
      <p:sp>
        <p:nvSpPr>
          <p:cNvPr id="828474" name="Text Box 58"/>
          <p:cNvSpPr txBox="1">
            <a:spLocks noChangeArrowheads="1"/>
          </p:cNvSpPr>
          <p:nvPr/>
        </p:nvSpPr>
        <p:spPr bwMode="auto">
          <a:xfrm>
            <a:off x="3276600" y="2057400"/>
            <a:ext cx="2673350" cy="175432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2 tonnes of </a:t>
            </a:r>
            <a:r>
              <a:rPr lang="en-GB" altLang="en-US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NaCl</a:t>
            </a:r>
            <a:r>
              <a:rPr lang="en-GB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GB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n captures on</a:t>
            </a:r>
          </a:p>
          <a:p>
            <a:pPr algn="ctr" eaLnBrk="0" hangingPunct="0"/>
            <a:r>
              <a:rPr lang="en-GB" altLang="en-US" b="1" baseline="30000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35</a:t>
            </a:r>
            <a:r>
              <a:rPr lang="en-GB" altLang="en-US" b="1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Cl(n, </a:t>
            </a:r>
            <a:r>
              <a:rPr lang="en-GB" altLang="en-US" b="1" dirty="0" smtClean="0">
                <a:solidFill>
                  <a:srgbClr val="000099"/>
                </a:solidFill>
                <a:latin typeface="Symbol" panose="05050102010706020507" pitchFamily="18" charset="2"/>
              </a:rPr>
              <a:t>g</a:t>
            </a:r>
            <a:r>
              <a:rPr lang="en-GB" altLang="en-US" b="1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)</a:t>
            </a:r>
            <a:r>
              <a:rPr lang="en-GB" altLang="en-US" b="1" baseline="30000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36</a:t>
            </a:r>
            <a:r>
              <a:rPr lang="en-GB" altLang="en-US" b="1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Cl</a:t>
            </a:r>
          </a:p>
          <a:p>
            <a:pPr algn="ctr" eaLnBrk="0" hangingPunct="0"/>
            <a:r>
              <a:rPr lang="en-US" altLang="en-US" b="1" dirty="0" err="1" smtClean="0">
                <a:solidFill>
                  <a:srgbClr val="000099"/>
                </a:solidFill>
                <a:latin typeface="Helvetica" panose="020B0604020202020204" pitchFamily="34" charset="0"/>
              </a:rPr>
              <a:t>Effc</a:t>
            </a:r>
            <a:r>
              <a:rPr lang="en-US" altLang="en-US" b="1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. ~40% </a:t>
            </a:r>
            <a:endParaRPr lang="en-GB" altLang="en-US" b="1" dirty="0" smtClean="0">
              <a:solidFill>
                <a:srgbClr val="000099"/>
              </a:solidFill>
              <a:latin typeface="Helvetica" panose="020B0604020202020204" pitchFamily="34" charset="0"/>
            </a:endParaRPr>
          </a:p>
          <a:p>
            <a:pPr algn="ctr" eaLnBrk="0" hangingPunct="0"/>
            <a:r>
              <a:rPr lang="en-US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NC and CC separation by event isotropy</a:t>
            </a:r>
          </a:p>
        </p:txBody>
      </p:sp>
      <p:grpSp>
        <p:nvGrpSpPr>
          <p:cNvPr id="828475" name="Group 59"/>
          <p:cNvGrpSpPr>
            <a:grpSpLocks/>
          </p:cNvGrpSpPr>
          <p:nvPr/>
        </p:nvGrpSpPr>
        <p:grpSpPr bwMode="auto">
          <a:xfrm>
            <a:off x="3962400" y="3929063"/>
            <a:ext cx="2173288" cy="2824162"/>
            <a:chOff x="2509" y="2468"/>
            <a:chExt cx="1369" cy="1827"/>
          </a:xfrm>
        </p:grpSpPr>
        <p:sp>
          <p:nvSpPr>
            <p:cNvPr id="828476" name="Line 60"/>
            <p:cNvSpPr>
              <a:spLocks noChangeShapeType="1"/>
            </p:cNvSpPr>
            <p:nvPr/>
          </p:nvSpPr>
          <p:spPr bwMode="auto">
            <a:xfrm>
              <a:off x="2525" y="4011"/>
              <a:ext cx="760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77" name="Line 61"/>
            <p:cNvSpPr>
              <a:spLocks noChangeShapeType="1"/>
            </p:cNvSpPr>
            <p:nvPr/>
          </p:nvSpPr>
          <p:spPr bwMode="auto">
            <a:xfrm>
              <a:off x="2509" y="2727"/>
              <a:ext cx="760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78" name="Line 62"/>
            <p:cNvSpPr>
              <a:spLocks noChangeShapeType="1"/>
            </p:cNvSpPr>
            <p:nvPr/>
          </p:nvSpPr>
          <p:spPr bwMode="auto">
            <a:xfrm>
              <a:off x="2517" y="3231"/>
              <a:ext cx="760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79" name="Line 63"/>
            <p:cNvSpPr>
              <a:spLocks noChangeShapeType="1"/>
            </p:cNvSpPr>
            <p:nvPr/>
          </p:nvSpPr>
          <p:spPr bwMode="auto">
            <a:xfrm>
              <a:off x="2525" y="3735"/>
              <a:ext cx="760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0" name="Line 64"/>
            <p:cNvSpPr>
              <a:spLocks noChangeShapeType="1"/>
            </p:cNvSpPr>
            <p:nvPr/>
          </p:nvSpPr>
          <p:spPr bwMode="auto">
            <a:xfrm>
              <a:off x="2525" y="3839"/>
              <a:ext cx="760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1" name="Text Box 65"/>
            <p:cNvSpPr txBox="1">
              <a:spLocks noChangeArrowheads="1"/>
            </p:cNvSpPr>
            <p:nvPr/>
          </p:nvSpPr>
          <p:spPr bwMode="auto">
            <a:xfrm>
              <a:off x="2747" y="4032"/>
              <a:ext cx="398" cy="263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30000" smtClean="0">
                  <a:solidFill>
                    <a:srgbClr val="003300"/>
                  </a:solidFill>
                  <a:latin typeface="Arial" panose="020B0604020202020204" pitchFamily="34" charset="0"/>
                </a:rPr>
                <a:t>36</a:t>
              </a:r>
              <a:r>
                <a:rPr lang="en-US" altLang="en-US" sz="2000" b="1" smtClean="0">
                  <a:solidFill>
                    <a:srgbClr val="003300"/>
                  </a:solidFill>
                  <a:latin typeface="Arial" panose="020B0604020202020204" pitchFamily="34" charset="0"/>
                </a:rPr>
                <a:t>Cl</a:t>
              </a:r>
            </a:p>
          </p:txBody>
        </p:sp>
        <p:sp>
          <p:nvSpPr>
            <p:cNvPr id="828482" name="Text Box 66"/>
            <p:cNvSpPr txBox="1">
              <a:spLocks noChangeArrowheads="1"/>
            </p:cNvSpPr>
            <p:nvPr/>
          </p:nvSpPr>
          <p:spPr bwMode="auto">
            <a:xfrm>
              <a:off x="2595" y="2468"/>
              <a:ext cx="633" cy="263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30000" smtClean="0">
                  <a:solidFill>
                    <a:srgbClr val="003300"/>
                  </a:solidFill>
                  <a:latin typeface="Arial" panose="020B0604020202020204" pitchFamily="34" charset="0"/>
                </a:rPr>
                <a:t>35</a:t>
              </a:r>
              <a:r>
                <a:rPr lang="en-US" altLang="en-US" sz="2000" b="1" smtClean="0">
                  <a:solidFill>
                    <a:srgbClr val="003300"/>
                  </a:solidFill>
                  <a:latin typeface="Arial" panose="020B0604020202020204" pitchFamily="34" charset="0"/>
                </a:rPr>
                <a:t>Cl+n</a:t>
              </a:r>
              <a:r>
                <a:rPr lang="en-US" altLang="en-US" sz="2000" smtClean="0">
                  <a:solidFill>
                    <a:srgbClr val="0033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828483" name="Line 67"/>
            <p:cNvSpPr>
              <a:spLocks noChangeShapeType="1"/>
            </p:cNvSpPr>
            <p:nvPr/>
          </p:nvSpPr>
          <p:spPr bwMode="auto">
            <a:xfrm>
              <a:off x="2677" y="2727"/>
              <a:ext cx="0" cy="100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4" name="Line 68"/>
            <p:cNvSpPr>
              <a:spLocks noChangeShapeType="1"/>
            </p:cNvSpPr>
            <p:nvPr/>
          </p:nvSpPr>
          <p:spPr bwMode="auto">
            <a:xfrm>
              <a:off x="2805" y="2719"/>
              <a:ext cx="0" cy="1112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5" name="Line 69"/>
            <p:cNvSpPr>
              <a:spLocks noChangeShapeType="1"/>
            </p:cNvSpPr>
            <p:nvPr/>
          </p:nvSpPr>
          <p:spPr bwMode="auto">
            <a:xfrm>
              <a:off x="2933" y="2735"/>
              <a:ext cx="0" cy="128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6" name="Line 70"/>
            <p:cNvSpPr>
              <a:spLocks noChangeShapeType="1"/>
            </p:cNvSpPr>
            <p:nvPr/>
          </p:nvSpPr>
          <p:spPr bwMode="auto">
            <a:xfrm>
              <a:off x="3061" y="2723"/>
              <a:ext cx="4" cy="504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7" name="Line 71"/>
            <p:cNvSpPr>
              <a:spLocks noChangeShapeType="1"/>
            </p:cNvSpPr>
            <p:nvPr/>
          </p:nvSpPr>
          <p:spPr bwMode="auto">
            <a:xfrm>
              <a:off x="3125" y="3231"/>
              <a:ext cx="4" cy="504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8" name="Line 72"/>
            <p:cNvSpPr>
              <a:spLocks noChangeShapeType="1"/>
            </p:cNvSpPr>
            <p:nvPr/>
          </p:nvSpPr>
          <p:spPr bwMode="auto">
            <a:xfrm>
              <a:off x="3189" y="3739"/>
              <a:ext cx="0" cy="264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89" name="Line 73"/>
            <p:cNvSpPr>
              <a:spLocks noChangeShapeType="1"/>
            </p:cNvSpPr>
            <p:nvPr/>
          </p:nvSpPr>
          <p:spPr bwMode="auto">
            <a:xfrm flipH="1">
              <a:off x="2729" y="3831"/>
              <a:ext cx="0" cy="176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90" name="Text Box 74"/>
            <p:cNvSpPr txBox="1">
              <a:spLocks noChangeArrowheads="1"/>
            </p:cNvSpPr>
            <p:nvPr/>
          </p:nvSpPr>
          <p:spPr bwMode="auto">
            <a:xfrm>
              <a:off x="3279" y="2609"/>
              <a:ext cx="599" cy="224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 smtClean="0">
                  <a:solidFill>
                    <a:srgbClr val="003300"/>
                  </a:solidFill>
                  <a:latin typeface="Arial" panose="020B0604020202020204" pitchFamily="34" charset="0"/>
                </a:rPr>
                <a:t>8.6 MeV</a:t>
              </a:r>
            </a:p>
          </p:txBody>
        </p:sp>
      </p:grpSp>
      <p:grpSp>
        <p:nvGrpSpPr>
          <p:cNvPr id="828491" name="Group 75"/>
          <p:cNvGrpSpPr>
            <a:grpSpLocks/>
          </p:cNvGrpSpPr>
          <p:nvPr/>
        </p:nvGrpSpPr>
        <p:grpSpPr bwMode="auto">
          <a:xfrm>
            <a:off x="900113" y="4286250"/>
            <a:ext cx="2209800" cy="2324100"/>
            <a:chOff x="576" y="2592"/>
            <a:chExt cx="1392" cy="1464"/>
          </a:xfrm>
        </p:grpSpPr>
        <p:sp>
          <p:nvSpPr>
            <p:cNvPr id="828492" name="Text Box 76"/>
            <p:cNvSpPr txBox="1">
              <a:spLocks noChangeArrowheads="1"/>
            </p:cNvSpPr>
            <p:nvPr/>
          </p:nvSpPr>
          <p:spPr bwMode="auto">
            <a:xfrm>
              <a:off x="798" y="3800"/>
              <a:ext cx="296" cy="2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300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828493" name="Line 77"/>
            <p:cNvSpPr>
              <a:spLocks noChangeShapeType="1"/>
            </p:cNvSpPr>
            <p:nvPr/>
          </p:nvSpPr>
          <p:spPr bwMode="auto">
            <a:xfrm>
              <a:off x="584" y="3761"/>
              <a:ext cx="7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94" name="Line 78"/>
            <p:cNvSpPr>
              <a:spLocks noChangeShapeType="1"/>
            </p:cNvSpPr>
            <p:nvPr/>
          </p:nvSpPr>
          <p:spPr bwMode="auto">
            <a:xfrm>
              <a:off x="576" y="2881"/>
              <a:ext cx="7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95" name="Text Box 79"/>
            <p:cNvSpPr txBox="1">
              <a:spLocks noChangeArrowheads="1"/>
            </p:cNvSpPr>
            <p:nvPr/>
          </p:nvSpPr>
          <p:spPr bwMode="auto">
            <a:xfrm>
              <a:off x="638" y="2592"/>
              <a:ext cx="531" cy="2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300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H+n </a:t>
              </a:r>
            </a:p>
          </p:txBody>
        </p:sp>
        <p:sp>
          <p:nvSpPr>
            <p:cNvPr id="828496" name="Line 80"/>
            <p:cNvSpPr>
              <a:spLocks noChangeShapeType="1"/>
            </p:cNvSpPr>
            <p:nvPr/>
          </p:nvSpPr>
          <p:spPr bwMode="auto">
            <a:xfrm>
              <a:off x="928" y="2881"/>
              <a:ext cx="0" cy="8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CA" sz="2400" b="1" smtClean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97" name="Text Box 81"/>
            <p:cNvSpPr txBox="1">
              <a:spLocks noChangeArrowheads="1"/>
            </p:cNvSpPr>
            <p:nvPr/>
          </p:nvSpPr>
          <p:spPr bwMode="auto">
            <a:xfrm>
              <a:off x="1298" y="2751"/>
              <a:ext cx="670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6.25 MeV</a:t>
              </a:r>
            </a:p>
          </p:txBody>
        </p:sp>
      </p:grpSp>
      <p:sp>
        <p:nvSpPr>
          <p:cNvPr id="828499" name="Text Box 83"/>
          <p:cNvSpPr txBox="1">
            <a:spLocks noChangeArrowheads="1"/>
          </p:cNvSpPr>
          <p:nvPr/>
        </p:nvSpPr>
        <p:spPr bwMode="auto">
          <a:xfrm>
            <a:off x="6718300" y="6080125"/>
            <a:ext cx="205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smtClean="0">
                <a:solidFill>
                  <a:srgbClr val="FF0000"/>
                </a:solidFill>
                <a:latin typeface="Times" panose="02020603050405020304" pitchFamily="18" charset="0"/>
              </a:rPr>
              <a:t>n + </a:t>
            </a:r>
            <a:r>
              <a:rPr lang="en-US" altLang="en-US" sz="2000" b="1" baseline="30000" smtClean="0">
                <a:solidFill>
                  <a:srgbClr val="FF0000"/>
                </a:solidFill>
                <a:latin typeface="Times" panose="02020603050405020304" pitchFamily="18" charset="0"/>
              </a:rPr>
              <a:t>3</a:t>
            </a:r>
            <a:r>
              <a:rPr lang="en-US" altLang="en-US" sz="2000" b="1" smtClean="0">
                <a:solidFill>
                  <a:srgbClr val="FF0000"/>
                </a:solidFill>
                <a:latin typeface="Times" panose="02020603050405020304" pitchFamily="18" charset="0"/>
              </a:rPr>
              <a:t>He </a:t>
            </a:r>
            <a:r>
              <a:rPr lang="en-US" altLang="en-US" sz="2000" b="1" smtClean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 p + </a:t>
            </a:r>
            <a:r>
              <a:rPr lang="en-US" altLang="en-US" sz="2000" b="1" baseline="30000" smtClean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000" b="1" smtClean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H</a:t>
            </a:r>
            <a:endParaRPr lang="en-US" altLang="en-US" sz="2000" b="1" smtClean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828500" name="Oval 84"/>
          <p:cNvSpPr>
            <a:spLocks noChangeArrowheads="1"/>
          </p:cNvSpPr>
          <p:nvPr/>
        </p:nvSpPr>
        <p:spPr bwMode="auto">
          <a:xfrm>
            <a:off x="6934200" y="4457700"/>
            <a:ext cx="1524000" cy="1447800"/>
          </a:xfrm>
          <a:prstGeom prst="ellipse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altLang="en-US" sz="3200" b="1" smtClean="0">
              <a:solidFill>
                <a:srgbClr val="000099"/>
              </a:solidFill>
              <a:latin typeface="Symbol" panose="05050102010706020507" pitchFamily="18" charset="2"/>
            </a:endParaRPr>
          </a:p>
        </p:txBody>
      </p:sp>
      <p:sp>
        <p:nvSpPr>
          <p:cNvPr id="828501" name="Oval 85"/>
          <p:cNvSpPr>
            <a:spLocks noChangeArrowheads="1"/>
          </p:cNvSpPr>
          <p:nvPr/>
        </p:nvSpPr>
        <p:spPr bwMode="auto">
          <a:xfrm>
            <a:off x="7659688" y="5145088"/>
            <a:ext cx="74612" cy="74612"/>
          </a:xfrm>
          <a:prstGeom prst="ellipse">
            <a:avLst/>
          </a:prstGeom>
          <a:solidFill>
            <a:srgbClr val="FF3300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28502" name="Line 86"/>
          <p:cNvSpPr>
            <a:spLocks noChangeShapeType="1"/>
          </p:cNvSpPr>
          <p:nvPr/>
        </p:nvSpPr>
        <p:spPr bwMode="auto">
          <a:xfrm>
            <a:off x="7753350" y="5511800"/>
            <a:ext cx="381000" cy="7620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28503" name="Line 87"/>
          <p:cNvSpPr>
            <a:spLocks noChangeShapeType="1"/>
          </p:cNvSpPr>
          <p:nvPr/>
        </p:nvSpPr>
        <p:spPr bwMode="auto">
          <a:xfrm flipH="1" flipV="1">
            <a:off x="7188200" y="5403850"/>
            <a:ext cx="381000" cy="7620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28504" name="Text Box 88"/>
          <p:cNvSpPr txBox="1">
            <a:spLocks noChangeArrowheads="1"/>
          </p:cNvSpPr>
          <p:nvPr/>
        </p:nvSpPr>
        <p:spPr bwMode="auto">
          <a:xfrm>
            <a:off x="8007350" y="5181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endParaRPr lang="en-US" altLang="en-US" sz="16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8505" name="Text Box 89"/>
          <p:cNvSpPr txBox="1">
            <a:spLocks noChangeArrowheads="1"/>
          </p:cNvSpPr>
          <p:nvPr/>
        </p:nvSpPr>
        <p:spPr bwMode="auto">
          <a:xfrm>
            <a:off x="6997700" y="5068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baseline="3000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16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8506" name="Rectangle 90"/>
          <p:cNvSpPr>
            <a:spLocks noChangeArrowheads="1"/>
          </p:cNvSpPr>
          <p:nvPr/>
        </p:nvSpPr>
        <p:spPr bwMode="auto">
          <a:xfrm>
            <a:off x="7086600" y="5257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CA" altLang="en-US" sz="2400" b="1" smtClean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828507" name="Line 91"/>
          <p:cNvSpPr>
            <a:spLocks noChangeShapeType="1"/>
          </p:cNvSpPr>
          <p:nvPr/>
        </p:nvSpPr>
        <p:spPr bwMode="auto">
          <a:xfrm flipH="1">
            <a:off x="7705725" y="4756150"/>
            <a:ext cx="838200" cy="6858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28508" name="Line 92"/>
          <p:cNvSpPr>
            <a:spLocks noChangeShapeType="1"/>
          </p:cNvSpPr>
          <p:nvPr/>
        </p:nvSpPr>
        <p:spPr bwMode="auto">
          <a:xfrm>
            <a:off x="6921500" y="4191000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28509" name="Line 93"/>
          <p:cNvSpPr>
            <a:spLocks noChangeShapeType="1"/>
          </p:cNvSpPr>
          <p:nvPr/>
        </p:nvSpPr>
        <p:spPr bwMode="auto">
          <a:xfrm flipH="1">
            <a:off x="8077200" y="4191000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CA" sz="24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28510" name="Text Box 94"/>
          <p:cNvSpPr txBox="1">
            <a:spLocks noChangeArrowheads="1"/>
          </p:cNvSpPr>
          <p:nvPr/>
        </p:nvSpPr>
        <p:spPr bwMode="auto">
          <a:xfrm>
            <a:off x="7391400" y="398780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smtClean="0">
                <a:solidFill>
                  <a:srgbClr val="FFFFFF"/>
                </a:solidFill>
                <a:latin typeface="Times" panose="02020603050405020304" pitchFamily="18" charset="0"/>
              </a:rPr>
              <a:t>5 cm</a:t>
            </a:r>
          </a:p>
        </p:txBody>
      </p:sp>
      <p:sp>
        <p:nvSpPr>
          <p:cNvPr id="828511" name="Rectangle 95"/>
          <p:cNvSpPr>
            <a:spLocks noChangeArrowheads="1"/>
          </p:cNvSpPr>
          <p:nvPr/>
        </p:nvSpPr>
        <p:spPr bwMode="auto">
          <a:xfrm>
            <a:off x="8483600" y="4511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828512" name="Rectangle 96"/>
          <p:cNvSpPr>
            <a:spLocks noChangeArrowheads="1"/>
          </p:cNvSpPr>
          <p:nvPr/>
        </p:nvSpPr>
        <p:spPr bwMode="auto">
          <a:xfrm>
            <a:off x="7315200" y="5486400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baseline="30000" smtClean="0">
                <a:solidFill>
                  <a:srgbClr val="FF0000"/>
                </a:solidFill>
                <a:latin typeface="Times" panose="02020603050405020304" pitchFamily="18" charset="0"/>
              </a:rPr>
              <a:t>3</a:t>
            </a:r>
            <a:r>
              <a:rPr lang="en-US" altLang="en-US" sz="2000" b="1" smtClean="0">
                <a:solidFill>
                  <a:srgbClr val="FF0000"/>
                </a:solidFill>
                <a:latin typeface="Times" panose="02020603050405020304" pitchFamily="18" charset="0"/>
              </a:rPr>
              <a:t>He</a:t>
            </a:r>
          </a:p>
        </p:txBody>
      </p:sp>
      <p:sp>
        <p:nvSpPr>
          <p:cNvPr id="828513" name="Oval 97"/>
          <p:cNvSpPr>
            <a:spLocks noChangeArrowheads="1"/>
          </p:cNvSpPr>
          <p:nvPr/>
        </p:nvSpPr>
        <p:spPr bwMode="auto">
          <a:xfrm>
            <a:off x="7620000" y="5461000"/>
            <a:ext cx="74613" cy="76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 altLang="en-US" sz="2400" b="1" smtClean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99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Zesty">
  <a:themeElements>
    <a:clrScheme name="">
      <a:dk1>
        <a:srgbClr val="000099"/>
      </a:dk1>
      <a:lt1>
        <a:srgbClr val="FFFF00"/>
      </a:lt1>
      <a:dk2>
        <a:srgbClr val="FFCC00"/>
      </a:dk2>
      <a:lt2>
        <a:srgbClr val="66FFFF"/>
      </a:lt2>
      <a:accent1>
        <a:srgbClr val="FF6600"/>
      </a:accent1>
      <a:accent2>
        <a:srgbClr val="FF33CC"/>
      </a:accent2>
      <a:accent3>
        <a:srgbClr val="FFE2AA"/>
      </a:accent3>
      <a:accent4>
        <a:srgbClr val="DADA00"/>
      </a:accent4>
      <a:accent5>
        <a:srgbClr val="FFB8AA"/>
      </a:accent5>
      <a:accent6>
        <a:srgbClr val="E72DB9"/>
      </a:accent6>
      <a:hlink>
        <a:srgbClr val="00FFFF"/>
      </a:hlink>
      <a:folHlink>
        <a:srgbClr val="CCCC00"/>
      </a:folHlink>
    </a:clrScheme>
    <a:fontScheme name="2_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Zesty">
  <a:themeElements>
    <a:clrScheme name="">
      <a:dk1>
        <a:srgbClr val="000099"/>
      </a:dk1>
      <a:lt1>
        <a:srgbClr val="FFFF00"/>
      </a:lt1>
      <a:dk2>
        <a:srgbClr val="FFCC00"/>
      </a:dk2>
      <a:lt2>
        <a:srgbClr val="66FFFF"/>
      </a:lt2>
      <a:accent1>
        <a:srgbClr val="FF6600"/>
      </a:accent1>
      <a:accent2>
        <a:srgbClr val="FF33CC"/>
      </a:accent2>
      <a:accent3>
        <a:srgbClr val="FFE2AA"/>
      </a:accent3>
      <a:accent4>
        <a:srgbClr val="DADA00"/>
      </a:accent4>
      <a:accent5>
        <a:srgbClr val="FFB8AA"/>
      </a:accent5>
      <a:accent6>
        <a:srgbClr val="E72DB9"/>
      </a:accent6>
      <a:hlink>
        <a:srgbClr val="00FFFF"/>
      </a:hlink>
      <a:folHlink>
        <a:srgbClr val="CCCC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kmh_1">
  <a:themeElements>
    <a:clrScheme name="3_kmh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kmh_1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kmh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mh_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kmh_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mh_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mh_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mh_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mh_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mh_1">
  <a:themeElements>
    <a:clrScheme name="1_kmh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mh_1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kmh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mh_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mh_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mh_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mh_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mh_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mh_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1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Zesty">
  <a:themeElements>
    <a:clrScheme name="">
      <a:dk1>
        <a:srgbClr val="000099"/>
      </a:dk1>
      <a:lt1>
        <a:srgbClr val="FFFF00"/>
      </a:lt1>
      <a:dk2>
        <a:srgbClr val="FFCC00"/>
      </a:dk2>
      <a:lt2>
        <a:srgbClr val="66FFFF"/>
      </a:lt2>
      <a:accent1>
        <a:srgbClr val="FF6600"/>
      </a:accent1>
      <a:accent2>
        <a:srgbClr val="FF33CC"/>
      </a:accent2>
      <a:accent3>
        <a:srgbClr val="FFE2AA"/>
      </a:accent3>
      <a:accent4>
        <a:srgbClr val="DADA00"/>
      </a:accent4>
      <a:accent5>
        <a:srgbClr val="FFB8AA"/>
      </a:accent5>
      <a:accent6>
        <a:srgbClr val="E72DB9"/>
      </a:accent6>
      <a:hlink>
        <a:srgbClr val="00FFFF"/>
      </a:hlink>
      <a:folHlink>
        <a:srgbClr val="CCCC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Zesty">
  <a:themeElements>
    <a:clrScheme name="">
      <a:dk1>
        <a:srgbClr val="000099"/>
      </a:dk1>
      <a:lt1>
        <a:srgbClr val="FFFF00"/>
      </a:lt1>
      <a:dk2>
        <a:srgbClr val="FFCC00"/>
      </a:dk2>
      <a:lt2>
        <a:srgbClr val="66FFFF"/>
      </a:lt2>
      <a:accent1>
        <a:srgbClr val="FF6600"/>
      </a:accent1>
      <a:accent2>
        <a:srgbClr val="FF33CC"/>
      </a:accent2>
      <a:accent3>
        <a:srgbClr val="FFE2AA"/>
      </a:accent3>
      <a:accent4>
        <a:srgbClr val="DADA00"/>
      </a:accent4>
      <a:accent5>
        <a:srgbClr val="FFB8AA"/>
      </a:accent5>
      <a:accent6>
        <a:srgbClr val="E72DB9"/>
      </a:accent6>
      <a:hlink>
        <a:srgbClr val="00FFFF"/>
      </a:hlink>
      <a:folHlink>
        <a:srgbClr val="CCCC00"/>
      </a:folHlink>
    </a:clrScheme>
    <a:fontScheme name="3_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Zesty">
  <a:themeElements>
    <a:clrScheme name="">
      <a:dk1>
        <a:srgbClr val="000099"/>
      </a:dk1>
      <a:lt1>
        <a:srgbClr val="FFFF00"/>
      </a:lt1>
      <a:dk2>
        <a:srgbClr val="FFCC00"/>
      </a:dk2>
      <a:lt2>
        <a:srgbClr val="66FFFF"/>
      </a:lt2>
      <a:accent1>
        <a:srgbClr val="FF6600"/>
      </a:accent1>
      <a:accent2>
        <a:srgbClr val="FF33CC"/>
      </a:accent2>
      <a:accent3>
        <a:srgbClr val="FFE2AA"/>
      </a:accent3>
      <a:accent4>
        <a:srgbClr val="DADA00"/>
      </a:accent4>
      <a:accent5>
        <a:srgbClr val="FFB8AA"/>
      </a:accent5>
      <a:accent6>
        <a:srgbClr val="E72DB9"/>
      </a:accent6>
      <a:hlink>
        <a:srgbClr val="00FFFF"/>
      </a:hlink>
      <a:folHlink>
        <a:srgbClr val="CCCC00"/>
      </a:folHlink>
    </a:clrScheme>
    <a:fontScheme name="3_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99"/>
    </a:dk1>
    <a:lt1>
      <a:srgbClr val="FFFF00"/>
    </a:lt1>
    <a:dk2>
      <a:srgbClr val="0033CC"/>
    </a:dk2>
    <a:lt2>
      <a:srgbClr val="66FFFF"/>
    </a:lt2>
    <a:accent1>
      <a:srgbClr val="FF6600"/>
    </a:accent1>
    <a:accent2>
      <a:srgbClr val="FF33CC"/>
    </a:accent2>
    <a:accent3>
      <a:srgbClr val="AAADE2"/>
    </a:accent3>
    <a:accent4>
      <a:srgbClr val="DADA00"/>
    </a:accent4>
    <a:accent5>
      <a:srgbClr val="FFB8AA"/>
    </a:accent5>
    <a:accent6>
      <a:srgbClr val="E72DB9"/>
    </a:accent6>
    <a:hlink>
      <a:srgbClr val="00FFFF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99"/>
    </a:dk1>
    <a:lt1>
      <a:srgbClr val="FFFF00"/>
    </a:lt1>
    <a:dk2>
      <a:srgbClr val="0033CC"/>
    </a:dk2>
    <a:lt2>
      <a:srgbClr val="66FFFF"/>
    </a:lt2>
    <a:accent1>
      <a:srgbClr val="FF6600"/>
    </a:accent1>
    <a:accent2>
      <a:srgbClr val="FF33CC"/>
    </a:accent2>
    <a:accent3>
      <a:srgbClr val="AAADE2"/>
    </a:accent3>
    <a:accent4>
      <a:srgbClr val="DADA00"/>
    </a:accent4>
    <a:accent5>
      <a:srgbClr val="FFB8AA"/>
    </a:accent5>
    <a:accent6>
      <a:srgbClr val="E72DB9"/>
    </a:accent6>
    <a:hlink>
      <a:srgbClr val="00FFFF"/>
    </a:hlink>
    <a:folHlink>
      <a:srgbClr val="CC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99"/>
    </a:dk1>
    <a:lt1>
      <a:srgbClr val="FFFF00"/>
    </a:lt1>
    <a:dk2>
      <a:srgbClr val="0033CC"/>
    </a:dk2>
    <a:lt2>
      <a:srgbClr val="66FFFF"/>
    </a:lt2>
    <a:accent1>
      <a:srgbClr val="FF6600"/>
    </a:accent1>
    <a:accent2>
      <a:srgbClr val="FF33CC"/>
    </a:accent2>
    <a:accent3>
      <a:srgbClr val="AAADE2"/>
    </a:accent3>
    <a:accent4>
      <a:srgbClr val="DADA00"/>
    </a:accent4>
    <a:accent5>
      <a:srgbClr val="FFB8AA"/>
    </a:accent5>
    <a:accent6>
      <a:srgbClr val="E72DB9"/>
    </a:accent6>
    <a:hlink>
      <a:srgbClr val="00FFFF"/>
    </a:hlink>
    <a:folHlink>
      <a:srgbClr val="CC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99"/>
    </a:dk1>
    <a:lt1>
      <a:srgbClr val="FFFF00"/>
    </a:lt1>
    <a:dk2>
      <a:srgbClr val="0033CC"/>
    </a:dk2>
    <a:lt2>
      <a:srgbClr val="66FFFF"/>
    </a:lt2>
    <a:accent1>
      <a:srgbClr val="FF6600"/>
    </a:accent1>
    <a:accent2>
      <a:srgbClr val="FF33CC"/>
    </a:accent2>
    <a:accent3>
      <a:srgbClr val="AAADE2"/>
    </a:accent3>
    <a:accent4>
      <a:srgbClr val="DADA00"/>
    </a:accent4>
    <a:accent5>
      <a:srgbClr val="FFB8AA"/>
    </a:accent5>
    <a:accent6>
      <a:srgbClr val="E72DB9"/>
    </a:accent6>
    <a:hlink>
      <a:srgbClr val="00FFFF"/>
    </a:hlink>
    <a:folHlink>
      <a:srgbClr val="CC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18302</TotalTime>
  <Words>2577</Words>
  <Application>Microsoft Macintosh PowerPoint</Application>
  <PresentationFormat>On-screen Show (4:3)</PresentationFormat>
  <Paragraphs>378</Paragraphs>
  <Slides>29</Slides>
  <Notes>28</Notes>
  <HiddenSlides>0</HiddenSlides>
  <MMClips>1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1_Default Design</vt:lpstr>
      <vt:lpstr>1_kmh_1</vt:lpstr>
      <vt:lpstr>13_Default Design</vt:lpstr>
      <vt:lpstr>18_Default Design</vt:lpstr>
      <vt:lpstr>1_Zesty</vt:lpstr>
      <vt:lpstr>3_Zesty</vt:lpstr>
      <vt:lpstr>4_Zesty</vt:lpstr>
      <vt:lpstr>Office Theme</vt:lpstr>
      <vt:lpstr>10_Default Design</vt:lpstr>
      <vt:lpstr>2_Zesty</vt:lpstr>
      <vt:lpstr>Zesty</vt:lpstr>
      <vt:lpstr>Default Design</vt:lpstr>
      <vt:lpstr>5_Default Design</vt:lpstr>
      <vt:lpstr>13_kmh_1</vt:lpstr>
      <vt:lpstr>Picture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Sudbury Neutrino Observatory (SNO)</vt:lpstr>
      <vt:lpstr>PowerPoint Presentation</vt:lpstr>
      <vt:lpstr>PowerPoint Presentation</vt:lpstr>
      <vt:lpstr>PowerPoint Presentation</vt:lpstr>
      <vt:lpstr>WE OBSERVED NEUTRINOS FROM THE SUN  WITH ALMOST NO RADIOACTIVE BACKGROUND</vt:lpstr>
      <vt:lpstr>PowerPoint Presentation</vt:lpstr>
      <vt:lpstr>SNO Energy Calibrations</vt:lpstr>
      <vt:lpstr>Measuring U/Th Content</vt:lpstr>
      <vt:lpstr>PowerPoint Presentation</vt:lpstr>
      <vt:lpstr>PowerPoint Presentation</vt:lpstr>
      <vt:lpstr>PowerPoint Presentation</vt:lpstr>
      <vt:lpstr>PowerPoint Presentation</vt:lpstr>
      <vt:lpstr>Solar Neutrino Problem </vt:lpstr>
      <vt:lpstr>Solar Neutrino Problem Resolved</vt:lpstr>
      <vt:lpstr>PowerPoint Presentation</vt:lpstr>
      <vt:lpstr>Combining SNO with other solar measurements</vt:lpstr>
      <vt:lpstr>The Future: SNOLAB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 McDonald</dc:creator>
  <cp:lastModifiedBy>Robin Moon</cp:lastModifiedBy>
  <cp:revision>363</cp:revision>
  <dcterms:created xsi:type="dcterms:W3CDTF">2005-06-13T07:45:36Z</dcterms:created>
  <dcterms:modified xsi:type="dcterms:W3CDTF">2015-12-08T16:30:38Z</dcterms:modified>
</cp:coreProperties>
</file>