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512" r:id="rId3"/>
    <p:sldId id="624" r:id="rId4"/>
    <p:sldId id="612" r:id="rId5"/>
    <p:sldId id="626" r:id="rId6"/>
    <p:sldId id="634" r:id="rId7"/>
    <p:sldId id="625" r:id="rId8"/>
    <p:sldId id="622" r:id="rId9"/>
    <p:sldId id="630" r:id="rId10"/>
    <p:sldId id="632" r:id="rId11"/>
    <p:sldId id="616" r:id="rId12"/>
    <p:sldId id="599" r:id="rId13"/>
    <p:sldId id="627" r:id="rId14"/>
    <p:sldId id="609" r:id="rId15"/>
    <p:sldId id="617" r:id="rId16"/>
    <p:sldId id="601" r:id="rId17"/>
    <p:sldId id="597" r:id="rId18"/>
    <p:sldId id="618" r:id="rId19"/>
    <p:sldId id="631" r:id="rId20"/>
    <p:sldId id="628" r:id="rId21"/>
    <p:sldId id="633" r:id="rId22"/>
    <p:sldId id="604" r:id="rId23"/>
    <p:sldId id="608" r:id="rId2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DB0E3"/>
    <a:srgbClr val="1681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67" autoAdjust="0"/>
    <p:restoredTop sz="92264" autoAdjust="0"/>
  </p:normalViewPr>
  <p:slideViewPr>
    <p:cSldViewPr snapToGrid="0"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4A6BDCC-580E-4DC7-92D4-9C7F5911A6C9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671FCB7-191F-419E-861C-2262926ACE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9206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C1EBC49-9709-4192-AE6E-9CAE950BC43D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B2243D8-C9A9-4EE7-AB0B-69A31F9DE35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9459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 smtClean="0"/>
              <a:t>25 </a:t>
            </a:r>
            <a:r>
              <a:rPr lang="en-CA" altLang="en-US" sz="1200" dirty="0" err="1" smtClean="0"/>
              <a:t>mins</a:t>
            </a:r>
            <a:r>
              <a:rPr lang="en-CA" altLang="en-US" sz="1200" dirty="0" smtClean="0"/>
              <a:t> (~40 slides) on </a:t>
            </a:r>
            <a:r>
              <a:rPr lang="en-US" altLang="en-US" sz="1200" dirty="0" smtClean="0"/>
              <a:t>deepwater</a:t>
            </a:r>
            <a:r>
              <a:rPr lang="en-US" altLang="en-US" sz="1200" baseline="0" dirty="0" smtClean="0"/>
              <a:t> oxygen conditions in Peninsula Lake, ON</a:t>
            </a:r>
            <a:endParaRPr lang="en-US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solidFill>
                  <a:srgbClr val="0C152F"/>
                </a:solidFill>
                <a:latin typeface="Calibri" pitchFamily="34" charset="0"/>
              </a:rPr>
              <a:t>(Figure modified from </a:t>
            </a:r>
            <a:r>
              <a:rPr lang="en-CA" sz="1200" dirty="0" err="1" smtClean="0">
                <a:solidFill>
                  <a:srgbClr val="0C152F"/>
                </a:solidFill>
                <a:latin typeface="Calibri" pitchFamily="34" charset="0"/>
              </a:rPr>
              <a:t>Guzzo</a:t>
            </a:r>
            <a:r>
              <a:rPr lang="en-CA" sz="1200" dirty="0" smtClean="0">
                <a:solidFill>
                  <a:srgbClr val="0C152F"/>
                </a:solidFill>
                <a:latin typeface="Calibri" pitchFamily="34" charset="0"/>
              </a:rPr>
              <a:t> and </a:t>
            </a:r>
            <a:r>
              <a:rPr lang="en-CA" sz="1200" dirty="0" err="1" smtClean="0">
                <a:solidFill>
                  <a:srgbClr val="0C152F"/>
                </a:solidFill>
                <a:latin typeface="Calibri" pitchFamily="34" charset="0"/>
              </a:rPr>
              <a:t>Blanchfield</a:t>
            </a:r>
            <a:r>
              <a:rPr lang="en-CA" sz="1200" dirty="0" smtClean="0">
                <a:solidFill>
                  <a:srgbClr val="0C152F"/>
                </a:solidFill>
                <a:latin typeface="Calibri" pitchFamily="34" charset="0"/>
              </a:rPr>
              <a:t> 2016)</a:t>
            </a:r>
          </a:p>
          <a:p>
            <a:r>
              <a:rPr lang="en-US" dirty="0" smtClean="0"/>
              <a:t>Interested in examining</a:t>
            </a:r>
            <a:r>
              <a:rPr lang="en-US" baseline="0" dirty="0" smtClean="0"/>
              <a:t> long-term changes in VWHO, use chironomids as a </a:t>
            </a:r>
            <a:r>
              <a:rPr lang="en-US" baseline="0" dirty="0" err="1" smtClean="0"/>
              <a:t>paleoindicator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line indicates 1972</a:t>
            </a:r>
            <a:r>
              <a:rPr lang="en-US" baseline="0" dirty="0" smtClean="0"/>
              <a:t> or year of sewage control , so due to low head capsule density the 1995 core was only able to produce at most 2 data points to show the chironomid recovery</a:t>
            </a:r>
          </a:p>
          <a:p>
            <a:r>
              <a:rPr lang="en-US" baseline="0" dirty="0" smtClean="0"/>
              <a:t>Red lines indicate founding of resort and start of sewage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Clerk</a:t>
            </a:r>
            <a:r>
              <a:rPr lang="en-US" baseline="0" dirty="0" smtClean="0"/>
              <a:t> et al. some merging of intervals required at the top to get adequate chironomid counts</a:t>
            </a:r>
          </a:p>
          <a:p>
            <a:r>
              <a:rPr lang="en-US" baseline="0" dirty="0" smtClean="0"/>
              <a:t>No zones identified in CONISS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lines indicate founding of resort and start of sewage treatment</a:t>
            </a:r>
            <a:endParaRPr lang="en-US" dirty="0" smtClean="0"/>
          </a:p>
          <a:p>
            <a:r>
              <a:rPr lang="en-US" dirty="0" smtClean="0"/>
              <a:t>Following initial settlement, general decline in </a:t>
            </a:r>
            <a:r>
              <a:rPr lang="en-US" dirty="0" err="1" smtClean="0"/>
              <a:t>profundal</a:t>
            </a:r>
            <a:r>
              <a:rPr lang="en-US" dirty="0" smtClean="0"/>
              <a:t> taxa, trend</a:t>
            </a:r>
            <a:r>
              <a:rPr lang="en-US" baseline="0" dirty="0" smtClean="0"/>
              <a:t> has reversed in samples dating after the 1995 core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Roberto: struck by the differences compared to the Clerk assemblages (e.g. </a:t>
            </a:r>
            <a:r>
              <a:rPr lang="en-US" dirty="0" err="1" smtClean="0"/>
              <a:t>Protanypus</a:t>
            </a:r>
            <a:r>
              <a:rPr lang="en-US" dirty="0" smtClean="0"/>
              <a:t> found only in recent interval, no major decline in </a:t>
            </a:r>
            <a:r>
              <a:rPr lang="en-US" dirty="0" err="1" smtClean="0"/>
              <a:t>Heterotrissocladius</a:t>
            </a:r>
            <a:r>
              <a:rPr lang="en-US" dirty="0" smtClean="0"/>
              <a:t> - does the sediment core extend past 1850 AD?), recent declines in </a:t>
            </a:r>
            <a:r>
              <a:rPr lang="en-US" dirty="0" err="1" smtClean="0"/>
              <a:t>Heterotrissocladius</a:t>
            </a:r>
            <a:r>
              <a:rPr lang="en-US" dirty="0" smtClean="0"/>
              <a:t>, </a:t>
            </a:r>
            <a:r>
              <a:rPr lang="en-US" dirty="0" err="1" smtClean="0"/>
              <a:t>Parakiefferiella</a:t>
            </a:r>
            <a:r>
              <a:rPr lang="en-US" dirty="0" smtClean="0"/>
              <a:t> </a:t>
            </a:r>
            <a:r>
              <a:rPr lang="en-US" dirty="0" err="1" smtClean="0"/>
              <a:t>nigra</a:t>
            </a:r>
            <a:r>
              <a:rPr lang="en-US" dirty="0" smtClean="0"/>
              <a:t> w/ increases in </a:t>
            </a:r>
            <a:r>
              <a:rPr lang="en-US" dirty="0" err="1" smtClean="0"/>
              <a:t>Sergentia</a:t>
            </a:r>
            <a:r>
              <a:rPr lang="en-US" dirty="0" smtClean="0"/>
              <a:t> and </a:t>
            </a:r>
            <a:r>
              <a:rPr lang="en-US" dirty="0" err="1" smtClean="0"/>
              <a:t>Chironomus</a:t>
            </a:r>
            <a:r>
              <a:rPr lang="en-US" dirty="0" smtClean="0"/>
              <a:t> that are not reflected in VWHO inferences probably due to increases in </a:t>
            </a:r>
            <a:r>
              <a:rPr lang="en-US" dirty="0" err="1" smtClean="0"/>
              <a:t>Micropsectra</a:t>
            </a:r>
            <a:r>
              <a:rPr lang="en-US" dirty="0" smtClean="0"/>
              <a:t>, and the recent changes in littoral taxa which don't have an impact on VWHO inferences but look like a climate warming signal.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Downcore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assemblages are generally 60% similar to assemblages in the training set (looks like that is the case for all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downcore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intervals except one). So although classified as "poor analogs", they aren't horrible.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periods identified with CONISS analysis of diatom assemblages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Onset of nutrient enrichment during the 1930s, spring-TP measures from 1990-2016 range from 6-14ug/L but no directional trend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from Clare:</a:t>
            </a:r>
            <a:r>
              <a:rPr lang="en-US" baseline="0" dirty="0" smtClean="0"/>
              <a:t> 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tratigraphy is simplified to present taxa (or species complex) where the relative abundance is &gt;5%. I simplified all the diatom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stratigraphies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my thesis in this way as I was looking at trends across 8 cores. Anyways, someone may ask about the slight increase in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Stephs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at the top of the core (particularly since you mention nutrient recovery). You can say that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Stephs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minutulus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were found in low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abundances throughout the entire core and the small increase (by a few %) isn't a clear sign of nutrient enrichment. I copied in the text where I discuss this in my thesis below. 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9988"/>
            <a:ext cx="421322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periods identified with CONISS analysis of diatom assemblages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243D8-C9A9-4EE7-AB0B-69A31F9DE35F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8686800" cy="238760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02038"/>
            <a:ext cx="86868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4858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058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8064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9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March ##, 2007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Artificial Neural Networks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5B10E-5582-4B79-8AF7-44BA7DC498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34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2"/>
            <a:ext cx="11480800" cy="609599"/>
          </a:xfrm>
        </p:spPr>
        <p:txBody>
          <a:bodyPr/>
          <a:lstStyle>
            <a:lvl1pPr>
              <a:defRPr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0"/>
            <a:ext cx="11480800" cy="5105400"/>
          </a:xfrm>
        </p:spPr>
        <p:txBody>
          <a:bodyPr/>
          <a:lstStyle>
            <a:lvl1pPr>
              <a:spcAft>
                <a:spcPts val="1200"/>
              </a:spcAft>
              <a:defRPr sz="2800">
                <a:effectLst/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400">
                <a:effectLst/>
                <a:latin typeface="Arial" pitchFamily="34" charset="0"/>
                <a:cs typeface="Arial" pitchFamily="34" charset="0"/>
              </a:defRPr>
            </a:lvl2pPr>
            <a:lvl3pPr>
              <a:defRPr>
                <a:effectLst/>
                <a:latin typeface="Arial" pitchFamily="34" charset="0"/>
                <a:cs typeface="Arial" pitchFamily="34" charset="0"/>
              </a:defRPr>
            </a:lvl3pPr>
            <a:lvl4pPr>
              <a:defRPr>
                <a:effectLst/>
                <a:latin typeface="Arial" pitchFamily="34" charset="0"/>
                <a:cs typeface="Arial" pitchFamily="34" charset="0"/>
              </a:defRPr>
            </a:lvl4pPr>
            <a:lvl5pPr>
              <a:defRPr>
                <a:effectLst/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29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00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600200"/>
            <a:ext cx="4927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600" y="1600200"/>
            <a:ext cx="4927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65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1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87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32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11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4171"/>
            <a:ext cx="8686800" cy="947057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1338"/>
            <a:ext cx="8686800" cy="534274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887810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53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21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514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228600"/>
            <a:ext cx="7340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13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28601"/>
            <a:ext cx="10058400" cy="1050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1600200"/>
            <a:ext cx="492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600" y="1600200"/>
            <a:ext cx="492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44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166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9419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947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6816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65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370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50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68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18A20-A6D0-46FC-BE8D-4483E039CAFA}" type="datetimeFigureOut">
              <a:rPr lang="en-CA" smtClean="0"/>
              <a:pPr/>
              <a:t>04/02/2020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9293CF-5524-4C2D-91BE-567859461CF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529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/>
          </p:cNvSpPr>
          <p:nvPr/>
        </p:nvSpPr>
        <p:spPr bwMode="hidden">
          <a:xfrm>
            <a:off x="1181100" y="1381126"/>
            <a:ext cx="11006667" cy="5476875"/>
          </a:xfrm>
          <a:custGeom>
            <a:avLst/>
            <a:gdLst>
              <a:gd name="T0" fmla="*/ 0 w 5184"/>
              <a:gd name="T1" fmla="*/ 5476875 h 3159"/>
              <a:gd name="T2" fmla="*/ 8255000 w 5184"/>
              <a:gd name="T3" fmla="*/ 5476875 h 3159"/>
              <a:gd name="T4" fmla="*/ 8255000 w 5184"/>
              <a:gd name="T5" fmla="*/ 0 h 3159"/>
              <a:gd name="T6" fmla="*/ 0 w 5184"/>
              <a:gd name="T7" fmla="*/ 0 h 3159"/>
              <a:gd name="T8" fmla="*/ 0 w 5184"/>
              <a:gd name="T9" fmla="*/ 5476875 h 3159"/>
              <a:gd name="T10" fmla="*/ 0 w 5184"/>
              <a:gd name="T11" fmla="*/ 5476875 h 3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E4EE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4"/>
          <p:cNvSpPr>
            <a:spLocks/>
          </p:cNvSpPr>
          <p:nvPr/>
        </p:nvSpPr>
        <p:spPr bwMode="hidden">
          <a:xfrm>
            <a:off x="1" y="1381126"/>
            <a:ext cx="768351" cy="5476875"/>
          </a:xfrm>
          <a:custGeom>
            <a:avLst/>
            <a:gdLst>
              <a:gd name="T0" fmla="*/ 0 w 556"/>
              <a:gd name="T1" fmla="*/ 0 h 3159"/>
              <a:gd name="T2" fmla="*/ 0 w 556"/>
              <a:gd name="T3" fmla="*/ 5476875 h 3159"/>
              <a:gd name="T4" fmla="*/ 576263 w 556"/>
              <a:gd name="T5" fmla="*/ 5476875 h 3159"/>
              <a:gd name="T6" fmla="*/ 576263 w 556"/>
              <a:gd name="T7" fmla="*/ 0 h 3159"/>
              <a:gd name="T8" fmla="*/ 0 w 556"/>
              <a:gd name="T9" fmla="*/ 0 h 3159"/>
              <a:gd name="T10" fmla="*/ 0 w 556"/>
              <a:gd name="T11" fmla="*/ 0 h 3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Freeform 6"/>
          <p:cNvSpPr>
            <a:spLocks/>
          </p:cNvSpPr>
          <p:nvPr/>
        </p:nvSpPr>
        <p:spPr bwMode="ltGray">
          <a:xfrm>
            <a:off x="762000" y="0"/>
            <a:ext cx="25400" cy="1104900"/>
          </a:xfrm>
          <a:custGeom>
            <a:avLst/>
            <a:gdLst>
              <a:gd name="T0" fmla="*/ 19050 w 12"/>
              <a:gd name="T1" fmla="*/ 0 h 695"/>
              <a:gd name="T2" fmla="*/ 0 w 12"/>
              <a:gd name="T3" fmla="*/ 0 h 695"/>
              <a:gd name="T4" fmla="*/ 0 w 12"/>
              <a:gd name="T5" fmla="*/ 1104900 h 695"/>
              <a:gd name="T6" fmla="*/ 19050 w 12"/>
              <a:gd name="T7" fmla="*/ 1104900 h 695"/>
              <a:gd name="T8" fmla="*/ 19050 w 12"/>
              <a:gd name="T9" fmla="*/ 0 h 695"/>
              <a:gd name="T10" fmla="*/ 19050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Freeform 7"/>
          <p:cNvSpPr>
            <a:spLocks/>
          </p:cNvSpPr>
          <p:nvPr/>
        </p:nvSpPr>
        <p:spPr bwMode="ltGray">
          <a:xfrm>
            <a:off x="762000" y="2116138"/>
            <a:ext cx="25400" cy="4284662"/>
          </a:xfrm>
          <a:custGeom>
            <a:avLst/>
            <a:gdLst>
              <a:gd name="T0" fmla="*/ 0 w 12"/>
              <a:gd name="T1" fmla="*/ 4284662 h 2697"/>
              <a:gd name="T2" fmla="*/ 19050 w 12"/>
              <a:gd name="T3" fmla="*/ 4284662 h 2697"/>
              <a:gd name="T4" fmla="*/ 19050 w 12"/>
              <a:gd name="T5" fmla="*/ 0 h 2697"/>
              <a:gd name="T6" fmla="*/ 0 w 12"/>
              <a:gd name="T7" fmla="*/ 0 h 2697"/>
              <a:gd name="T8" fmla="*/ 0 w 12"/>
              <a:gd name="T9" fmla="*/ 4284662 h 2697"/>
              <a:gd name="T10" fmla="*/ 0 w 12"/>
              <a:gd name="T11" fmla="*/ 4284662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Freeform 8"/>
          <p:cNvSpPr>
            <a:spLocks/>
          </p:cNvSpPr>
          <p:nvPr/>
        </p:nvSpPr>
        <p:spPr bwMode="ltGray">
          <a:xfrm>
            <a:off x="1750484" y="1371600"/>
            <a:ext cx="10030883" cy="19050"/>
          </a:xfrm>
          <a:custGeom>
            <a:avLst/>
            <a:gdLst>
              <a:gd name="T0" fmla="*/ 7523162 w 4724"/>
              <a:gd name="T1" fmla="*/ 0 h 12"/>
              <a:gd name="T2" fmla="*/ 0 w 4724"/>
              <a:gd name="T3" fmla="*/ 0 h 12"/>
              <a:gd name="T4" fmla="*/ 0 w 4724"/>
              <a:gd name="T5" fmla="*/ 19050 h 12"/>
              <a:gd name="T6" fmla="*/ 7523162 w 4724"/>
              <a:gd name="T7" fmla="*/ 19050 h 12"/>
              <a:gd name="T8" fmla="*/ 7523162 w 4724"/>
              <a:gd name="T9" fmla="*/ 0 h 12"/>
              <a:gd name="T10" fmla="*/ 7523162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Freeform 9"/>
          <p:cNvSpPr>
            <a:spLocks/>
          </p:cNvSpPr>
          <p:nvPr/>
        </p:nvSpPr>
        <p:spPr bwMode="ltGray">
          <a:xfrm>
            <a:off x="762000" y="1714500"/>
            <a:ext cx="25400" cy="401638"/>
          </a:xfrm>
          <a:custGeom>
            <a:avLst/>
            <a:gdLst>
              <a:gd name="T0" fmla="*/ 0 w 12"/>
              <a:gd name="T1" fmla="*/ 401638 h 252"/>
              <a:gd name="T2" fmla="*/ 19050 w 12"/>
              <a:gd name="T3" fmla="*/ 401638 h 252"/>
              <a:gd name="T4" fmla="*/ 19050 w 12"/>
              <a:gd name="T5" fmla="*/ 0 h 252"/>
              <a:gd name="T6" fmla="*/ 0 w 12"/>
              <a:gd name="T7" fmla="*/ 0 h 252"/>
              <a:gd name="T8" fmla="*/ 0 w 12"/>
              <a:gd name="T9" fmla="*/ 401638 h 252"/>
              <a:gd name="T10" fmla="*/ 0 w 12"/>
              <a:gd name="T11" fmla="*/ 401638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Freeform 10"/>
          <p:cNvSpPr>
            <a:spLocks/>
          </p:cNvSpPr>
          <p:nvPr/>
        </p:nvSpPr>
        <p:spPr bwMode="ltGray">
          <a:xfrm>
            <a:off x="762000" y="647700"/>
            <a:ext cx="25400" cy="400050"/>
          </a:xfrm>
          <a:custGeom>
            <a:avLst/>
            <a:gdLst>
              <a:gd name="T0" fmla="*/ 19050 w 12"/>
              <a:gd name="T1" fmla="*/ 0 h 252"/>
              <a:gd name="T2" fmla="*/ 0 w 12"/>
              <a:gd name="T3" fmla="*/ 0 h 252"/>
              <a:gd name="T4" fmla="*/ 0 w 12"/>
              <a:gd name="T5" fmla="*/ 400050 h 252"/>
              <a:gd name="T6" fmla="*/ 19050 w 12"/>
              <a:gd name="T7" fmla="*/ 400050 h 252"/>
              <a:gd name="T8" fmla="*/ 19050 w 12"/>
              <a:gd name="T9" fmla="*/ 0 h 252"/>
              <a:gd name="T10" fmla="*/ 19050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5" name="Freeform 11"/>
          <p:cNvSpPr>
            <a:spLocks/>
          </p:cNvSpPr>
          <p:nvPr/>
        </p:nvSpPr>
        <p:spPr bwMode="ltGray">
          <a:xfrm>
            <a:off x="762000" y="1047750"/>
            <a:ext cx="25400" cy="666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0"/>
              </a:cxn>
              <a:cxn ang="0">
                <a:pos x="12" y="420"/>
              </a:cxn>
              <a:cxn ang="0">
                <a:pos x="1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" name="Freeform 12"/>
          <p:cNvSpPr>
            <a:spLocks/>
          </p:cNvSpPr>
          <p:nvPr/>
        </p:nvSpPr>
        <p:spPr bwMode="ltGray">
          <a:xfrm>
            <a:off x="1" y="1371600"/>
            <a:ext cx="742951" cy="19050"/>
          </a:xfrm>
          <a:custGeom>
            <a:avLst/>
            <a:gdLst>
              <a:gd name="T0" fmla="*/ 0 w 251"/>
              <a:gd name="T1" fmla="*/ 0 h 12"/>
              <a:gd name="T2" fmla="*/ 0 w 251"/>
              <a:gd name="T3" fmla="*/ 19050 h 12"/>
              <a:gd name="T4" fmla="*/ 557213 w 251"/>
              <a:gd name="T5" fmla="*/ 19050 h 12"/>
              <a:gd name="T6" fmla="*/ 557213 w 251"/>
              <a:gd name="T7" fmla="*/ 0 h 12"/>
              <a:gd name="T8" fmla="*/ 0 w 251"/>
              <a:gd name="T9" fmla="*/ 0 h 12"/>
              <a:gd name="T10" fmla="*/ 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Freeform 13"/>
          <p:cNvSpPr>
            <a:spLocks/>
          </p:cNvSpPr>
          <p:nvPr/>
        </p:nvSpPr>
        <p:spPr bwMode="ltGray">
          <a:xfrm>
            <a:off x="1217084" y="1371600"/>
            <a:ext cx="533400" cy="19050"/>
          </a:xfrm>
          <a:custGeom>
            <a:avLst/>
            <a:gdLst>
              <a:gd name="T0" fmla="*/ 400050 w 251"/>
              <a:gd name="T1" fmla="*/ 0 h 12"/>
              <a:gd name="T2" fmla="*/ 0 w 251"/>
              <a:gd name="T3" fmla="*/ 0 h 12"/>
              <a:gd name="T4" fmla="*/ 0 w 251"/>
              <a:gd name="T5" fmla="*/ 19050 h 12"/>
              <a:gd name="T6" fmla="*/ 400050 w 251"/>
              <a:gd name="T7" fmla="*/ 19050 h 12"/>
              <a:gd name="T8" fmla="*/ 400050 w 251"/>
              <a:gd name="T9" fmla="*/ 0 h 12"/>
              <a:gd name="T10" fmla="*/ 40005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ltGray">
          <a:xfrm>
            <a:off x="330201" y="1371600"/>
            <a:ext cx="886884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418" y="12"/>
              </a:cxn>
              <a:cxn ang="0">
                <a:pos x="41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28601"/>
            <a:ext cx="10058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600200"/>
            <a:ext cx="1005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7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505" y="410308"/>
            <a:ext cx="8348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Using chironomid sedimentary assemblages to infer long-term changes in the deepwater oxygen conditions of Peninsula Lake, ON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6184" y="3915110"/>
            <a:ext cx="4407877" cy="2190072"/>
            <a:chOff x="246184" y="3870762"/>
            <a:chExt cx="4407877" cy="2190072"/>
          </a:xfrm>
        </p:grpSpPr>
        <p:grpSp>
          <p:nvGrpSpPr>
            <p:cNvPr id="14" name="Group 13"/>
            <p:cNvGrpSpPr/>
            <p:nvPr/>
          </p:nvGrpSpPr>
          <p:grpSpPr>
            <a:xfrm>
              <a:off x="246184" y="4724403"/>
              <a:ext cx="4407877" cy="1336431"/>
              <a:chOff x="246184" y="4724403"/>
              <a:chExt cx="4407877" cy="133643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46184" y="4724403"/>
                <a:ext cx="4407877" cy="1336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291848" y="4775398"/>
                <a:ext cx="4316549" cy="1234440"/>
                <a:chOff x="152399" y="5199976"/>
                <a:chExt cx="4796165" cy="1371600"/>
              </a:xfrm>
            </p:grpSpPr>
            <p:pic>
              <p:nvPicPr>
                <p:cNvPr id="9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52399" y="5199976"/>
                  <a:ext cx="1878881" cy="1371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1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013199" y="5199976"/>
                  <a:ext cx="2935365" cy="1371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1293203" y="3870762"/>
              <a:ext cx="23138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PALS 2019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7506" y="2086698"/>
            <a:ext cx="8348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Adam Jeziorski, </a:t>
            </a:r>
            <a:r>
              <a:rPr lang="en-US" sz="2800" b="1" dirty="0" err="1" smtClean="0">
                <a:solidFill>
                  <a:schemeClr val="bg1"/>
                </a:solidFill>
              </a:rPr>
              <a:t>Dara</a:t>
            </a:r>
            <a:r>
              <a:rPr lang="en-US" sz="2800" b="1" dirty="0" smtClean="0">
                <a:solidFill>
                  <a:schemeClr val="bg1"/>
                </a:solidFill>
              </a:rPr>
              <a:t> Corrigan, Clare </a:t>
            </a:r>
            <a:r>
              <a:rPr lang="en-US" sz="2800" b="1" dirty="0" err="1" smtClean="0">
                <a:solidFill>
                  <a:schemeClr val="bg1"/>
                </a:solidFill>
              </a:rPr>
              <a:t>Nelligan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Andrew M. Paterson, and John P. Smol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procladius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915088" y="3295646"/>
            <a:ext cx="411089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Paleolimnological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281338"/>
            <a:ext cx="4777156" cy="534274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Diatom and chironomid analysis conducted in mid-1990s</a:t>
            </a:r>
            <a:r>
              <a:rPr lang="en-US" sz="1900" dirty="0" smtClean="0"/>
              <a:t> </a:t>
            </a:r>
            <a:br>
              <a:rPr lang="en-US" sz="1900" dirty="0" smtClean="0"/>
            </a:br>
            <a:r>
              <a:rPr lang="en-US" sz="1900" dirty="0" smtClean="0"/>
              <a:t>(Clerk et al. 2000)</a:t>
            </a:r>
          </a:p>
          <a:p>
            <a:pPr lvl="0">
              <a:defRPr/>
            </a:pPr>
            <a:r>
              <a:rPr lang="en-US" dirty="0" smtClean="0"/>
              <a:t>Pre-settlement assemblages indicate oligotrophic conditions, oxygen-rich hypolimnion</a:t>
            </a:r>
          </a:p>
          <a:p>
            <a:pPr lvl="0">
              <a:defRPr/>
            </a:pPr>
            <a:r>
              <a:rPr lang="en-US" dirty="0" smtClean="0"/>
              <a:t>Increasing eutrophication and hypoxia through the 1970s (nutrient additions from land clearance and sewage disposal)</a:t>
            </a:r>
          </a:p>
          <a:p>
            <a:pPr>
              <a:defRPr/>
            </a:pPr>
            <a:r>
              <a:rPr lang="en-US" dirty="0" smtClean="0"/>
              <a:t>Recovery in nutrient levels, lagged by rising deepwater oxygen concentrations</a:t>
            </a:r>
          </a:p>
          <a:p>
            <a:endParaRPr lang="en-US" dirty="0"/>
          </a:p>
        </p:txBody>
      </p:sp>
      <p:pic>
        <p:nvPicPr>
          <p:cNvPr id="4098" name="Picture 2" descr="Z:\home\adam\Pictures\233754.p65 - qpdfview_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18161" y="1546744"/>
            <a:ext cx="3665220" cy="45134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81318" y="6024725"/>
            <a:ext cx="165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(Clerk et al. 2000)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5982554" y="1656588"/>
            <a:ext cx="2845711" cy="1602427"/>
            <a:chOff x="5982554" y="1656588"/>
            <a:chExt cx="2845711" cy="1602427"/>
          </a:xfrm>
        </p:grpSpPr>
        <p:sp>
          <p:nvSpPr>
            <p:cNvPr id="6" name="Rectangle 5"/>
            <p:cNvSpPr/>
            <p:nvPr/>
          </p:nvSpPr>
          <p:spPr>
            <a:xfrm>
              <a:off x="5982554" y="2894917"/>
              <a:ext cx="2845711" cy="36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3785" y="2602524"/>
              <a:ext cx="973016" cy="433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74922" y="1656588"/>
              <a:ext cx="1346221" cy="159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Paleolimnological Work</a:t>
            </a:r>
            <a:endParaRPr lang="en-US" dirty="0"/>
          </a:p>
        </p:txBody>
      </p:sp>
      <p:pic>
        <p:nvPicPr>
          <p:cNvPr id="4" name="Content Placeholder 3" descr="233754.p65 - qpdfview_001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38330" y="1281113"/>
            <a:ext cx="7867340" cy="5343525"/>
          </a:xfrm>
        </p:spPr>
      </p:pic>
      <p:sp>
        <p:nvSpPr>
          <p:cNvPr id="5" name="TextBox 4"/>
          <p:cNvSpPr txBox="1"/>
          <p:nvPr/>
        </p:nvSpPr>
        <p:spPr>
          <a:xfrm>
            <a:off x="7033846" y="6353909"/>
            <a:ext cx="165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(Clerk et al. 2000)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52846" y="3491347"/>
            <a:ext cx="6625062" cy="2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2846" y="4335404"/>
            <a:ext cx="6625062" cy="2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Peninsula Lake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1338"/>
            <a:ext cx="7192108" cy="5342746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interest in continued recovery of Peninsula Lake</a:t>
            </a:r>
          </a:p>
          <a:p>
            <a:pPr lvl="1"/>
            <a:r>
              <a:rPr lang="en-US" dirty="0" smtClean="0"/>
              <a:t>Potential influence of regional climate warming</a:t>
            </a:r>
          </a:p>
          <a:p>
            <a:pPr lvl="1"/>
            <a:r>
              <a:rPr lang="en-US" dirty="0" smtClean="0"/>
              <a:t>Implications for Lake Trout habitat</a:t>
            </a:r>
          </a:p>
          <a:p>
            <a:r>
              <a:rPr lang="en-US" dirty="0" smtClean="0"/>
              <a:t>In 2014, a new sediment core (28cm) collected from western basin (34m depth)</a:t>
            </a:r>
          </a:p>
          <a:p>
            <a:r>
              <a:rPr lang="en-US" dirty="0" smtClean="0"/>
              <a:t>Analyzed for: </a:t>
            </a:r>
            <a:endParaRPr lang="en-US" baseline="30000" dirty="0" smtClean="0"/>
          </a:p>
          <a:p>
            <a:pPr lvl="1"/>
            <a:r>
              <a:rPr lang="en-US" baseline="30000" dirty="0" smtClean="0"/>
              <a:t>210</a:t>
            </a:r>
            <a:r>
              <a:rPr lang="en-US" dirty="0" smtClean="0"/>
              <a:t>Pb dating</a:t>
            </a:r>
          </a:p>
          <a:p>
            <a:pPr lvl="1"/>
            <a:r>
              <a:rPr lang="en-US" dirty="0" smtClean="0"/>
              <a:t>VRS-inferred chlorophyll </a:t>
            </a:r>
            <a:r>
              <a:rPr lang="en-US" i="1" dirty="0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Chironomid assemblages</a:t>
            </a:r>
          </a:p>
          <a:p>
            <a:pPr lvl="1"/>
            <a:r>
              <a:rPr lang="en-US" dirty="0" smtClean="0"/>
              <a:t>Chironomid-inferred VWHO</a:t>
            </a:r>
          </a:p>
          <a:p>
            <a:pPr lvl="1"/>
            <a:r>
              <a:rPr lang="en-US" dirty="0" smtClean="0"/>
              <a:t>Diatom assemblages</a:t>
            </a:r>
          </a:p>
          <a:p>
            <a:endParaRPr lang="en-US" dirty="0"/>
          </a:p>
        </p:txBody>
      </p:sp>
      <p:pic>
        <p:nvPicPr>
          <p:cNvPr id="4" name="Picture 3" descr="IMG_737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16606" y="1336965"/>
            <a:ext cx="1304501" cy="522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210</a:t>
            </a:r>
            <a:r>
              <a:rPr lang="en-US" dirty="0" smtClean="0"/>
              <a:t>Pb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1338"/>
            <a:ext cx="5140569" cy="5342746"/>
          </a:xfrm>
        </p:spPr>
        <p:txBody>
          <a:bodyPr/>
          <a:lstStyle/>
          <a:p>
            <a:r>
              <a:rPr lang="en-US" dirty="0" smtClean="0"/>
              <a:t>2014 core length = 27cm</a:t>
            </a:r>
          </a:p>
          <a:p>
            <a:r>
              <a:rPr lang="en-US" dirty="0" smtClean="0"/>
              <a:t>Sectioned at varying resolution 0.25cm (0-10), 0.5cm (10-15), 1.0 cm (15-28)</a:t>
            </a:r>
          </a:p>
          <a:p>
            <a:r>
              <a:rPr lang="en-US" dirty="0" smtClean="0"/>
              <a:t>CRS basal date at 16.75cm</a:t>
            </a:r>
            <a:br>
              <a:rPr lang="en-US" dirty="0" smtClean="0"/>
            </a:br>
            <a:r>
              <a:rPr lang="en-US" dirty="0" smtClean="0"/>
              <a:t>(corresponding to mid-1920s)</a:t>
            </a:r>
          </a:p>
          <a:p>
            <a:endParaRPr lang="en-US" dirty="0"/>
          </a:p>
        </p:txBody>
      </p:sp>
      <p:pic>
        <p:nvPicPr>
          <p:cNvPr id="1026" name="Picture 2" descr="Z:\home\adam\Dropbox\Work\Peninsula Manuscript\Dates\peninsulaDates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5091" y="984738"/>
            <a:ext cx="3436918" cy="549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VRS-inferred chlorophyll </a:t>
            </a:r>
            <a:r>
              <a:rPr lang="en-US" i="1" dirty="0" smtClean="0"/>
              <a:t>a</a:t>
            </a:r>
            <a:endParaRPr lang="en-US" i="1" dirty="0"/>
          </a:p>
        </p:txBody>
      </p:sp>
      <p:pic>
        <p:nvPicPr>
          <p:cNvPr id="4" name="Content Placeholder 3" descr="chla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639886" y="3501685"/>
            <a:ext cx="3063240" cy="306324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599" y="1281338"/>
            <a:ext cx="4941277" cy="5342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Visible Range Spectroscopy (VRS)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Infer [chlorophyll </a:t>
            </a:r>
            <a:r>
              <a:rPr lang="en-US" sz="2800" i="1" dirty="0" smtClean="0"/>
              <a:t>a</a:t>
            </a:r>
            <a:r>
              <a:rPr lang="en-US" sz="2800" dirty="0" smtClean="0"/>
              <a:t>] (</a:t>
            </a:r>
            <a:r>
              <a:rPr lang="en-CA" sz="2800" dirty="0" smtClean="0"/>
              <a:t>including its isomers and main </a:t>
            </a:r>
            <a:r>
              <a:rPr lang="en-CA" sz="2800" dirty="0" err="1" smtClean="0"/>
              <a:t>diagenetic</a:t>
            </a:r>
            <a:r>
              <a:rPr lang="en-CA" sz="2800" dirty="0" smtClean="0"/>
              <a:t> products</a:t>
            </a:r>
            <a:r>
              <a:rPr lang="en-US" sz="2800" dirty="0" smtClean="0"/>
              <a:t>) in the sediment matrix </a:t>
            </a:r>
            <a:br>
              <a:rPr lang="en-US" sz="2800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Michelutti</a:t>
            </a:r>
            <a:r>
              <a:rPr lang="en-US" sz="1400" dirty="0" smtClean="0"/>
              <a:t> et al. 2010)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Absorbance peak/reflection trough between 650-700 nm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Allows trends in primary production to be inferred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Increase above baseline began early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has intensified from mid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to present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Pictur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47519" y="1089260"/>
            <a:ext cx="2847975" cy="266842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139154" y="4320862"/>
            <a:ext cx="1563159" cy="940342"/>
            <a:chOff x="6139154" y="4320862"/>
            <a:chExt cx="1563159" cy="94034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139154" y="5125844"/>
              <a:ext cx="914400" cy="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26514" y="4984205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~1927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139154" y="4456703"/>
              <a:ext cx="914400" cy="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25055" y="4320862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~1970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57200" y="1170432"/>
            <a:ext cx="8302752" cy="523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Chironomid Assemblages</a:t>
            </a:r>
            <a:endParaRPr lang="en-US" dirty="0"/>
          </a:p>
        </p:txBody>
      </p:sp>
      <p:pic>
        <p:nvPicPr>
          <p:cNvPr id="4" name="Content Placeholder 3" descr="stratigraphy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38844" y="1600201"/>
            <a:ext cx="8066312" cy="4705349"/>
          </a:xfrm>
        </p:spPr>
      </p:pic>
      <p:grpSp>
        <p:nvGrpSpPr>
          <p:cNvPr id="46" name="Group 45"/>
          <p:cNvGrpSpPr/>
          <p:nvPr/>
        </p:nvGrpSpPr>
        <p:grpSpPr>
          <a:xfrm>
            <a:off x="2004921" y="1239807"/>
            <a:ext cx="3265841" cy="802489"/>
            <a:chOff x="2004921" y="1239807"/>
            <a:chExt cx="3265841" cy="802489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 flipH="1">
              <a:off x="2004921" y="1381223"/>
              <a:ext cx="673543" cy="66107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flipH="1" flipV="1">
              <a:off x="2668549" y="1385067"/>
              <a:ext cx="561403" cy="14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H="1">
              <a:off x="4750025" y="1384518"/>
              <a:ext cx="520737" cy="509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H="1" flipV="1">
              <a:off x="4709349" y="1385067"/>
              <a:ext cx="561403" cy="147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52339" y="1239807"/>
              <a:ext cx="125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Profundal</a:t>
              </a:r>
              <a:r>
                <a:rPr lang="en-US" sz="1400" dirty="0" smtClean="0"/>
                <a:t> Taxa</a:t>
              </a:r>
              <a:endParaRPr lang="en-US" sz="1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15727" y="1223581"/>
            <a:ext cx="3219719" cy="611943"/>
            <a:chOff x="5415727" y="1223581"/>
            <a:chExt cx="3219719" cy="611943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H="1">
              <a:off x="5415727" y="1374014"/>
              <a:ext cx="148249" cy="1455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flipH="1" flipV="1">
              <a:off x="5561519" y="1374606"/>
              <a:ext cx="863424" cy="15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flipH="1">
              <a:off x="8128753" y="1378528"/>
              <a:ext cx="501354" cy="45699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 flipH="1" flipV="1">
              <a:off x="7644653" y="1378324"/>
              <a:ext cx="990793" cy="22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09660" y="1223581"/>
              <a:ext cx="1061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Littoral Taxa</a:t>
              </a:r>
              <a:endParaRPr lang="en-US" sz="14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914400" y="3411416"/>
            <a:ext cx="7420708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02677" y="4935407"/>
            <a:ext cx="7420708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VWHO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22420" y="1257873"/>
            <a:ext cx="8645285" cy="3794442"/>
            <a:chOff x="187252" y="1492333"/>
            <a:chExt cx="11375379" cy="4992687"/>
          </a:xfrm>
        </p:grpSpPr>
        <p:pic>
          <p:nvPicPr>
            <p:cNvPr id="5" name="Picture 2" descr="Z:\home\adam\Dropbox\Work\Peninsula Manuscript\PEN_analogs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7252" y="1564832"/>
              <a:ext cx="7315834" cy="4572397"/>
            </a:xfrm>
            <a:prstGeom prst="rect">
              <a:avLst/>
            </a:prstGeom>
            <a:noFill/>
          </p:spPr>
        </p:pic>
        <p:pic>
          <p:nvPicPr>
            <p:cNvPr id="1026" name="Picture 2" descr="Z:\home\adam\Dropbox\Work\Peninsula Manuscript\PEN_vwho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90234" y="1492333"/>
              <a:ext cx="4572397" cy="4992687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56144"/>
            <a:ext cx="8686800" cy="16260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Volume-Weighted Hypolimnetic Oxygen inferred using the Quinlan and Smol (2001;2010) midge calibration set </a:t>
            </a:r>
          </a:p>
          <a:p>
            <a:r>
              <a:rPr lang="en-US" dirty="0" smtClean="0"/>
              <a:t>Relatively poor modern analogs within the calibration set (few samples with &lt;5% dissimilarity)</a:t>
            </a:r>
          </a:p>
          <a:p>
            <a:r>
              <a:rPr lang="en-US" dirty="0" smtClean="0"/>
              <a:t>However, marked decline in inferred-VWHO over 20</a:t>
            </a:r>
            <a:r>
              <a:rPr lang="en-US" baseline="30000" dirty="0" smtClean="0"/>
              <a:t>th</a:t>
            </a:r>
            <a:r>
              <a:rPr lang="en-US" dirty="0" smtClean="0"/>
              <a:t> century with sharp recovery in most recent sediments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Diatoms</a:t>
            </a:r>
            <a:endParaRPr lang="en-US" dirty="0"/>
          </a:p>
        </p:txBody>
      </p:sp>
      <p:pic>
        <p:nvPicPr>
          <p:cNvPr id="4" name="Content Placeholder 3" descr="(TITLE OF THE THESIS)- - qpdfview_002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01540" y="853227"/>
            <a:ext cx="8058150" cy="4276725"/>
          </a:xfrm>
        </p:spPr>
      </p:pic>
      <p:grpSp>
        <p:nvGrpSpPr>
          <p:cNvPr id="11" name="Group 10"/>
          <p:cNvGrpSpPr/>
          <p:nvPr/>
        </p:nvGrpSpPr>
        <p:grpSpPr>
          <a:xfrm>
            <a:off x="7338648" y="2731479"/>
            <a:ext cx="1754519" cy="1710155"/>
            <a:chOff x="7338648" y="2731479"/>
            <a:chExt cx="1754519" cy="1710155"/>
          </a:xfrm>
        </p:grpSpPr>
        <p:sp>
          <p:nvSpPr>
            <p:cNvPr id="5" name="TextBox 4"/>
            <p:cNvSpPr txBox="1"/>
            <p:nvPr/>
          </p:nvSpPr>
          <p:spPr>
            <a:xfrm>
              <a:off x="7338648" y="4103080"/>
              <a:ext cx="1754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Late 1800s - ~1935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26455" y="3305910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~1935 - ~1985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5234" y="2731479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~1985-Present</a:t>
              </a:r>
              <a:endParaRPr lang="en-US" sz="16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68215" y="3845169"/>
            <a:ext cx="6846278" cy="1061286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185097"/>
            <a:ext cx="8686800" cy="1497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 to ~1935 diatom assemblages dominated by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stelligera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1935-1985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stelligera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decreased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abundance while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Aulacoseira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ambigua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subarctica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Asterionella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formosa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</a:t>
            </a:r>
            <a:r>
              <a:rPr lang="en-US" sz="2800" dirty="0" smtClean="0"/>
              <a:t> (indicative of increasing nutrient concentrations)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563" y="3091807"/>
            <a:ext cx="6846278" cy="761895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7710" y="3303779"/>
            <a:ext cx="6625062" cy="2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7710" y="4405742"/>
            <a:ext cx="6625062" cy="2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Diatoms</a:t>
            </a:r>
            <a:endParaRPr lang="en-US" dirty="0"/>
          </a:p>
        </p:txBody>
      </p:sp>
      <p:pic>
        <p:nvPicPr>
          <p:cNvPr id="4" name="Content Placeholder 3" descr="(TITLE OF THE THESIS)- - qpdfview_002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01540" y="853227"/>
            <a:ext cx="8058150" cy="4276725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185097"/>
            <a:ext cx="8686800" cy="1497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 the most recent sediments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ambigua</a:t>
            </a:r>
            <a:r>
              <a:rPr lang="en-US" sz="2800" dirty="0" smtClean="0"/>
              <a:t> and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subarctica</a:t>
            </a:r>
            <a:r>
              <a:rPr lang="en-US" sz="2800" dirty="0" smtClean="0"/>
              <a:t> have decreased to trace abundances, while </a:t>
            </a:r>
            <a:r>
              <a:rPr lang="en-US" sz="2800" i="1" dirty="0" smtClean="0"/>
              <a:t>D. </a:t>
            </a:r>
            <a:r>
              <a:rPr lang="en-US" sz="2800" i="1" dirty="0" err="1" smtClean="0"/>
              <a:t>stelligera</a:t>
            </a:r>
            <a:r>
              <a:rPr lang="en-US" sz="2800" dirty="0" smtClean="0"/>
              <a:t> has recovered somewhat and increases in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formosa</a:t>
            </a:r>
            <a:r>
              <a:rPr lang="en-US" sz="2800" dirty="0" smtClean="0"/>
              <a:t> have continued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Recovery in nutrient conditions concurrent with changes associated with climate warming/increased thermal stability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761" y="2738740"/>
            <a:ext cx="6846278" cy="352055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38648" y="2731479"/>
            <a:ext cx="1754519" cy="1710155"/>
            <a:chOff x="7338648" y="2731479"/>
            <a:chExt cx="1754519" cy="1710155"/>
          </a:xfrm>
        </p:grpSpPr>
        <p:sp>
          <p:nvSpPr>
            <p:cNvPr id="17" name="TextBox 16"/>
            <p:cNvSpPr txBox="1"/>
            <p:nvPr/>
          </p:nvSpPr>
          <p:spPr>
            <a:xfrm>
              <a:off x="7338648" y="4103080"/>
              <a:ext cx="1754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Late 1800s - ~1935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6455" y="3305910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~1935 - ~1985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15234" y="2731479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~1985-Present</a:t>
              </a:r>
              <a:endParaRPr lang="en-US" sz="16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877710" y="3303779"/>
            <a:ext cx="6625062" cy="2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7710" y="4405742"/>
            <a:ext cx="6625062" cy="2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past 20 years, Peninsula Lake has continued its recovery from nutrient enrichment and hypolimnetic oxygen depletion</a:t>
            </a:r>
          </a:p>
          <a:p>
            <a:r>
              <a:rPr lang="en-US" dirty="0" smtClean="0"/>
              <a:t>However, improvements have been accompanied by ongoing increases in primary production (perhaps in response to climate warming and a longer stratification period), the recovery is not a restoration to pre-impact conditions</a:t>
            </a:r>
          </a:p>
          <a:p>
            <a:r>
              <a:rPr lang="en-US" dirty="0" smtClean="0"/>
              <a:t>Improvements in Lake Trout habitat related to deepwater oxygen may be offset by rising temperatures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 Trout and Deepwater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 Trout (</a:t>
            </a:r>
            <a:r>
              <a:rPr lang="en-US" i="1" dirty="0" err="1" smtClean="0"/>
              <a:t>Salvelinus</a:t>
            </a:r>
            <a:r>
              <a:rPr lang="en-US" i="1" dirty="0" smtClean="0"/>
              <a:t> </a:t>
            </a:r>
            <a:r>
              <a:rPr lang="en-US" i="1" dirty="0" err="1" smtClean="0"/>
              <a:t>namaycush</a:t>
            </a:r>
            <a:r>
              <a:rPr lang="en-US" dirty="0" smtClean="0"/>
              <a:t>) are a cold water fish, vulnerable to a wide variety of environmental stressors</a:t>
            </a:r>
          </a:p>
          <a:p>
            <a:r>
              <a:rPr lang="en-US" dirty="0" smtClean="0"/>
              <a:t>Lake Trout lakes are a rare and valuable resource with </a:t>
            </a:r>
            <a:br>
              <a:rPr lang="en-US" dirty="0" smtClean="0"/>
            </a:br>
            <a:r>
              <a:rPr lang="en-US" dirty="0" smtClean="0"/>
              <a:t>20-25% of global supply located in ON (~2200)</a:t>
            </a:r>
          </a:p>
          <a:p>
            <a:r>
              <a:rPr lang="en-US" dirty="0" smtClean="0"/>
              <a:t>Many southern Lake Trout populations live within narrow temperature and oxygen boundaries in the </a:t>
            </a:r>
            <a:r>
              <a:rPr lang="en-US" dirty="0" err="1" smtClean="0"/>
              <a:t>hypolimnia</a:t>
            </a:r>
            <a:r>
              <a:rPr lang="en-US" dirty="0" smtClean="0"/>
              <a:t> of stratified lakes</a:t>
            </a:r>
          </a:p>
          <a:p>
            <a:r>
              <a:rPr lang="en-US" dirty="0" smtClean="0"/>
              <a:t>Climate warming a “threat multiplier”</a:t>
            </a:r>
          </a:p>
          <a:p>
            <a:r>
              <a:rPr lang="en-US" dirty="0" smtClean="0"/>
              <a:t>Concern Lake Trout habitat may be </a:t>
            </a:r>
            <a:br>
              <a:rPr lang="en-US" dirty="0" smtClean="0"/>
            </a:br>
            <a:r>
              <a:rPr lang="en-US" dirty="0" smtClean="0"/>
              <a:t>impacted by reduced ice cover </a:t>
            </a:r>
            <a:br>
              <a:rPr lang="en-US" dirty="0" smtClean="0"/>
            </a:br>
            <a:r>
              <a:rPr lang="en-US" dirty="0" smtClean="0"/>
              <a:t>and increased strength of </a:t>
            </a:r>
            <a:br>
              <a:rPr lang="en-US" dirty="0" smtClean="0"/>
            </a:br>
            <a:r>
              <a:rPr lang="en-US" dirty="0" smtClean="0"/>
              <a:t>lake stratification</a:t>
            </a:r>
          </a:p>
          <a:p>
            <a:endParaRPr lang="en-US" dirty="0"/>
          </a:p>
        </p:txBody>
      </p:sp>
      <p:pic>
        <p:nvPicPr>
          <p:cNvPr id="4" name="Picture 3" descr="800px-Lake_trout_fishes_salvelinus_namaycush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20507" y="4784847"/>
            <a:ext cx="32766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Clerk S, Hall R, Quinlan R, Smol JP (2000) </a:t>
            </a:r>
            <a:br>
              <a:rPr lang="en-US" dirty="0" smtClean="0"/>
            </a:br>
            <a:r>
              <a:rPr lang="en-US" dirty="0" smtClean="0"/>
              <a:t>Quantitative inferences of past hypolimnetic anoxia and nutrient levels from a Canadian Precambrian Shield lake.</a:t>
            </a:r>
            <a:br>
              <a:rPr lang="en-US" dirty="0" smtClean="0"/>
            </a:br>
            <a:r>
              <a:rPr lang="en-US" dirty="0" smtClean="0"/>
              <a:t>Journal of Paleolimnology 23:319-336</a:t>
            </a:r>
          </a:p>
          <a:p>
            <a:r>
              <a:rPr lang="en-US" dirty="0" err="1" smtClean="0"/>
              <a:t>Michelutti</a:t>
            </a:r>
            <a:r>
              <a:rPr lang="en-US" dirty="0" smtClean="0"/>
              <a:t> N, </a:t>
            </a:r>
            <a:r>
              <a:rPr lang="en-US" dirty="0" err="1" smtClean="0"/>
              <a:t>Blais</a:t>
            </a:r>
            <a:r>
              <a:rPr lang="en-US" dirty="0" smtClean="0"/>
              <a:t> JM, Cumming BF, Paterson AM, </a:t>
            </a:r>
            <a:r>
              <a:rPr lang="en-US" dirty="0" err="1" smtClean="0"/>
              <a:t>Rühland</a:t>
            </a:r>
            <a:r>
              <a:rPr lang="en-US" dirty="0" smtClean="0"/>
              <a:t> K, Wolfe AP, Smol JP (2010)</a:t>
            </a:r>
            <a:br>
              <a:rPr lang="en-US" dirty="0" smtClean="0"/>
            </a:br>
            <a:r>
              <a:rPr lang="en-US" dirty="0" smtClean="0"/>
              <a:t>Do spectrally inferred determinations of chlorophyll </a:t>
            </a:r>
            <a:r>
              <a:rPr lang="en-US" i="1" dirty="0" smtClean="0"/>
              <a:t>a</a:t>
            </a:r>
            <a:r>
              <a:rPr lang="en-US" dirty="0" smtClean="0"/>
              <a:t> reflect trends in lake trophic status? </a:t>
            </a:r>
            <a:br>
              <a:rPr lang="en-US" dirty="0" smtClean="0"/>
            </a:br>
            <a:r>
              <a:rPr lang="en-US" dirty="0" smtClean="0"/>
              <a:t>Journal of Paleolimnology 43:208-217</a:t>
            </a:r>
          </a:p>
          <a:p>
            <a:r>
              <a:rPr lang="en-US" dirty="0" smtClean="0"/>
              <a:t>Quinlan R, Smol JP (2001)</a:t>
            </a:r>
            <a:br>
              <a:rPr lang="en-US" dirty="0" smtClean="0"/>
            </a:br>
            <a:r>
              <a:rPr lang="en-US" dirty="0" smtClean="0"/>
              <a:t>Chironomid-based inference models for estimating end-of-summer hypolimnetic oxygen from south-central Ontario shield lakes.</a:t>
            </a:r>
            <a:br>
              <a:rPr lang="en-US" dirty="0" smtClean="0"/>
            </a:br>
            <a:r>
              <a:rPr lang="en-US" dirty="0" smtClean="0"/>
              <a:t>Freshwater Biology 46:1529-1551</a:t>
            </a:r>
          </a:p>
          <a:p>
            <a:r>
              <a:rPr lang="en-US" dirty="0" smtClean="0"/>
              <a:t>Quinlan R, Smol JP (2010)</a:t>
            </a:r>
            <a:br>
              <a:rPr lang="en-US" dirty="0" smtClean="0"/>
            </a:br>
            <a:r>
              <a:rPr lang="en-US" dirty="0" smtClean="0"/>
              <a:t>Use of </a:t>
            </a:r>
            <a:r>
              <a:rPr lang="en-US" dirty="0" err="1" smtClean="0"/>
              <a:t>Chaoborus</a:t>
            </a:r>
            <a:r>
              <a:rPr lang="en-US" dirty="0" smtClean="0"/>
              <a:t> </a:t>
            </a:r>
            <a:r>
              <a:rPr lang="en-US" dirty="0" err="1" smtClean="0"/>
              <a:t>subfossil</a:t>
            </a:r>
            <a:r>
              <a:rPr lang="en-US" dirty="0" smtClean="0"/>
              <a:t> mandibles in models for inferring past hypolimnetic oxygen.</a:t>
            </a:r>
            <a:br>
              <a:rPr lang="en-US" dirty="0" smtClean="0"/>
            </a:br>
            <a:r>
              <a:rPr lang="en-US" dirty="0" smtClean="0"/>
              <a:t>Journal of </a:t>
            </a:r>
            <a:r>
              <a:rPr lang="en-US" smtClean="0"/>
              <a:t>Paleolimnology 44:43-50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Harp Lake VWHO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62013" y="1589872"/>
            <a:ext cx="8219974" cy="4002916"/>
            <a:chOff x="-142543" y="1214730"/>
            <a:chExt cx="11079490" cy="5395428"/>
          </a:xfrm>
        </p:grpSpPr>
        <p:pic>
          <p:nvPicPr>
            <p:cNvPr id="1026" name="Picture 2" descr="Z:\home\adam\Dropbox\Work\Peninsula Manuscript\HRP_analogs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42543" y="1301858"/>
              <a:ext cx="6990686" cy="4277731"/>
            </a:xfrm>
            <a:prstGeom prst="rect">
              <a:avLst/>
            </a:prstGeom>
            <a:noFill/>
          </p:spPr>
        </p:pic>
        <p:pic>
          <p:nvPicPr>
            <p:cNvPr id="1027" name="Picture 3" descr="Z:\home\adam\Dropbox\Work\Peninsula Manuscript\HRP_vwho.png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364550" y="1214730"/>
              <a:ext cx="4572397" cy="53954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Chalk Main VWHO</a:t>
            </a:r>
            <a:endParaRPr lang="en-US" dirty="0"/>
          </a:p>
        </p:txBody>
      </p:sp>
      <p:pic>
        <p:nvPicPr>
          <p:cNvPr id="4" name="Content Placeholder 3" descr="RCM_analogs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09601" y="1634423"/>
            <a:ext cx="5092634" cy="3122439"/>
          </a:xfrm>
        </p:spPr>
      </p:pic>
      <p:pic>
        <p:nvPicPr>
          <p:cNvPr id="8" name="Picture 7" descr="RCM_vwho.png"/>
          <p:cNvPicPr preferRelativeResize="0"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7540" y="1569349"/>
            <a:ext cx="3200678" cy="368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Trout Habitat “Squeeze”</a:t>
            </a:r>
            <a:endParaRPr lang="en-US" dirty="0"/>
          </a:p>
        </p:txBody>
      </p:sp>
      <p:pic>
        <p:nvPicPr>
          <p:cNvPr id="5" name="Picture 4" descr="laketrouthabitat_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7488" y="1377950"/>
            <a:ext cx="870902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ketrouthabitat_2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725" y="1377950"/>
            <a:ext cx="871855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6261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dirty="0">
                <a:latin typeface="Calibri" pitchFamily="34" charset="0"/>
              </a:rPr>
              <a:t>Provincial </a:t>
            </a:r>
            <a:r>
              <a:rPr lang="en-CA" sz="2400" dirty="0" smtClean="0">
                <a:latin typeface="Calibri" pitchFamily="34" charset="0"/>
              </a:rPr>
              <a:t>Criterion for </a:t>
            </a:r>
            <a:r>
              <a:rPr lang="en-CA" sz="2400" dirty="0">
                <a:latin typeface="Calibri" pitchFamily="34" charset="0"/>
              </a:rPr>
              <a:t>Volume-weighted Hypolimnetic O</a:t>
            </a:r>
            <a:r>
              <a:rPr lang="en-CA" sz="2400" baseline="-25000" dirty="0">
                <a:latin typeface="Calibri" pitchFamily="34" charset="0"/>
              </a:rPr>
              <a:t>2</a:t>
            </a:r>
            <a:r>
              <a:rPr lang="en-CA" sz="2400" dirty="0">
                <a:latin typeface="Calibri" pitchFamily="34" charset="0"/>
              </a:rPr>
              <a:t> &gt; 7 mg/L</a:t>
            </a:r>
            <a:r>
              <a:rPr lang="en-CA" dirty="0">
                <a:latin typeface="Calibri" pitchFamily="34" charset="0"/>
              </a:rPr>
              <a:t> </a:t>
            </a:r>
          </a:p>
          <a:p>
            <a:pPr algn="ctr"/>
            <a:r>
              <a:rPr lang="en-CA" dirty="0">
                <a:latin typeface="Calibri" pitchFamily="34" charset="0"/>
              </a:rPr>
              <a:t>(Evans et al. 2007)             </a:t>
            </a:r>
          </a:p>
        </p:txBody>
      </p:sp>
      <p:pic>
        <p:nvPicPr>
          <p:cNvPr id="8" name="Picture 4" descr="http://sustainableblue.com/wp-content/themes/maintheme/images/fish-outline-rainbow-trout.pn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2069" y="3361122"/>
            <a:ext cx="1512168" cy="591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1338"/>
            <a:ext cx="4894385" cy="5342746"/>
          </a:xfrm>
        </p:spPr>
        <p:txBody>
          <a:bodyPr>
            <a:normAutofit/>
          </a:bodyPr>
          <a:lstStyle/>
          <a:p>
            <a:r>
              <a:rPr lang="en-US" dirty="0" smtClean="0"/>
              <a:t>Located on the Precambrian Shield in south-central ON</a:t>
            </a:r>
          </a:p>
          <a:p>
            <a:r>
              <a:rPr lang="en-US" dirty="0" smtClean="0"/>
              <a:t>Stocked with Lake Trout to support recreational fishing</a:t>
            </a:r>
          </a:p>
          <a:p>
            <a:r>
              <a:rPr lang="en-US" dirty="0" smtClean="0"/>
              <a:t>Since European settlement, the catchment has experienced varied environmental stressors:</a:t>
            </a:r>
          </a:p>
          <a:p>
            <a:pPr lvl="1"/>
            <a:r>
              <a:rPr lang="en-US" dirty="0" smtClean="0"/>
              <a:t>Forest clearance</a:t>
            </a:r>
          </a:p>
          <a:p>
            <a:pPr lvl="1"/>
            <a:r>
              <a:rPr lang="en-US" dirty="0" smtClean="0"/>
              <a:t>Water level management </a:t>
            </a:r>
          </a:p>
          <a:p>
            <a:pPr lvl="1"/>
            <a:r>
              <a:rPr lang="en-US" dirty="0" smtClean="0"/>
              <a:t>Land-use changes related to cottage and resort development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58153" y="1418492"/>
          <a:ext cx="3704493" cy="438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720"/>
                <a:gridCol w="1103773"/>
              </a:tblGrid>
              <a:tr h="37401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Peninsula Lake Characteristics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45° 20′ N 79° 06′ W</a:t>
                      </a:r>
                      <a:endParaRPr lang="en-US" baseline="30000" dirty="0"/>
                    </a:p>
                  </a:txBody>
                  <a:tcPr anchor="ctr"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8.4 km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Drainage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 km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Watershed Forested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47.0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Watershed Developed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 m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Phosphorus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g/L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Dissolved Organic Carbon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mg/L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Lake Trout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P-G-T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Lake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58153" y="1500553"/>
          <a:ext cx="3704493" cy="389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955"/>
                <a:gridCol w="2051538"/>
              </a:tblGrid>
              <a:tr h="37401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Peninsula Lake Timeline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Pioneers</a:t>
                      </a:r>
                      <a:endParaRPr lang="en-US" baseline="30000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Road</a:t>
                      </a:r>
                      <a:endParaRPr lang="en-US" baseline="30000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Railway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1870-1890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 of Local Industries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Deerhurst</a:t>
                      </a:r>
                      <a:r>
                        <a:rPr lang="en-US" dirty="0" smtClean="0"/>
                        <a:t> Resort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 1800s</a:t>
                      </a:r>
                      <a:r>
                        <a:rPr lang="en-US" baseline="0" dirty="0" smtClean="0"/>
                        <a:t> – Early 1900s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Significant Timber</a:t>
                      </a:r>
                      <a:r>
                        <a:rPr lang="en-US" baseline="0" dirty="0" smtClean="0"/>
                        <a:t> Harvesting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Sewage Treatment</a:t>
                      </a:r>
                      <a:endParaRPr lang="en-US" dirty="0"/>
                    </a:p>
                  </a:txBody>
                  <a:tcPr/>
                </a:tc>
              </a:tr>
              <a:tr h="3740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G8 Summit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81338"/>
            <a:ext cx="4613031" cy="4076108"/>
          </a:xfrm>
        </p:spPr>
        <p:txBody>
          <a:bodyPr>
            <a:normAutofit/>
          </a:bodyPr>
          <a:lstStyle/>
          <a:p>
            <a:r>
              <a:rPr lang="en-US" dirty="0" err="1" smtClean="0"/>
              <a:t>Deerhurst</a:t>
            </a:r>
            <a:r>
              <a:rPr lang="en-US" dirty="0" smtClean="0"/>
              <a:t> Resort</a:t>
            </a:r>
          </a:p>
          <a:p>
            <a:pPr lvl="1"/>
            <a:r>
              <a:rPr lang="en-US" dirty="0" smtClean="0"/>
              <a:t>Established 1896, first major resort on the northern lakes of </a:t>
            </a:r>
            <a:r>
              <a:rPr lang="en-US" dirty="0" err="1" smtClean="0"/>
              <a:t>Muskoka</a:t>
            </a:r>
            <a:endParaRPr lang="en-US" dirty="0" smtClean="0"/>
          </a:p>
          <a:p>
            <a:pPr lvl="1"/>
            <a:r>
              <a:rPr lang="en-US" dirty="0" smtClean="0"/>
              <a:t>Today it spans 800+ acres and can host 1000 guests</a:t>
            </a:r>
          </a:p>
          <a:p>
            <a:pPr lvl="1"/>
            <a:r>
              <a:rPr lang="en-US" dirty="0" smtClean="0"/>
              <a:t>Prior to the 1970s the resort pumped its raw sewage directly into the lake</a:t>
            </a:r>
          </a:p>
        </p:txBody>
      </p:sp>
      <p:pic>
        <p:nvPicPr>
          <p:cNvPr id="8" name="Picture 7" descr="aerial_deerhu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56" y="5029174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gle Earth_0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463040"/>
            <a:ext cx="8677402" cy="4983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Lake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Lake</a:t>
            </a:r>
            <a:endParaRPr lang="en-US" dirty="0"/>
          </a:p>
        </p:txBody>
      </p:sp>
      <p:pic>
        <p:nvPicPr>
          <p:cNvPr id="4" name="Content Placeholder 3" descr="Google Earth_00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600" y="1463040"/>
            <a:ext cx="8686800" cy="4982845"/>
          </a:xfrm>
        </p:spPr>
      </p:pic>
      <p:sp>
        <p:nvSpPr>
          <p:cNvPr id="6" name="Freeform 5"/>
          <p:cNvSpPr/>
          <p:nvPr/>
        </p:nvSpPr>
        <p:spPr>
          <a:xfrm>
            <a:off x="3763525" y="2861444"/>
            <a:ext cx="220662" cy="222250"/>
          </a:xfrm>
          <a:custGeom>
            <a:avLst/>
            <a:gdLst>
              <a:gd name="connsiteX0" fmla="*/ 108743 w 220662"/>
              <a:gd name="connsiteY0" fmla="*/ 165497 h 222250"/>
              <a:gd name="connsiteX1" fmla="*/ 56356 w 220662"/>
              <a:gd name="connsiteY1" fmla="*/ 215503 h 222250"/>
              <a:gd name="connsiteX2" fmla="*/ 20637 w 220662"/>
              <a:gd name="connsiteY2" fmla="*/ 205978 h 222250"/>
              <a:gd name="connsiteX3" fmla="*/ 6350 w 220662"/>
              <a:gd name="connsiteY3" fmla="*/ 165497 h 222250"/>
              <a:gd name="connsiteX4" fmla="*/ 1587 w 220662"/>
              <a:gd name="connsiteY4" fmla="*/ 117872 h 222250"/>
              <a:gd name="connsiteX5" fmla="*/ 15875 w 220662"/>
              <a:gd name="connsiteY5" fmla="*/ 70247 h 222250"/>
              <a:gd name="connsiteX6" fmla="*/ 30162 w 220662"/>
              <a:gd name="connsiteY6" fmla="*/ 58341 h 222250"/>
              <a:gd name="connsiteX7" fmla="*/ 84931 w 220662"/>
              <a:gd name="connsiteY7" fmla="*/ 22622 h 222250"/>
              <a:gd name="connsiteX8" fmla="*/ 120650 w 220662"/>
              <a:gd name="connsiteY8" fmla="*/ 10716 h 222250"/>
              <a:gd name="connsiteX9" fmla="*/ 182562 w 220662"/>
              <a:gd name="connsiteY9" fmla="*/ 1191 h 222250"/>
              <a:gd name="connsiteX10" fmla="*/ 206375 w 220662"/>
              <a:gd name="connsiteY10" fmla="*/ 17860 h 222250"/>
              <a:gd name="connsiteX11" fmla="*/ 220662 w 220662"/>
              <a:gd name="connsiteY11" fmla="*/ 53578 h 222250"/>
              <a:gd name="connsiteX12" fmla="*/ 206375 w 220662"/>
              <a:gd name="connsiteY12" fmla="*/ 110728 h 222250"/>
              <a:gd name="connsiteX13" fmla="*/ 108743 w 220662"/>
              <a:gd name="connsiteY13" fmla="*/ 165497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662" h="222250">
                <a:moveTo>
                  <a:pt x="108743" y="165497"/>
                </a:moveTo>
                <a:cubicBezTo>
                  <a:pt x="83740" y="182959"/>
                  <a:pt x="71040" y="208756"/>
                  <a:pt x="56356" y="215503"/>
                </a:cubicBezTo>
                <a:cubicBezTo>
                  <a:pt x="41672" y="222250"/>
                  <a:pt x="28971" y="214312"/>
                  <a:pt x="20637" y="205978"/>
                </a:cubicBezTo>
                <a:cubicBezTo>
                  <a:pt x="12303" y="197644"/>
                  <a:pt x="9525" y="180181"/>
                  <a:pt x="6350" y="165497"/>
                </a:cubicBezTo>
                <a:cubicBezTo>
                  <a:pt x="3175" y="150813"/>
                  <a:pt x="0" y="133747"/>
                  <a:pt x="1587" y="117872"/>
                </a:cubicBezTo>
                <a:cubicBezTo>
                  <a:pt x="3175" y="101997"/>
                  <a:pt x="11113" y="80169"/>
                  <a:pt x="15875" y="70247"/>
                </a:cubicBezTo>
                <a:cubicBezTo>
                  <a:pt x="20637" y="60325"/>
                  <a:pt x="18653" y="66279"/>
                  <a:pt x="30162" y="58341"/>
                </a:cubicBezTo>
                <a:cubicBezTo>
                  <a:pt x="41671" y="50404"/>
                  <a:pt x="69850" y="30560"/>
                  <a:pt x="84931" y="22622"/>
                </a:cubicBezTo>
                <a:cubicBezTo>
                  <a:pt x="100012" y="14685"/>
                  <a:pt x="104378" y="14288"/>
                  <a:pt x="120650" y="10716"/>
                </a:cubicBezTo>
                <a:cubicBezTo>
                  <a:pt x="136922" y="7144"/>
                  <a:pt x="168275" y="0"/>
                  <a:pt x="182562" y="1191"/>
                </a:cubicBezTo>
                <a:cubicBezTo>
                  <a:pt x="196849" y="2382"/>
                  <a:pt x="200025" y="9129"/>
                  <a:pt x="206375" y="17860"/>
                </a:cubicBezTo>
                <a:cubicBezTo>
                  <a:pt x="212725" y="26591"/>
                  <a:pt x="220662" y="38100"/>
                  <a:pt x="220662" y="53578"/>
                </a:cubicBezTo>
                <a:cubicBezTo>
                  <a:pt x="220662" y="69056"/>
                  <a:pt x="219869" y="95250"/>
                  <a:pt x="206375" y="110728"/>
                </a:cubicBezTo>
                <a:cubicBezTo>
                  <a:pt x="192881" y="126206"/>
                  <a:pt x="133746" y="148035"/>
                  <a:pt x="108743" y="16549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Chironomids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81338"/>
            <a:ext cx="5709212" cy="53427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Chironomidae (non-biting midges) are a widespread insect family </a:t>
            </a:r>
          </a:p>
          <a:p>
            <a:r>
              <a:rPr lang="en-US" dirty="0" smtClean="0"/>
              <a:t>Larval head capsules preserve well in lake sediments (identifiable to genus/species level)</a:t>
            </a:r>
          </a:p>
          <a:p>
            <a:r>
              <a:rPr lang="en-US" dirty="0" smtClean="0"/>
              <a:t>Reliable ecological indicators due to rapid life cycle, active dispersal, and sensitivity to variety of environmental variables</a:t>
            </a:r>
          </a:p>
          <a:p>
            <a:r>
              <a:rPr lang="en-US" dirty="0" smtClean="0"/>
              <a:t>Sedimentary chironomid assemblages have been used to study:</a:t>
            </a:r>
          </a:p>
          <a:p>
            <a:pPr lvl="1"/>
            <a:r>
              <a:rPr lang="en-US" dirty="0" smtClean="0"/>
              <a:t>Climate (temperature)</a:t>
            </a:r>
          </a:p>
          <a:p>
            <a:pPr lvl="1"/>
            <a:r>
              <a:rPr lang="en-US" dirty="0" smtClean="0"/>
              <a:t>Eutrophication and oxygen depletion </a:t>
            </a:r>
            <a:br>
              <a:rPr lang="en-US" dirty="0" smtClean="0"/>
            </a:br>
            <a:r>
              <a:rPr lang="en-US" dirty="0" smtClean="0"/>
              <a:t>(volume-weighted hypolimnetic oxygen; VWHO)</a:t>
            </a:r>
          </a:p>
          <a:p>
            <a:endParaRPr lang="en-US" dirty="0"/>
          </a:p>
        </p:txBody>
      </p:sp>
      <p:grpSp>
        <p:nvGrpSpPr>
          <p:cNvPr id="8" name="Group 9"/>
          <p:cNvGrpSpPr/>
          <p:nvPr/>
        </p:nvGrpSpPr>
        <p:grpSpPr>
          <a:xfrm>
            <a:off x="6245715" y="1090283"/>
            <a:ext cx="2514600" cy="5348785"/>
            <a:chOff x="6558240" y="952462"/>
            <a:chExt cx="2514600" cy="5348785"/>
          </a:xfrm>
        </p:grpSpPr>
        <p:pic>
          <p:nvPicPr>
            <p:cNvPr id="6" name="Picture 8" descr="midge_larvae_fingertip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558240" y="2877347"/>
              <a:ext cx="2514600" cy="15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Polypedilum nubeculosum-type - 17-012 - 35-36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558240" y="4546207"/>
              <a:ext cx="2514600" cy="1755040"/>
            </a:xfrm>
            <a:prstGeom prst="rect">
              <a:avLst/>
            </a:prstGeom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6581388" y="952462"/>
              <a:ext cx="2491452" cy="1846920"/>
              <a:chOff x="6517593" y="234824"/>
              <a:chExt cx="2138075" cy="1584960"/>
            </a:xfrm>
          </p:grpSpPr>
          <p:pic>
            <p:nvPicPr>
              <p:cNvPr id="4" name="Picture 3" descr="C:\Andrew\conferences\images\chironomid_head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632048" y="234824"/>
                <a:ext cx="1023620" cy="1584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4" descr="D:\RESEARCH\SLIDES\jpgs\chironomus.gi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517593" y="234824"/>
                <a:ext cx="1031240" cy="1584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1338"/>
            <a:ext cx="6117336" cy="5342746"/>
          </a:xfrm>
        </p:spPr>
        <p:txBody>
          <a:bodyPr>
            <a:normAutofit/>
          </a:bodyPr>
          <a:lstStyle/>
          <a:p>
            <a:r>
              <a:rPr lang="en-US" dirty="0" smtClean="0"/>
              <a:t>Diatoms (Class: </a:t>
            </a:r>
            <a:r>
              <a:rPr lang="en-US" dirty="0" err="1" smtClean="0"/>
              <a:t>Bacillariophyceae</a:t>
            </a:r>
            <a:r>
              <a:rPr lang="en-US" dirty="0" smtClean="0"/>
              <a:t>) are a major algal group</a:t>
            </a:r>
          </a:p>
          <a:p>
            <a:r>
              <a:rPr lang="en-US" dirty="0" smtClean="0"/>
              <a:t>Siliceous cell walls preserve well in lake sediments</a:t>
            </a:r>
          </a:p>
          <a:p>
            <a:r>
              <a:rPr lang="en-US" dirty="0" smtClean="0"/>
              <a:t>Most widely used ecological indicators</a:t>
            </a:r>
          </a:p>
          <a:p>
            <a:r>
              <a:rPr lang="en-US" dirty="0" smtClean="0"/>
              <a:t>Sedimentary diatom assemblages have been used to study:</a:t>
            </a:r>
          </a:p>
          <a:p>
            <a:pPr lvl="1"/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nutrient concentrations (e.g. TP)</a:t>
            </a:r>
          </a:p>
        </p:txBody>
      </p:sp>
      <p:pic>
        <p:nvPicPr>
          <p:cNvPr id="10" name="Picture 9" descr="diatom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02609" y="363413"/>
            <a:ext cx="2079784" cy="625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immer">
  <a:themeElements>
    <a:clrScheme name="Shimmer 16">
      <a:dk1>
        <a:srgbClr val="000000"/>
      </a:dk1>
      <a:lt1>
        <a:srgbClr val="FFFFFF"/>
      </a:lt1>
      <a:dk2>
        <a:srgbClr val="000058"/>
      </a:dk2>
      <a:lt2>
        <a:srgbClr val="DCE8F0"/>
      </a:lt2>
      <a:accent1>
        <a:srgbClr val="EAEAEA"/>
      </a:accent1>
      <a:accent2>
        <a:srgbClr val="97BAFF"/>
      </a:accent2>
      <a:accent3>
        <a:srgbClr val="FFFFFF"/>
      </a:accent3>
      <a:accent4>
        <a:srgbClr val="000000"/>
      </a:accent4>
      <a:accent5>
        <a:srgbClr val="F3F3F3"/>
      </a:accent5>
      <a:accent6>
        <a:srgbClr val="88A8E7"/>
      </a:accent6>
      <a:hlink>
        <a:srgbClr val="0066CC"/>
      </a:hlink>
      <a:folHlink>
        <a:srgbClr val="0033CC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0">
        <a:dk1>
          <a:srgbClr val="000000"/>
        </a:dk1>
        <a:lt1>
          <a:srgbClr val="FFFFFF"/>
        </a:lt1>
        <a:dk2>
          <a:srgbClr val="339966"/>
        </a:dk2>
        <a:lt2>
          <a:srgbClr val="C4E4BE"/>
        </a:lt2>
        <a:accent1>
          <a:srgbClr val="DDDDDD"/>
        </a:accent1>
        <a:accent2>
          <a:srgbClr val="B3FFB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2E7A7"/>
        </a:accent6>
        <a:hlink>
          <a:srgbClr val="3399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1">
        <a:dk1>
          <a:srgbClr val="000000"/>
        </a:dk1>
        <a:lt1>
          <a:srgbClr val="FFFFFF"/>
        </a:lt1>
        <a:dk2>
          <a:srgbClr val="339966"/>
        </a:dk2>
        <a:lt2>
          <a:srgbClr val="CFE2C8"/>
        </a:lt2>
        <a:accent1>
          <a:srgbClr val="DDDDDD"/>
        </a:accent1>
        <a:accent2>
          <a:srgbClr val="B3FFB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2E7A7"/>
        </a:accent6>
        <a:hlink>
          <a:srgbClr val="3399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2">
        <a:dk1>
          <a:srgbClr val="000000"/>
        </a:dk1>
        <a:lt1>
          <a:srgbClr val="FFFFFF"/>
        </a:lt1>
        <a:dk2>
          <a:srgbClr val="339966"/>
        </a:dk2>
        <a:lt2>
          <a:srgbClr val="E0EEDE"/>
        </a:lt2>
        <a:accent1>
          <a:srgbClr val="DDDDDD"/>
        </a:accent1>
        <a:accent2>
          <a:srgbClr val="B3FFB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2E7A7"/>
        </a:accent6>
        <a:hlink>
          <a:srgbClr val="3399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3">
        <a:dk1>
          <a:srgbClr val="000000"/>
        </a:dk1>
        <a:lt1>
          <a:srgbClr val="FFFFFF"/>
        </a:lt1>
        <a:dk2>
          <a:srgbClr val="339966"/>
        </a:dk2>
        <a:lt2>
          <a:srgbClr val="DBEBD9"/>
        </a:lt2>
        <a:accent1>
          <a:srgbClr val="DDDDDD"/>
        </a:accent1>
        <a:accent2>
          <a:srgbClr val="B3FFB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2E7A7"/>
        </a:accent6>
        <a:hlink>
          <a:srgbClr val="3399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4">
        <a:dk1>
          <a:srgbClr val="000000"/>
        </a:dk1>
        <a:lt1>
          <a:srgbClr val="FFFFFF"/>
        </a:lt1>
        <a:dk2>
          <a:srgbClr val="000058"/>
        </a:dk2>
        <a:lt2>
          <a:srgbClr val="E4EEF4"/>
        </a:lt2>
        <a:accent1>
          <a:srgbClr val="EAEAEA"/>
        </a:accent1>
        <a:accent2>
          <a:srgbClr val="97BA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8A8E7"/>
        </a:accent6>
        <a:hlink>
          <a:srgbClr val="0066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5">
        <a:dk1>
          <a:srgbClr val="000000"/>
        </a:dk1>
        <a:lt1>
          <a:srgbClr val="FFFFFF"/>
        </a:lt1>
        <a:dk2>
          <a:srgbClr val="000058"/>
        </a:dk2>
        <a:lt2>
          <a:srgbClr val="E4EEF4"/>
        </a:lt2>
        <a:accent1>
          <a:srgbClr val="EAEAEA"/>
        </a:accent1>
        <a:accent2>
          <a:srgbClr val="97BA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8A8E7"/>
        </a:accent6>
        <a:hlink>
          <a:srgbClr val="005AB4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6">
        <a:dk1>
          <a:srgbClr val="000000"/>
        </a:dk1>
        <a:lt1>
          <a:srgbClr val="FFFFFF"/>
        </a:lt1>
        <a:dk2>
          <a:srgbClr val="000058"/>
        </a:dk2>
        <a:lt2>
          <a:srgbClr val="DCE8F0"/>
        </a:lt2>
        <a:accent1>
          <a:srgbClr val="EAEAEA"/>
        </a:accent1>
        <a:accent2>
          <a:srgbClr val="97BAF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8A8E7"/>
        </a:accent6>
        <a:hlink>
          <a:srgbClr val="0066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22636</TotalTime>
  <Words>1047</Words>
  <Application>Microsoft Office PowerPoint</Application>
  <PresentationFormat>On-screen Show (4:3)</PresentationFormat>
  <Paragraphs>167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Shimmer</vt:lpstr>
      <vt:lpstr>Slide 1</vt:lpstr>
      <vt:lpstr>Lake Trout and Deepwater Oxygen</vt:lpstr>
      <vt:lpstr>Lake Trout Habitat “Squeeze”</vt:lpstr>
      <vt:lpstr>Peninsula Lake</vt:lpstr>
      <vt:lpstr>Peninsula Lake</vt:lpstr>
      <vt:lpstr>Peninsula Lake</vt:lpstr>
      <vt:lpstr>Peninsula Lake</vt:lpstr>
      <vt:lpstr>Chironomids</vt:lpstr>
      <vt:lpstr>Diatoms</vt:lpstr>
      <vt:lpstr>Previous Paleolimnological Work</vt:lpstr>
      <vt:lpstr>Previous Paleolimnological Work</vt:lpstr>
      <vt:lpstr>Peninsula Lake Revisited</vt:lpstr>
      <vt:lpstr>210Pb Chronology</vt:lpstr>
      <vt:lpstr>VRS-inferred chlorophyll a</vt:lpstr>
      <vt:lpstr>Chironomid Assemblages</vt:lpstr>
      <vt:lpstr>Peninsula VWHO</vt:lpstr>
      <vt:lpstr>Peninsula Diatoms</vt:lpstr>
      <vt:lpstr>Peninsula Diatoms</vt:lpstr>
      <vt:lpstr>Conclusions</vt:lpstr>
      <vt:lpstr>References</vt:lpstr>
      <vt:lpstr>Harp Lake VWHO</vt:lpstr>
      <vt:lpstr>Red Chalk Main VWHO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</dc:creator>
  <cp:lastModifiedBy>adam</cp:lastModifiedBy>
  <cp:revision>976</cp:revision>
  <cp:lastPrinted>2018-04-02T15:24:53Z</cp:lastPrinted>
  <dcterms:created xsi:type="dcterms:W3CDTF">2018-03-18T01:56:55Z</dcterms:created>
  <dcterms:modified xsi:type="dcterms:W3CDTF">2020-02-04T19:17:40Z</dcterms:modified>
</cp:coreProperties>
</file>