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1" r:id="rId4"/>
    <p:sldId id="260" r:id="rId5"/>
    <p:sldId id="259" r:id="rId6"/>
    <p:sldId id="258" r:id="rId7"/>
    <p:sldId id="263" r:id="rId8"/>
    <p:sldId id="262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97" autoAdjust="0"/>
  </p:normalViewPr>
  <p:slideViewPr>
    <p:cSldViewPr>
      <p:cViewPr>
        <p:scale>
          <a:sx n="80" d="100"/>
          <a:sy n="80" d="100"/>
        </p:scale>
        <p:origin x="-1032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DD0827-BCC9-40F1-8C2E-0B418C3B78D3}" type="doc">
      <dgm:prSet loTypeId="urn:microsoft.com/office/officeart/2005/8/layout/cycle6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02726E5F-75C9-4C3D-AF91-9DCBBC92230B}">
      <dgm:prSet phldrT="[Text]"/>
      <dgm:spPr>
        <a:noFill/>
      </dgm:spPr>
      <dgm:t>
        <a:bodyPr/>
        <a:lstStyle/>
        <a:p>
          <a:r>
            <a:rPr lang="en-US" dirty="0"/>
            <a:t>Chlorophyll a</a:t>
          </a:r>
        </a:p>
      </dgm:t>
    </dgm:pt>
    <dgm:pt modelId="{C62B4F86-927E-4B23-AE56-4C7D899B218C}" type="sibTrans" cxnId="{E4484198-5273-41A5-8F98-EA5EED1C0990}">
      <dgm:prSet/>
      <dgm:spPr/>
      <dgm:t>
        <a:bodyPr/>
        <a:lstStyle/>
        <a:p>
          <a:endParaRPr lang="en-US"/>
        </a:p>
      </dgm:t>
    </dgm:pt>
    <dgm:pt modelId="{7D6BBBF7-D803-49BE-BECF-491CDF440F7A}" type="parTrans" cxnId="{E4484198-5273-41A5-8F98-EA5EED1C0990}">
      <dgm:prSet/>
      <dgm:spPr/>
      <dgm:t>
        <a:bodyPr/>
        <a:lstStyle/>
        <a:p>
          <a:endParaRPr lang="en-US"/>
        </a:p>
      </dgm:t>
    </dgm:pt>
    <dgm:pt modelId="{43F3C308-A174-464A-8ADB-A09BC48EB6A4}">
      <dgm:prSet phldrT="[Text]"/>
      <dgm:spPr>
        <a:noFill/>
      </dgm:spPr>
      <dgm:t>
        <a:bodyPr/>
        <a:lstStyle/>
        <a:p>
          <a:endParaRPr lang="en-US" dirty="0"/>
        </a:p>
      </dgm:t>
    </dgm:pt>
    <dgm:pt modelId="{447DBBA2-095E-4ED8-AF3B-DDAA53FA7091}" type="sibTrans" cxnId="{C25B42E7-CB50-4F20-B12E-067700573525}">
      <dgm:prSet/>
      <dgm:spPr/>
      <dgm:t>
        <a:bodyPr/>
        <a:lstStyle/>
        <a:p>
          <a:endParaRPr lang="en-US"/>
        </a:p>
      </dgm:t>
    </dgm:pt>
    <dgm:pt modelId="{77B5E7ED-13A3-4EE7-AF16-8FC0C7766D53}" type="parTrans" cxnId="{C25B42E7-CB50-4F20-B12E-067700573525}">
      <dgm:prSet/>
      <dgm:spPr/>
      <dgm:t>
        <a:bodyPr/>
        <a:lstStyle/>
        <a:p>
          <a:endParaRPr lang="en-US"/>
        </a:p>
      </dgm:t>
    </dgm:pt>
    <dgm:pt modelId="{DCFC17C4-9237-40B7-BAD6-928C58BE1FCF}">
      <dgm:prSet phldrT="[Text]"/>
      <dgm:spPr>
        <a:noFill/>
      </dgm:spPr>
      <dgm:t>
        <a:bodyPr/>
        <a:lstStyle/>
        <a:p>
          <a:endParaRPr lang="en-US" dirty="0"/>
        </a:p>
      </dgm:t>
    </dgm:pt>
    <dgm:pt modelId="{475D9AB4-DCCE-402C-B1D3-BC8F3964879E}" type="sibTrans" cxnId="{00550BF9-E449-447A-8332-4F3953EEEB5E}">
      <dgm:prSet/>
      <dgm:spPr/>
      <dgm:t>
        <a:bodyPr/>
        <a:lstStyle/>
        <a:p>
          <a:endParaRPr lang="en-US"/>
        </a:p>
      </dgm:t>
    </dgm:pt>
    <dgm:pt modelId="{F0DE30B6-6ABC-4D8A-ACFE-EA907AD22A5E}" type="parTrans" cxnId="{00550BF9-E449-447A-8332-4F3953EEEB5E}">
      <dgm:prSet/>
      <dgm:spPr/>
      <dgm:t>
        <a:bodyPr/>
        <a:lstStyle/>
        <a:p>
          <a:endParaRPr lang="en-US"/>
        </a:p>
      </dgm:t>
    </dgm:pt>
    <dgm:pt modelId="{841A7E84-2533-4D87-8FC7-26072224562B}">
      <dgm:prSet phldrT="[Text]"/>
      <dgm:spPr>
        <a:noFill/>
      </dgm:spPr>
      <dgm:t>
        <a:bodyPr/>
        <a:lstStyle/>
        <a:p>
          <a:r>
            <a:rPr lang="en-US" dirty="0"/>
            <a:t>Diatoms</a:t>
          </a:r>
        </a:p>
      </dgm:t>
    </dgm:pt>
    <dgm:pt modelId="{E11593C4-B426-4E41-91C7-25CD70F5CA2F}" type="sibTrans" cxnId="{149F0E1D-DAAB-416F-8B4E-6BDD59AE772D}">
      <dgm:prSet/>
      <dgm:spPr/>
      <dgm:t>
        <a:bodyPr/>
        <a:lstStyle/>
        <a:p>
          <a:endParaRPr lang="en-US"/>
        </a:p>
      </dgm:t>
    </dgm:pt>
    <dgm:pt modelId="{FA47DAF8-C31D-4E52-8129-270EAD92783A}" type="parTrans" cxnId="{149F0E1D-DAAB-416F-8B4E-6BDD59AE772D}">
      <dgm:prSet/>
      <dgm:spPr/>
      <dgm:t>
        <a:bodyPr/>
        <a:lstStyle/>
        <a:p>
          <a:endParaRPr lang="en-US"/>
        </a:p>
      </dgm:t>
    </dgm:pt>
    <dgm:pt modelId="{F4F2F74C-D0D1-4797-92E1-639AC9EA0C15}">
      <dgm:prSet phldrT="[Text]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19E4A5A2-13E5-49CC-85F6-7A185F307807}" type="sibTrans" cxnId="{A99EAFCD-7C6C-4C87-BADB-67D2911C5F39}">
      <dgm:prSet/>
      <dgm:spPr/>
      <dgm:t>
        <a:bodyPr/>
        <a:lstStyle/>
        <a:p>
          <a:endParaRPr lang="en-US"/>
        </a:p>
      </dgm:t>
    </dgm:pt>
    <dgm:pt modelId="{60C287DA-2E3C-4E4E-9D11-56E60A5502F8}" type="parTrans" cxnId="{A99EAFCD-7C6C-4C87-BADB-67D2911C5F39}">
      <dgm:prSet/>
      <dgm:spPr/>
      <dgm:t>
        <a:bodyPr/>
        <a:lstStyle/>
        <a:p>
          <a:endParaRPr lang="en-US"/>
        </a:p>
      </dgm:t>
    </dgm:pt>
    <dgm:pt modelId="{D0D88DFC-74CE-4134-90AF-55EACF5ACCDB}" type="pres">
      <dgm:prSet presAssocID="{2FDD0827-BCC9-40F1-8C2E-0B418C3B78D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B763412A-904B-4801-A97C-65DEF0F38CFB}" type="pres">
      <dgm:prSet presAssocID="{F4F2F74C-D0D1-4797-92E1-639AC9EA0C1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0E5FA30-0797-4420-8B28-88810780381E}" type="pres">
      <dgm:prSet presAssocID="{F4F2F74C-D0D1-4797-92E1-639AC9EA0C15}" presName="spNode" presStyleCnt="0"/>
      <dgm:spPr/>
    </dgm:pt>
    <dgm:pt modelId="{28ED33C1-3D60-4105-8251-51B52B7FF87B}" type="pres">
      <dgm:prSet presAssocID="{19E4A5A2-13E5-49CC-85F6-7A185F307807}" presName="sibTrans" presStyleLbl="sibTrans1D1" presStyleIdx="0" presStyleCnt="5"/>
      <dgm:spPr/>
      <dgm:t>
        <a:bodyPr/>
        <a:lstStyle/>
        <a:p>
          <a:endParaRPr lang="en-CA"/>
        </a:p>
      </dgm:t>
    </dgm:pt>
    <dgm:pt modelId="{2B475845-4896-4FA4-93FD-F933BFB05552}" type="pres">
      <dgm:prSet presAssocID="{841A7E84-2533-4D87-8FC7-26072224562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70DAA91-9EFD-4854-9A17-EDE8C8CBE336}" type="pres">
      <dgm:prSet presAssocID="{841A7E84-2533-4D87-8FC7-26072224562B}" presName="spNode" presStyleCnt="0"/>
      <dgm:spPr/>
    </dgm:pt>
    <dgm:pt modelId="{F64F40B6-63DA-459F-9742-B466BDCC06A2}" type="pres">
      <dgm:prSet presAssocID="{E11593C4-B426-4E41-91C7-25CD70F5CA2F}" presName="sibTrans" presStyleLbl="sibTrans1D1" presStyleIdx="1" presStyleCnt="5"/>
      <dgm:spPr/>
      <dgm:t>
        <a:bodyPr/>
        <a:lstStyle/>
        <a:p>
          <a:endParaRPr lang="en-CA"/>
        </a:p>
      </dgm:t>
    </dgm:pt>
    <dgm:pt modelId="{738EEE5D-DC2E-4F29-8A77-ACFF5D998A34}" type="pres">
      <dgm:prSet presAssocID="{DCFC17C4-9237-40B7-BAD6-928C58BE1FC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B8EEC2B-8DA7-4F11-8058-15FC9E89AEF7}" type="pres">
      <dgm:prSet presAssocID="{DCFC17C4-9237-40B7-BAD6-928C58BE1FCF}" presName="spNode" presStyleCnt="0"/>
      <dgm:spPr/>
    </dgm:pt>
    <dgm:pt modelId="{AD252611-C977-4DCC-8823-E84CBA9CFD0E}" type="pres">
      <dgm:prSet presAssocID="{475D9AB4-DCCE-402C-B1D3-BC8F3964879E}" presName="sibTrans" presStyleLbl="sibTrans1D1" presStyleIdx="2" presStyleCnt="5"/>
      <dgm:spPr/>
      <dgm:t>
        <a:bodyPr/>
        <a:lstStyle/>
        <a:p>
          <a:endParaRPr lang="en-CA"/>
        </a:p>
      </dgm:t>
    </dgm:pt>
    <dgm:pt modelId="{89C5FFAC-C59B-4D83-A0FF-C60F79CC74FC}" type="pres">
      <dgm:prSet presAssocID="{43F3C308-A174-464A-8ADB-A09BC48EB6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4591786B-7089-4E64-A31F-76E751D4B214}" type="pres">
      <dgm:prSet presAssocID="{43F3C308-A174-464A-8ADB-A09BC48EB6A4}" presName="spNode" presStyleCnt="0"/>
      <dgm:spPr/>
    </dgm:pt>
    <dgm:pt modelId="{27D4E5AF-9F03-42CA-9559-61F8A1B9F456}" type="pres">
      <dgm:prSet presAssocID="{447DBBA2-095E-4ED8-AF3B-DDAA53FA7091}" presName="sibTrans" presStyleLbl="sibTrans1D1" presStyleIdx="3" presStyleCnt="5"/>
      <dgm:spPr/>
      <dgm:t>
        <a:bodyPr/>
        <a:lstStyle/>
        <a:p>
          <a:endParaRPr lang="en-CA"/>
        </a:p>
      </dgm:t>
    </dgm:pt>
    <dgm:pt modelId="{20816F71-0D52-484A-9DD8-5D667E1D2AFE}" type="pres">
      <dgm:prSet presAssocID="{02726E5F-75C9-4C3D-AF91-9DCBBC92230B}" presName="node" presStyleLbl="node1" presStyleIdx="4" presStyleCnt="5" custScaleX="101132" custScaleY="9902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CB4D90A4-D9A5-47BF-BFE5-264B9D1676E5}" type="pres">
      <dgm:prSet presAssocID="{02726E5F-75C9-4C3D-AF91-9DCBBC92230B}" presName="spNode" presStyleCnt="0"/>
      <dgm:spPr/>
    </dgm:pt>
    <dgm:pt modelId="{14792E5A-3D65-4740-B1E9-E7EF3E62EA7F}" type="pres">
      <dgm:prSet presAssocID="{C62B4F86-927E-4B23-AE56-4C7D899B218C}" presName="sibTrans" presStyleLbl="sibTrans1D1" presStyleIdx="4" presStyleCnt="5"/>
      <dgm:spPr/>
      <dgm:t>
        <a:bodyPr/>
        <a:lstStyle/>
        <a:p>
          <a:endParaRPr lang="en-CA"/>
        </a:p>
      </dgm:t>
    </dgm:pt>
  </dgm:ptLst>
  <dgm:cxnLst>
    <dgm:cxn modelId="{A99EAFCD-7C6C-4C87-BADB-67D2911C5F39}" srcId="{2FDD0827-BCC9-40F1-8C2E-0B418C3B78D3}" destId="{F4F2F74C-D0D1-4797-92E1-639AC9EA0C15}" srcOrd="0" destOrd="0" parTransId="{60C287DA-2E3C-4E4E-9D11-56E60A5502F8}" sibTransId="{19E4A5A2-13E5-49CC-85F6-7A185F307807}"/>
    <dgm:cxn modelId="{00550BF9-E449-447A-8332-4F3953EEEB5E}" srcId="{2FDD0827-BCC9-40F1-8C2E-0B418C3B78D3}" destId="{DCFC17C4-9237-40B7-BAD6-928C58BE1FCF}" srcOrd="2" destOrd="0" parTransId="{F0DE30B6-6ABC-4D8A-ACFE-EA907AD22A5E}" sibTransId="{475D9AB4-DCCE-402C-B1D3-BC8F3964879E}"/>
    <dgm:cxn modelId="{E4484198-5273-41A5-8F98-EA5EED1C0990}" srcId="{2FDD0827-BCC9-40F1-8C2E-0B418C3B78D3}" destId="{02726E5F-75C9-4C3D-AF91-9DCBBC92230B}" srcOrd="4" destOrd="0" parTransId="{7D6BBBF7-D803-49BE-BECF-491CDF440F7A}" sibTransId="{C62B4F86-927E-4B23-AE56-4C7D899B218C}"/>
    <dgm:cxn modelId="{72DDEBDD-C75A-469A-80F5-962769713E5E}" type="presOf" srcId="{475D9AB4-DCCE-402C-B1D3-BC8F3964879E}" destId="{AD252611-C977-4DCC-8823-E84CBA9CFD0E}" srcOrd="0" destOrd="0" presId="urn:microsoft.com/office/officeart/2005/8/layout/cycle6"/>
    <dgm:cxn modelId="{11D7D03C-8E15-4F95-A3A1-91DB7A78B355}" type="presOf" srcId="{DCFC17C4-9237-40B7-BAD6-928C58BE1FCF}" destId="{738EEE5D-DC2E-4F29-8A77-ACFF5D998A34}" srcOrd="0" destOrd="0" presId="urn:microsoft.com/office/officeart/2005/8/layout/cycle6"/>
    <dgm:cxn modelId="{F30A1432-774F-484C-AF3F-8611015FC551}" type="presOf" srcId="{19E4A5A2-13E5-49CC-85F6-7A185F307807}" destId="{28ED33C1-3D60-4105-8251-51B52B7FF87B}" srcOrd="0" destOrd="0" presId="urn:microsoft.com/office/officeart/2005/8/layout/cycle6"/>
    <dgm:cxn modelId="{82E10780-E10D-40EC-A46B-C030704120A1}" type="presOf" srcId="{F4F2F74C-D0D1-4797-92E1-639AC9EA0C15}" destId="{B763412A-904B-4801-A97C-65DEF0F38CFB}" srcOrd="0" destOrd="0" presId="urn:microsoft.com/office/officeart/2005/8/layout/cycle6"/>
    <dgm:cxn modelId="{7694C816-6267-4F3B-B0BC-E4F77BE54425}" type="presOf" srcId="{02726E5F-75C9-4C3D-AF91-9DCBBC92230B}" destId="{20816F71-0D52-484A-9DD8-5D667E1D2AFE}" srcOrd="0" destOrd="0" presId="urn:microsoft.com/office/officeart/2005/8/layout/cycle6"/>
    <dgm:cxn modelId="{C25B42E7-CB50-4F20-B12E-067700573525}" srcId="{2FDD0827-BCC9-40F1-8C2E-0B418C3B78D3}" destId="{43F3C308-A174-464A-8ADB-A09BC48EB6A4}" srcOrd="3" destOrd="0" parTransId="{77B5E7ED-13A3-4EE7-AF16-8FC0C7766D53}" sibTransId="{447DBBA2-095E-4ED8-AF3B-DDAA53FA7091}"/>
    <dgm:cxn modelId="{9458B404-8563-4735-9547-32DF23042424}" type="presOf" srcId="{447DBBA2-095E-4ED8-AF3B-DDAA53FA7091}" destId="{27D4E5AF-9F03-42CA-9559-61F8A1B9F456}" srcOrd="0" destOrd="0" presId="urn:microsoft.com/office/officeart/2005/8/layout/cycle6"/>
    <dgm:cxn modelId="{3FC8B432-A701-4903-8583-68532AADB72F}" type="presOf" srcId="{C62B4F86-927E-4B23-AE56-4C7D899B218C}" destId="{14792E5A-3D65-4740-B1E9-E7EF3E62EA7F}" srcOrd="0" destOrd="0" presId="urn:microsoft.com/office/officeart/2005/8/layout/cycle6"/>
    <dgm:cxn modelId="{72AA2E0A-3DAE-4CC7-9A7C-F9490C484D3F}" type="presOf" srcId="{43F3C308-A174-464A-8ADB-A09BC48EB6A4}" destId="{89C5FFAC-C59B-4D83-A0FF-C60F79CC74FC}" srcOrd="0" destOrd="0" presId="urn:microsoft.com/office/officeart/2005/8/layout/cycle6"/>
    <dgm:cxn modelId="{B6B81211-6C46-4B63-B81D-16B4378402DF}" type="presOf" srcId="{E11593C4-B426-4E41-91C7-25CD70F5CA2F}" destId="{F64F40B6-63DA-459F-9742-B466BDCC06A2}" srcOrd="0" destOrd="0" presId="urn:microsoft.com/office/officeart/2005/8/layout/cycle6"/>
    <dgm:cxn modelId="{149F0E1D-DAAB-416F-8B4E-6BDD59AE772D}" srcId="{2FDD0827-BCC9-40F1-8C2E-0B418C3B78D3}" destId="{841A7E84-2533-4D87-8FC7-26072224562B}" srcOrd="1" destOrd="0" parTransId="{FA47DAF8-C31D-4E52-8129-270EAD92783A}" sibTransId="{E11593C4-B426-4E41-91C7-25CD70F5CA2F}"/>
    <dgm:cxn modelId="{7E6E8642-E26F-4DE7-8F8B-BC00FC642004}" type="presOf" srcId="{841A7E84-2533-4D87-8FC7-26072224562B}" destId="{2B475845-4896-4FA4-93FD-F933BFB05552}" srcOrd="0" destOrd="0" presId="urn:microsoft.com/office/officeart/2005/8/layout/cycle6"/>
    <dgm:cxn modelId="{C03E0E39-80C8-4D1C-8C17-817E69C99858}" type="presOf" srcId="{2FDD0827-BCC9-40F1-8C2E-0B418C3B78D3}" destId="{D0D88DFC-74CE-4134-90AF-55EACF5ACCDB}" srcOrd="0" destOrd="0" presId="urn:microsoft.com/office/officeart/2005/8/layout/cycle6"/>
    <dgm:cxn modelId="{4FDD769B-5106-4C6C-A94D-9BEAEAEAE62D}" type="presParOf" srcId="{D0D88DFC-74CE-4134-90AF-55EACF5ACCDB}" destId="{B763412A-904B-4801-A97C-65DEF0F38CFB}" srcOrd="0" destOrd="0" presId="urn:microsoft.com/office/officeart/2005/8/layout/cycle6"/>
    <dgm:cxn modelId="{7071DEA7-8409-4BB0-A282-25FF0657D0E4}" type="presParOf" srcId="{D0D88DFC-74CE-4134-90AF-55EACF5ACCDB}" destId="{60E5FA30-0797-4420-8B28-88810780381E}" srcOrd="1" destOrd="0" presId="urn:microsoft.com/office/officeart/2005/8/layout/cycle6"/>
    <dgm:cxn modelId="{4341D285-87DE-4878-8BBE-E3262CE6D9D6}" type="presParOf" srcId="{D0D88DFC-74CE-4134-90AF-55EACF5ACCDB}" destId="{28ED33C1-3D60-4105-8251-51B52B7FF87B}" srcOrd="2" destOrd="0" presId="urn:microsoft.com/office/officeart/2005/8/layout/cycle6"/>
    <dgm:cxn modelId="{2C6F22EC-9953-4A5E-8B00-F9F674997C36}" type="presParOf" srcId="{D0D88DFC-74CE-4134-90AF-55EACF5ACCDB}" destId="{2B475845-4896-4FA4-93FD-F933BFB05552}" srcOrd="3" destOrd="0" presId="urn:microsoft.com/office/officeart/2005/8/layout/cycle6"/>
    <dgm:cxn modelId="{52514511-87FD-4F9F-9635-C0445D1CBC94}" type="presParOf" srcId="{D0D88DFC-74CE-4134-90AF-55EACF5ACCDB}" destId="{570DAA91-9EFD-4854-9A17-EDE8C8CBE336}" srcOrd="4" destOrd="0" presId="urn:microsoft.com/office/officeart/2005/8/layout/cycle6"/>
    <dgm:cxn modelId="{5FA52236-E0EB-4DAE-9609-06912D588577}" type="presParOf" srcId="{D0D88DFC-74CE-4134-90AF-55EACF5ACCDB}" destId="{F64F40B6-63DA-459F-9742-B466BDCC06A2}" srcOrd="5" destOrd="0" presId="urn:microsoft.com/office/officeart/2005/8/layout/cycle6"/>
    <dgm:cxn modelId="{CDC52AC9-18FF-4C1C-8133-C847D8243C8D}" type="presParOf" srcId="{D0D88DFC-74CE-4134-90AF-55EACF5ACCDB}" destId="{738EEE5D-DC2E-4F29-8A77-ACFF5D998A34}" srcOrd="6" destOrd="0" presId="urn:microsoft.com/office/officeart/2005/8/layout/cycle6"/>
    <dgm:cxn modelId="{C77B801C-F833-4E35-ACED-1BD8473C1D05}" type="presParOf" srcId="{D0D88DFC-74CE-4134-90AF-55EACF5ACCDB}" destId="{0B8EEC2B-8DA7-4F11-8058-15FC9E89AEF7}" srcOrd="7" destOrd="0" presId="urn:microsoft.com/office/officeart/2005/8/layout/cycle6"/>
    <dgm:cxn modelId="{4DF54CAD-F4AA-42B8-907D-FEEC5DA56168}" type="presParOf" srcId="{D0D88DFC-74CE-4134-90AF-55EACF5ACCDB}" destId="{AD252611-C977-4DCC-8823-E84CBA9CFD0E}" srcOrd="8" destOrd="0" presId="urn:microsoft.com/office/officeart/2005/8/layout/cycle6"/>
    <dgm:cxn modelId="{17E3B956-11A9-42DC-BB68-F8C1BBB9CC9D}" type="presParOf" srcId="{D0D88DFC-74CE-4134-90AF-55EACF5ACCDB}" destId="{89C5FFAC-C59B-4D83-A0FF-C60F79CC74FC}" srcOrd="9" destOrd="0" presId="urn:microsoft.com/office/officeart/2005/8/layout/cycle6"/>
    <dgm:cxn modelId="{0AC09D9E-B5A0-4EAF-A59B-4E9870D65CA9}" type="presParOf" srcId="{D0D88DFC-74CE-4134-90AF-55EACF5ACCDB}" destId="{4591786B-7089-4E64-A31F-76E751D4B214}" srcOrd="10" destOrd="0" presId="urn:microsoft.com/office/officeart/2005/8/layout/cycle6"/>
    <dgm:cxn modelId="{FEA0B794-E0CC-4668-8744-7D3959CC17A8}" type="presParOf" srcId="{D0D88DFC-74CE-4134-90AF-55EACF5ACCDB}" destId="{27D4E5AF-9F03-42CA-9559-61F8A1B9F456}" srcOrd="11" destOrd="0" presId="urn:microsoft.com/office/officeart/2005/8/layout/cycle6"/>
    <dgm:cxn modelId="{D9BF102C-EA73-428D-9278-D87099D8056C}" type="presParOf" srcId="{D0D88DFC-74CE-4134-90AF-55EACF5ACCDB}" destId="{20816F71-0D52-484A-9DD8-5D667E1D2AFE}" srcOrd="12" destOrd="0" presId="urn:microsoft.com/office/officeart/2005/8/layout/cycle6"/>
    <dgm:cxn modelId="{0702C92E-96E6-4DFC-9074-92BD6BF69C93}" type="presParOf" srcId="{D0D88DFC-74CE-4134-90AF-55EACF5ACCDB}" destId="{CB4D90A4-D9A5-47BF-BFE5-264B9D1676E5}" srcOrd="13" destOrd="0" presId="urn:microsoft.com/office/officeart/2005/8/layout/cycle6"/>
    <dgm:cxn modelId="{EAC71358-C7BB-4219-9D28-06FC9B9BC6CE}" type="presParOf" srcId="{D0D88DFC-74CE-4134-90AF-55EACF5ACCDB}" destId="{14792E5A-3D65-4740-B1E9-E7EF3E62EA7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63412A-904B-4801-A97C-65DEF0F38CFB}">
      <dsp:nvSpPr>
        <dsp:cNvPr id="0" name=""/>
        <dsp:cNvSpPr/>
      </dsp:nvSpPr>
      <dsp:spPr>
        <a:xfrm>
          <a:off x="2832316" y="1420"/>
          <a:ext cx="1481149" cy="96274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2832316" y="1420"/>
        <a:ext cx="1481149" cy="962747"/>
      </dsp:txXfrm>
    </dsp:sp>
    <dsp:sp modelId="{28ED33C1-3D60-4105-8251-51B52B7FF87B}">
      <dsp:nvSpPr>
        <dsp:cNvPr id="0" name=""/>
        <dsp:cNvSpPr/>
      </dsp:nvSpPr>
      <dsp:spPr>
        <a:xfrm>
          <a:off x="1649617" y="482794"/>
          <a:ext cx="3846547" cy="3846547"/>
        </a:xfrm>
        <a:custGeom>
          <a:avLst/>
          <a:gdLst/>
          <a:ahLst/>
          <a:cxnLst/>
          <a:rect l="0" t="0" r="0" b="0"/>
          <a:pathLst>
            <a:path>
              <a:moveTo>
                <a:pt x="2674021" y="152578"/>
              </a:moveTo>
              <a:arcTo wR="1923273" hR="1923273" stAng="17578572" swAng="196123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475845-4896-4FA4-93FD-F933BFB05552}">
      <dsp:nvSpPr>
        <dsp:cNvPr id="0" name=""/>
        <dsp:cNvSpPr/>
      </dsp:nvSpPr>
      <dsp:spPr>
        <a:xfrm>
          <a:off x="4661458" y="1330369"/>
          <a:ext cx="1481149" cy="962747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Diatoms</a:t>
          </a:r>
        </a:p>
      </dsp:txBody>
      <dsp:txXfrm>
        <a:off x="4661458" y="1330369"/>
        <a:ext cx="1481149" cy="962747"/>
      </dsp:txXfrm>
    </dsp:sp>
    <dsp:sp modelId="{F64F40B6-63DA-459F-9742-B466BDCC06A2}">
      <dsp:nvSpPr>
        <dsp:cNvPr id="0" name=""/>
        <dsp:cNvSpPr/>
      </dsp:nvSpPr>
      <dsp:spPr>
        <a:xfrm>
          <a:off x="1649617" y="482794"/>
          <a:ext cx="3846547" cy="3846547"/>
        </a:xfrm>
        <a:custGeom>
          <a:avLst/>
          <a:gdLst/>
          <a:ahLst/>
          <a:cxnLst/>
          <a:rect l="0" t="0" r="0" b="0"/>
          <a:pathLst>
            <a:path>
              <a:moveTo>
                <a:pt x="3843911" y="1822615"/>
              </a:moveTo>
              <a:arcTo wR="1923273" hR="1923273" stAng="21419997" swAng="2196070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8EEE5D-DC2E-4F29-8A77-ACFF5D998A34}">
      <dsp:nvSpPr>
        <dsp:cNvPr id="0" name=""/>
        <dsp:cNvSpPr/>
      </dsp:nvSpPr>
      <dsp:spPr>
        <a:xfrm>
          <a:off x="3962788" y="3480655"/>
          <a:ext cx="1481149" cy="962747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3962788" y="3480655"/>
        <a:ext cx="1481149" cy="962747"/>
      </dsp:txXfrm>
    </dsp:sp>
    <dsp:sp modelId="{AD252611-C977-4DCC-8823-E84CBA9CFD0E}">
      <dsp:nvSpPr>
        <dsp:cNvPr id="0" name=""/>
        <dsp:cNvSpPr/>
      </dsp:nvSpPr>
      <dsp:spPr>
        <a:xfrm>
          <a:off x="1649617" y="482794"/>
          <a:ext cx="3846547" cy="3846547"/>
        </a:xfrm>
        <a:custGeom>
          <a:avLst/>
          <a:gdLst/>
          <a:ahLst/>
          <a:cxnLst/>
          <a:rect l="0" t="0" r="0" b="0"/>
          <a:pathLst>
            <a:path>
              <a:moveTo>
                <a:pt x="2305531" y="3808177"/>
              </a:moveTo>
              <a:arcTo wR="1923273" hR="1923273" stAng="4712155" swAng="137569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C5FFAC-C59B-4D83-A0FF-C60F79CC74FC}">
      <dsp:nvSpPr>
        <dsp:cNvPr id="0" name=""/>
        <dsp:cNvSpPr/>
      </dsp:nvSpPr>
      <dsp:spPr>
        <a:xfrm>
          <a:off x="1701844" y="3480655"/>
          <a:ext cx="1481149" cy="962747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701844" y="3480655"/>
        <a:ext cx="1481149" cy="962747"/>
      </dsp:txXfrm>
    </dsp:sp>
    <dsp:sp modelId="{27D4E5AF-9F03-42CA-9559-61F8A1B9F456}">
      <dsp:nvSpPr>
        <dsp:cNvPr id="0" name=""/>
        <dsp:cNvSpPr/>
      </dsp:nvSpPr>
      <dsp:spPr>
        <a:xfrm>
          <a:off x="1649617" y="482794"/>
          <a:ext cx="3846547" cy="3846547"/>
        </a:xfrm>
        <a:custGeom>
          <a:avLst/>
          <a:gdLst/>
          <a:ahLst/>
          <a:cxnLst/>
          <a:rect l="0" t="0" r="0" b="0"/>
          <a:pathLst>
            <a:path>
              <a:moveTo>
                <a:pt x="321334" y="2987591"/>
              </a:moveTo>
              <a:arcTo wR="1923273" hR="1923273" stAng="8784012" swAng="2204298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16F71-0D52-484A-9DD8-5D667E1D2AFE}">
      <dsp:nvSpPr>
        <dsp:cNvPr id="0" name=""/>
        <dsp:cNvSpPr/>
      </dsp:nvSpPr>
      <dsp:spPr>
        <a:xfrm>
          <a:off x="994791" y="1335053"/>
          <a:ext cx="1497916" cy="953379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Chlorophyll a</a:t>
          </a:r>
        </a:p>
      </dsp:txBody>
      <dsp:txXfrm>
        <a:off x="994791" y="1335053"/>
        <a:ext cx="1497916" cy="953379"/>
      </dsp:txXfrm>
    </dsp:sp>
    <dsp:sp modelId="{14792E5A-3D65-4740-B1E9-E7EF3E62EA7F}">
      <dsp:nvSpPr>
        <dsp:cNvPr id="0" name=""/>
        <dsp:cNvSpPr/>
      </dsp:nvSpPr>
      <dsp:spPr>
        <a:xfrm>
          <a:off x="1649617" y="482794"/>
          <a:ext cx="3846547" cy="3846547"/>
        </a:xfrm>
        <a:custGeom>
          <a:avLst/>
          <a:gdLst/>
          <a:ahLst/>
          <a:cxnLst/>
          <a:rect l="0" t="0" r="0" b="0"/>
          <a:pathLst>
            <a:path>
              <a:moveTo>
                <a:pt x="332005" y="843066"/>
              </a:moveTo>
              <a:arcTo wR="1923273" hR="1923273" stAng="12850201" swAng="1971131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3CCED-B540-4946-8CE6-836875C01E00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D3399-95B1-4314-A4F7-7DBA6049EF5A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D3399-95B1-4314-A4F7-7DBA6049EF5A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53AF7-FA52-49B9-9BBD-A1BC1ADDB2D0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All dominant taxa</a:t>
            </a:r>
            <a:r>
              <a:rPr lang="en-CA" baseline="0" dirty="0" smtClean="0"/>
              <a:t> indicative of </a:t>
            </a:r>
            <a:r>
              <a:rPr lang="en-CA" baseline="0" dirty="0" err="1" smtClean="0"/>
              <a:t>meso</a:t>
            </a:r>
            <a:r>
              <a:rPr lang="en-CA" baseline="0" dirty="0" smtClean="0"/>
              <a:t> to </a:t>
            </a:r>
            <a:r>
              <a:rPr lang="en-CA" baseline="0" dirty="0" err="1" smtClean="0"/>
              <a:t>eutrophic</a:t>
            </a:r>
            <a:r>
              <a:rPr lang="en-CA" baseline="0" dirty="0" smtClean="0"/>
              <a:t> conditions. Taxa with higher nutrient optima occur in higher relative abundances before ~1950 (S. </a:t>
            </a:r>
            <a:r>
              <a:rPr lang="en-CA" baseline="0" dirty="0" err="1" smtClean="0"/>
              <a:t>hantzchii</a:t>
            </a:r>
            <a:r>
              <a:rPr lang="en-CA" baseline="0" dirty="0" smtClean="0"/>
              <a:t>, C. </a:t>
            </a:r>
            <a:r>
              <a:rPr lang="en-CA" baseline="0" dirty="0" err="1" smtClean="0"/>
              <a:t>thioformis</a:t>
            </a:r>
            <a:r>
              <a:rPr lang="en-CA" baseline="0" dirty="0" smtClean="0"/>
              <a:t>, A. </a:t>
            </a:r>
            <a:r>
              <a:rPr lang="en-CA" baseline="0" dirty="0" err="1" smtClean="0"/>
              <a:t>granulata</a:t>
            </a:r>
            <a:r>
              <a:rPr lang="en-CA" baseline="0" dirty="0" smtClean="0"/>
              <a:t>) – may indicate a SLIGHT decrease in TP (still </a:t>
            </a:r>
            <a:r>
              <a:rPr lang="en-CA" baseline="0" dirty="0" err="1" smtClean="0"/>
              <a:t>meso</a:t>
            </a:r>
            <a:r>
              <a:rPr lang="en-CA" baseline="0" dirty="0" smtClean="0"/>
              <a:t> to </a:t>
            </a:r>
            <a:r>
              <a:rPr lang="en-CA" baseline="0" dirty="0" err="1" smtClean="0"/>
              <a:t>eutrophic</a:t>
            </a:r>
            <a:r>
              <a:rPr lang="en-CA" baseline="0" dirty="0" smtClean="0"/>
              <a:t> after 1950s). Peak in A. </a:t>
            </a:r>
            <a:r>
              <a:rPr lang="en-CA" baseline="0" dirty="0" err="1" smtClean="0"/>
              <a:t>ambigua</a:t>
            </a:r>
            <a:r>
              <a:rPr lang="en-CA" baseline="0" dirty="0" smtClean="0"/>
              <a:t> at ~1950 ... Not sure what that means (lines up with timing of agriculture increase). 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D3399-95B1-4314-A4F7-7DBA6049EF5A}" type="slidenum">
              <a:rPr lang="en-CA" smtClean="0"/>
              <a:pPr/>
              <a:t>5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11868-7489-4654-828F-DAF630D80EDC}" type="datetimeFigureOut">
              <a:rPr lang="en-CA" smtClean="0"/>
              <a:pPr/>
              <a:t>12/04/2018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1ABF1-2019-4FA3-849B-9697A6044966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tiff"/><Relationship Id="rId4" Type="http://schemas.openxmlformats.org/officeDocument/2006/relationships/diagramLayout" Target="../diagrams/layout1.xml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9304338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68760"/>
            <a:ext cx="9144000" cy="3024336"/>
          </a:xfrm>
          <a:solidFill>
            <a:schemeClr val="bg1">
              <a:alpha val="63000"/>
            </a:schemeClr>
          </a:solidFill>
        </p:spPr>
        <p:txBody>
          <a:bodyPr>
            <a:normAutofit fontScale="90000"/>
          </a:bodyPr>
          <a:lstStyle/>
          <a:p>
            <a:pPr>
              <a:spcBef>
                <a:spcPts val="3600"/>
              </a:spcBef>
            </a:pPr>
            <a:r>
              <a:rPr lang="en-CA" b="1" dirty="0" smtClean="0"/>
              <a:t>Reconstructing </a:t>
            </a:r>
            <a:r>
              <a:rPr lang="en-CA" b="1" dirty="0"/>
              <a:t>water quality trends in a </a:t>
            </a:r>
            <a:r>
              <a:rPr lang="en-CA" b="1" dirty="0" err="1"/>
              <a:t>eutrophic</a:t>
            </a:r>
            <a:r>
              <a:rPr lang="en-CA" b="1" dirty="0"/>
              <a:t> Ontario Lake Trout lake with </a:t>
            </a:r>
            <a:r>
              <a:rPr lang="en-CA" b="1" dirty="0" smtClean="0"/>
              <a:t>blue-green algal blooms</a:t>
            </a:r>
            <a:br>
              <a:rPr lang="en-CA" b="1" dirty="0" smtClean="0"/>
            </a:b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9" name="Rectangle 8"/>
          <p:cNvSpPr/>
          <p:nvPr/>
        </p:nvSpPr>
        <p:spPr>
          <a:xfrm>
            <a:off x="0" y="331808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dirty="0" smtClean="0">
                <a:solidFill>
                  <a:schemeClr val="tx2">
                    <a:lumMod val="50000"/>
                  </a:schemeClr>
                </a:solidFill>
              </a:rPr>
              <a:t>Clare Nelligan, Adam Jeziorski, Brigitte Simmatis, Kathleen M. </a:t>
            </a:r>
            <a:r>
              <a:rPr lang="en-CA" sz="2400" dirty="0" err="1" smtClean="0">
                <a:solidFill>
                  <a:schemeClr val="tx2">
                    <a:lumMod val="50000"/>
                  </a:schemeClr>
                </a:solidFill>
              </a:rPr>
              <a:t>Rühland</a:t>
            </a:r>
            <a:r>
              <a:rPr lang="en-CA" sz="2400" dirty="0" smtClean="0">
                <a:solidFill>
                  <a:schemeClr val="tx2">
                    <a:lumMod val="50000"/>
                  </a:schemeClr>
                </a:solidFill>
              </a:rPr>
              <a:t>, Andrew M. Paterson, Victor Castro and John P. </a:t>
            </a:r>
            <a:r>
              <a:rPr lang="en-CA" sz="2400" dirty="0" err="1" smtClean="0">
                <a:solidFill>
                  <a:schemeClr val="tx2">
                    <a:lumMod val="50000"/>
                  </a:schemeClr>
                </a:solidFill>
              </a:rPr>
              <a:t>Smol</a:t>
            </a:r>
            <a:endParaRPr lang="en-CA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5875679"/>
            <a:ext cx="2101260" cy="637790"/>
          </a:xfrm>
          <a:prstGeom prst="rect">
            <a:avLst/>
          </a:prstGeom>
        </p:spPr>
      </p:pic>
      <p:pic>
        <p:nvPicPr>
          <p:cNvPr id="11" name="Picture 2" descr="http://www.queensu.ca/mc_administrator/sites/default/files/assets/pages/QueensLogo_black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5517232"/>
            <a:ext cx="1551738" cy="118045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358290" y="6518897"/>
            <a:ext cx="1547218" cy="24622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CA" sz="1000" dirty="0" smtClean="0">
                <a:solidFill>
                  <a:schemeClr val="bg1">
                    <a:lumMod val="75000"/>
                  </a:schemeClr>
                </a:solidFill>
              </a:rPr>
              <a:t>(Muskrat Lake, Sept 2015)</a:t>
            </a:r>
            <a:endParaRPr lang="en-CA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3197"/>
            <a:ext cx="8229600" cy="2941787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8110" t="41680" r="11890" b="18001"/>
          <a:stretch>
            <a:fillRect/>
          </a:stretch>
        </p:blipFill>
        <p:spPr bwMode="auto">
          <a:xfrm>
            <a:off x="0" y="268858"/>
            <a:ext cx="91440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187624" y="1340768"/>
            <a:ext cx="6552728" cy="5028685"/>
            <a:chOff x="251520" y="332656"/>
            <a:chExt cx="6552728" cy="5028685"/>
          </a:xfrm>
        </p:grpSpPr>
        <p:grpSp>
          <p:nvGrpSpPr>
            <p:cNvPr id="16" name="Group 15"/>
            <p:cNvGrpSpPr/>
            <p:nvPr/>
          </p:nvGrpSpPr>
          <p:grpSpPr>
            <a:xfrm>
              <a:off x="251520" y="332656"/>
              <a:ext cx="6488035" cy="5007800"/>
              <a:chOff x="251520" y="332656"/>
              <a:chExt cx="6488035" cy="50078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C63ACC47-0696-48EF-8E68-25140FF79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51520" y="2132856"/>
                <a:ext cx="5472202" cy="3207600"/>
              </a:xfrm>
              <a:prstGeom prst="rect">
                <a:avLst/>
              </a:prstGeom>
            </p:spPr>
          </p:pic>
          <p:cxnSp>
            <p:nvCxnSpPr>
              <p:cNvPr id="10" name="Straight Connector 9"/>
              <p:cNvCxnSpPr/>
              <p:nvPr/>
            </p:nvCxnSpPr>
            <p:spPr>
              <a:xfrm flipV="1">
                <a:off x="251520" y="332656"/>
                <a:ext cx="4032448" cy="180020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 flipV="1">
                <a:off x="4427984" y="332656"/>
                <a:ext cx="2311571" cy="180020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2" descr="C:\Users\Claire\AppData\Local\Temp\FullSizeRender.jpg"/>
            <p:cNvPicPr>
              <a:picLocks noChangeAspect="1" noChangeArrowheads="1"/>
            </p:cNvPicPr>
            <p:nvPr/>
          </p:nvPicPr>
          <p:blipFill>
            <a:blip r:embed="rId4" cstate="print"/>
            <a:srcRect t="4290" r="9110"/>
            <a:stretch>
              <a:fillRect/>
            </a:stretch>
          </p:blipFill>
          <p:spPr bwMode="auto">
            <a:xfrm>
              <a:off x="4283968" y="2132856"/>
              <a:ext cx="2466875" cy="320760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6093797" y="5115120"/>
              <a:ext cx="710451" cy="246221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CA" sz="1000" dirty="0" smtClean="0">
                  <a:solidFill>
                    <a:schemeClr val="bg1"/>
                  </a:solidFill>
                </a:rPr>
                <a:t>Sept 2015</a:t>
              </a:r>
              <a:endParaRPr lang="en-CA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Muskrat Lake </a:t>
            </a:r>
            <a:endParaRPr lang="en-C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0839" y="766609"/>
            <a:ext cx="8642323" cy="5324783"/>
            <a:chOff x="106141" y="790706"/>
            <a:chExt cx="8642323" cy="5324783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xmlns="" id="{BE48CFDA-D9EB-4AA6-9F01-C5C479224021}"/>
                </a:ext>
              </a:extLst>
            </p:cNvPr>
            <p:cNvGraphicFramePr/>
            <p:nvPr/>
          </p:nvGraphicFramePr>
          <p:xfrm>
            <a:off x="830409" y="1390965"/>
            <a:ext cx="7137400" cy="45085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4A0E517-28E3-432E-A693-D95316D7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14860" y="2060848"/>
              <a:ext cx="3623523" cy="3416300"/>
            </a:xfrm>
            <a:prstGeom prst="ellipse">
              <a:avLst/>
            </a:prstGeom>
          </p:spPr>
        </p:pic>
        <p:grpSp>
          <p:nvGrpSpPr>
            <p:cNvPr id="2" name="Group 32"/>
            <p:cNvGrpSpPr/>
            <p:nvPr/>
          </p:nvGrpSpPr>
          <p:grpSpPr>
            <a:xfrm>
              <a:off x="106141" y="4243282"/>
              <a:ext cx="3672409" cy="1867188"/>
              <a:chOff x="105202" y="2785674"/>
              <a:chExt cx="3672409" cy="1867188"/>
            </a:xfrm>
          </p:grpSpPr>
          <p:grpSp>
            <p:nvGrpSpPr>
              <p:cNvPr id="3" name="Group 6">
                <a:extLst>
                  <a:ext uri="{FF2B5EF4-FFF2-40B4-BE49-F238E27FC236}">
                    <a16:creationId xmlns:a16="http://schemas.microsoft.com/office/drawing/2014/main" xmlns="" id="{4FE9AC84-8463-43E9-BF64-D56D27465279}"/>
                  </a:ext>
                </a:extLst>
              </p:cNvPr>
              <p:cNvGrpSpPr/>
              <p:nvPr/>
            </p:nvGrpSpPr>
            <p:grpSpPr>
              <a:xfrm>
                <a:off x="276634" y="2785674"/>
                <a:ext cx="3500977" cy="1867188"/>
                <a:chOff x="994791" y="1335053"/>
                <a:chExt cx="1610587" cy="953379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xmlns="" id="{13272330-3F55-4DB5-B7C1-18088960FC88}"/>
                    </a:ext>
                  </a:extLst>
                </p:cNvPr>
                <p:cNvSpPr/>
                <p:nvPr/>
              </p:nvSpPr>
              <p:spPr>
                <a:xfrm>
                  <a:off x="994791" y="1335053"/>
                  <a:ext cx="1610587" cy="953379"/>
                </a:xfrm>
                <a:prstGeom prst="roundRect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" name="Rectangle: Rounded Corners 4">
                  <a:extLst>
                    <a:ext uri="{FF2B5EF4-FFF2-40B4-BE49-F238E27FC236}">
                      <a16:creationId xmlns:a16="http://schemas.microsoft.com/office/drawing/2014/main" xmlns="" id="{6A5CF180-5B60-4B28-BC9D-81CCDE07A198}"/>
                    </a:ext>
                  </a:extLst>
                </p:cNvPr>
                <p:cNvSpPr txBox="1"/>
                <p:nvPr/>
              </p:nvSpPr>
              <p:spPr>
                <a:xfrm>
                  <a:off x="1261776" y="1531288"/>
                  <a:ext cx="1270217" cy="53436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390" tIns="72390" rIns="72390" bIns="72390" numCol="1" spcCol="1270" anchor="ctr" anchorCtr="0">
                  <a:noAutofit/>
                </a:bodyPr>
                <a:lstStyle/>
                <a:p>
                  <a:pPr marL="0" lvl="0" indent="0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800" b="1" kern="1200" dirty="0" smtClean="0">
                      <a:solidFill>
                        <a:schemeClr val="tx1"/>
                      </a:solidFill>
                    </a:rPr>
                    <a:t>Chlorophyll-</a:t>
                  </a:r>
                  <a:r>
                    <a:rPr lang="en-US" sz="2800" b="1" i="1" kern="1200" dirty="0" smtClean="0">
                      <a:solidFill>
                        <a:schemeClr val="tx1"/>
                      </a:solidFill>
                    </a:rPr>
                    <a:t>a</a:t>
                  </a:r>
                  <a:endParaRPr lang="en-US" sz="2800" b="1" i="1" dirty="0">
                    <a:solidFill>
                      <a:schemeClr val="tx1"/>
                    </a:solidFill>
                  </a:endParaRPr>
                </a:p>
                <a:p>
                  <a:pPr marL="0" lvl="0" indent="0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400" dirty="0"/>
                    <a:t>VRS-inferred; </a:t>
                  </a:r>
                  <a:r>
                    <a:rPr lang="en-US" sz="2400" b="1" dirty="0"/>
                    <a:t>whole lake primary production</a:t>
                  </a:r>
                  <a:endParaRPr lang="en-US" sz="2400" b="1" i="1" kern="1200" dirty="0"/>
                </a:p>
              </p:txBody>
            </p:sp>
          </p:grpSp>
          <p:pic>
            <p:nvPicPr>
              <p:cNvPr id="16" name="Picture 4" descr="http://www.life.illinois.edu/govindjee/paper/fig4.gif">
                <a:extLst>
                  <a:ext uri="{FF2B5EF4-FFF2-40B4-BE49-F238E27FC236}">
                    <a16:creationId xmlns:a16="http://schemas.microsoft.com/office/drawing/2014/main" xmlns="" id="{B4D91CD5-EB8C-465F-B2E6-CBDF8BE0BA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165" b="9738"/>
              <a:stretch/>
            </p:blipFill>
            <p:spPr bwMode="auto">
              <a:xfrm>
                <a:off x="105202" y="2797249"/>
                <a:ext cx="661878" cy="1854000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26"/>
            <p:cNvGrpSpPr/>
            <p:nvPr/>
          </p:nvGrpSpPr>
          <p:grpSpPr>
            <a:xfrm>
              <a:off x="2050359" y="790706"/>
              <a:ext cx="4360365" cy="1868399"/>
              <a:chOff x="5627920" y="2859817"/>
              <a:chExt cx="3597858" cy="1868399"/>
            </a:xfrm>
          </p:grpSpPr>
          <p:grpSp>
            <p:nvGrpSpPr>
              <p:cNvPr id="7" name="Group 9">
                <a:extLst>
                  <a:ext uri="{FF2B5EF4-FFF2-40B4-BE49-F238E27FC236}">
                    <a16:creationId xmlns:a16="http://schemas.microsoft.com/office/drawing/2014/main" xmlns="" id="{E08996F1-ED2E-4910-B29B-636E51EC5C78}"/>
                  </a:ext>
                </a:extLst>
              </p:cNvPr>
              <p:cNvGrpSpPr/>
              <p:nvPr/>
            </p:nvGrpSpPr>
            <p:grpSpPr>
              <a:xfrm>
                <a:off x="5627920" y="2859817"/>
                <a:ext cx="3241109" cy="1868399"/>
                <a:chOff x="4661458" y="1366723"/>
                <a:chExt cx="1481149" cy="943260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D461CFA2-79AF-42DB-B5E5-C97860E8981F}"/>
                    </a:ext>
                  </a:extLst>
                </p:cNvPr>
                <p:cNvSpPr/>
                <p:nvPr/>
              </p:nvSpPr>
              <p:spPr>
                <a:xfrm>
                  <a:off x="4661458" y="1366723"/>
                  <a:ext cx="1481149" cy="943260"/>
                </a:xfrm>
                <a:prstGeom prst="roundRect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2" name="Rectangle: Rounded Corners 4">
                  <a:extLst>
                    <a:ext uri="{FF2B5EF4-FFF2-40B4-BE49-F238E27FC236}">
                      <a16:creationId xmlns:a16="http://schemas.microsoft.com/office/drawing/2014/main" xmlns="" id="{FB245EB8-8876-4457-9B53-64B85E138599}"/>
                    </a:ext>
                  </a:extLst>
                </p:cNvPr>
                <p:cNvSpPr txBox="1"/>
                <p:nvPr/>
              </p:nvSpPr>
              <p:spPr>
                <a:xfrm>
                  <a:off x="4751870" y="1723913"/>
                  <a:ext cx="1118443" cy="47893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390" tIns="72390" rIns="72390" bIns="72390" numCol="1" spcCol="1270" anchor="ctr" anchorCtr="0">
                  <a:noAutofit/>
                </a:bodyPr>
                <a:lstStyle/>
                <a:p>
                  <a:pPr marL="0" lvl="0" indent="0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800" b="1" kern="1200" dirty="0">
                      <a:solidFill>
                        <a:schemeClr val="tx1"/>
                      </a:solidFill>
                    </a:rPr>
                    <a:t>Diatoms</a:t>
                  </a:r>
                </a:p>
                <a:p>
                  <a:pPr marL="0" lvl="0" indent="0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400" dirty="0"/>
                    <a:t>siliceous algae; </a:t>
                  </a:r>
                  <a:r>
                    <a:rPr lang="en-US" sz="2400" b="1" dirty="0"/>
                    <a:t>nutrient status, lake </a:t>
                  </a:r>
                  <a:r>
                    <a:rPr lang="en-US" sz="2400" b="1" dirty="0" smtClean="0"/>
                    <a:t>mixing</a:t>
                  </a:r>
                  <a:endParaRPr lang="en-US" sz="2400" b="1" kern="1200" dirty="0"/>
                </a:p>
                <a:p>
                  <a:pPr marL="0" lvl="0" indent="0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2800" b="1" kern="1200" dirty="0"/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E97B8FF9-2F8F-4CBA-9AFB-70CAED4A0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9941" b="16942"/>
              <a:stretch/>
            </p:blipFill>
            <p:spPr>
              <a:xfrm>
                <a:off x="8112440" y="2866451"/>
                <a:ext cx="1113338" cy="1854000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  <a:effectLst/>
            </p:spPr>
          </p:pic>
        </p:grpSp>
        <p:grpSp>
          <p:nvGrpSpPr>
            <p:cNvPr id="10" name="Group 31"/>
            <p:cNvGrpSpPr/>
            <p:nvPr/>
          </p:nvGrpSpPr>
          <p:grpSpPr>
            <a:xfrm>
              <a:off x="5074694" y="4212313"/>
              <a:ext cx="3673770" cy="1903176"/>
              <a:chOff x="4860941" y="4905834"/>
              <a:chExt cx="3673770" cy="1903176"/>
            </a:xfrm>
          </p:grpSpPr>
          <p:grpSp>
            <p:nvGrpSpPr>
              <p:cNvPr id="13" name="Group 26">
                <a:extLst>
                  <a:ext uri="{FF2B5EF4-FFF2-40B4-BE49-F238E27FC236}">
                    <a16:creationId xmlns:a16="http://schemas.microsoft.com/office/drawing/2014/main" xmlns="" id="{496DD584-F0C0-40C5-B4D2-9DE3226675BA}"/>
                  </a:ext>
                </a:extLst>
              </p:cNvPr>
              <p:cNvGrpSpPr/>
              <p:nvPr/>
            </p:nvGrpSpPr>
            <p:grpSpPr>
              <a:xfrm>
                <a:off x="4860941" y="4905834"/>
                <a:ext cx="3238088" cy="1903176"/>
                <a:chOff x="3962788" y="3480656"/>
                <a:chExt cx="1481149" cy="1041564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xmlns="" id="{256B7DA8-0E3F-4260-8F63-197693783FD3}"/>
                    </a:ext>
                  </a:extLst>
                </p:cNvPr>
                <p:cNvSpPr/>
                <p:nvPr/>
              </p:nvSpPr>
              <p:spPr>
                <a:xfrm>
                  <a:off x="3962788" y="3480656"/>
                  <a:ext cx="1481149" cy="1022532"/>
                </a:xfrm>
                <a:prstGeom prst="roundRect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9" name="Rectangle: Rounded Corners 4">
                  <a:extLst>
                    <a:ext uri="{FF2B5EF4-FFF2-40B4-BE49-F238E27FC236}">
                      <a16:creationId xmlns:a16="http://schemas.microsoft.com/office/drawing/2014/main" xmlns="" id="{F576A725-2E1B-4AE9-9C8A-C137A29B8C8B}"/>
                    </a:ext>
                  </a:extLst>
                </p:cNvPr>
                <p:cNvSpPr txBox="1"/>
                <p:nvPr/>
              </p:nvSpPr>
              <p:spPr>
                <a:xfrm>
                  <a:off x="3975014" y="3499688"/>
                  <a:ext cx="1338212" cy="102253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390" tIns="72390" rIns="72390" bIns="72390" numCol="1" spcCol="1270" anchor="ctr" anchorCtr="0">
                  <a:noAutofit/>
                </a:bodyPr>
                <a:lstStyle/>
                <a:p>
                  <a:pPr marL="0" lvl="0" indent="0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800" b="1" kern="1200" dirty="0"/>
                    <a:t> </a:t>
                  </a:r>
                  <a:r>
                    <a:rPr lang="en-US" sz="2800" b="1" kern="1200" dirty="0" err="1">
                      <a:solidFill>
                        <a:schemeClr val="tx1"/>
                      </a:solidFill>
                    </a:rPr>
                    <a:t>Chironomids</a:t>
                  </a:r>
                  <a:endParaRPr lang="en-US" sz="2800" b="1" kern="1200" dirty="0">
                    <a:solidFill>
                      <a:schemeClr val="tx1"/>
                    </a:solidFill>
                  </a:endParaRPr>
                </a:p>
                <a:p>
                  <a:pPr marL="0" lvl="0" indent="0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400" dirty="0"/>
                    <a:t>larval midges; </a:t>
                  </a:r>
                  <a:r>
                    <a:rPr lang="en-US" sz="2400" b="1" dirty="0"/>
                    <a:t>deep-water </a:t>
                  </a:r>
                  <a:r>
                    <a:rPr lang="en-US" sz="2400" b="1" dirty="0" smtClean="0"/>
                    <a:t>oxygen</a:t>
                  </a:r>
                  <a:endParaRPr lang="en-US" sz="2400" b="1" kern="1200" dirty="0"/>
                </a:p>
              </p:txBody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ADDE38EC-B206-4D6D-AD63-F0221441C07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758" t="15921" r="62172" b="16586"/>
              <a:stretch/>
            </p:blipFill>
            <p:spPr>
              <a:xfrm>
                <a:off x="7525238" y="4916890"/>
                <a:ext cx="1009473" cy="1850400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</p:pic>
        </p:grpSp>
      </p:grpSp>
      <p:sp>
        <p:nvSpPr>
          <p:cNvPr id="21" name="TextBox 20"/>
          <p:cNvSpPr txBox="1"/>
          <p:nvPr/>
        </p:nvSpPr>
        <p:spPr>
          <a:xfrm>
            <a:off x="8119361" y="6611779"/>
            <a:ext cx="1024639" cy="24622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pPr algn="r"/>
            <a:r>
              <a:rPr lang="en-CA" sz="1000" dirty="0" smtClean="0"/>
              <a:t>(Slide: Liz </a:t>
            </a:r>
            <a:r>
              <a:rPr lang="en-CA" sz="1000" dirty="0" err="1" smtClean="0"/>
              <a:t>Favot</a:t>
            </a:r>
            <a:r>
              <a:rPr lang="en-CA" sz="1000" dirty="0" smtClean="0"/>
              <a:t>)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xmlns="" val="14656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3ACC47-0696-48EF-8E68-25140FF79F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3634" t="1404" r="27211"/>
          <a:stretch>
            <a:fillRect/>
          </a:stretch>
        </p:blipFill>
        <p:spPr>
          <a:xfrm>
            <a:off x="707687" y="2708920"/>
            <a:ext cx="4246801" cy="414908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endCxn id="15362" idx="2"/>
          </p:cNvCxnSpPr>
          <p:nvPr/>
        </p:nvCxnSpPr>
        <p:spPr>
          <a:xfrm flipH="1" flipV="1">
            <a:off x="2772040" y="2700000"/>
            <a:ext cx="575824" cy="216916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5" name="Picture 5" descr="C:\Users\Claire\Documents\Queen's MSc\Lake Trout\Fieldwork\Photos\desbarat2.jpg"/>
          <p:cNvPicPr>
            <a:picLocks noChangeAspect="1" noChangeArrowheads="1"/>
          </p:cNvPicPr>
          <p:nvPr/>
        </p:nvPicPr>
        <p:blipFill>
          <a:blip r:embed="rId3" cstate="print"/>
          <a:srcRect l="41600" t="12191" r="37400"/>
          <a:stretch>
            <a:fillRect/>
          </a:stretch>
        </p:blipFill>
        <p:spPr bwMode="auto">
          <a:xfrm>
            <a:off x="-36512" y="2708920"/>
            <a:ext cx="744200" cy="4149080"/>
          </a:xfrm>
          <a:prstGeom prst="rect">
            <a:avLst/>
          </a:prstGeom>
          <a:noFill/>
        </p:spPr>
      </p:pic>
      <p:pic>
        <p:nvPicPr>
          <p:cNvPr id="15362" name="Picture 2" descr="C:\Users\Claire\Documents\Queen's MSc\Lake Trout\Data\Dating\Muskrat\MsukratDating_CorrectMidpoint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040" y="0"/>
            <a:ext cx="4320000" cy="2700000"/>
          </a:xfrm>
          <a:prstGeom prst="rect">
            <a:avLst/>
          </a:prstGeom>
          <a:noFill/>
        </p:spPr>
      </p:pic>
      <p:pic>
        <p:nvPicPr>
          <p:cNvPr id="15363" name="Picture 3" descr="C:\Users\Claire\Documents\Queen's MSc\Lake Trout\Data\Dating\Muskrat\Muskrat1A\Muskrat1A_dates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512" y="1665104"/>
            <a:ext cx="4320000" cy="2700000"/>
          </a:xfrm>
          <a:prstGeom prst="rect">
            <a:avLst/>
          </a:prstGeom>
          <a:noFill/>
        </p:spPr>
      </p:pic>
      <p:pic>
        <p:nvPicPr>
          <p:cNvPr id="15364" name="Picture 4" descr="C:\Users\Claire\Documents\Queen's MSc\Lake Trout\Data\Dating\Muskrat\Muskrat2A\Muskrat_2A_dates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512" y="4162934"/>
            <a:ext cx="4320000" cy="270000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flipV="1">
            <a:off x="4067944" y="3573016"/>
            <a:ext cx="864096" cy="230425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283968" y="5949280"/>
            <a:ext cx="648072" cy="21602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907800" y="1747108"/>
            <a:ext cx="4176464" cy="2520280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1547664" y="4604878"/>
            <a:ext cx="11521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1983 Core</a:t>
            </a:r>
            <a:endParaRPr lang="en-CA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771800" y="4869160"/>
            <a:ext cx="504056" cy="14401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60032" y="509771"/>
            <a:ext cx="41399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Sediment cores collected in </a:t>
            </a:r>
            <a:r>
              <a:rPr lang="en-CA" sz="2400" dirty="0" smtClean="0">
                <a:solidFill>
                  <a:schemeClr val="accent1">
                    <a:lumMod val="50000"/>
                  </a:schemeClr>
                </a:solidFill>
              </a:rPr>
              <a:t>1983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and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CA" sz="2400" dirty="0" smtClean="0">
                <a:solidFill>
                  <a:schemeClr val="accent3">
                    <a:lumMod val="50000"/>
                  </a:schemeClr>
                </a:solidFill>
              </a:rPr>
              <a:t>2015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CA" sz="2400" dirty="0" smtClean="0">
                <a:solidFill>
                  <a:schemeClr val="bg1"/>
                </a:solidFill>
              </a:rPr>
              <a:t>and 2016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0000" y="511200"/>
            <a:ext cx="41399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Sediment cores collected in </a:t>
            </a:r>
            <a:r>
              <a:rPr lang="en-CA" sz="2400" dirty="0" smtClean="0">
                <a:solidFill>
                  <a:schemeClr val="accent1">
                    <a:lumMod val="50000"/>
                  </a:schemeClr>
                </a:solidFill>
              </a:rPr>
              <a:t>1983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and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CA" sz="2400" dirty="0" smtClean="0">
                <a:solidFill>
                  <a:schemeClr val="accent3">
                    <a:lumMod val="50000"/>
                  </a:schemeClr>
                </a:solidFill>
              </a:rPr>
              <a:t>2015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en-CA" sz="2400" dirty="0" smtClean="0">
                <a:solidFill>
                  <a:schemeClr val="accent4">
                    <a:lumMod val="50000"/>
                  </a:schemeClr>
                </a:solidFill>
              </a:rPr>
              <a:t>2016</a:t>
            </a:r>
            <a:endParaRPr lang="en-CA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8" grpId="0" build="allAtOnce" animBg="1"/>
      <p:bldP spid="20" grpId="0" uiExpand="1" build="allAtOnce" animBg="1"/>
      <p:bldP spid="20" grpId="1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skrat_Diatoms_ungroupedv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320" y="980728"/>
            <a:ext cx="8133692" cy="5650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9731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Diatom </a:t>
            </a:r>
            <a:r>
              <a:rPr lang="en-CA" sz="2400" dirty="0">
                <a:solidFill>
                  <a:schemeClr val="accent2">
                    <a:lumMod val="50000"/>
                  </a:schemeClr>
                </a:solidFill>
              </a:rPr>
              <a:t>taxa associated with mesotrophic and/or </a:t>
            </a:r>
            <a:r>
              <a:rPr lang="en-CA" sz="2400" dirty="0" err="1">
                <a:solidFill>
                  <a:schemeClr val="accent2">
                    <a:lumMod val="50000"/>
                  </a:schemeClr>
                </a:solidFill>
              </a:rPr>
              <a:t>eutrophic</a:t>
            </a:r>
            <a:r>
              <a:rPr lang="en-CA" sz="2400" dirty="0">
                <a:solidFill>
                  <a:schemeClr val="accent2">
                    <a:lumMod val="50000"/>
                  </a:schemeClr>
                </a:solidFill>
              </a:rPr>
              <a:t> conditions 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occur </a:t>
            </a:r>
            <a:r>
              <a:rPr lang="en-CA" sz="2400" dirty="0">
                <a:solidFill>
                  <a:schemeClr val="accent2">
                    <a:lumMod val="50000"/>
                  </a:schemeClr>
                </a:solidFill>
              </a:rPr>
              <a:t>throughout the sedimentary record</a:t>
            </a:r>
          </a:p>
        </p:txBody>
      </p:sp>
      <p:pic>
        <p:nvPicPr>
          <p:cNvPr id="1026" name="Picture 2" descr="C:\Users\Claire\Documents\Queen's MSc\Lake Trout\Data\Diatom Analysis\Muskrat 1A 2017\Muskrat_Diatoms_ungroupedv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456" y="1017360"/>
            <a:ext cx="8136000" cy="565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41436" y="2679443"/>
            <a:ext cx="1296144" cy="2229825"/>
          </a:xfrm>
          <a:prstGeom prst="rect">
            <a:avLst/>
          </a:prstGeom>
          <a:solidFill>
            <a:schemeClr val="accent6">
              <a:lumMod val="75000"/>
              <a:alpha val="28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8460432" y="4869160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1958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laire\Documents\Queen's MSc\Presentations\IFHAB-Muskrat\VWHO_ch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8726"/>
            <a:ext cx="8352928" cy="647665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753604" y="1124744"/>
            <a:ext cx="288032" cy="4680520"/>
          </a:xfrm>
          <a:prstGeom prst="rect">
            <a:avLst/>
          </a:prstGeom>
          <a:solidFill>
            <a:schemeClr val="accent3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0" y="149731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solidFill>
                  <a:schemeClr val="accent3">
                    <a:lumMod val="75000"/>
                  </a:schemeClr>
                </a:solidFill>
              </a:rPr>
              <a:t>Increase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 in primary production and </a:t>
            </a:r>
            <a:r>
              <a:rPr lang="en-CA" sz="2400" b="1" dirty="0" smtClean="0">
                <a:solidFill>
                  <a:schemeClr val="accent1">
                    <a:lumMod val="50000"/>
                  </a:schemeClr>
                </a:solidFill>
              </a:rPr>
              <a:t>decrease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 in VWHO started 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after late-1800s </a:t>
            </a:r>
            <a:r>
              <a:rPr lang="en-CA" sz="2400" dirty="0" smtClean="0">
                <a:solidFill>
                  <a:schemeClr val="accent2">
                    <a:lumMod val="50000"/>
                  </a:schemeClr>
                </a:solidFill>
              </a:rPr>
              <a:t>(before the intensification of agriculture)</a:t>
            </a:r>
            <a:endParaRPr lang="en-CA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304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4869160"/>
            <a:ext cx="9144000" cy="19888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79512" y="57353"/>
            <a:ext cx="8784976" cy="5112568"/>
          </a:xfrm>
          <a:solidFill>
            <a:schemeClr val="bg1">
              <a:alpha val="72000"/>
            </a:schemeClr>
          </a:solidFill>
        </p:spPr>
        <p:txBody>
          <a:bodyPr>
            <a:normAutofit/>
          </a:bodyPr>
          <a:lstStyle/>
          <a:p>
            <a:pPr indent="12700">
              <a:spcBef>
                <a:spcPct val="20000"/>
              </a:spcBef>
              <a:defRPr/>
            </a:pPr>
            <a:endParaRPr lang="en-US" sz="1500" kern="0" dirty="0" smtClean="0">
              <a:latin typeface="Calibri" pitchFamily="34" charset="0"/>
            </a:endParaRPr>
          </a:p>
          <a:p>
            <a:pPr indent="12700">
              <a:spcBef>
                <a:spcPct val="20000"/>
              </a:spcBef>
              <a:defRPr/>
            </a:pPr>
            <a:endParaRPr lang="en-US" sz="1500" kern="0" dirty="0" smtClean="0">
              <a:latin typeface="Calibri" pitchFamily="34" charset="0"/>
            </a:endParaRPr>
          </a:p>
          <a:p>
            <a:pPr indent="12700">
              <a:spcBef>
                <a:spcPct val="20000"/>
              </a:spcBef>
              <a:buNone/>
              <a:defRPr/>
            </a:pPr>
            <a:endParaRPr lang="en-US" sz="1600" kern="0" dirty="0" smtClean="0">
              <a:latin typeface="Calibri" pitchFamily="34" charset="0"/>
            </a:endParaRPr>
          </a:p>
          <a:p>
            <a:pPr indent="12700">
              <a:spcBef>
                <a:spcPct val="20000"/>
              </a:spcBef>
              <a:buNone/>
              <a:defRPr/>
            </a:pPr>
            <a:endParaRPr lang="en-US" sz="200" kern="0" dirty="0" smtClean="0">
              <a:latin typeface="Calibri" pitchFamily="34" charset="0"/>
            </a:endParaRPr>
          </a:p>
          <a:p>
            <a:pPr marL="355600" indent="-177800">
              <a:spcBef>
                <a:spcPct val="20000"/>
              </a:spcBef>
              <a:defRPr/>
            </a:pPr>
            <a:r>
              <a:rPr lang="en-US" sz="2600" kern="0" dirty="0" smtClean="0">
                <a:latin typeface="Calibri" pitchFamily="34" charset="0"/>
              </a:rPr>
              <a:t>Diatom data suggest Muskrat Lake was likely </a:t>
            </a:r>
            <a:r>
              <a:rPr lang="en-US" sz="2600" kern="0" dirty="0" err="1" smtClean="0">
                <a:latin typeface="Calibri" pitchFamily="34" charset="0"/>
              </a:rPr>
              <a:t>meso</a:t>
            </a:r>
            <a:r>
              <a:rPr lang="en-US" sz="2600" kern="0" dirty="0" smtClean="0">
                <a:latin typeface="Calibri" pitchFamily="34" charset="0"/>
              </a:rPr>
              <a:t> </a:t>
            </a:r>
            <a:r>
              <a:rPr lang="en-US" sz="2600" kern="0" dirty="0" smtClean="0">
                <a:latin typeface="Calibri" pitchFamily="34" charset="0"/>
              </a:rPr>
              <a:t>or</a:t>
            </a:r>
            <a:r>
              <a:rPr lang="en-US" sz="2600" kern="0" dirty="0" smtClean="0">
                <a:latin typeface="Calibri" pitchFamily="34" charset="0"/>
              </a:rPr>
              <a:t> </a:t>
            </a:r>
            <a:r>
              <a:rPr lang="en-US" sz="2600" kern="0" dirty="0" err="1" smtClean="0">
                <a:latin typeface="Calibri" pitchFamily="34" charset="0"/>
              </a:rPr>
              <a:t>eutrophic</a:t>
            </a:r>
            <a:r>
              <a:rPr lang="en-US" sz="2600" kern="0" dirty="0" smtClean="0">
                <a:latin typeface="Calibri" pitchFamily="34" charset="0"/>
              </a:rPr>
              <a:t> since the late-1800s</a:t>
            </a:r>
          </a:p>
          <a:p>
            <a:pPr marL="355600" indent="-177800">
              <a:spcBef>
                <a:spcPct val="20000"/>
              </a:spcBef>
              <a:defRPr/>
            </a:pPr>
            <a:endParaRPr lang="en-US" sz="1000" kern="0" dirty="0" smtClean="0">
              <a:latin typeface="Calibri" pitchFamily="34" charset="0"/>
            </a:endParaRPr>
          </a:p>
          <a:p>
            <a:pPr marL="355600" indent="-177800">
              <a:defRPr/>
            </a:pPr>
            <a:r>
              <a:rPr lang="en-CA" sz="2600" dirty="0" smtClean="0"/>
              <a:t>Deterioration </a:t>
            </a:r>
            <a:r>
              <a:rPr lang="en-CA" sz="2600" dirty="0" smtClean="0"/>
              <a:t>of water </a:t>
            </a:r>
            <a:r>
              <a:rPr lang="en-CA" sz="2600" dirty="0" smtClean="0"/>
              <a:t>quality likely began during the late-1800s, prior to the intensification of agriculture</a:t>
            </a:r>
          </a:p>
          <a:p>
            <a:pPr marL="355600" indent="-177800">
              <a:defRPr/>
            </a:pPr>
            <a:endParaRPr lang="en-CA" sz="1000" dirty="0" smtClean="0"/>
          </a:p>
          <a:p>
            <a:pPr marL="355600" indent="-177800">
              <a:defRPr/>
            </a:pPr>
            <a:endParaRPr lang="en-US" sz="300" kern="0" dirty="0" smtClean="0">
              <a:latin typeface="Calibri" pitchFamily="34" charset="0"/>
            </a:endParaRPr>
          </a:p>
          <a:p>
            <a:pPr marL="355600" indent="-177800">
              <a:defRPr/>
            </a:pPr>
            <a:r>
              <a:rPr lang="en-US" sz="2600" kern="0" dirty="0" smtClean="0">
                <a:latin typeface="Calibri" pitchFamily="34" charset="0"/>
              </a:rPr>
              <a:t>Increases in </a:t>
            </a:r>
            <a:r>
              <a:rPr lang="en-US" sz="2600" kern="0" dirty="0" err="1" smtClean="0">
                <a:latin typeface="Calibri" pitchFamily="34" charset="0"/>
              </a:rPr>
              <a:t>periphytic</a:t>
            </a:r>
            <a:r>
              <a:rPr lang="en-US" sz="2600" kern="0" dirty="0" smtClean="0">
                <a:latin typeface="Calibri" pitchFamily="34" charset="0"/>
              </a:rPr>
              <a:t> diatom taxa </a:t>
            </a:r>
            <a:r>
              <a:rPr lang="en-CA" sz="2600" dirty="0" smtClean="0"/>
              <a:t>(that can live on sand, silt, stones or plants) may suggest a change in littoral habitat availability after the 1960s</a:t>
            </a:r>
          </a:p>
          <a:p>
            <a:pPr marL="755650" lvl="1" indent="-177800">
              <a:defRPr/>
            </a:pPr>
            <a:r>
              <a:rPr lang="en-CA" sz="2000" dirty="0" smtClean="0"/>
              <a:t>enhanced shoreline erosion and/or </a:t>
            </a:r>
            <a:r>
              <a:rPr lang="en-CA" sz="2000" dirty="0" err="1" smtClean="0"/>
              <a:t>macrophyte</a:t>
            </a:r>
            <a:r>
              <a:rPr lang="en-CA" sz="2000" dirty="0" smtClean="0"/>
              <a:t> production</a:t>
            </a:r>
            <a:endParaRPr lang="en-US" sz="2000" kern="0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57" y="-90264"/>
            <a:ext cx="8229600" cy="1143000"/>
          </a:xfrm>
        </p:spPr>
        <p:txBody>
          <a:bodyPr/>
          <a:lstStyle/>
          <a:p>
            <a:r>
              <a:rPr lang="en-CA" dirty="0" smtClean="0"/>
              <a:t>Preliminary Conclusions </a:t>
            </a:r>
            <a:endParaRPr lang="en-CA" dirty="0"/>
          </a:p>
        </p:txBody>
      </p:sp>
      <p:pic>
        <p:nvPicPr>
          <p:cNvPr id="6" name="Picture 2" descr="http://chone.marinebiodiversity.ca/members/forms-useful-downloads/nserc_logo_color.jpg/at_download/fil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29200"/>
            <a:ext cx="2851784" cy="126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am980.ca/files/2014/03/Environment-Canada-Logo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0288" y="6089300"/>
            <a:ext cx="2104200" cy="50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sustainablewater.org/wp-content/uploads/2011/07/federation-of-ontario-cottagers-associations-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3765" y="5085184"/>
            <a:ext cx="2038715" cy="63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9682" y="5085184"/>
            <a:ext cx="3014166" cy="800026"/>
          </a:xfrm>
          <a:prstGeom prst="rect">
            <a:avLst/>
          </a:prstGeom>
        </p:spPr>
      </p:pic>
      <p:pic>
        <p:nvPicPr>
          <p:cNvPr id="8" name="Picture 6" descr="http://www.nipigon.net/files/8713/7754/0257/SCI_MNR_logo_bronze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1" b="21116"/>
          <a:stretch/>
        </p:blipFill>
        <p:spPr bwMode="auto">
          <a:xfrm>
            <a:off x="567614" y="5805264"/>
            <a:ext cx="2348202" cy="8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704" y="3356992"/>
            <a:ext cx="21602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9" descr="chla deep co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-243408"/>
            <a:ext cx="4968552" cy="692107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3923928" y="356406"/>
            <a:ext cx="144016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68702" y="1886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2015</a:t>
            </a:r>
            <a:endParaRPr lang="en-CA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483768" y="3356992"/>
            <a:ext cx="648072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19965" y="316805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1983</a:t>
            </a:r>
            <a:endParaRPr lang="en-CA" dirty="0"/>
          </a:p>
        </p:txBody>
      </p:sp>
      <p:sp>
        <p:nvSpPr>
          <p:cNvPr id="21" name="TextBox 20"/>
          <p:cNvSpPr txBox="1"/>
          <p:nvPr/>
        </p:nvSpPr>
        <p:spPr>
          <a:xfrm>
            <a:off x="2987824" y="36450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~1960</a:t>
            </a:r>
            <a:endParaRPr lang="en-CA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363502" y="3789040"/>
            <a:ext cx="648072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96544" y="516736"/>
            <a:ext cx="4139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dirty="0" smtClean="0"/>
          </a:p>
          <a:p>
            <a:r>
              <a:rPr lang="en-CA" sz="2400" dirty="0" smtClean="0"/>
              <a:t>Large variability in VRS-</a:t>
            </a:r>
            <a:r>
              <a:rPr lang="en-CA" sz="2400" dirty="0" err="1" smtClean="0"/>
              <a:t>chl</a:t>
            </a:r>
            <a:r>
              <a:rPr lang="en-CA" sz="2400" i="1" dirty="0" err="1" smtClean="0"/>
              <a:t>a</a:t>
            </a:r>
            <a:r>
              <a:rPr lang="en-CA" sz="2400" i="1" dirty="0" smtClean="0"/>
              <a:t> </a:t>
            </a:r>
            <a:r>
              <a:rPr lang="en-CA" sz="2400" dirty="0" smtClean="0"/>
              <a:t>in 2015 and 1983 cores taken from deepest area of the lake</a:t>
            </a:r>
          </a:p>
          <a:p>
            <a:endParaRPr lang="en-CA" sz="2400" dirty="0" smtClean="0"/>
          </a:p>
          <a:p>
            <a:r>
              <a:rPr lang="en-CA" sz="2400" dirty="0" smtClean="0"/>
              <a:t>Potentially tracking</a:t>
            </a:r>
            <a:r>
              <a:rPr lang="en-CA" sz="2400" i="1" dirty="0" smtClean="0"/>
              <a:t> </a:t>
            </a:r>
            <a:r>
              <a:rPr lang="en-CA" sz="2400" dirty="0" smtClean="0"/>
              <a:t>bloom events or inter-annual primary production?</a:t>
            </a:r>
          </a:p>
          <a:p>
            <a:endParaRPr lang="en-CA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laire\Documents\Queen's MSc\Lake Trout\Research\Study Lakes\Muskrat\Brown and Smol 1985 Diato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650"/>
            <a:ext cx="9144000" cy="6586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309</Words>
  <Application>Microsoft Office PowerPoint</Application>
  <PresentationFormat>On-screen Show (4:3)</PresentationFormat>
  <Paragraphs>43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Reconstructing water quality trends in a eutrophic Ontario Lake Trout lake with blue-green algal blooms  </vt:lpstr>
      <vt:lpstr>Slide 2</vt:lpstr>
      <vt:lpstr>Slide 3</vt:lpstr>
      <vt:lpstr>Slide 4</vt:lpstr>
      <vt:lpstr>Slide 5</vt:lpstr>
      <vt:lpstr>Slide 6</vt:lpstr>
      <vt:lpstr>Preliminary Conclusions </vt:lpstr>
      <vt:lpstr>Slide 8</vt:lpstr>
      <vt:lpstr>Slide 9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Reconstructing water quality trends in a eutrophic Ontario Lake Trout lake with blue-green algal blooms</dc:title>
  <dc:creator>Corporate Edition</dc:creator>
  <cp:lastModifiedBy>Corporate Edition</cp:lastModifiedBy>
  <cp:revision>14</cp:revision>
  <dcterms:created xsi:type="dcterms:W3CDTF">2018-04-11T14:29:44Z</dcterms:created>
  <dcterms:modified xsi:type="dcterms:W3CDTF">2018-04-13T20:43:43Z</dcterms:modified>
</cp:coreProperties>
</file>