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303" r:id="rId3"/>
    <p:sldId id="258" r:id="rId4"/>
    <p:sldId id="265" r:id="rId5"/>
    <p:sldId id="268" r:id="rId6"/>
    <p:sldId id="257" r:id="rId7"/>
    <p:sldId id="299" r:id="rId8"/>
    <p:sldId id="282" r:id="rId9"/>
    <p:sldId id="300" r:id="rId10"/>
    <p:sldId id="301" r:id="rId11"/>
    <p:sldId id="297" r:id="rId12"/>
    <p:sldId id="298" r:id="rId13"/>
    <p:sldId id="296" r:id="rId14"/>
    <p:sldId id="271" r:id="rId15"/>
    <p:sldId id="269" r:id="rId16"/>
    <p:sldId id="292" r:id="rId17"/>
    <p:sldId id="291" r:id="rId18"/>
    <p:sldId id="278" r:id="rId19"/>
    <p:sldId id="304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C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90" autoAdjust="0"/>
  </p:normalViewPr>
  <p:slideViewPr>
    <p:cSldViewPr>
      <p:cViewPr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2D04-AF96-410A-AAE7-D6343514A96F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0610-E7AD-49CA-A759-027FE770E88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-Rare</a:t>
            </a:r>
            <a:r>
              <a:rPr lang="en-CA" baseline="0" dirty="0" smtClean="0"/>
              <a:t> and valuable resource – 1% of Ontario lakes (20-25% of worlds lake trout lake)</a:t>
            </a:r>
          </a:p>
          <a:p>
            <a:pPr marL="173336" indent="-173336">
              <a:buFontTx/>
              <a:buChar char="-"/>
            </a:pPr>
            <a:r>
              <a:rPr lang="en-CA" baseline="0" dirty="0" smtClean="0"/>
              <a:t>Confined to specific environmental conditions (</a:t>
            </a:r>
            <a:r>
              <a:rPr lang="en-CA" dirty="0" smtClean="0"/>
              <a:t> particularly for oxygen and temperature)</a:t>
            </a:r>
          </a:p>
          <a:p>
            <a:pPr marL="635565" lvl="1" indent="-173336">
              <a:buFontTx/>
              <a:buChar char="-"/>
            </a:pPr>
            <a:r>
              <a:rPr lang="en-CA" dirty="0" smtClean="0"/>
              <a:t>Making</a:t>
            </a:r>
            <a:r>
              <a:rPr lang="en-CA" baseline="0" dirty="0" smtClean="0"/>
              <a:t> them a good ecological indicator for lake health and associated with cold, deep lakes</a:t>
            </a:r>
            <a:endParaRPr lang="en-CA" dirty="0" smtClean="0"/>
          </a:p>
          <a:p>
            <a:r>
              <a:rPr lang="en-CA" dirty="0" smtClean="0"/>
              <a:t>-Considered a relict of the last major </a:t>
            </a:r>
            <a:r>
              <a:rPr lang="en-CA" dirty="0" err="1" smtClean="0"/>
              <a:t>glaciation</a:t>
            </a:r>
            <a:r>
              <a:rPr lang="en-CA" dirty="0" smtClean="0"/>
              <a:t> event, evolving in multiple </a:t>
            </a:r>
            <a:r>
              <a:rPr lang="en-CA" dirty="0" err="1" smtClean="0"/>
              <a:t>refugia</a:t>
            </a:r>
            <a:r>
              <a:rPr lang="en-CA" baseline="0" dirty="0" smtClean="0"/>
              <a:t> and dispersed across their range when the glacial ice sheets melted </a:t>
            </a:r>
            <a:endParaRPr lang="en-CA" dirty="0" smtClean="0"/>
          </a:p>
          <a:p>
            <a:pPr marL="173336" indent="-173336">
              <a:buFontTx/>
              <a:buChar char="-"/>
            </a:pPr>
            <a:r>
              <a:rPr lang="en-CA" dirty="0" smtClean="0"/>
              <a:t>In</a:t>
            </a:r>
            <a:r>
              <a:rPr lang="en-CA" baseline="0" dirty="0" smtClean="0"/>
              <a:t> the early 19</a:t>
            </a:r>
            <a:r>
              <a:rPr lang="en-CA" baseline="30000" dirty="0" smtClean="0"/>
              <a:t>th</a:t>
            </a:r>
            <a:r>
              <a:rPr lang="en-CA" baseline="0" dirty="0" smtClean="0"/>
              <a:t> century, lake trout were important to the commercial fisheries of the Great Lakes</a:t>
            </a:r>
          </a:p>
          <a:p>
            <a:pPr marL="635565" lvl="1" indent="-173336">
              <a:buFontTx/>
              <a:buChar char="-"/>
            </a:pPr>
            <a:r>
              <a:rPr lang="en-CA" baseline="0" dirty="0" smtClean="0"/>
              <a:t>By the mid 1900s- it was evident that these stocked were being over exploited </a:t>
            </a:r>
          </a:p>
          <a:p>
            <a:pPr marL="173336" indent="-173336">
              <a:buFontTx/>
              <a:buChar char="-"/>
            </a:pPr>
            <a:r>
              <a:rPr lang="en-CA" baseline="0" dirty="0" smtClean="0"/>
              <a:t>Today, lake trout is important to the provinces recreational fisheries ( a sector that contributes billions to the provincial economy)- with lake trout being the preferred fish among anglers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45622-EE14-4B44-91F1-828F7DB0D4AB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 significant trend in</a:t>
            </a:r>
            <a:r>
              <a:rPr lang="en-CA" baseline="0" dirty="0" smtClean="0"/>
              <a:t> TP in Shield lakes, but increasing significant trend for </a:t>
            </a:r>
            <a:r>
              <a:rPr lang="en-CA" baseline="0" dirty="0" err="1" smtClean="0"/>
              <a:t>chla</a:t>
            </a:r>
            <a:r>
              <a:rPr lang="en-CA" baseline="0" dirty="0" smtClean="0"/>
              <a:t> in Shield lakes </a:t>
            </a:r>
          </a:p>
          <a:p>
            <a:r>
              <a:rPr lang="en-CA" baseline="0" dirty="0" smtClean="0"/>
              <a:t>Significant decreasing trend in TP in Eagle and Limerick, and increasing </a:t>
            </a:r>
            <a:r>
              <a:rPr lang="en-CA" baseline="0" dirty="0" err="1" smtClean="0"/>
              <a:t>chla</a:t>
            </a:r>
            <a:r>
              <a:rPr lang="en-CA" baseline="0" dirty="0" smtClean="0"/>
              <a:t> trend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C4A6-0783-41ED-97CD-282A177A231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2405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C4A6-0783-41ED-97CD-282A177A231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2405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8688" fontAlgn="base">
              <a:spcBef>
                <a:spcPct val="0"/>
              </a:spcBef>
              <a:spcAft>
                <a:spcPct val="0"/>
              </a:spcAft>
              <a:defRPr/>
            </a:pPr>
            <a:fld id="{55CA5C10-C8C4-43DC-83DF-40A87882EE6C}" type="slidenum">
              <a:rPr lang="en-US" smtClean="0"/>
              <a:pPr defTabSz="928688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Variables that influence</a:t>
            </a:r>
            <a:r>
              <a:rPr lang="en-CA" baseline="0" dirty="0" smtClean="0"/>
              <a:t> hypolimnetic DO</a:t>
            </a:r>
            <a:endParaRPr lang="en-CA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A2314-4B75-4DED-BACB-A3D495FA4EF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May</a:t>
            </a:r>
            <a:r>
              <a:rPr lang="en-CA" baseline="0" dirty="0" smtClean="0"/>
              <a:t> TP data average for years with available water chemistry between 2000 and present. Peninsula is July TP. Limerick TP data driven by high TP (20-30 </a:t>
            </a:r>
            <a:r>
              <a:rPr lang="en-CA" baseline="0" dirty="0" err="1" smtClean="0"/>
              <a:t>ug</a:t>
            </a:r>
            <a:r>
              <a:rPr lang="en-CA" baseline="0" dirty="0" smtClean="0"/>
              <a:t>/L) during May and July of 2006.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Harp and Red Chalk have lowest TP – other lakes are generally oligotrophic but occasionally cross into the mesotrophic range </a:t>
            </a:r>
            <a:br>
              <a:rPr lang="en-CA" baseline="0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Tracking changes in </a:t>
            </a:r>
            <a:r>
              <a:rPr lang="en-CA" dirty="0" err="1" smtClean="0"/>
              <a:t>Micropsectra</a:t>
            </a:r>
            <a:r>
              <a:rPr lang="en-CA" baseline="0" dirty="0" smtClean="0"/>
              <a:t> and </a:t>
            </a:r>
            <a:r>
              <a:rPr lang="en-CA" baseline="0" dirty="0" err="1" smtClean="0"/>
              <a:t>heterotrissoclasius</a:t>
            </a:r>
            <a:r>
              <a:rPr lang="en-CA" baseline="0" dirty="0" smtClean="0"/>
              <a:t> – increase in CI-VWHO also likely due to decrease in </a:t>
            </a:r>
            <a:r>
              <a:rPr lang="en-CA" baseline="0" dirty="0" err="1" smtClean="0"/>
              <a:t>Chironomus</a:t>
            </a:r>
            <a:r>
              <a:rPr lang="en-CA" baseline="0" dirty="0" smtClean="0"/>
              <a:t> (</a:t>
            </a:r>
            <a:r>
              <a:rPr lang="en-CA" baseline="0" dirty="0" err="1" smtClean="0"/>
              <a:t>Phaenopsectra</a:t>
            </a:r>
            <a:r>
              <a:rPr lang="en-CA" baseline="0" dirty="0" smtClean="0"/>
              <a:t> not included in the model)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Tracking changes in </a:t>
            </a:r>
            <a:r>
              <a:rPr lang="en-CA" dirty="0" err="1" smtClean="0"/>
              <a:t>Micropsectra</a:t>
            </a:r>
            <a:r>
              <a:rPr lang="en-CA" baseline="0" dirty="0" smtClean="0"/>
              <a:t> and </a:t>
            </a:r>
            <a:r>
              <a:rPr lang="en-CA" baseline="0" dirty="0" err="1" smtClean="0"/>
              <a:t>heterotrissoclasius</a:t>
            </a:r>
            <a:r>
              <a:rPr lang="en-CA" baseline="0" dirty="0" smtClean="0"/>
              <a:t> (changes in CI-VWHO in both Harp and Pen largely driven by </a:t>
            </a:r>
            <a:r>
              <a:rPr lang="en-CA" baseline="0" dirty="0" err="1" smtClean="0"/>
              <a:t>profundals</a:t>
            </a:r>
            <a:r>
              <a:rPr lang="en-CA" baseline="0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Trends</a:t>
            </a:r>
            <a:r>
              <a:rPr lang="en-CA" baseline="0" dirty="0" smtClean="0"/>
              <a:t> across the other lakes were more variable and/or not monotonic </a:t>
            </a:r>
          </a:p>
          <a:p>
            <a:r>
              <a:rPr lang="en-CA" baseline="0" dirty="0" smtClean="0"/>
              <a:t>Also many of the lakes exhibited slight increases in recent sediments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Shield Lakes: changes generally gradual and subtle (in Red Chalk and recently in Pen).</a:t>
            </a:r>
            <a:r>
              <a:rPr lang="en-CA" baseline="0" dirty="0" smtClean="0"/>
              <a:t> Most prominent change in Pen diatom assemblages reflect earlier water quality degradation and very recent (and subtle) increase in small </a:t>
            </a:r>
            <a:r>
              <a:rPr lang="en-CA" baseline="0" dirty="0" err="1" smtClean="0"/>
              <a:t>cyclotelloid</a:t>
            </a:r>
            <a:r>
              <a:rPr lang="en-CA" baseline="0" dirty="0" smtClean="0"/>
              <a:t> taxa and decrease in </a:t>
            </a:r>
            <a:r>
              <a:rPr lang="en-CA" baseline="0" dirty="0" err="1" smtClean="0"/>
              <a:t>Aulacoseira</a:t>
            </a:r>
            <a:r>
              <a:rPr lang="en-CA" baseline="0" dirty="0" smtClean="0"/>
              <a:t> </a:t>
            </a:r>
          </a:p>
          <a:p>
            <a:r>
              <a:rPr lang="en-CA" baseline="0" dirty="0" smtClean="0"/>
              <a:t>Transition: decrease in mesotrophic taxa in Eagle (slight decrease in Limerick – less apparent)</a:t>
            </a:r>
          </a:p>
          <a:p>
            <a:r>
              <a:rPr lang="en-CA" baseline="0" dirty="0" smtClean="0"/>
              <a:t>Off-Shield: increase in mesotrophic taxa in both off-shield lakes. Loughborough increase in lightly silicified S. </a:t>
            </a:r>
            <a:r>
              <a:rPr lang="en-CA" baseline="0" dirty="0" err="1" smtClean="0"/>
              <a:t>minutulus</a:t>
            </a:r>
            <a:r>
              <a:rPr lang="en-CA" baseline="0" dirty="0" smtClean="0"/>
              <a:t> – maybe a response to warming (?) in addition to increasing nutrients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094E8-27F7-43D2-95EE-6FA9501176FD}" type="datetimeFigureOut">
              <a:rPr lang="en-CA" smtClean="0"/>
              <a:pPr/>
              <a:t>21/06/2018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yyz1-1.xx.fbcdn.net/v/t35.0-12/14012607_10206048369002213_1769455251_o.jpg?oh=e4dd358226aaa89b43860688d05b0ccd&amp;oe=57B5A0DF"/>
          <p:cNvPicPr>
            <a:picLocks noChangeAspect="1" noChangeArrowheads="1"/>
          </p:cNvPicPr>
          <p:nvPr/>
        </p:nvPicPr>
        <p:blipFill>
          <a:blip r:embed="rId2" cstate="print"/>
          <a:srcRect l="20320" r="4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1334378"/>
            <a:ext cx="87129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4400" b="1" dirty="0" smtClean="0"/>
              <a:t>Water-quality trends in </a:t>
            </a:r>
          </a:p>
          <a:p>
            <a:pPr algn="ctr"/>
            <a:r>
              <a:rPr lang="en-CA" sz="4400" b="1" dirty="0" smtClean="0"/>
              <a:t>Canadian Lake Trout lakes</a:t>
            </a:r>
            <a:endParaRPr lang="en-CA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173102"/>
            <a:ext cx="1872208" cy="568266"/>
          </a:xfrm>
          <a:prstGeom prst="rect">
            <a:avLst/>
          </a:prstGeom>
        </p:spPr>
      </p:pic>
      <p:pic>
        <p:nvPicPr>
          <p:cNvPr id="8" name="Picture 2" descr="http://www.queensu.ca/mc_administrator/sites/default/files/assets/pages/QueensLogo_blac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412750" y="5704933"/>
            <a:ext cx="1551738" cy="1180451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031368" y="4797152"/>
            <a:ext cx="216024" cy="216024"/>
          </a:xfrm>
          <a:prstGeom prst="ellipse">
            <a:avLst/>
          </a:prstGeom>
          <a:solidFill>
            <a:srgbClr val="9C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13469" y="4581128"/>
            <a:ext cx="75608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Clare Nelligan, Adam </a:t>
            </a:r>
            <a:r>
              <a:rPr kumimoji="0" lang="en-CA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Jeziorski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, Kathleen M. </a:t>
            </a:r>
            <a:r>
              <a:rPr kumimoji="0" lang="en-CA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Rühland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, Andrew M. Paterson, </a:t>
            </a:r>
            <a:r>
              <a:rPr lang="en-CA" sz="2400" b="1" dirty="0" smtClean="0">
                <a:latin typeface="Calibri Light" pitchFamily="34" charset="0"/>
              </a:rPr>
              <a:t>and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John P. </a:t>
            </a:r>
            <a:r>
              <a:rPr kumimoji="0" lang="en-CA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Smol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n_strat_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5366"/>
            <a:ext cx="9144000" cy="576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058" y="620688"/>
            <a:ext cx="206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Peninsula Lake</a:t>
            </a:r>
            <a:endParaRPr lang="en-C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6572642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% Relative Abundance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Chironomid Assemblage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Chironomid-inferred VWHO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755412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Shield Lakes</a:t>
            </a:r>
            <a:endParaRPr lang="en-CA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63688" y="1356940"/>
            <a:ext cx="124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Harp Lake</a:t>
            </a:r>
            <a:endParaRPr lang="en-CA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84168" y="1372706"/>
            <a:ext cx="1754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Peninsula Lake</a:t>
            </a:r>
            <a:endParaRPr lang="en-CA" sz="20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-36512" y="27876"/>
            <a:ext cx="4684176" cy="5273332"/>
            <a:chOff x="388293" y="-27384"/>
            <a:chExt cx="4229087" cy="4663773"/>
          </a:xfrm>
        </p:grpSpPr>
        <p:grpSp>
          <p:nvGrpSpPr>
            <p:cNvPr id="11" name="Group 10"/>
            <p:cNvGrpSpPr/>
            <p:nvPr/>
          </p:nvGrpSpPr>
          <p:grpSpPr>
            <a:xfrm>
              <a:off x="395536" y="1484784"/>
              <a:ext cx="4221844" cy="2880320"/>
              <a:chOff x="4828500" y="29114"/>
              <a:chExt cx="4303777" cy="2259951"/>
            </a:xfrm>
          </p:grpSpPr>
          <p:grpSp>
            <p:nvGrpSpPr>
              <p:cNvPr id="14" name="Group 6"/>
              <p:cNvGrpSpPr/>
              <p:nvPr/>
            </p:nvGrpSpPr>
            <p:grpSpPr>
              <a:xfrm>
                <a:off x="4828500" y="29114"/>
                <a:ext cx="4303777" cy="2146954"/>
                <a:chOff x="0" y="29114"/>
                <a:chExt cx="4303777" cy="2146954"/>
              </a:xfrm>
            </p:grpSpPr>
            <p:pic>
              <p:nvPicPr>
                <p:cNvPr id="17" name="Picture 3" descr="C:\Users\Claire\Documents\Queen's MSc\Publications\Chapter 4\Figures\ShiedlVWHORplot.jpe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425" r="5808" b="68270"/>
                <a:stretch>
                  <a:fillRect/>
                </a:stretch>
              </p:blipFill>
              <p:spPr bwMode="auto">
                <a:xfrm>
                  <a:off x="0" y="29114"/>
                  <a:ext cx="4037300" cy="2146954"/>
                </a:xfrm>
                <a:prstGeom prst="rect">
                  <a:avLst/>
                </a:prstGeom>
                <a:noFill/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3655705" y="442470"/>
                  <a:ext cx="64807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smtClean="0"/>
                    <a:t>*</a:t>
                  </a:r>
                  <a:endParaRPr lang="en-CA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195527" y="1950511"/>
                <a:ext cx="2088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/>
                  <a:t>Τ</a:t>
                </a:r>
                <a:r>
                  <a:rPr lang="en-CA" sz="1600" dirty="0" smtClean="0"/>
                  <a:t> = 0.52, p = 0.006</a:t>
                </a:r>
                <a:endParaRPr lang="en-CA" sz="16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6200000">
              <a:off x="-1227241" y="1588150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CI-VWHO Z Score </a:t>
              </a:r>
              <a:endParaRPr lang="en-CA" dirty="0"/>
            </a:p>
          </p:txBody>
        </p:sp>
        <p:pic>
          <p:nvPicPr>
            <p:cNvPr id="20" name="Picture 3" descr="C:\Users\Claire\Documents\Queen's MSc\Publications\Chapter 4\Figures\ShiedlVWHORplot.jpeg"/>
            <p:cNvPicPr>
              <a:picLocks noChangeAspect="1" noChangeArrowheads="1"/>
            </p:cNvPicPr>
            <p:nvPr/>
          </p:nvPicPr>
          <p:blipFill>
            <a:blip r:embed="rId2" cstate="print"/>
            <a:srcRect t="94017" r="8928"/>
            <a:stretch>
              <a:fillRect/>
            </a:stretch>
          </p:blipFill>
          <p:spPr bwMode="auto">
            <a:xfrm>
              <a:off x="395536" y="4196378"/>
              <a:ext cx="3832190" cy="440011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4389885" y="1381798"/>
            <a:ext cx="4502596" cy="3919410"/>
            <a:chOff x="4788583" y="1254528"/>
            <a:chExt cx="4031889" cy="3381861"/>
          </a:xfrm>
        </p:grpSpPr>
        <p:grpSp>
          <p:nvGrpSpPr>
            <p:cNvPr id="2" name="Group 10"/>
            <p:cNvGrpSpPr/>
            <p:nvPr/>
          </p:nvGrpSpPr>
          <p:grpSpPr>
            <a:xfrm>
              <a:off x="4896544" y="1591916"/>
              <a:ext cx="3923928" cy="2773187"/>
              <a:chOff x="4828500" y="2260952"/>
              <a:chExt cx="4045975" cy="2197295"/>
            </a:xfrm>
          </p:grpSpPr>
          <p:grpSp>
            <p:nvGrpSpPr>
              <p:cNvPr id="3" name="Group 6"/>
              <p:cNvGrpSpPr/>
              <p:nvPr/>
            </p:nvGrpSpPr>
            <p:grpSpPr>
              <a:xfrm>
                <a:off x="4828500" y="2260952"/>
                <a:ext cx="4045975" cy="2042585"/>
                <a:chOff x="0" y="2260952"/>
                <a:chExt cx="4045975" cy="2042585"/>
              </a:xfrm>
            </p:grpSpPr>
            <p:pic>
              <p:nvPicPr>
                <p:cNvPr id="1027" name="Picture 3" descr="C:\Users\Claire\Documents\Queen's MSc\Publications\Chapter 4\Figures\ShiedlVWHORplot.jpe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31730" r="5606" b="37248"/>
                <a:stretch>
                  <a:fillRect/>
                </a:stretch>
              </p:blipFill>
              <p:spPr bwMode="auto">
                <a:xfrm>
                  <a:off x="0" y="2260952"/>
                  <a:ext cx="4045975" cy="2042585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1211476" y="3055425"/>
                  <a:ext cx="64807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smtClean="0"/>
                    <a:t>*</a:t>
                  </a:r>
                  <a:endParaRPr lang="en-CA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5162091" y="4119693"/>
                <a:ext cx="208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/>
                  <a:t>Τ</a:t>
                </a:r>
                <a:r>
                  <a:rPr lang="en-CA" sz="1600" dirty="0" smtClean="0"/>
                  <a:t> = -0.436, p = 0.04</a:t>
                </a:r>
                <a:endParaRPr lang="en-CA" sz="16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6200000">
              <a:off x="3749113" y="2293998"/>
              <a:ext cx="24482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CI-VWHO Z Score </a:t>
              </a:r>
              <a:endParaRPr lang="en-CA" dirty="0"/>
            </a:p>
          </p:txBody>
        </p:sp>
        <p:pic>
          <p:nvPicPr>
            <p:cNvPr id="25" name="Picture 3" descr="C:\Users\Claire\Documents\Queen's MSc\Publications\Chapter 4\Figures\ShiedlVWHORplot.jpeg"/>
            <p:cNvPicPr>
              <a:picLocks noChangeAspect="1" noChangeArrowheads="1"/>
            </p:cNvPicPr>
            <p:nvPr/>
          </p:nvPicPr>
          <p:blipFill>
            <a:blip r:embed="rId2" cstate="print"/>
            <a:srcRect t="94017" r="8928"/>
            <a:stretch>
              <a:fillRect/>
            </a:stretch>
          </p:blipFill>
          <p:spPr bwMode="auto">
            <a:xfrm>
              <a:off x="4932040" y="4196378"/>
              <a:ext cx="3744416" cy="440011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1907704" y="6516633"/>
            <a:ext cx="6912768" cy="584775"/>
            <a:chOff x="2051720" y="6408242"/>
            <a:chExt cx="6912768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2051720" y="6453336"/>
              <a:ext cx="69127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Note: “</a:t>
              </a:r>
              <a:r>
                <a:rPr lang="en-CA" dirty="0" smtClean="0">
                  <a:solidFill>
                    <a:schemeClr val="bg1"/>
                  </a:solidFill>
                </a:rPr>
                <a:t>h </a:t>
              </a:r>
              <a:r>
                <a:rPr lang="en-CA" dirty="0" smtClean="0"/>
                <a:t>”denote intervals with &lt; 50 chironomid head capsules</a:t>
              </a:r>
              <a:endParaRPr lang="en-C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03852" y="6408242"/>
              <a:ext cx="704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* </a:t>
              </a:r>
              <a:endParaRPr lang="en-CA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Chironomid-inferred VWHO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03848" y="1134036"/>
            <a:ext cx="3096344" cy="4896544"/>
            <a:chOff x="-36512" y="-3"/>
            <a:chExt cx="4336246" cy="6858003"/>
          </a:xfrm>
        </p:grpSpPr>
        <p:pic>
          <p:nvPicPr>
            <p:cNvPr id="20" name="Picture 2" descr="C:\Users\Claire\Documents\Queen's MSc\Publications\Chapter 4\Figures\TransitionVWHORplot.jpeg"/>
            <p:cNvPicPr>
              <a:picLocks noChangeAspect="1" noChangeArrowheads="1"/>
            </p:cNvPicPr>
            <p:nvPr/>
          </p:nvPicPr>
          <p:blipFill>
            <a:blip r:embed="rId3" cstate="print"/>
            <a:srcRect r="5892"/>
            <a:stretch>
              <a:fillRect/>
            </a:stretch>
          </p:blipFill>
          <p:spPr bwMode="auto">
            <a:xfrm>
              <a:off x="-36512" y="-3"/>
              <a:ext cx="4033717" cy="6858003"/>
            </a:xfrm>
            <a:prstGeom prst="rect">
              <a:avLst/>
            </a:prstGeom>
            <a:noFill/>
          </p:spPr>
        </p:pic>
        <p:grpSp>
          <p:nvGrpSpPr>
            <p:cNvPr id="25" name="Group 6"/>
            <p:cNvGrpSpPr/>
            <p:nvPr/>
          </p:nvGrpSpPr>
          <p:grpSpPr>
            <a:xfrm>
              <a:off x="3107130" y="2580670"/>
              <a:ext cx="1192604" cy="2129056"/>
              <a:chOff x="3107130" y="2580670"/>
              <a:chExt cx="1192604" cy="2129056"/>
            </a:xfrm>
          </p:grpSpPr>
          <p:sp>
            <p:nvSpPr>
              <p:cNvPr id="26" name="TextBox 3"/>
              <p:cNvSpPr txBox="1"/>
              <p:nvPr/>
            </p:nvSpPr>
            <p:spPr>
              <a:xfrm>
                <a:off x="3107130" y="4340394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*</a:t>
                </a:r>
                <a:endParaRPr lang="en-CA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651662" y="2580670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*</a:t>
                </a:r>
                <a:endParaRPr lang="en-CA" dirty="0"/>
              </a:p>
            </p:txBody>
          </p:sp>
        </p:grpSp>
      </p:grpSp>
      <p:grpSp>
        <p:nvGrpSpPr>
          <p:cNvPr id="29" name="Group 9"/>
          <p:cNvGrpSpPr/>
          <p:nvPr/>
        </p:nvGrpSpPr>
        <p:grpSpPr>
          <a:xfrm>
            <a:off x="6072490" y="1206044"/>
            <a:ext cx="3180030" cy="4749991"/>
            <a:chOff x="-2282" y="97588"/>
            <a:chExt cx="4342492" cy="6760412"/>
          </a:xfrm>
        </p:grpSpPr>
        <p:pic>
          <p:nvPicPr>
            <p:cNvPr id="30" name="Picture 4" descr="C:\Users\Claire\Documents\Queen's MSc\Publications\Chapter 4\Figures\OffShieldVWHORplot.jpeg"/>
            <p:cNvPicPr>
              <a:picLocks noChangeAspect="1" noChangeArrowheads="1"/>
            </p:cNvPicPr>
            <p:nvPr/>
          </p:nvPicPr>
          <p:blipFill>
            <a:blip r:embed="rId4" cstate="print"/>
            <a:srcRect t="1423" r="5756"/>
            <a:stretch>
              <a:fillRect/>
            </a:stretch>
          </p:blipFill>
          <p:spPr bwMode="auto">
            <a:xfrm>
              <a:off x="-2282" y="97588"/>
              <a:ext cx="4039527" cy="6760412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692138" y="1028026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3866" y="332656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31066" y="5507940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58800" y="5805264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8858" y="5440524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</p:grpSp>
      <p:pic>
        <p:nvPicPr>
          <p:cNvPr id="41" name="Picture 3" descr="C:\Users\Claire\Documents\Queen's MSc\Publications\Chapter 4\Figures\ShiedlVWHORplot.jpeg"/>
          <p:cNvPicPr>
            <a:picLocks noChangeAspect="1" noChangeArrowheads="1"/>
          </p:cNvPicPr>
          <p:nvPr/>
        </p:nvPicPr>
        <p:blipFill>
          <a:blip r:embed="rId5" cstate="print"/>
          <a:srcRect t="213" r="7272"/>
          <a:stretch>
            <a:fillRect/>
          </a:stretch>
        </p:blipFill>
        <p:spPr bwMode="auto">
          <a:xfrm>
            <a:off x="144016" y="1134036"/>
            <a:ext cx="2987824" cy="4933651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6124644" y="2934236"/>
            <a:ext cx="7200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5353345" y="334549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CI-VWHO Z Score </a:t>
            </a:r>
            <a:endParaRPr lang="en-CA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95536" y="4230380"/>
            <a:ext cx="1114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Red Chalk Lake</a:t>
            </a:r>
            <a:endParaRPr lang="en-CA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491880" y="1197100"/>
            <a:ext cx="83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Eagle Lake</a:t>
            </a:r>
            <a:endParaRPr lang="en-CA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3453780" y="5537557"/>
            <a:ext cx="1024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Limerick Lake</a:t>
            </a:r>
            <a:endParaRPr lang="en-CA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300192" y="1197100"/>
            <a:ext cx="140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Loughborough Lake</a:t>
            </a:r>
            <a:endParaRPr lang="en-CA" sz="1200" dirty="0"/>
          </a:p>
        </p:txBody>
      </p:sp>
      <p:sp>
        <p:nvSpPr>
          <p:cNvPr id="36" name="Rectangle 35"/>
          <p:cNvSpPr/>
          <p:nvPr/>
        </p:nvSpPr>
        <p:spPr>
          <a:xfrm>
            <a:off x="0" y="2502188"/>
            <a:ext cx="32352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6300192" y="2718212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Lake Manitou (E)</a:t>
            </a:r>
            <a:endParaRPr lang="en-CA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6300192" y="4174138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Lake Manitou (W)</a:t>
            </a:r>
            <a:endParaRPr lang="en-CA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CA" b="1" dirty="0" smtClean="0"/>
              <a:t>               Shield Lakes                                    Transition Lakes                           Off-Shield Lakes</a:t>
            </a:r>
            <a:endParaRPr lang="en-CA" b="1" dirty="0"/>
          </a:p>
        </p:txBody>
      </p:sp>
      <p:sp>
        <p:nvSpPr>
          <p:cNvPr id="56" name="Rectangle 55"/>
          <p:cNvSpPr/>
          <p:nvPr/>
        </p:nvSpPr>
        <p:spPr>
          <a:xfrm>
            <a:off x="971600" y="575706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400" b="1" dirty="0" smtClean="0"/>
          </a:p>
          <a:p>
            <a:pPr algn="ctr"/>
            <a:r>
              <a:rPr lang="en-CA" sz="2400" b="1" dirty="0" smtClean="0"/>
              <a:t>Overall, CI-VWHO trends were lake-specific </a:t>
            </a:r>
          </a:p>
          <a:p>
            <a:pPr algn="ctr"/>
            <a:endParaRPr lang="en-CA" sz="2400" dirty="0" smtClean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595426" y="2373387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CI-VWHO Z Score </a:t>
            </a:r>
            <a:endParaRPr lang="en-CA" sz="1600" dirty="0"/>
          </a:p>
        </p:txBody>
      </p:sp>
      <p:sp>
        <p:nvSpPr>
          <p:cNvPr id="39" name="Rectangle 38"/>
          <p:cNvSpPr/>
          <p:nvPr/>
        </p:nvSpPr>
        <p:spPr>
          <a:xfrm>
            <a:off x="3182582" y="2718212"/>
            <a:ext cx="21602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376486" y="3942348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Peninsula Lake</a:t>
            </a:r>
            <a:endParaRPr lang="en-CA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67544" y="1145069"/>
            <a:ext cx="803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Harp Lake</a:t>
            </a:r>
            <a:endParaRPr lang="en-CA" sz="12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2432917" y="334549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CI-VWHO Z Score </a:t>
            </a:r>
            <a:endParaRPr lang="en-CA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691680" y="6516633"/>
            <a:ext cx="6912768" cy="584775"/>
            <a:chOff x="2051720" y="6408242"/>
            <a:chExt cx="6912768" cy="584775"/>
          </a:xfrm>
        </p:grpSpPr>
        <p:sp>
          <p:nvSpPr>
            <p:cNvPr id="42" name="TextBox 41"/>
            <p:cNvSpPr txBox="1"/>
            <p:nvPr/>
          </p:nvSpPr>
          <p:spPr>
            <a:xfrm>
              <a:off x="2051720" y="6453336"/>
              <a:ext cx="69127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Note: “</a:t>
              </a:r>
              <a:r>
                <a:rPr lang="en-CA" dirty="0" smtClean="0">
                  <a:solidFill>
                    <a:schemeClr val="bg1"/>
                  </a:solidFill>
                </a:rPr>
                <a:t>h </a:t>
              </a:r>
              <a:r>
                <a:rPr lang="en-CA" dirty="0" smtClean="0"/>
                <a:t>”denote intervals with &lt; 50 chironomid head capsules</a:t>
              </a:r>
              <a:endParaRPr lang="en-CA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03852" y="6408242"/>
              <a:ext cx="704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3200" dirty="0" smtClean="0"/>
                <a:t>* </a:t>
              </a:r>
              <a:endParaRPr lang="en-CA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Summary of Diatom Assemblage Trends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288499"/>
            <a:ext cx="2664296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Gradual/subtle changes in diatom assemblages consistent with enhanced stability</a:t>
            </a:r>
          </a:p>
          <a:p>
            <a:pPr marL="93663" indent="-93663"/>
            <a:endParaRPr lang="en-CA" sz="2200" dirty="0" smtClean="0"/>
          </a:p>
          <a:p>
            <a:pPr marL="93663" indent="-93663"/>
            <a:r>
              <a:rPr lang="en-CA" sz="2200" dirty="0" smtClean="0"/>
              <a:t> </a:t>
            </a:r>
            <a:endParaRPr lang="en-CA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467941"/>
            <a:ext cx="3851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86697"/>
            <a:ext cx="269979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Shield Lakes</a:t>
            </a:r>
            <a:endParaRPr lang="en-C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288499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Pronounced shifts consistent with enhanced stability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Decrease in mesotrophic taxa</a:t>
            </a:r>
          </a:p>
          <a:p>
            <a:pPr marL="93663" indent="-93663"/>
            <a:endParaRPr lang="en-CA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795989"/>
            <a:ext cx="31683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Transition Lakes</a:t>
            </a:r>
            <a:endParaRPr lang="en-C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795989"/>
            <a:ext cx="31318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Off-Shield Lakes</a:t>
            </a:r>
            <a:endParaRPr lang="en-CA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1288499"/>
            <a:ext cx="320384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Diatom assemblage shift consistent with enhanced stability in Lake Manitou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Increase in mesotrophic taxa in off-Shield lakes </a:t>
            </a:r>
          </a:p>
          <a:p>
            <a:pPr marL="93663" indent="-93663"/>
            <a:endParaRPr lang="en-CA" sz="2200" i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9" t="10633" r="13027" b="19179"/>
          <a:stretch/>
        </p:blipFill>
        <p:spPr>
          <a:xfrm>
            <a:off x="-36512" y="3212976"/>
            <a:ext cx="1388725" cy="1296144"/>
          </a:xfrm>
          <a:prstGeom prst="rect">
            <a:avLst/>
          </a:prstGeom>
        </p:spPr>
      </p:pic>
      <p:pic>
        <p:nvPicPr>
          <p:cNvPr id="15" name="Picture 14" descr="aul ambigua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5172" r="38719" b="9085"/>
          <a:stretch>
            <a:fillRect/>
          </a:stretch>
        </p:blipFill>
        <p:spPr>
          <a:xfrm>
            <a:off x="1415378" y="3212976"/>
            <a:ext cx="1249743" cy="1296000"/>
          </a:xfrm>
          <a:prstGeom prst="rect">
            <a:avLst/>
          </a:prstGeom>
        </p:spPr>
      </p:pic>
      <p:pic>
        <p:nvPicPr>
          <p:cNvPr id="16" name="Picture 15" descr="aul ambigua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5172" r="38719" b="9085"/>
          <a:stretch>
            <a:fillRect/>
          </a:stretch>
        </p:blipFill>
        <p:spPr>
          <a:xfrm>
            <a:off x="3655547" y="3212976"/>
            <a:ext cx="1249743" cy="1296000"/>
          </a:xfrm>
          <a:prstGeom prst="rect">
            <a:avLst/>
          </a:prstGeom>
        </p:spPr>
      </p:pic>
      <p:pic>
        <p:nvPicPr>
          <p:cNvPr id="17" name="Picture 16" descr="cyc comensis1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rcRect l="9490" r="33570" b="20592"/>
          <a:stretch>
            <a:fillRect/>
          </a:stretch>
        </p:blipFill>
        <p:spPr>
          <a:xfrm>
            <a:off x="2728286" y="3212976"/>
            <a:ext cx="864096" cy="1296000"/>
          </a:xfrm>
          <a:prstGeom prst="rect">
            <a:avLst/>
          </a:prstGeom>
        </p:spPr>
      </p:pic>
      <p:pic>
        <p:nvPicPr>
          <p:cNvPr id="18" name="Picture 17" descr="stephan minutulus.jpg"/>
          <p:cNvPicPr>
            <a:picLocks noChangeAspect="1"/>
          </p:cNvPicPr>
          <p:nvPr/>
        </p:nvPicPr>
        <p:blipFill>
          <a:blip r:embed="rId6" cstate="print"/>
          <a:srcRect l="19242" t="13214" r="26803" b="25668"/>
          <a:stretch>
            <a:fillRect/>
          </a:stretch>
        </p:blipFill>
        <p:spPr>
          <a:xfrm>
            <a:off x="4968455" y="3212976"/>
            <a:ext cx="936104" cy="1296000"/>
          </a:xfrm>
          <a:prstGeom prst="rect">
            <a:avLst/>
          </a:prstGeom>
        </p:spPr>
      </p:pic>
      <p:sp>
        <p:nvSpPr>
          <p:cNvPr id="23" name="Up Arrow 22"/>
          <p:cNvSpPr/>
          <p:nvPr/>
        </p:nvSpPr>
        <p:spPr>
          <a:xfrm>
            <a:off x="467544" y="4581128"/>
            <a:ext cx="288032" cy="6206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Up Arrow 23"/>
          <p:cNvSpPr/>
          <p:nvPr/>
        </p:nvSpPr>
        <p:spPr>
          <a:xfrm rot="10800000">
            <a:off x="1859142" y="4581128"/>
            <a:ext cx="336594" cy="62068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Up Arrow 24"/>
          <p:cNvSpPr/>
          <p:nvPr/>
        </p:nvSpPr>
        <p:spPr>
          <a:xfrm>
            <a:off x="2987824" y="4581128"/>
            <a:ext cx="648072" cy="6206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Up Arrow 25"/>
          <p:cNvSpPr/>
          <p:nvPr/>
        </p:nvSpPr>
        <p:spPr>
          <a:xfrm rot="10800000">
            <a:off x="3995937" y="4581128"/>
            <a:ext cx="648072" cy="62068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Up Arrow 34"/>
          <p:cNvSpPr/>
          <p:nvPr/>
        </p:nvSpPr>
        <p:spPr>
          <a:xfrm rot="10800000">
            <a:off x="5148065" y="4581128"/>
            <a:ext cx="648072" cy="62068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6" name="Picture 35" descr="aul ambigua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5172" r="38719" b="9085"/>
          <a:stretch>
            <a:fillRect/>
          </a:stretch>
        </p:blipFill>
        <p:spPr>
          <a:xfrm>
            <a:off x="6894985" y="3212976"/>
            <a:ext cx="1249743" cy="1296000"/>
          </a:xfrm>
          <a:prstGeom prst="rect">
            <a:avLst/>
          </a:prstGeom>
        </p:spPr>
      </p:pic>
      <p:pic>
        <p:nvPicPr>
          <p:cNvPr id="37" name="Picture 36" descr="cyc comensis1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rcRect l="9490" r="33570" b="20592"/>
          <a:stretch>
            <a:fillRect/>
          </a:stretch>
        </p:blipFill>
        <p:spPr>
          <a:xfrm>
            <a:off x="5967724" y="3212976"/>
            <a:ext cx="864096" cy="1296000"/>
          </a:xfrm>
          <a:prstGeom prst="rect">
            <a:avLst/>
          </a:prstGeom>
        </p:spPr>
      </p:pic>
      <p:pic>
        <p:nvPicPr>
          <p:cNvPr id="38" name="Picture 37" descr="stephan minutulus.jpg"/>
          <p:cNvPicPr>
            <a:picLocks noChangeAspect="1"/>
          </p:cNvPicPr>
          <p:nvPr/>
        </p:nvPicPr>
        <p:blipFill>
          <a:blip r:embed="rId6" cstate="print"/>
          <a:srcRect l="19242" t="13214" r="26803" b="25668"/>
          <a:stretch>
            <a:fillRect/>
          </a:stretch>
        </p:blipFill>
        <p:spPr>
          <a:xfrm>
            <a:off x="8207896" y="3212976"/>
            <a:ext cx="936104" cy="1296000"/>
          </a:xfrm>
          <a:prstGeom prst="rect">
            <a:avLst/>
          </a:prstGeom>
        </p:spPr>
      </p:pic>
      <p:sp>
        <p:nvSpPr>
          <p:cNvPr id="39" name="Up Arrow 38"/>
          <p:cNvSpPr/>
          <p:nvPr/>
        </p:nvSpPr>
        <p:spPr>
          <a:xfrm>
            <a:off x="6191672" y="4581128"/>
            <a:ext cx="648072" cy="6206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Up Arrow 39"/>
          <p:cNvSpPr/>
          <p:nvPr/>
        </p:nvSpPr>
        <p:spPr>
          <a:xfrm rot="10800000">
            <a:off x="7199785" y="4581128"/>
            <a:ext cx="648072" cy="62068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Up Arrow 40"/>
          <p:cNvSpPr/>
          <p:nvPr/>
        </p:nvSpPr>
        <p:spPr>
          <a:xfrm>
            <a:off x="8316416" y="4581128"/>
            <a:ext cx="648072" cy="62068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/>
          <p:cNvSpPr txBox="1"/>
          <p:nvPr/>
        </p:nvSpPr>
        <p:spPr>
          <a:xfrm>
            <a:off x="-36512" y="5589240"/>
            <a:ext cx="305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Gradual change in thermal stability</a:t>
            </a:r>
            <a:endParaRPr lang="en-CA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915816" y="5355213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Enhanced Stability </a:t>
            </a:r>
          </a:p>
          <a:p>
            <a:pPr algn="ctr"/>
            <a:r>
              <a:rPr lang="en-CA" sz="2800" dirty="0" smtClean="0"/>
              <a:t>+ </a:t>
            </a:r>
          </a:p>
          <a:p>
            <a:pPr algn="ctr"/>
            <a:r>
              <a:rPr lang="en-CA" sz="2800" dirty="0" smtClean="0"/>
              <a:t>Nutrient Recovery</a:t>
            </a:r>
            <a:endParaRPr lang="en-CA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6012160" y="5356373"/>
            <a:ext cx="313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Enhanced Stability </a:t>
            </a:r>
          </a:p>
          <a:p>
            <a:pPr algn="ctr"/>
            <a:r>
              <a:rPr lang="en-CA" sz="2800" dirty="0" smtClean="0"/>
              <a:t>+ </a:t>
            </a:r>
          </a:p>
          <a:p>
            <a:pPr algn="ctr"/>
            <a:r>
              <a:rPr lang="en-CA" sz="2800" dirty="0" smtClean="0"/>
              <a:t>Nutrient Loading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 animBg="1"/>
      <p:bldP spid="25" grpId="0" animBg="1"/>
      <p:bldP spid="26" grpId="0" animBg="1"/>
      <p:bldP spid="35" grpId="0" animBg="1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eld_summary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032" y="836712"/>
            <a:ext cx="6747140" cy="2739129"/>
          </a:xfrm>
          <a:prstGeom prst="rect">
            <a:avLst/>
          </a:prstGeom>
        </p:spPr>
      </p:pic>
      <p:pic>
        <p:nvPicPr>
          <p:cNvPr id="5" name="Picture 4" descr="T_summary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9691" y="4074247"/>
            <a:ext cx="4574517" cy="2739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Shield Lakes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Transition Lakes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000996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Increasing sedimentary-inferred chlorophyll-</a:t>
            </a:r>
            <a:r>
              <a:rPr lang="en-CA" i="1" dirty="0" smtClean="0"/>
              <a:t>a</a:t>
            </a:r>
            <a:r>
              <a:rPr lang="en-CA" dirty="0" smtClean="0"/>
              <a:t> observed alongside stable or decreasing DI-TP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VRS-chlorophyll-</a:t>
            </a:r>
            <a:r>
              <a:rPr lang="en-CA" sz="2400" i="1" dirty="0" smtClean="0"/>
              <a:t>a</a:t>
            </a:r>
            <a:r>
              <a:rPr lang="en-CA" sz="2400" dirty="0" smtClean="0"/>
              <a:t> and diatom-inferred TP (DI-TP)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596336" y="1124744"/>
            <a:ext cx="1547664" cy="729372"/>
            <a:chOff x="7596336" y="1124744"/>
            <a:chExt cx="1547664" cy="729372"/>
          </a:xfrm>
        </p:grpSpPr>
        <p:sp>
          <p:nvSpPr>
            <p:cNvPr id="10" name="Oval 9"/>
            <p:cNvSpPr/>
            <p:nvPr/>
          </p:nvSpPr>
          <p:spPr>
            <a:xfrm>
              <a:off x="7740352" y="1268760"/>
              <a:ext cx="144016" cy="1440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596336" y="134076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96336" y="1700808"/>
              <a:ext cx="4320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740352" y="1628800"/>
              <a:ext cx="144016" cy="1440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28384" y="112474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DI-TP</a:t>
              </a:r>
              <a:endParaRPr lang="en-CA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28384" y="1484784"/>
              <a:ext cx="1115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VRS-</a:t>
              </a:r>
              <a:r>
                <a:rPr lang="en-CA" dirty="0" err="1" smtClean="0"/>
                <a:t>chl</a:t>
              </a:r>
              <a:r>
                <a:rPr lang="en-CA" i="1" dirty="0" err="1" smtClean="0"/>
                <a:t>a</a:t>
              </a:r>
              <a:endParaRPr lang="en-CA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_summary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021"/>
            <a:ext cx="8976532" cy="3745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9388"/>
            <a:ext cx="91805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Off- Shield Lakes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050919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 smtClean="0"/>
          </a:p>
          <a:p>
            <a:r>
              <a:rPr lang="en-CA" sz="2000" dirty="0" smtClean="0"/>
              <a:t>In lakes located off-Shield, both sedimentary chlorophyll-</a:t>
            </a:r>
            <a:r>
              <a:rPr lang="en-CA" sz="2000" i="1" dirty="0" smtClean="0"/>
              <a:t>a </a:t>
            </a:r>
            <a:r>
              <a:rPr lang="en-CA" sz="2000" dirty="0" smtClean="0"/>
              <a:t>and DI-TP (or the % relative abundance of mesotrophic </a:t>
            </a:r>
            <a:r>
              <a:rPr lang="en-CA" sz="2000" i="1" dirty="0" err="1" smtClean="0"/>
              <a:t>Stephanodiscus</a:t>
            </a:r>
            <a:r>
              <a:rPr lang="en-CA" sz="2000" dirty="0" smtClean="0"/>
              <a:t> taxa) have increased</a:t>
            </a:r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VRS-chlorophyll-</a:t>
            </a:r>
            <a:r>
              <a:rPr lang="en-CA" sz="2400" i="1" dirty="0" smtClean="0"/>
              <a:t>a</a:t>
            </a:r>
            <a:r>
              <a:rPr lang="en-CA" sz="2400" dirty="0" smtClean="0"/>
              <a:t> and diatom-inferred TP (DI-TP)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5856" y="4634552"/>
            <a:ext cx="2808312" cy="378624"/>
            <a:chOff x="7596336" y="1115452"/>
            <a:chExt cx="2808312" cy="378624"/>
          </a:xfrm>
        </p:grpSpPr>
        <p:sp>
          <p:nvSpPr>
            <p:cNvPr id="8" name="Oval 7"/>
            <p:cNvSpPr/>
            <p:nvPr/>
          </p:nvSpPr>
          <p:spPr>
            <a:xfrm>
              <a:off x="7740352" y="1268760"/>
              <a:ext cx="144016" cy="1440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596336" y="134076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856984" y="1331476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9001000" y="1259468"/>
              <a:ext cx="144016" cy="1440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8384" y="112474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DI-TP</a:t>
              </a:r>
              <a:endParaRPr lang="en-C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89032" y="1115452"/>
              <a:ext cx="1115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VRS-</a:t>
              </a:r>
              <a:r>
                <a:rPr lang="en-CA" dirty="0" err="1" smtClean="0"/>
                <a:t>chl</a:t>
              </a:r>
              <a:r>
                <a:rPr lang="en-CA" i="1" dirty="0" err="1" smtClean="0"/>
                <a:t>a</a:t>
              </a:r>
              <a:endParaRPr lang="en-CA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Claire\Pictures\Fieldwork 2015\Algoma and Manitou\Algoma &amp; Manitoulin\FullSizeRender(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03" y="0"/>
            <a:ext cx="9204515" cy="69033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031368" y="4797152"/>
            <a:ext cx="216024" cy="216024"/>
          </a:xfrm>
          <a:prstGeom prst="ellipse">
            <a:avLst/>
          </a:prstGeom>
          <a:solidFill>
            <a:srgbClr val="9C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65304"/>
          </a:xfrm>
          <a:solidFill>
            <a:schemeClr val="bg1"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449263" indent="-249238">
              <a:buNone/>
            </a:pPr>
            <a:endParaRPr lang="en-CA" sz="1700" dirty="0" smtClean="0"/>
          </a:p>
          <a:p>
            <a:pPr marL="449263" indent="-249238">
              <a:buNone/>
            </a:pPr>
            <a:endParaRPr lang="en-CA" sz="1700" dirty="0" smtClean="0"/>
          </a:p>
          <a:p>
            <a:pPr marL="449263" indent="-249238">
              <a:buNone/>
            </a:pPr>
            <a:r>
              <a:rPr lang="en-CA" dirty="0" smtClean="0"/>
              <a:t>VWHO trends appear to be lake-specific and subtle</a:t>
            </a:r>
          </a:p>
          <a:p>
            <a:pPr marL="449263" indent="-249238">
              <a:buNone/>
            </a:pPr>
            <a:endParaRPr lang="en-CA" sz="700" dirty="0" smtClean="0"/>
          </a:p>
          <a:p>
            <a:pPr marL="449263" indent="-249238">
              <a:buNone/>
            </a:pPr>
            <a:r>
              <a:rPr lang="en-CA" dirty="0" smtClean="0"/>
              <a:t>However, trends in environmental variables that can influence oxygen were generally coherent across lakes and/or regions. For instance:</a:t>
            </a:r>
          </a:p>
          <a:p>
            <a:pPr marL="449263" indent="-249238">
              <a:buNone/>
            </a:pPr>
            <a:endParaRPr lang="en-CA" sz="900" dirty="0" smtClean="0"/>
          </a:p>
          <a:p>
            <a:pPr marL="725488" lvl="2" indent="-284163"/>
            <a:r>
              <a:rPr lang="en-CA" sz="2800" dirty="0" smtClean="0"/>
              <a:t>Most lakes record diatom assemblage shifts consistent </a:t>
            </a:r>
            <a:r>
              <a:rPr lang="en-CA" sz="2800" dirty="0" smtClean="0"/>
              <a:t>with changes </a:t>
            </a:r>
            <a:r>
              <a:rPr lang="en-CA" sz="2800" dirty="0" smtClean="0"/>
              <a:t>in lake thermal properties </a:t>
            </a:r>
          </a:p>
          <a:p>
            <a:pPr marL="725488" lvl="2" indent="-284163"/>
            <a:endParaRPr lang="en-CA" sz="700" dirty="0" smtClean="0"/>
          </a:p>
          <a:p>
            <a:pPr marL="725488" lvl="2" indent="-284163"/>
            <a:r>
              <a:rPr lang="en-CA" sz="2800" dirty="0" smtClean="0"/>
              <a:t>Nutrients have increased in off-Shield lakes</a:t>
            </a:r>
          </a:p>
          <a:p>
            <a:pPr marL="725488" lvl="2" indent="-284163"/>
            <a:endParaRPr lang="en-CA" sz="700" dirty="0" smtClean="0"/>
          </a:p>
          <a:p>
            <a:pPr marL="725488" lvl="2" indent="-284163"/>
            <a:r>
              <a:rPr lang="en-CA" sz="2800" dirty="0" smtClean="0"/>
              <a:t>Sedimentary-inferred chlorophyll-</a:t>
            </a:r>
            <a:r>
              <a:rPr lang="en-CA" sz="2800" i="1" dirty="0" smtClean="0"/>
              <a:t>a </a:t>
            </a:r>
            <a:r>
              <a:rPr lang="en-CA" sz="2800" dirty="0" smtClean="0"/>
              <a:t>have increased across all lakes (independent of nutrients in Shield and Transition lakes)</a:t>
            </a:r>
          </a:p>
          <a:p>
            <a:pPr marL="449263" lvl="2" indent="-249238"/>
            <a:endParaRPr lang="en-CA" sz="700" dirty="0" smtClean="0"/>
          </a:p>
          <a:p>
            <a:pPr marL="449263" lvl="2" indent="-249238"/>
            <a:endParaRPr lang="en-CA" sz="800" dirty="0" smtClean="0"/>
          </a:p>
          <a:p>
            <a:pPr marL="449263" indent="-249238">
              <a:buNone/>
            </a:pPr>
            <a:r>
              <a:rPr lang="en-CA" dirty="0" smtClean="0"/>
              <a:t>This may suggest that changes in environmental variables that can influence VWHO are not yet of a great enough magnitude to influence oxygen dynamics in many of these systems</a:t>
            </a:r>
          </a:p>
          <a:p>
            <a:pPr marL="449263" indent="-249238">
              <a:buNone/>
            </a:pPr>
            <a:endParaRPr lang="en-CA" sz="1600" dirty="0" smtClean="0"/>
          </a:p>
          <a:p>
            <a:pPr marL="449263" indent="-249238">
              <a:buNone/>
            </a:pPr>
            <a:r>
              <a:rPr lang="en-CA" dirty="0" smtClean="0"/>
              <a:t>These data also suggest that off-Shield lakes may be more sensitive to water quality degradation from nutrient loading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4544" y="0"/>
            <a:ext cx="9649072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ysClr val="windowText" lastClr="000000"/>
                </a:solidFill>
              </a:rPr>
              <a:t>Conclusions</a:t>
            </a:r>
            <a:endParaRPr lang="en-CA" sz="4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Claire\Pictures\Fieldwork 2015\Algoma and Manitou\Algoma &amp; Manitoulin\FullSizeRender(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03" y="0"/>
            <a:ext cx="9204515" cy="690338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10988" y="4005064"/>
            <a:ext cx="9144000" cy="25202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2" descr="http://chone.marinebiodiversity.ca/members/forms-useful-downloads/nserc_logo_color.jpg/at_download/fi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344" y="5013176"/>
            <a:ext cx="2851784" cy="12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am980.ca/files/2014/03/Environment-Canada-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9639" y="5877272"/>
            <a:ext cx="2104200" cy="5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nipigon.net/files/8713/7754/0257/SCI_MNR_logo_bronze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1" b="21116"/>
          <a:stretch/>
        </p:blipFill>
        <p:spPr bwMode="auto">
          <a:xfrm>
            <a:off x="42930" y="5085184"/>
            <a:ext cx="3124406" cy="11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sustainablewater.org/wp-content/uploads/2011/07/federation-of-ontario-cottagers-associations-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229" y="5013176"/>
            <a:ext cx="2038715" cy="6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52536" y="0"/>
            <a:ext cx="9577064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ysClr val="windowText" lastClr="000000"/>
                </a:solidFill>
              </a:rPr>
              <a:t>Thank you for listening!</a:t>
            </a:r>
            <a:endParaRPr lang="en-CA" sz="4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6013"/>
            <a:ext cx="9144000" cy="32470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marL="449263" indent="-249238">
              <a:buNone/>
            </a:pPr>
            <a:r>
              <a:rPr lang="en-CA" sz="2000" b="1" dirty="0" smtClean="0"/>
              <a:t>Summary: </a:t>
            </a:r>
          </a:p>
          <a:p>
            <a:pPr marL="449263" indent="-249238">
              <a:buNone/>
            </a:pPr>
            <a:r>
              <a:rPr lang="en-CA" sz="2000" dirty="0" smtClean="0"/>
              <a:t>VWHO trends appear to be lake-specific and subtle</a:t>
            </a:r>
          </a:p>
          <a:p>
            <a:pPr marL="449263" indent="-249238">
              <a:buNone/>
            </a:pPr>
            <a:endParaRPr lang="en-CA" sz="700" dirty="0" smtClean="0"/>
          </a:p>
          <a:p>
            <a:pPr marL="449263" indent="-249238">
              <a:buNone/>
            </a:pPr>
            <a:r>
              <a:rPr lang="en-CA" sz="2000" dirty="0" smtClean="0"/>
              <a:t>Trends in environmental variables that can influence oxygen were generally coherent across lakes and/or regions</a:t>
            </a:r>
          </a:p>
          <a:p>
            <a:pPr marL="449263" indent="-249238">
              <a:buNone/>
            </a:pPr>
            <a:endParaRPr lang="en-CA" sz="900" dirty="0" smtClean="0"/>
          </a:p>
          <a:p>
            <a:pPr marL="449263" indent="-249238">
              <a:buNone/>
            </a:pPr>
            <a:r>
              <a:rPr lang="en-CA" sz="2000" dirty="0" smtClean="0"/>
              <a:t>This may suggest that changes in environmental variables that can influence VWHO are not yet of a great enough magnitude to influence oxygen dynamics in many of these systems</a:t>
            </a:r>
          </a:p>
          <a:p>
            <a:pPr marL="449263" indent="-249238">
              <a:buNone/>
            </a:pPr>
            <a:endParaRPr lang="en-CA" sz="900" dirty="0" smtClean="0"/>
          </a:p>
          <a:p>
            <a:pPr marL="449263" indent="-249238">
              <a:buNone/>
            </a:pPr>
            <a:r>
              <a:rPr lang="en-CA" sz="2000" dirty="0" smtClean="0"/>
              <a:t>These data also suggest that off-Shield lakes may be more sensitive to water quality degradation from nutrient loading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6512" y="4150821"/>
            <a:ext cx="918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>
              <a:spcBef>
                <a:spcPct val="20000"/>
              </a:spcBef>
              <a:defRPr/>
            </a:pPr>
            <a:r>
              <a:rPr lang="en-US" kern="0" dirty="0" smtClean="0">
                <a:latin typeface="Calibri" pitchFamily="34" charset="0"/>
              </a:rPr>
              <a:t>Acknowledgments: Liz </a:t>
            </a:r>
            <a:r>
              <a:rPr lang="en-US" kern="0" dirty="0" err="1" smtClean="0">
                <a:latin typeface="Calibri" pitchFamily="34" charset="0"/>
              </a:rPr>
              <a:t>Favot</a:t>
            </a:r>
            <a:r>
              <a:rPr lang="en-US" kern="0" dirty="0" smtClean="0">
                <a:latin typeface="Calibri" pitchFamily="34" charset="0"/>
              </a:rPr>
              <a:t>, </a:t>
            </a:r>
            <a:r>
              <a:rPr lang="en-CA" dirty="0" err="1" smtClean="0"/>
              <a:t>Branaavan</a:t>
            </a:r>
            <a:r>
              <a:rPr lang="en-CA" dirty="0" smtClean="0"/>
              <a:t> </a:t>
            </a:r>
            <a:r>
              <a:rPr lang="en-CA" dirty="0" err="1" smtClean="0"/>
              <a:t>Sivarajah</a:t>
            </a:r>
            <a:r>
              <a:rPr lang="en-CA" dirty="0" smtClean="0"/>
              <a:t>, </a:t>
            </a:r>
            <a:r>
              <a:rPr lang="en-US" kern="0" dirty="0" smtClean="0">
                <a:latin typeface="Calibri" pitchFamily="34" charset="0"/>
              </a:rPr>
              <a:t>Ron Ingram, Hillary Austin-Quinn, Jenny Moe, the Blue Jay Creek Hatchery staff, and PEARL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laire\Documents\Queen's MSc\Publications\Chapter 4\Figures\TOCSummaryRpl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618" y="0"/>
            <a:ext cx="60007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Total Organic Carbon (TOC)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How do </a:t>
            </a:r>
            <a:r>
              <a:rPr lang="en-CA" sz="3600" dirty="0" err="1" smtClean="0"/>
              <a:t>paleo</a:t>
            </a:r>
            <a:r>
              <a:rPr lang="en-CA" sz="3600" dirty="0" smtClean="0"/>
              <a:t>-inferred trends compare with direct monitoring data ?</a:t>
            </a:r>
            <a:endParaRPr lang="en-CA" sz="3600" dirty="0"/>
          </a:p>
        </p:txBody>
      </p:sp>
      <p:pic>
        <p:nvPicPr>
          <p:cNvPr id="4098" name="Picture 2" descr="C:\Users\Claire\Documents\Queen's MSc\Publications\Chapter 4\Figures\HarpcamparisonRpl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3740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52717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Harp Lake 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87727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Trends are generally consistent between direct monitoring data and </a:t>
            </a:r>
            <a:r>
              <a:rPr lang="en-CA" sz="2000" dirty="0" err="1" smtClean="0"/>
              <a:t>paleo</a:t>
            </a:r>
            <a:r>
              <a:rPr lang="en-CA" sz="2000" dirty="0" smtClean="0"/>
              <a:t>-reconstructions (potentially a slight lag in the </a:t>
            </a:r>
            <a:r>
              <a:rPr lang="en-CA" sz="2000" dirty="0" err="1" smtClean="0"/>
              <a:t>paleo</a:t>
            </a:r>
            <a:r>
              <a:rPr lang="en-CA" sz="2000" dirty="0" smtClean="0"/>
              <a:t> </a:t>
            </a:r>
            <a:r>
              <a:rPr lang="en-CA" sz="2000" dirty="0" err="1" smtClean="0"/>
              <a:t>chl</a:t>
            </a:r>
            <a:r>
              <a:rPr lang="en-CA" sz="2000" i="1" dirty="0" err="1" smtClean="0"/>
              <a:t>a</a:t>
            </a:r>
            <a:r>
              <a:rPr lang="en-CA" sz="2000" dirty="0" smtClean="0"/>
              <a:t> data) </a:t>
            </a:r>
          </a:p>
          <a:p>
            <a:endParaRPr lang="en-CA" sz="2000" dirty="0" smtClean="0"/>
          </a:p>
          <a:p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496" y="1556792"/>
            <a:ext cx="5004048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Widely distributed cold-water </a:t>
            </a:r>
            <a:r>
              <a:rPr lang="en-CA" sz="2400" dirty="0" err="1" smtClean="0"/>
              <a:t>taxon</a:t>
            </a:r>
            <a:endParaRPr lang="en-CA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Large bodied (30-80 cm in length) &amp; late maturing (5-10 yrs)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Valuable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natural resource</a:t>
            </a:r>
            <a:r>
              <a:rPr lang="en-CA" sz="2400" dirty="0"/>
              <a:t> </a:t>
            </a:r>
            <a:r>
              <a:rPr lang="en-CA" sz="2400" dirty="0" smtClean="0"/>
              <a:t>that is important to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Canada’s recreational fisheries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8" name="Picture 4" descr="http://www.lunkerhunters.org/uploads/9/9/7/1/9971775/6438149_or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3E2FC"/>
              </a:clrFrom>
              <a:clrTo>
                <a:srgbClr val="B3E2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615305"/>
            <a:ext cx="3923928" cy="4405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itle 18"/>
          <p:cNvSpPr txBox="1">
            <a:spLocks/>
          </p:cNvSpPr>
          <p:nvPr/>
        </p:nvSpPr>
        <p:spPr>
          <a:xfrm>
            <a:off x="6096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Lake Trout in Canada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63429" y="3933056"/>
            <a:ext cx="4940619" cy="2232248"/>
            <a:chOff x="611560" y="4001388"/>
            <a:chExt cx="4032448" cy="1764484"/>
          </a:xfrm>
        </p:grpSpPr>
        <p:pic>
          <p:nvPicPr>
            <p:cNvPr id="16" name="Picture 2" descr="http://outdoorsquebec.com/Images/Lake%20Trout%20Pic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761" r="3822"/>
            <a:stretch>
              <a:fillRect/>
            </a:stretch>
          </p:blipFill>
          <p:spPr bwMode="auto">
            <a:xfrm>
              <a:off x="611560" y="4077072"/>
              <a:ext cx="4032448" cy="1688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543525" y="4001388"/>
              <a:ext cx="2308070" cy="288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03973" y="4088636"/>
              <a:ext cx="864009" cy="288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6" t="1793"/>
          <a:stretch>
            <a:fillRect/>
          </a:stretch>
        </p:blipFill>
        <p:spPr bwMode="auto">
          <a:xfrm>
            <a:off x="5148064" y="1772816"/>
            <a:ext cx="4033143" cy="394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646613" y="6396038"/>
            <a:ext cx="447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1200">
                <a:solidFill>
                  <a:srgbClr val="0C152F"/>
                </a:solidFill>
                <a:latin typeface="Calibri" pitchFamily="34" charset="0"/>
              </a:rPr>
              <a:t>(OMNRF 2006)</a:t>
            </a:r>
          </a:p>
          <a:p>
            <a:pPr algn="r"/>
            <a:r>
              <a:rPr lang="en-CA" sz="1200">
                <a:solidFill>
                  <a:srgbClr val="0C152F"/>
                </a:solidFill>
                <a:latin typeface="Calibri" pitchFamily="34" charset="0"/>
              </a:rPr>
              <a:t>(Photo http://www.hookhack.com/html/fom020113_laketrout.html)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56612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Ontario</a:t>
            </a:r>
            <a:endParaRPr lang="en-CA" sz="3200" b="1" dirty="0"/>
          </a:p>
        </p:txBody>
      </p:sp>
      <p:sp>
        <p:nvSpPr>
          <p:cNvPr id="23" name="Oval 22"/>
          <p:cNvSpPr/>
          <p:nvPr/>
        </p:nvSpPr>
        <p:spPr>
          <a:xfrm>
            <a:off x="7157466" y="3212976"/>
            <a:ext cx="1008112" cy="10081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95536" y="581869"/>
            <a:ext cx="7940968" cy="6276130"/>
            <a:chOff x="395536" y="140976"/>
            <a:chExt cx="8280920" cy="6544811"/>
          </a:xfrm>
        </p:grpSpPr>
        <p:pic>
          <p:nvPicPr>
            <p:cNvPr id="5" name="Picture 4" descr="Figure1Astratv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140976"/>
              <a:ext cx="8208912" cy="64231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536" y="18864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9992" y="18864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428999"/>
              <a:ext cx="7809428" cy="3256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ysClr val="windowText" lastClr="000000"/>
                </a:solidFill>
              </a:rPr>
              <a:t>Shield Lakes</a:t>
            </a:r>
            <a:endParaRPr lang="en-CA" sz="280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 descr="Figure1Astratv2.png"/>
          <p:cNvPicPr>
            <a:picLocks noChangeAspect="1"/>
          </p:cNvPicPr>
          <p:nvPr/>
        </p:nvPicPr>
        <p:blipFill>
          <a:blip r:embed="rId2" cstate="print"/>
          <a:srcRect l="14673" t="51344" r="255"/>
          <a:stretch>
            <a:fillRect/>
          </a:stretch>
        </p:blipFill>
        <p:spPr>
          <a:xfrm>
            <a:off x="323528" y="3789040"/>
            <a:ext cx="6696744" cy="2996952"/>
          </a:xfrm>
          <a:prstGeom prst="rect">
            <a:avLst/>
          </a:prstGeom>
        </p:spPr>
      </p:pic>
      <p:pic>
        <p:nvPicPr>
          <p:cNvPr id="16" name="Picture 15" descr="Figure1Astratv2.png"/>
          <p:cNvPicPr>
            <a:picLocks noChangeAspect="1"/>
          </p:cNvPicPr>
          <p:nvPr/>
        </p:nvPicPr>
        <p:blipFill>
          <a:blip r:embed="rId2" cstate="print"/>
          <a:srcRect l="3590" t="52377" r="83604" b="41778"/>
          <a:stretch>
            <a:fillRect/>
          </a:stretch>
        </p:blipFill>
        <p:spPr>
          <a:xfrm>
            <a:off x="539552" y="3861048"/>
            <a:ext cx="1008112" cy="36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0072" y="5120024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Historical degradation in water quality from initial settlement and development (Clerk et al. 2000)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Recent (and subtle) increase in D. </a:t>
            </a:r>
            <a:r>
              <a:rPr lang="en-CA" dirty="0" err="1" smtClean="0"/>
              <a:t>stelligera</a:t>
            </a:r>
            <a:r>
              <a:rPr lang="en-CA" dirty="0" smtClean="0"/>
              <a:t> and decrease in </a:t>
            </a:r>
            <a:r>
              <a:rPr lang="en-CA" dirty="0" err="1" smtClean="0"/>
              <a:t>Aulacoseira</a:t>
            </a:r>
            <a:r>
              <a:rPr lang="en-CA" dirty="0" smtClean="0"/>
              <a:t> taxa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32048" y="476672"/>
            <a:ext cx="38519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Subtle changes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Gradual increase in D. </a:t>
            </a:r>
            <a:r>
              <a:rPr lang="en-CA" dirty="0" err="1" smtClean="0"/>
              <a:t>stelligera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608512" y="548680"/>
            <a:ext cx="38519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Gradual increase in D. </a:t>
            </a:r>
            <a:r>
              <a:rPr lang="en-CA" dirty="0" err="1" smtClean="0"/>
              <a:t>stelligera</a:t>
            </a:r>
            <a:r>
              <a:rPr lang="en-CA" dirty="0" smtClean="0"/>
              <a:t> and decrease in </a:t>
            </a:r>
            <a:r>
              <a:rPr lang="en-CA" dirty="0" err="1" smtClean="0"/>
              <a:t>Aulacoseira</a:t>
            </a:r>
            <a:r>
              <a:rPr lang="en-CA" dirty="0" smtClean="0"/>
              <a:t> taxa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2267744" y="2024009"/>
            <a:ext cx="504056" cy="1440160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712405" y="2037401"/>
            <a:ext cx="864096" cy="1451883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2892370" y="5132076"/>
            <a:ext cx="504056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292080" y="2037402"/>
            <a:ext cx="360040" cy="144016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668234" y="5132076"/>
            <a:ext cx="576064" cy="756919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1124744"/>
            <a:ext cx="8964488" cy="3120675"/>
            <a:chOff x="0" y="1556792"/>
            <a:chExt cx="8964488" cy="3120675"/>
          </a:xfrm>
        </p:grpSpPr>
        <p:pic>
          <p:nvPicPr>
            <p:cNvPr id="5" name="Picture 4" descr="Figure1Cstratv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647" y="1628800"/>
              <a:ext cx="8831841" cy="30486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1556792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0" y="1556792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ysClr val="windowText" lastClr="000000"/>
                </a:solidFill>
              </a:rPr>
              <a:t>Boundary/Transition Lakes</a:t>
            </a:r>
            <a:endParaRPr lang="en-CA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5439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Increase in small </a:t>
            </a:r>
            <a:r>
              <a:rPr lang="en-CA" dirty="0" err="1" smtClean="0"/>
              <a:t>cyclotelloid</a:t>
            </a:r>
            <a:r>
              <a:rPr lang="en-CA" dirty="0" smtClean="0"/>
              <a:t> taxa and decrease in </a:t>
            </a:r>
            <a:r>
              <a:rPr lang="en-CA" i="1" dirty="0" err="1" smtClean="0"/>
              <a:t>Aulacoseira</a:t>
            </a:r>
            <a:r>
              <a:rPr lang="en-CA" dirty="0" smtClean="0"/>
              <a:t> taxa that occur at different times in the </a:t>
            </a:r>
            <a:r>
              <a:rPr lang="en-CA" dirty="0" err="1" smtClean="0"/>
              <a:t>paleo</a:t>
            </a:r>
            <a:r>
              <a:rPr lang="en-CA" dirty="0" smtClean="0"/>
              <a:t> record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Decrease in </a:t>
            </a:r>
            <a:r>
              <a:rPr lang="en-CA" i="1" dirty="0" err="1" smtClean="0"/>
              <a:t>Stephanodiscus</a:t>
            </a:r>
            <a:r>
              <a:rPr lang="en-CA" dirty="0" smtClean="0"/>
              <a:t> taxa in Eagle Lake</a:t>
            </a:r>
          </a:p>
          <a:p>
            <a:pPr marL="93663" indent="-93663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2195736" y="2636912"/>
            <a:ext cx="648072" cy="136815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55576" y="2564904"/>
            <a:ext cx="432048" cy="144016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360477" y="2588350"/>
            <a:ext cx="504056" cy="136815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328918" y="2564904"/>
            <a:ext cx="539225" cy="144016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8028384" y="2564904"/>
            <a:ext cx="360040" cy="1440160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79512" y="404664"/>
            <a:ext cx="8640960" cy="6377403"/>
            <a:chOff x="35496" y="332656"/>
            <a:chExt cx="8878514" cy="6552728"/>
          </a:xfrm>
        </p:grpSpPr>
        <p:pic>
          <p:nvPicPr>
            <p:cNvPr id="5" name="Picture 4" descr="Figure1Bstratv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1" y="443446"/>
              <a:ext cx="8734499" cy="644193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7504" y="33265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07904" y="33265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96" y="3861048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ysClr val="windowText" lastClr="000000"/>
                </a:solidFill>
              </a:rPr>
              <a:t>Off-Shield Lakes</a:t>
            </a:r>
            <a:endParaRPr lang="en-CA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836712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sz="1400" dirty="0" smtClean="0"/>
              <a:t>Increase in </a:t>
            </a:r>
            <a:r>
              <a:rPr lang="en-CA" sz="1400" i="1" dirty="0" err="1" smtClean="0"/>
              <a:t>Stephanodiscus</a:t>
            </a:r>
            <a:r>
              <a:rPr lang="en-CA" sz="1400" dirty="0" smtClean="0"/>
              <a:t> taxa and small </a:t>
            </a:r>
            <a:r>
              <a:rPr lang="en-CA" sz="1400" dirty="0" err="1" smtClean="0"/>
              <a:t>cyclotelloid</a:t>
            </a:r>
            <a:r>
              <a:rPr lang="en-CA" sz="1400" dirty="0" smtClean="0"/>
              <a:t> taxa</a:t>
            </a:r>
            <a:endParaRPr lang="en-CA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18847" y="5007367"/>
            <a:ext cx="252028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sz="1400" dirty="0" smtClean="0"/>
              <a:t>Diatom assemblages dominated by mesotrophic taxa that increase after ~1980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/>
              <a:t> Decrease in </a:t>
            </a:r>
            <a:r>
              <a:rPr lang="en-CA" sz="1400" i="1" dirty="0" smtClean="0"/>
              <a:t>A. </a:t>
            </a:r>
            <a:r>
              <a:rPr lang="en-CA" sz="1400" i="1" dirty="0" err="1" smtClean="0"/>
              <a:t>subarctica</a:t>
            </a:r>
            <a:r>
              <a:rPr lang="en-CA" sz="1400" i="1" dirty="0" smtClean="0"/>
              <a:t> </a:t>
            </a:r>
            <a:r>
              <a:rPr lang="en-CA" sz="1400" dirty="0" smtClean="0"/>
              <a:t>and increase in small, lightly silicified </a:t>
            </a:r>
            <a:r>
              <a:rPr lang="en-CA" sz="1400" i="1" dirty="0" smtClean="0"/>
              <a:t>S. </a:t>
            </a:r>
            <a:r>
              <a:rPr lang="en-CA" sz="1400" i="1" dirty="0" err="1" smtClean="0"/>
              <a:t>minutulus</a:t>
            </a:r>
            <a:r>
              <a:rPr lang="en-CA" sz="1400" dirty="0" smtClean="0"/>
              <a:t> (may be associated with warming)</a:t>
            </a:r>
            <a:endParaRPr lang="en-CA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756573"/>
            <a:ext cx="482453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sz="1400" dirty="0" smtClean="0"/>
              <a:t>Increase in </a:t>
            </a:r>
            <a:r>
              <a:rPr lang="en-CA" sz="1400" i="1" dirty="0" err="1" smtClean="0"/>
              <a:t>Stephanodiscus</a:t>
            </a:r>
            <a:r>
              <a:rPr lang="en-CA" sz="1400" dirty="0" smtClean="0"/>
              <a:t> taxa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/>
              <a:t> Increase in small </a:t>
            </a:r>
            <a:r>
              <a:rPr lang="en-CA" sz="1400" dirty="0" err="1" smtClean="0"/>
              <a:t>cyclotelloid</a:t>
            </a:r>
            <a:r>
              <a:rPr lang="en-CA" sz="1400" dirty="0" smtClean="0"/>
              <a:t> taxa and decrease in</a:t>
            </a:r>
            <a:r>
              <a:rPr lang="en-CA" sz="1400" i="1" dirty="0" smtClean="0"/>
              <a:t> A. </a:t>
            </a:r>
            <a:r>
              <a:rPr lang="en-CA" sz="1400" i="1" dirty="0" err="1" smtClean="0"/>
              <a:t>ambigua</a:t>
            </a:r>
            <a:r>
              <a:rPr lang="en-CA" sz="1400" i="1" dirty="0" smtClean="0"/>
              <a:t> </a:t>
            </a:r>
            <a:r>
              <a:rPr lang="en-CA" sz="1400" dirty="0" smtClean="0"/>
              <a:t>and benthic </a:t>
            </a:r>
            <a:r>
              <a:rPr lang="en-CA" sz="1400" dirty="0" err="1" smtClean="0"/>
              <a:t>fragilarioids</a:t>
            </a:r>
            <a:r>
              <a:rPr lang="en-CA" sz="1400" i="1" dirty="0" smtClean="0"/>
              <a:t> </a:t>
            </a:r>
            <a:endParaRPr lang="en-CA" i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187624" y="2132856"/>
            <a:ext cx="720080" cy="1296144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699792" y="2132856"/>
            <a:ext cx="288032" cy="1368152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5292080" y="2132856"/>
            <a:ext cx="648072" cy="136815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644008" y="2132856"/>
            <a:ext cx="504056" cy="1368152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3540442" y="5132076"/>
            <a:ext cx="504056" cy="1368152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7452320" y="2132856"/>
            <a:ext cx="360040" cy="1368152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3059832" y="2132856"/>
            <a:ext cx="360040" cy="1331313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5148064" y="5085184"/>
            <a:ext cx="1656184" cy="1440160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ketrouthabitat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1377950"/>
            <a:ext cx="870902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aketrouthabitat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" y="1377950"/>
            <a:ext cx="871855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2325" y="-322263"/>
            <a:ext cx="7543800" cy="1449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CA" sz="48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Lake Trout Habitat “Squeeze”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56261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alibri" pitchFamily="34" charset="0"/>
              </a:rPr>
              <a:t>Provincial Standard for Volume-weighted Hypolimnetic O</a:t>
            </a:r>
            <a:r>
              <a:rPr lang="en-CA" sz="2400" baseline="-25000">
                <a:latin typeface="Calibri" pitchFamily="34" charset="0"/>
              </a:rPr>
              <a:t>2</a:t>
            </a:r>
            <a:r>
              <a:rPr lang="en-CA" sz="2400">
                <a:latin typeface="Calibri" pitchFamily="34" charset="0"/>
              </a:rPr>
              <a:t> &gt; 7 mg/L</a:t>
            </a:r>
            <a:r>
              <a:rPr lang="en-CA">
                <a:latin typeface="Calibri" pitchFamily="34" charset="0"/>
              </a:rPr>
              <a:t> </a:t>
            </a:r>
          </a:p>
          <a:p>
            <a:pPr algn="ctr"/>
            <a:r>
              <a:rPr lang="en-CA">
                <a:latin typeface="Calibri" pitchFamily="34" charset="0"/>
              </a:rPr>
              <a:t>(Evans et al. 2007)             </a:t>
            </a:r>
          </a:p>
        </p:txBody>
      </p:sp>
      <p:pic>
        <p:nvPicPr>
          <p:cNvPr id="9" name="Picture 4" descr="http://sustainableblue.com/wp-content/themes/maintheme/images/fish-outline-rainbow-trout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2069" y="3361122"/>
            <a:ext cx="1512168" cy="591297"/>
          </a:xfrm>
          <a:prstGeom prst="rect">
            <a:avLst/>
          </a:prstGeom>
          <a:noFill/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5741988" y="6607572"/>
            <a:ext cx="33543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1200" dirty="0">
                <a:solidFill>
                  <a:srgbClr val="0C152F"/>
                </a:solidFill>
                <a:latin typeface="Calibri" pitchFamily="34" charset="0"/>
              </a:rPr>
              <a:t>(Figure modified from </a:t>
            </a:r>
            <a:r>
              <a:rPr lang="en-CA" sz="1200" dirty="0" err="1">
                <a:solidFill>
                  <a:srgbClr val="0C152F"/>
                </a:solidFill>
                <a:latin typeface="Calibri" pitchFamily="34" charset="0"/>
              </a:rPr>
              <a:t>Guzzo</a:t>
            </a:r>
            <a:r>
              <a:rPr lang="en-CA" sz="1200" dirty="0">
                <a:solidFill>
                  <a:srgbClr val="0C152F"/>
                </a:solidFill>
                <a:latin typeface="Calibri" pitchFamily="34" charset="0"/>
              </a:rPr>
              <a:t> and </a:t>
            </a:r>
            <a:r>
              <a:rPr lang="en-CA" sz="1200" dirty="0" err="1">
                <a:solidFill>
                  <a:srgbClr val="0C152F"/>
                </a:solidFill>
                <a:latin typeface="Calibri" pitchFamily="34" charset="0"/>
              </a:rPr>
              <a:t>Blanchfield</a:t>
            </a:r>
            <a:r>
              <a:rPr lang="en-CA" sz="1200" dirty="0">
                <a:solidFill>
                  <a:srgbClr val="0C152F"/>
                </a:solidFill>
                <a:latin typeface="Calibri" pitchFamily="34" charset="0"/>
              </a:rPr>
              <a:t> 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-1076"/>
          <a:stretch>
            <a:fillRect/>
          </a:stretch>
        </p:blipFill>
        <p:spPr bwMode="auto">
          <a:xfrm>
            <a:off x="179872" y="405024"/>
            <a:ext cx="3240000" cy="3240000"/>
          </a:xfrm>
          <a:prstGeom prst="ellipse">
            <a:avLst/>
          </a:prstGeom>
          <a:ln w="12700" cap="rnd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3" name="Picture 2" descr="http://www.usask.ca/biology/hudson/graphics/doc.jpg"/>
          <p:cNvPicPr>
            <a:picLocks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441408"/>
            <a:ext cx="3240000" cy="3240000"/>
          </a:xfrm>
          <a:prstGeom prst="ellipse">
            <a:avLst/>
          </a:prstGeom>
          <a:ln w="12700" cap="rnd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5" name="Picture 2"/>
          <p:cNvPicPr>
            <a:picLocks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1203" t="-2886" r="29939" b="45001"/>
          <a:stretch>
            <a:fillRect/>
          </a:stretch>
        </p:blipFill>
        <p:spPr bwMode="auto">
          <a:xfrm>
            <a:off x="2951820" y="3357352"/>
            <a:ext cx="3240360" cy="3240000"/>
          </a:xfrm>
          <a:prstGeom prst="ellipse">
            <a:avLst/>
          </a:prstGeom>
          <a:ln w="12700" cap="rnd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Arrow Connector 10"/>
          <p:cNvCxnSpPr/>
          <p:nvPr/>
        </p:nvCxnSpPr>
        <p:spPr bwMode="auto">
          <a:xfrm>
            <a:off x="3712641" y="2061208"/>
            <a:ext cx="18002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5700978" y="3345421"/>
            <a:ext cx="648072" cy="50405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843808" y="3284988"/>
            <a:ext cx="648072" cy="50405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TextBox 8"/>
          <p:cNvSpPr txBox="1">
            <a:spLocks noChangeArrowheads="1"/>
          </p:cNvSpPr>
          <p:nvPr/>
        </p:nvSpPr>
        <p:spPr bwMode="auto">
          <a:xfrm>
            <a:off x="3095836" y="4470437"/>
            <a:ext cx="2952328" cy="769441"/>
          </a:xfrm>
          <a:prstGeom prst="rect">
            <a:avLst/>
          </a:prstGeom>
          <a:solidFill>
            <a:schemeClr val="bg1">
              <a:alpha val="67842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Calibri" pitchFamily="34" charset="0"/>
              </a:rPr>
              <a:t>Climate Warming</a:t>
            </a:r>
          </a:p>
          <a:p>
            <a:pPr algn="ctr"/>
            <a:r>
              <a:rPr lang="en-CA" sz="1600" dirty="0">
                <a:latin typeface="Calibri" pitchFamily="34" charset="0"/>
              </a:rPr>
              <a:t>(</a:t>
            </a:r>
            <a:r>
              <a:rPr lang="en-CA" sz="1600" dirty="0" smtClean="0">
                <a:latin typeface="Calibri" pitchFamily="34" charset="0"/>
              </a:rPr>
              <a:t>Stratification, Mixing, Ice Cover)</a:t>
            </a:r>
            <a:endParaRPr lang="en-CA" sz="1600" dirty="0">
              <a:latin typeface="Calibri" pitchFamily="34" charset="0"/>
            </a:endParaRPr>
          </a:p>
        </p:txBody>
      </p:sp>
      <p:sp>
        <p:nvSpPr>
          <p:cNvPr id="12291" name="TextBox 16"/>
          <p:cNvSpPr txBox="1">
            <a:spLocks noChangeArrowheads="1"/>
          </p:cNvSpPr>
          <p:nvPr/>
        </p:nvSpPr>
        <p:spPr bwMode="auto">
          <a:xfrm>
            <a:off x="3671900" y="6177239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(Figure: Wang et al. 2014)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7" y="1589648"/>
            <a:ext cx="2952329" cy="831600"/>
          </a:xfrm>
          <a:prstGeom prst="rect">
            <a:avLst/>
          </a:prstGeom>
          <a:solidFill>
            <a:schemeClr val="bg1">
              <a:alpha val="68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Nutrients (TP)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589648"/>
            <a:ext cx="2952328" cy="831600"/>
          </a:xfrm>
          <a:prstGeom prst="rect">
            <a:avLst/>
          </a:prstGeom>
          <a:solidFill>
            <a:schemeClr val="bg1">
              <a:alpha val="68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Dissolved Organic Carbon (DOC)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4A0E517-28E3-432E-A693-D95316D716B2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1056"/>
          <a:stretch>
            <a:fillRect/>
          </a:stretch>
        </p:blipFill>
        <p:spPr>
          <a:xfrm>
            <a:off x="5796136" y="2276872"/>
            <a:ext cx="3348280" cy="3416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Objectives: 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To characterize long-term trends in hypolimnetic oxygen in lakes that support Lake Trout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Identify environmental stressors (e.g., nutrients, warming, etc.) that may be driving oxygen dynamics in these lakes</a:t>
            </a:r>
            <a:endParaRPr lang="en-CA" sz="2400" dirty="0"/>
          </a:p>
        </p:txBody>
      </p:sp>
      <p:pic>
        <p:nvPicPr>
          <p:cNvPr id="3075" name="Picture 3" descr="C:\Users\Claire\Pictures\Fieldwork 2015\Algoma and Manitou\desbarat.jpg"/>
          <p:cNvPicPr>
            <a:picLocks noChangeAspect="1" noChangeArrowheads="1"/>
          </p:cNvPicPr>
          <p:nvPr/>
        </p:nvPicPr>
        <p:blipFill>
          <a:blip r:embed="rId3" cstate="print"/>
          <a:srcRect r="11241"/>
          <a:stretch>
            <a:fillRect/>
          </a:stretch>
        </p:blipFill>
        <p:spPr bwMode="auto">
          <a:xfrm>
            <a:off x="3452934" y="2276872"/>
            <a:ext cx="2274268" cy="3416399"/>
          </a:xfrm>
          <a:prstGeom prst="rect">
            <a:avLst/>
          </a:prstGeom>
          <a:noFill/>
        </p:spPr>
      </p:pic>
      <p:pic>
        <p:nvPicPr>
          <p:cNvPr id="3074" name="Picture 2" descr="C:\Users\Claire\Pictures\Fieldwork 2015\Eagle_Sept2014_2.jpg"/>
          <p:cNvPicPr>
            <a:picLocks noChangeArrowheads="1"/>
          </p:cNvPicPr>
          <p:nvPr/>
        </p:nvPicPr>
        <p:blipFill>
          <a:blip r:embed="rId4" cstate="print"/>
          <a:srcRect l="43350"/>
          <a:stretch>
            <a:fillRect/>
          </a:stretch>
        </p:blipFill>
        <p:spPr bwMode="auto">
          <a:xfrm>
            <a:off x="0" y="2276871"/>
            <a:ext cx="3384000" cy="3416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4833248"/>
            <a:ext cx="9144000" cy="1944216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190455" y="4959352"/>
            <a:ext cx="2808312" cy="163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CA" sz="2000" b="1" dirty="0" smtClean="0">
                <a:solidFill>
                  <a:schemeClr val="tx1"/>
                </a:solidFill>
              </a:rPr>
              <a:t>Diatoms:</a:t>
            </a:r>
          </a:p>
          <a:p>
            <a:pPr algn="ctr">
              <a:spcBef>
                <a:spcPts val="500"/>
              </a:spcBef>
            </a:pPr>
            <a:endParaRPr lang="en-CA" sz="300" b="1" dirty="0" smtClean="0">
              <a:solidFill>
                <a:schemeClr val="tx1"/>
              </a:solidFill>
            </a:endParaRPr>
          </a:p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To reconstruct [TP] and other environmental drivers</a:t>
            </a:r>
          </a:p>
          <a:p>
            <a:pPr algn="ctr"/>
            <a:endParaRPr lang="en-CA" sz="10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176" y="4959352"/>
            <a:ext cx="2880320" cy="1615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tx1"/>
                </a:solidFill>
              </a:rPr>
              <a:t>Sedimentary Inferred Chlorophyll-</a:t>
            </a:r>
            <a:r>
              <a:rPr lang="en-CA" sz="2000" b="1" i="1" dirty="0" smtClean="0">
                <a:solidFill>
                  <a:schemeClr val="tx1"/>
                </a:solidFill>
              </a:rPr>
              <a:t>a</a:t>
            </a:r>
            <a:r>
              <a:rPr lang="en-CA" sz="20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CA" sz="500" b="1" i="1" dirty="0" smtClean="0">
              <a:solidFill>
                <a:schemeClr val="tx1"/>
              </a:solidFill>
            </a:endParaRPr>
          </a:p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 To track trends in whole-lake primary production</a:t>
            </a:r>
          </a:p>
          <a:p>
            <a:pPr algn="ctr"/>
            <a:endParaRPr lang="en-CA" sz="14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119" y="4964918"/>
            <a:ext cx="2880320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CA" sz="2000" b="1" dirty="0" smtClean="0">
                <a:solidFill>
                  <a:schemeClr val="tx1"/>
                </a:solidFill>
              </a:rPr>
              <a:t>Chironomids:</a:t>
            </a:r>
          </a:p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To reconstruct end-of-summer volume-weighted hypolimnetic [O</a:t>
            </a:r>
            <a:r>
              <a:rPr lang="en-CA" sz="2000" baseline="-25000" dirty="0" smtClean="0">
                <a:solidFill>
                  <a:schemeClr val="tx1"/>
                </a:solidFill>
              </a:rPr>
              <a:t>2</a:t>
            </a:r>
            <a:r>
              <a:rPr lang="en-CA" sz="2000" dirty="0" smtClean="0">
                <a:solidFill>
                  <a:schemeClr val="tx1"/>
                </a:solidFill>
              </a:rPr>
              <a:t>] (VWHO)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946051"/>
            <a:ext cx="9144000" cy="1846659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sz="600" dirty="0" smtClean="0"/>
          </a:p>
          <a:p>
            <a:r>
              <a:rPr lang="en-CA" dirty="0"/>
              <a:t>L</a:t>
            </a:r>
            <a:r>
              <a:rPr lang="en-CA" dirty="0" smtClean="0"/>
              <a:t>akes were selected based on the availability of long-term monitoring data, or because they satisfied one of the following criteria:</a:t>
            </a:r>
          </a:p>
          <a:p>
            <a:pPr marL="890588" indent="-358775">
              <a:buAutoNum type="arabicPeriod"/>
            </a:pPr>
            <a:r>
              <a:rPr lang="en-CA" dirty="0" smtClean="0"/>
              <a:t>Impacted by shoreline development or agriculture</a:t>
            </a:r>
          </a:p>
          <a:p>
            <a:pPr marL="890588" indent="-358775">
              <a:buAutoNum type="arabicPeriod"/>
            </a:pPr>
            <a:r>
              <a:rPr lang="en-CA" dirty="0" smtClean="0"/>
              <a:t>Experienced changes in their [DO] profiles </a:t>
            </a:r>
          </a:p>
          <a:p>
            <a:pPr marL="890588" indent="-358775">
              <a:buAutoNum type="arabicPeriod"/>
            </a:pPr>
            <a:r>
              <a:rPr lang="en-CA" dirty="0" smtClean="0"/>
              <a:t>Identified as below the provincial standard for [DO] in a Lake Trout lake</a:t>
            </a:r>
          </a:p>
          <a:p>
            <a:pPr marL="890588" indent="-358775">
              <a:buAutoNum type="arabicPeriod"/>
            </a:pPr>
            <a:r>
              <a:rPr lang="en-CA" dirty="0" smtClean="0"/>
              <a:t>Of prior management interest</a:t>
            </a:r>
            <a:endParaRPr lang="en-CA" dirty="0"/>
          </a:p>
        </p:txBody>
      </p:sp>
      <p:pic>
        <p:nvPicPr>
          <p:cNvPr id="1026" name="Picture 2" descr="C:\Users\Claire\Documents\Queen's MSc\Lake Trout\RScripts\Maps\Lake Trout Summary Map\SummaryMapv1.png"/>
          <p:cNvPicPr>
            <a:picLocks noChangeAspect="1" noChangeArrowheads="1"/>
          </p:cNvPicPr>
          <p:nvPr/>
        </p:nvPicPr>
        <p:blipFill>
          <a:blip r:embed="rId2" cstate="print"/>
          <a:srcRect b="7632"/>
          <a:stretch>
            <a:fillRect/>
          </a:stretch>
        </p:blipFill>
        <p:spPr bwMode="auto">
          <a:xfrm>
            <a:off x="-108520" y="476672"/>
            <a:ext cx="9144288" cy="5776374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63688" y="638132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707904" y="6381328"/>
            <a:ext cx="216024" cy="21602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940152" y="6381328"/>
            <a:ext cx="216024" cy="21602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979712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Shield Lakes 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959932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Transition Lakes 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Off-Shield Lakes 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3563888" y="945103"/>
            <a:ext cx="144016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268330" y="5085184"/>
            <a:ext cx="144016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8340166" y="4316846"/>
            <a:ext cx="144016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39553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Ecoregion</a:t>
            </a:r>
            <a:r>
              <a:rPr lang="en-CA" dirty="0" smtClean="0"/>
              <a:t>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6512" y="548680"/>
            <a:ext cx="9144000" cy="5832648"/>
            <a:chOff x="350289" y="1092188"/>
            <a:chExt cx="8721703" cy="4482244"/>
          </a:xfrm>
        </p:grpSpPr>
        <p:pic>
          <p:nvPicPr>
            <p:cNvPr id="2051" name="Picture 3" descr="C:\Users\Claire\Documents\Queen's MSc\Lake Trout\Data\Watershed Data\LandUseRplot.jpeg"/>
            <p:cNvPicPr>
              <a:picLocks noChangeAspect="1" noChangeArrowheads="1"/>
            </p:cNvPicPr>
            <p:nvPr/>
          </p:nvPicPr>
          <p:blipFill>
            <a:blip r:embed="rId3" cstate="print"/>
            <a:srcRect l="2708"/>
            <a:stretch>
              <a:fillRect/>
            </a:stretch>
          </p:blipFill>
          <p:spPr bwMode="auto">
            <a:xfrm>
              <a:off x="350289" y="1092188"/>
              <a:ext cx="8721703" cy="4482244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611560" y="2314155"/>
              <a:ext cx="5832648" cy="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11560" y="3403291"/>
              <a:ext cx="5832648" cy="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16200000">
              <a:off x="5447163" y="4124651"/>
              <a:ext cx="158417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Shield</a:t>
              </a:r>
              <a:endParaRPr lang="en-CA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5699191" y="1628800"/>
              <a:ext cx="1080120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Off-Shield</a:t>
              </a:r>
              <a:endParaRPr lang="en-CA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5735195" y="2744924"/>
              <a:ext cx="1008112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Transition</a:t>
              </a:r>
              <a:endParaRPr lang="en-CA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45720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3970784" cy="5328592"/>
          </a:xfrm>
        </p:spPr>
        <p:txBody>
          <a:bodyPr>
            <a:noAutofit/>
          </a:bodyPr>
          <a:lstStyle/>
          <a:p>
            <a:r>
              <a:rPr lang="en-CA" sz="2000" dirty="0" smtClean="0"/>
              <a:t>Gravity cores were collected from the study lakes between 2013 and 2016</a:t>
            </a:r>
          </a:p>
          <a:p>
            <a:r>
              <a:rPr lang="en-CA" sz="2000" dirty="0" smtClean="0"/>
              <a:t>Cores were </a:t>
            </a:r>
            <a:r>
              <a:rPr lang="en-CA" sz="2000" baseline="30000" dirty="0" smtClean="0"/>
              <a:t>210</a:t>
            </a:r>
            <a:r>
              <a:rPr lang="en-CA" sz="2000" dirty="0" smtClean="0"/>
              <a:t>Pb dated and analyzed for diatoms, chironomids, and spectrally-inferred chlorophyll-</a:t>
            </a:r>
            <a:r>
              <a:rPr lang="en-CA" sz="2000" i="1" dirty="0" smtClean="0"/>
              <a:t>a</a:t>
            </a:r>
            <a:endParaRPr lang="en-CA" sz="2000" dirty="0" smtClean="0"/>
          </a:p>
          <a:p>
            <a:r>
              <a:rPr lang="en-CA" sz="2000" dirty="0" smtClean="0"/>
              <a:t>TP was reconstructed using the Hall and </a:t>
            </a:r>
            <a:r>
              <a:rPr lang="en-CA" sz="2000" dirty="0" err="1" smtClean="0"/>
              <a:t>Smol</a:t>
            </a:r>
            <a:r>
              <a:rPr lang="en-CA" sz="2000" dirty="0" smtClean="0"/>
              <a:t> (1996) and </a:t>
            </a:r>
            <a:r>
              <a:rPr lang="en-CA" sz="2000" dirty="0" err="1" smtClean="0"/>
              <a:t>Reavie</a:t>
            </a:r>
            <a:r>
              <a:rPr lang="en-CA" sz="2000" dirty="0" smtClean="0"/>
              <a:t> and </a:t>
            </a:r>
            <a:r>
              <a:rPr lang="en-CA" sz="2000" dirty="0" err="1" smtClean="0"/>
              <a:t>Smol</a:t>
            </a:r>
            <a:r>
              <a:rPr lang="en-CA" sz="2000" dirty="0" smtClean="0"/>
              <a:t> (2001) diatom transfer functions </a:t>
            </a:r>
          </a:p>
          <a:p>
            <a:r>
              <a:rPr lang="en-CA" sz="2000" dirty="0" smtClean="0"/>
              <a:t>Chironomid-inferred VWHO was determined using the Quinlan and </a:t>
            </a:r>
            <a:r>
              <a:rPr lang="en-CA" sz="2000" dirty="0" err="1" smtClean="0"/>
              <a:t>Smol</a:t>
            </a:r>
            <a:r>
              <a:rPr lang="en-CA" sz="2000" dirty="0" smtClean="0"/>
              <a:t> (2001, 2010) model</a:t>
            </a:r>
          </a:p>
          <a:p>
            <a:r>
              <a:rPr lang="en-CA" sz="2000" dirty="0" err="1" smtClean="0"/>
              <a:t>Paleo</a:t>
            </a:r>
            <a:r>
              <a:rPr lang="en-CA" sz="2000" dirty="0" smtClean="0"/>
              <a:t>-reconstructions were standardized to Z scores and analyzed from ~1900-present </a:t>
            </a:r>
          </a:p>
        </p:txBody>
      </p:sp>
      <p:pic>
        <p:nvPicPr>
          <p:cNvPr id="5122" name="Picture 2" descr="C:\Users\Claire\Pictures\Fieldwork 2015\Algoma and Manitou\Algoma &amp; Manitoulin\FullSizeRender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rp_st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63" y="404664"/>
            <a:ext cx="7814074" cy="6356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058" y="620688"/>
            <a:ext cx="145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Harp Lake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6572642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% Relative Abundance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Chironomid Assemblage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6545</TotalTime>
  <Words>1410</Words>
  <Application>Microsoft Office PowerPoint</Application>
  <PresentationFormat>On-screen Show (4:3)</PresentationFormat>
  <Paragraphs>201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Methods</vt:lpstr>
      <vt:lpstr>Slide 9</vt:lpstr>
      <vt:lpstr>Slide 10</vt:lpstr>
      <vt:lpstr>Slide 11</vt:lpstr>
      <vt:lpstr>Slide 12</vt:lpstr>
      <vt:lpstr>Summary of Diatom Assemblage Trends</vt:lpstr>
      <vt:lpstr>Slide 14</vt:lpstr>
      <vt:lpstr>Slide 15</vt:lpstr>
      <vt:lpstr>Slide 16</vt:lpstr>
      <vt:lpstr>Slide 17</vt:lpstr>
      <vt:lpstr>Slide 18</vt:lpstr>
      <vt:lpstr>How do paleo-inferred trends compare with direct monitoring data ?</vt:lpstr>
      <vt:lpstr>Slide 20</vt:lpstr>
      <vt:lpstr>Slide 21</vt:lpstr>
      <vt:lpstr>Slide 22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Corporate Edition</cp:lastModifiedBy>
  <cp:revision>53</cp:revision>
  <dcterms:created xsi:type="dcterms:W3CDTF">2018-05-15T15:51:54Z</dcterms:created>
  <dcterms:modified xsi:type="dcterms:W3CDTF">2018-06-21T06:03:16Z</dcterms:modified>
</cp:coreProperties>
</file>