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73" r:id="rId5"/>
    <p:sldId id="274" r:id="rId6"/>
    <p:sldId id="272" r:id="rId7"/>
    <p:sldId id="275" r:id="rId8"/>
    <p:sldId id="279" r:id="rId9"/>
    <p:sldId id="280" r:id="rId10"/>
    <p:sldId id="260" r:id="rId11"/>
    <p:sldId id="261" r:id="rId12"/>
    <p:sldId id="262" r:id="rId13"/>
    <p:sldId id="263" r:id="rId14"/>
    <p:sldId id="264" r:id="rId15"/>
    <p:sldId id="283" r:id="rId16"/>
    <p:sldId id="266" r:id="rId17"/>
    <p:sldId id="268" r:id="rId18"/>
    <p:sldId id="269" r:id="rId19"/>
    <p:sldId id="270" r:id="rId20"/>
    <p:sldId id="278" r:id="rId21"/>
    <p:sldId id="277" r:id="rId22"/>
    <p:sldId id="276" r:id="rId23"/>
    <p:sldId id="284"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7" autoAdjust="0"/>
    <p:restoredTop sz="73894" autoAdjust="0"/>
  </p:normalViewPr>
  <p:slideViewPr>
    <p:cSldViewPr>
      <p:cViewPr>
        <p:scale>
          <a:sx n="60" d="100"/>
          <a:sy n="60" d="100"/>
        </p:scale>
        <p:origin x="-11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B05BB-E77C-4ACF-9C68-C2F7E758DFA3}" type="datetimeFigureOut">
              <a:rPr lang="en-CA" smtClean="0"/>
              <a:pPr/>
              <a:t>04/01/2019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E8EED-7C32-4680-9572-B29CC1FB4034}"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CDD6D94-D4A0-4297-A002-40CAD3FF0CBB}"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These plots present the data in a </a:t>
            </a:r>
            <a:r>
              <a:rPr lang="en-CA" dirty="0" err="1" smtClean="0"/>
              <a:t>differnet</a:t>
            </a:r>
            <a:r>
              <a:rPr lang="en-CA" dirty="0" smtClean="0"/>
              <a:t> way.</a:t>
            </a:r>
            <a:r>
              <a:rPr lang="en-CA" baseline="0" dirty="0" smtClean="0"/>
              <a:t> DOY is plotted on the y axis and year is plotted on the x axis. The dotted white lines are August 15</a:t>
            </a:r>
            <a:r>
              <a:rPr lang="en-CA" baseline="30000" dirty="0" smtClean="0"/>
              <a:t>th</a:t>
            </a:r>
            <a:r>
              <a:rPr lang="en-CA" baseline="0" dirty="0" smtClean="0"/>
              <a:t> and September 15</a:t>
            </a:r>
            <a:r>
              <a:rPr lang="en-CA" baseline="30000" dirty="0" smtClean="0"/>
              <a:t>th</a:t>
            </a:r>
            <a:r>
              <a:rPr lang="en-CA" baseline="0" dirty="0" smtClean="0"/>
              <a:t>. The darkest part of each bar represents the habitat minimum that </a:t>
            </a:r>
            <a:r>
              <a:rPr lang="en-CA" baseline="0" dirty="0" err="1" smtClean="0"/>
              <a:t>eyar</a:t>
            </a:r>
            <a:r>
              <a:rPr lang="en-CA" baseline="0" dirty="0" smtClean="0"/>
              <a:t>. You can see this often took place within the dotted lines. </a:t>
            </a:r>
            <a:r>
              <a:rPr lang="en-CA" baseline="0" dirty="0" err="1" smtClean="0"/>
              <a:t>Durng</a:t>
            </a:r>
            <a:r>
              <a:rPr lang="en-CA" baseline="0" dirty="0" smtClean="0"/>
              <a:t> the early 2000s this minima was reach earlier, however now you can see that it is being reach outside the dotted lines. </a:t>
            </a:r>
          </a:p>
          <a:p>
            <a:endParaRPr lang="en-CA" baseline="0" dirty="0" smtClean="0"/>
          </a:p>
          <a:p>
            <a:r>
              <a:rPr lang="en-CA" baseline="0" dirty="0" smtClean="0"/>
              <a:t>Red Chalk has more habitat than Harp – with typically the minima reached after Sept15th over the entire record.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15</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Standradized</a:t>
            </a:r>
            <a:r>
              <a:rPr lang="en-CA" dirty="0" smtClean="0"/>
              <a:t> thermocline depth</a:t>
            </a:r>
            <a:r>
              <a:rPr lang="en-CA" baseline="0" dirty="0" smtClean="0"/>
              <a:t> and hypolimnetic volume – range in both </a:t>
            </a:r>
            <a:r>
              <a:rPr lang="en-CA" baseline="0" dirty="0" err="1" smtClean="0"/>
              <a:t>parametrs</a:t>
            </a:r>
            <a:r>
              <a:rPr lang="en-CA" baseline="0" dirty="0" smtClean="0"/>
              <a:t> </a:t>
            </a:r>
          </a:p>
          <a:p>
            <a:r>
              <a:rPr lang="en-CA" baseline="0" dirty="0" smtClean="0"/>
              <a:t>- Not informative for comparing trends </a:t>
            </a:r>
            <a:r>
              <a:rPr lang="en-CA" baseline="0" dirty="0" err="1" smtClean="0"/>
              <a:t>betwen</a:t>
            </a:r>
            <a:r>
              <a:rPr lang="en-CA" baseline="0" dirty="0" smtClean="0"/>
              <a:t> lakes – data was z scores – seen decrease in thermocline depth and a corresponding increase in </a:t>
            </a:r>
            <a:r>
              <a:rPr lang="en-CA" baseline="0" dirty="0" err="1" smtClean="0"/>
              <a:t>hypolimentic</a:t>
            </a:r>
            <a:r>
              <a:rPr lang="en-CA" baseline="0" dirty="0" smtClean="0"/>
              <a:t> volume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17</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Increase</a:t>
            </a:r>
            <a:r>
              <a:rPr lang="en-CA" baseline="0" dirty="0" smtClean="0"/>
              <a:t> in mean hypo DO and VWHO post 2010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18</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Often</a:t>
            </a:r>
            <a:r>
              <a:rPr lang="en-CA" baseline="0" dirty="0" smtClean="0"/>
              <a:t> trends were detected in both in volume and mean DO – the only two lakes that did not have </a:t>
            </a:r>
            <a:r>
              <a:rPr lang="en-CA" baseline="0" dirty="0" err="1" smtClean="0"/>
              <a:t>signficant</a:t>
            </a:r>
            <a:r>
              <a:rPr lang="en-CA" baseline="0" dirty="0" smtClean="0"/>
              <a:t> man </a:t>
            </a:r>
            <a:r>
              <a:rPr lang="en-CA" baseline="0" dirty="0" err="1" smtClean="0"/>
              <a:t>kendall</a:t>
            </a:r>
            <a:r>
              <a:rPr lang="en-CA" baseline="0" dirty="0" smtClean="0"/>
              <a:t> trend test in VWHO was RCE and BC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19</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Often</a:t>
            </a:r>
            <a:r>
              <a:rPr lang="en-CA" baseline="0" dirty="0" smtClean="0"/>
              <a:t> trends were detected in both in volume and mean DO – the only two lakes that did not have </a:t>
            </a:r>
            <a:r>
              <a:rPr lang="en-CA" baseline="0" dirty="0" err="1" smtClean="0"/>
              <a:t>signficant</a:t>
            </a:r>
            <a:r>
              <a:rPr lang="en-CA" baseline="0" dirty="0" smtClean="0"/>
              <a:t> man </a:t>
            </a:r>
            <a:r>
              <a:rPr lang="en-CA" baseline="0" dirty="0" err="1" smtClean="0"/>
              <a:t>kendall</a:t>
            </a:r>
            <a:r>
              <a:rPr lang="en-CA" baseline="0" dirty="0" smtClean="0"/>
              <a:t> trend test in VWHO was RCE and BC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20</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KMR-</a:t>
            </a:r>
            <a:r>
              <a:rPr lang="en-CA" dirty="0" smtClean="0"/>
              <a:t> I would use past tense on first point</a:t>
            </a:r>
            <a:r>
              <a:rPr lang="en-CA" baseline="0" dirty="0" smtClean="0"/>
              <a:t> to be clear - </a:t>
            </a:r>
            <a:r>
              <a:rPr lang="en-CA" dirty="0" smtClean="0"/>
              <a:t>It can still be recent and persistent. … maybe the word persistent isn’t quite correct here.</a:t>
            </a:r>
            <a:endParaRPr lang="en-CA" dirty="0"/>
          </a:p>
        </p:txBody>
      </p:sp>
      <p:sp>
        <p:nvSpPr>
          <p:cNvPr id="4" name="Slide Number Placeholder 3"/>
          <p:cNvSpPr>
            <a:spLocks noGrp="1"/>
          </p:cNvSpPr>
          <p:nvPr>
            <p:ph type="sldNum" sz="quarter" idx="10"/>
          </p:nvPr>
        </p:nvSpPr>
        <p:spPr/>
        <p:txBody>
          <a:bodyPr/>
          <a:lstStyle/>
          <a:p>
            <a:fld id="{8444C4A6-0783-41ED-97CD-282A177A2319}" type="slidenum">
              <a:rPr lang="en-CA" smtClean="0"/>
              <a:pPr/>
              <a:t>21</a:t>
            </a:fld>
            <a:endParaRPr lang="en-CA"/>
          </a:p>
        </p:txBody>
      </p:sp>
    </p:spTree>
    <p:extLst>
      <p:ext uri="{BB962C8B-B14F-4D97-AF65-F5344CB8AC3E}">
        <p14:creationId xmlns:p14="http://schemas.microsoft.com/office/powerpoint/2010/main" xmlns="" val="362405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KMR-</a:t>
            </a:r>
            <a:r>
              <a:rPr lang="en-CA" dirty="0" smtClean="0"/>
              <a:t> I would use past tense on first point</a:t>
            </a:r>
            <a:r>
              <a:rPr lang="en-CA" baseline="0" dirty="0" smtClean="0"/>
              <a:t> to be clear - </a:t>
            </a:r>
            <a:r>
              <a:rPr lang="en-CA" dirty="0" smtClean="0"/>
              <a:t>It can still be recent and persistent. … maybe the word persistent isn’t quite correct here.</a:t>
            </a:r>
            <a:endParaRPr lang="en-CA" dirty="0"/>
          </a:p>
        </p:txBody>
      </p:sp>
      <p:sp>
        <p:nvSpPr>
          <p:cNvPr id="4" name="Slide Number Placeholder 3"/>
          <p:cNvSpPr>
            <a:spLocks noGrp="1"/>
          </p:cNvSpPr>
          <p:nvPr>
            <p:ph type="sldNum" sz="quarter" idx="10"/>
          </p:nvPr>
        </p:nvSpPr>
        <p:spPr/>
        <p:txBody>
          <a:bodyPr/>
          <a:lstStyle/>
          <a:p>
            <a:fld id="{8444C4A6-0783-41ED-97CD-282A177A2319}" type="slidenum">
              <a:rPr lang="en-CA" smtClean="0"/>
              <a:pPr/>
              <a:t>22</a:t>
            </a:fld>
            <a:endParaRPr lang="en-CA"/>
          </a:p>
        </p:txBody>
      </p:sp>
    </p:spTree>
    <p:extLst>
      <p:ext uri="{BB962C8B-B14F-4D97-AF65-F5344CB8AC3E}">
        <p14:creationId xmlns:p14="http://schemas.microsoft.com/office/powerpoint/2010/main" xmlns="" val="362405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Lakes are generally</a:t>
            </a:r>
            <a:r>
              <a:rPr lang="en-CA" baseline="0" dirty="0" smtClean="0"/>
              <a:t> </a:t>
            </a:r>
            <a:r>
              <a:rPr lang="en-CA" baseline="0" dirty="0" err="1" smtClean="0"/>
              <a:t>oligptropgi</a:t>
            </a:r>
            <a:r>
              <a:rPr lang="en-CA" baseline="0" dirty="0" smtClean="0"/>
              <a:t> (chub and </a:t>
            </a:r>
            <a:r>
              <a:rPr lang="en-CA" baseline="0" dirty="0" err="1" smtClean="0"/>
              <a:t>crosson</a:t>
            </a:r>
            <a:r>
              <a:rPr lang="en-CA" baseline="0" dirty="0" smtClean="0"/>
              <a:t> have the highest TP), slightly </a:t>
            </a:r>
            <a:r>
              <a:rPr lang="en-CA" baseline="0" dirty="0" err="1" smtClean="0"/>
              <a:t>acidc</a:t>
            </a:r>
            <a:r>
              <a:rPr lang="en-CA" baseline="0" dirty="0" smtClean="0"/>
              <a:t>, range in development, </a:t>
            </a:r>
          </a:p>
          <a:p>
            <a:endParaRPr lang="en-CA" baseline="0" dirty="0" smtClean="0"/>
          </a:p>
          <a:p>
            <a:r>
              <a:rPr lang="en-CA" baseline="0" dirty="0" smtClean="0"/>
              <a:t>Harp and red chalk – two deepest lakes – largest lake volumes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23</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r>
              <a:rPr lang="en-CA" dirty="0" smtClean="0"/>
              <a:t>Variation in VWHO was best explained by TP and average winter temperature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24</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First</a:t>
            </a:r>
            <a:r>
              <a:rPr lang="en-CA" baseline="0" dirty="0" smtClean="0"/>
              <a:t> step in the coherency analysis is to create a homogeneous subset of lakes – essential try to find the lakes that are changing the same before asking how much the same are they – this was done using a </a:t>
            </a:r>
            <a:r>
              <a:rPr lang="en-CA" baseline="0" dirty="0" err="1" smtClean="0"/>
              <a:t>brien’s</a:t>
            </a:r>
            <a:r>
              <a:rPr lang="en-CA" baseline="0" dirty="0" smtClean="0"/>
              <a:t> test which analyses the structure of the between lake correlation matrix. For a group of lake </a:t>
            </a:r>
            <a:r>
              <a:rPr lang="en-CA" baseline="0" dirty="0" err="1" smtClean="0"/>
              <a:t>sto</a:t>
            </a:r>
            <a:r>
              <a:rPr lang="en-CA" baseline="0" dirty="0" smtClean="0"/>
              <a:t> be considered homogenous – the matrix must have equal correlations, no interactions, ad equal mean correlations. If these criteria were not satisfied, the lake with the lowest mean correlation for dropped and the test was repeated. For the grouping of lakes to be considered synchronous, the </a:t>
            </a:r>
            <a:r>
              <a:rPr lang="en-CA" baseline="0" dirty="0" err="1" smtClean="0"/>
              <a:t>gran</a:t>
            </a:r>
            <a:r>
              <a:rPr lang="en-CA" baseline="0" dirty="0" smtClean="0"/>
              <a:t> mean of each correlation matrix needed to be </a:t>
            </a:r>
            <a:r>
              <a:rPr lang="en-CA" baseline="0" dirty="0" err="1" smtClean="0"/>
              <a:t>signficantly</a:t>
            </a:r>
            <a:r>
              <a:rPr lang="en-CA" baseline="0" dirty="0" smtClean="0"/>
              <a:t> different from 0.  which excluded plastic from the VWHO and mean DO analysis and sub from the hypolimnion </a:t>
            </a:r>
            <a:r>
              <a:rPr lang="en-CA" baseline="0" dirty="0" err="1" smtClean="0"/>
              <a:t>vlume</a:t>
            </a:r>
            <a:r>
              <a:rPr lang="en-CA" baseline="0" dirty="0" smtClean="0"/>
              <a:t> and thermocline depth </a:t>
            </a:r>
            <a:r>
              <a:rPr lang="en-CA" baseline="0" dirty="0" err="1" smtClean="0"/>
              <a:t>anlsys</a:t>
            </a:r>
            <a:endParaRPr lang="en-CA" baseline="0" dirty="0" smtClean="0"/>
          </a:p>
          <a:p>
            <a:endParaRPr lang="en-CA" baseline="0" dirty="0" smtClean="0"/>
          </a:p>
          <a:p>
            <a:r>
              <a:rPr lang="en-CA" baseline="0" dirty="0" smtClean="0"/>
              <a:t>The measure of synchrony was </a:t>
            </a:r>
            <a:r>
              <a:rPr lang="en-CA" baseline="0" dirty="0" err="1" smtClean="0"/>
              <a:t>represnted</a:t>
            </a:r>
            <a:r>
              <a:rPr lang="en-CA" baseline="0" dirty="0" smtClean="0"/>
              <a:t> by </a:t>
            </a:r>
            <a:r>
              <a:rPr lang="en-CA" baseline="0" dirty="0" err="1" smtClean="0"/>
              <a:t>ri</a:t>
            </a:r>
            <a:r>
              <a:rPr lang="en-CA" baseline="0" dirty="0" smtClean="0"/>
              <a:t> (intraclass correlation </a:t>
            </a:r>
            <a:r>
              <a:rPr lang="en-CA" baseline="0" dirty="0" err="1" smtClean="0"/>
              <a:t>coefficent</a:t>
            </a:r>
            <a:r>
              <a:rPr lang="en-CA" baseline="0" dirty="0" smtClean="0"/>
              <a:t>) that represents the mean Pearson correlation coefficient between lakes </a:t>
            </a:r>
          </a:p>
          <a:p>
            <a:r>
              <a:rPr lang="en-CA" baseline="0" dirty="0" smtClean="0"/>
              <a:t>Plastic still </a:t>
            </a:r>
            <a:r>
              <a:rPr lang="en-CA" baseline="0" dirty="0" err="1" smtClean="0"/>
              <a:t>incraeses</a:t>
            </a:r>
            <a:r>
              <a:rPr lang="en-CA" baseline="0" dirty="0" smtClean="0"/>
              <a:t> post 2010 like the other sites – and chub volume also still increases (most variable record) </a:t>
            </a:r>
            <a:endParaRPr lang="en-CA" dirty="0" smtClean="0"/>
          </a:p>
        </p:txBody>
      </p:sp>
      <p:sp>
        <p:nvSpPr>
          <p:cNvPr id="4" name="Slide Number Placeholder 3"/>
          <p:cNvSpPr>
            <a:spLocks noGrp="1"/>
          </p:cNvSpPr>
          <p:nvPr>
            <p:ph type="sldNum" sz="quarter" idx="10"/>
          </p:nvPr>
        </p:nvSpPr>
        <p:spPr/>
        <p:txBody>
          <a:bodyPr/>
          <a:lstStyle/>
          <a:p>
            <a:fld id="{8A615206-3970-4BB3-8359-199AE9D03CC4}" type="slidenum">
              <a:rPr lang="en-CA" smtClean="0"/>
              <a:pPr/>
              <a:t>25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CA" dirty="0"/>
              <a:t>Lake Trout are a widely distributed coldwater taxon</a:t>
            </a:r>
          </a:p>
          <a:p>
            <a:pPr defTabSz="914318">
              <a:buFontTx/>
              <a:buChar char="-"/>
              <a:defRPr/>
            </a:pPr>
            <a:r>
              <a:rPr lang="en-CA" dirty="0"/>
              <a:t>Lake Trout re-colonized in-land lakes across North America during the last glacial retreat </a:t>
            </a:r>
            <a:r>
              <a:rPr lang="en-CA" sz="1000" dirty="0"/>
              <a:t>(reviewed in Wilson and Mandrak 2004), and as you can seen they are distributed across Canada and parts of the northern united states. Generally, Lake trout are found in cold-deep, well-oxygenated lakes that are common of the Canadian shield. </a:t>
            </a:r>
          </a:p>
          <a:p>
            <a:pPr defTabSz="914318">
              <a:buFontTx/>
              <a:buChar char="-"/>
              <a:defRPr/>
            </a:pPr>
            <a:endParaRPr lang="en-CA" sz="1000" dirty="0"/>
          </a:p>
          <a:p>
            <a:pPr defTabSz="914318">
              <a:defRPr/>
            </a:pPr>
            <a:r>
              <a:rPr lang="en-CA" baseline="0" dirty="0" smtClean="0"/>
              <a:t>In Ontario, they are a valuable natural resource  </a:t>
            </a:r>
          </a:p>
          <a:p>
            <a:pPr defTabSz="914318">
              <a:defRPr/>
            </a:pPr>
            <a:r>
              <a:rPr lang="en-CA" baseline="0" dirty="0" smtClean="0"/>
              <a:t> – 1% of Ontario’s 250 000 lakes support a lake trout population  (and this 1 % represents 20-25% of all lake trout lakes in the world)</a:t>
            </a:r>
          </a:p>
          <a:p>
            <a:pPr marL="173320" indent="-173320">
              <a:buFontTx/>
              <a:buChar char="-"/>
            </a:pPr>
            <a:r>
              <a:rPr lang="en-CA" baseline="0" dirty="0" smtClean="0"/>
              <a:t>They are a popular sport fish. </a:t>
            </a:r>
            <a:r>
              <a:rPr lang="en-CA" dirty="0" smtClean="0"/>
              <a:t>In</a:t>
            </a:r>
            <a:r>
              <a:rPr lang="en-CA" baseline="0" dirty="0" smtClean="0"/>
              <a:t> the early 19</a:t>
            </a:r>
            <a:r>
              <a:rPr lang="en-CA" baseline="30000" dirty="0" smtClean="0"/>
              <a:t>th</a:t>
            </a:r>
            <a:r>
              <a:rPr lang="en-CA" baseline="0" dirty="0" smtClean="0"/>
              <a:t> century, lake trout were important to the commercial fisheries of the Great Lakes. By the mid 1900s- it was evident that these stocked were being over exploited </a:t>
            </a:r>
          </a:p>
          <a:p>
            <a:pPr marL="173320" indent="-173320">
              <a:buFontTx/>
              <a:buChar char="-"/>
            </a:pPr>
            <a:r>
              <a:rPr lang="en-CA" baseline="0" dirty="0" smtClean="0"/>
              <a:t>Today, lake trout is important to the provinces recreational fisheries ( a sector that contributes billions to the provincial economy)- with lake trout being the preferred fish among anglers </a:t>
            </a:r>
          </a:p>
          <a:p>
            <a:pPr defTabSz="914318">
              <a:defRPr/>
            </a:pPr>
            <a:endParaRPr lang="en-CA" baseline="0" dirty="0" smtClean="0"/>
          </a:p>
          <a:p>
            <a:pPr defTabSz="914318">
              <a:defRPr/>
            </a:pPr>
            <a:r>
              <a:rPr lang="en-CA" baseline="0" dirty="0" smtClean="0"/>
              <a:t>Lake Trout also have specific habitat requirements for temperature and dissolved oxygen </a:t>
            </a:r>
            <a:endParaRPr lang="en-CA" dirty="0" smtClean="0"/>
          </a:p>
          <a:p>
            <a:pPr marL="635509" lvl="1" indent="-173320">
              <a:buFontTx/>
              <a:buChar char="-"/>
            </a:pPr>
            <a:r>
              <a:rPr lang="en-CA" dirty="0" smtClean="0"/>
              <a:t>Making</a:t>
            </a:r>
            <a:r>
              <a:rPr lang="en-CA" baseline="0" dirty="0" smtClean="0"/>
              <a:t> them a good ecological indicator for lake health whereby protecting lake trout habitat also indirectly protects habitat for other coldwater fish species (like brook trout) </a:t>
            </a:r>
            <a:endParaRPr lang="en-CA" dirty="0"/>
          </a:p>
        </p:txBody>
      </p:sp>
      <p:sp>
        <p:nvSpPr>
          <p:cNvPr id="4" name="Slide Number Placeholder 3"/>
          <p:cNvSpPr>
            <a:spLocks noGrp="1"/>
          </p:cNvSpPr>
          <p:nvPr>
            <p:ph type="sldNum" sz="quarter" idx="10"/>
          </p:nvPr>
        </p:nvSpPr>
        <p:spPr/>
        <p:txBody>
          <a:bodyPr/>
          <a:lstStyle/>
          <a:p>
            <a:fld id="{5C345622-EE14-4B44-91F1-828F7DB0D4AB}" type="slidenum">
              <a:rPr lang="en-CA" smtClean="0"/>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dirty="0" smtClean="0"/>
              <a:t>Looking at how</a:t>
            </a:r>
            <a:r>
              <a:rPr lang="en-US" baseline="0" dirty="0" smtClean="0"/>
              <a:t> habitat for lake trout changes over the open water period, habitat is most reduced at the end of summer – before stratification breaksdown in the fall </a:t>
            </a:r>
          </a:p>
          <a:p>
            <a:pPr eaLnBrk="1" hangingPunct="1">
              <a:spcBef>
                <a:spcPct val="0"/>
              </a:spcBef>
            </a:pPr>
            <a:endParaRPr lang="en-US" baseline="0" dirty="0" smtClean="0"/>
          </a:p>
          <a:p>
            <a:pPr eaLnBrk="1" hangingPunct="1">
              <a:spcBef>
                <a:spcPct val="0"/>
              </a:spcBef>
            </a:pPr>
            <a:r>
              <a:rPr lang="en-US" baseline="0" dirty="0" smtClean="0"/>
              <a:t>The concern is that warmer epilimnetic waters and longer and stronger stratification may further compress the habitat available to lake trout and other coldwater fish within the water column – this is often referred to as the temperature-oxygen squeeze </a:t>
            </a:r>
          </a:p>
          <a:p>
            <a:pPr eaLnBrk="1" hangingPunct="1">
              <a:spcBef>
                <a:spcPct val="0"/>
              </a:spcBef>
            </a:pPr>
            <a:endParaRPr lang="en-US" baseline="0" dirty="0" smtClean="0"/>
          </a:p>
          <a:p>
            <a:pPr eaLnBrk="1" hangingPunct="1">
              <a:spcBef>
                <a:spcPct val="0"/>
              </a:spcBef>
            </a:pPr>
            <a:r>
              <a:rPr lang="en-US" baseline="0" dirty="0" smtClean="0"/>
              <a:t>My thesis is aimed at better understanding the oxygen dynamics in lake trout lakes </a:t>
            </a: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8605" fontAlgn="base">
              <a:spcBef>
                <a:spcPct val="0"/>
              </a:spcBef>
              <a:spcAft>
                <a:spcPct val="0"/>
              </a:spcAft>
              <a:defRPr/>
            </a:pPr>
            <a:fld id="{55CA5C10-C8C4-43DC-83DF-40A87882EE6C}" type="slidenum">
              <a:rPr lang="en-US" smtClean="0"/>
              <a:pPr defTabSz="928605"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Based on Evans findings the provincial</a:t>
            </a:r>
            <a:r>
              <a:rPr lang="en-CA" baseline="0" dirty="0" smtClean="0"/>
              <a:t> criterion of end-of-summer VWHO in a lake that supports lake trout is set t 7 mg/L – set to protect recruitment and the survival of juveniles</a:t>
            </a:r>
          </a:p>
          <a:p>
            <a:endParaRPr lang="en-CA" baseline="0" dirty="0" smtClean="0"/>
          </a:p>
          <a:p>
            <a:r>
              <a:rPr lang="en-CA" baseline="0" dirty="0" smtClean="0"/>
              <a:t>Why VWHO? – there are many metrics that can be used to quantify anoxia – why do we look at VWHO?</a:t>
            </a:r>
          </a:p>
          <a:p>
            <a:r>
              <a:rPr lang="en-CA" baseline="0" dirty="0" smtClean="0"/>
              <a:t> - because this metric is weighted by volume – it can be compared among lakes </a:t>
            </a:r>
            <a:r>
              <a:rPr lang="en-CA" baseline="0" dirty="0" err="1" smtClean="0"/>
              <a:t>iwth</a:t>
            </a:r>
            <a:r>
              <a:rPr lang="en-CA" baseline="0" dirty="0" smtClean="0"/>
              <a:t> different bathymetries </a:t>
            </a:r>
          </a:p>
          <a:p>
            <a:r>
              <a:rPr lang="en-CA" baseline="0" dirty="0" smtClean="0"/>
              <a:t>- however, because VWHO can respond to changes in both hypolimnetic volume and hypolimnetic DO is it important to understand what influences both components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 </a:t>
            </a:r>
            <a:r>
              <a:rPr lang="en-CA" dirty="0" err="1" smtClean="0"/>
              <a:t>ontario</a:t>
            </a:r>
            <a:r>
              <a:rPr lang="en-CA" dirty="0" smtClean="0"/>
              <a:t>, lake trout habitat is primarily managed through</a:t>
            </a:r>
            <a:r>
              <a:rPr lang="en-CA" baseline="0" dirty="0" smtClean="0"/>
              <a:t> using a tool called the </a:t>
            </a:r>
            <a:r>
              <a:rPr lang="en-CA" dirty="0" smtClean="0"/>
              <a:t>Lakeshore Capacity assessment </a:t>
            </a:r>
          </a:p>
          <a:p>
            <a:pPr>
              <a:buFontTx/>
              <a:buChar char="-"/>
            </a:pPr>
            <a:r>
              <a:rPr lang="en-CA" dirty="0" smtClean="0"/>
              <a:t>In this</a:t>
            </a:r>
            <a:r>
              <a:rPr lang="en-CA" baseline="0" dirty="0" smtClean="0"/>
              <a:t> guide, </a:t>
            </a:r>
            <a:r>
              <a:rPr lang="en-CA" baseline="0" dirty="0" err="1" smtClean="0"/>
              <a:t>municipalies</a:t>
            </a:r>
            <a:r>
              <a:rPr lang="en-CA" baseline="0" dirty="0" smtClean="0"/>
              <a:t> are encouraged to restrict development within 300 m of the shoreline if the lake has a TP concentration of 50% over the modelled baseline or if end-of-summer VWHO is less than 7 mg/L – the guide recommends that end-of-summer VWHO should be sampled between Aug 15</a:t>
            </a:r>
            <a:r>
              <a:rPr lang="en-CA" baseline="30000" dirty="0" smtClean="0"/>
              <a:t>th</a:t>
            </a:r>
            <a:r>
              <a:rPr lang="en-CA" baseline="0" dirty="0" smtClean="0"/>
              <a:t> and Sept 15</a:t>
            </a:r>
            <a:r>
              <a:rPr lang="en-CA" baseline="30000" dirty="0" smtClean="0"/>
              <a:t>th</a:t>
            </a:r>
            <a:r>
              <a:rPr lang="en-CA" baseline="0" dirty="0" smtClean="0"/>
              <a:t> </a:t>
            </a:r>
          </a:p>
          <a:p>
            <a:pPr>
              <a:buFontTx/>
              <a:buChar char="-"/>
            </a:pPr>
            <a:endParaRPr lang="en-CA" baseline="0" dirty="0" smtClean="0"/>
          </a:p>
          <a:p>
            <a:pPr>
              <a:buFontTx/>
              <a:buChar char="-"/>
            </a:pPr>
            <a:r>
              <a:rPr lang="en-CA" baseline="0" dirty="0" smtClean="0"/>
              <a:t>However in most </a:t>
            </a:r>
            <a:r>
              <a:rPr lang="en-CA" baseline="0" dirty="0" err="1" smtClean="0"/>
              <a:t>Ontaro</a:t>
            </a:r>
            <a:r>
              <a:rPr lang="en-CA" baseline="0" dirty="0" smtClean="0"/>
              <a:t> lake Trout lakes, limited long-term data really limited our ability to understand if (and how) </a:t>
            </a:r>
            <a:r>
              <a:rPr lang="en-CA" baseline="0" dirty="0" err="1" smtClean="0"/>
              <a:t>vwho</a:t>
            </a:r>
            <a:r>
              <a:rPr lang="en-CA" baseline="0" dirty="0" smtClean="0"/>
              <a:t> condition have changed over time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Six lakes (Blue Chalk, Chub, </a:t>
            </a:r>
            <a:r>
              <a:rPr lang="en-US" dirty="0" err="1" smtClean="0"/>
              <a:t>Crosson</a:t>
            </a:r>
            <a:r>
              <a:rPr lang="en-US" dirty="0" smtClean="0"/>
              <a:t>, Harp, Plastic, and Red Chalk) in the </a:t>
            </a:r>
            <a:r>
              <a:rPr lang="en-US" dirty="0" err="1" smtClean="0"/>
              <a:t>Muskoka-Haliburton</a:t>
            </a:r>
            <a:r>
              <a:rPr lang="en-US" dirty="0" smtClean="0"/>
              <a:t> region of Ontario, Canada, were selected for this study (Figure 1). These lakes have been monitored intensively by the Dorset Environmental Science Centre since the late-1970s. The six study lakes are small (surface area &lt; 100 ha), headwater lakes (all except Red Chalk Lake which is directly downstream of Blue Chalk Lake), that are located within the Precambrian Shield. Red Chalk Lake has two distinct depositional basins separated by a shallow sill (Red Chalk Main and Red Chalk East) that were analyzed separately. The lakes vary in morphometry, water chemistry, and amounts of shoreline development (Table 1). </a:t>
            </a:r>
            <a:endParaRPr lang="en-CA" dirty="0" smtClean="0"/>
          </a:p>
          <a:p>
            <a:r>
              <a:rPr lang="en-US" dirty="0" smtClean="0"/>
              <a:t>Harp Lake and Red Chalk Main Lake both have Lake Trout populations (OMNRF 2006), and current end-of-summer VWHO concentrations are below the provincial water quality objective of 7 mg∙L</a:t>
            </a:r>
            <a:r>
              <a:rPr lang="en-US" baseline="30000" dirty="0" smtClean="0"/>
              <a:t>-1</a:t>
            </a:r>
            <a:r>
              <a:rPr lang="en-US" dirty="0" smtClean="0"/>
              <a:t> (aimed to protect recruitment and the survival of juvenile Lake Trout; Evans 2007). Harp is a “put-grow-take” recreational fishery (OMNRF 2006) – these are designated lake trout lakes that are actively stocked and managed to direct fishing pressure away from undisturbed sites</a:t>
            </a:r>
          </a:p>
          <a:p>
            <a:endParaRPr lang="en-US" dirty="0" smtClean="0"/>
          </a:p>
          <a:p>
            <a:r>
              <a:rPr lang="en-US" dirty="0" smtClean="0"/>
              <a:t> Although the other study lakes do not support Lake Trout populations, the availability of rare long-term monitoring data spanning ~ 40 years allows for the examination of hypolimnetic oxygen trends across four additional </a:t>
            </a:r>
            <a:r>
              <a:rPr lang="en-US" dirty="0" err="1" smtClean="0"/>
              <a:t>dimictic</a:t>
            </a:r>
            <a:r>
              <a:rPr lang="en-US" dirty="0" smtClean="0"/>
              <a:t> lakes in the region. </a:t>
            </a:r>
            <a:endParaRPr lang="en-CA" dirty="0" smtClean="0"/>
          </a:p>
          <a:p>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10 isotherm</a:t>
            </a:r>
            <a:r>
              <a:rPr lang="en-CA" baseline="0" dirty="0" smtClean="0"/>
              <a:t> and 6 </a:t>
            </a:r>
            <a:r>
              <a:rPr lang="en-CA" baseline="0" dirty="0" err="1" smtClean="0"/>
              <a:t>oxycline</a:t>
            </a:r>
            <a:r>
              <a:rPr lang="en-CA" baseline="0" dirty="0" smtClean="0"/>
              <a:t> </a:t>
            </a:r>
            <a:r>
              <a:rPr lang="en-CA" baseline="0" dirty="0" err="1" smtClean="0"/>
              <a:t>oftenn</a:t>
            </a:r>
            <a:r>
              <a:rPr lang="en-CA" baseline="0" dirty="0" smtClean="0"/>
              <a:t> present persisted into October </a:t>
            </a:r>
          </a:p>
          <a:p>
            <a:r>
              <a:rPr lang="en-CA" baseline="0" dirty="0" smtClean="0"/>
              <a:t>Harp – prop optimal habitat gradually decreased from late-spring to early fall , between 2000 and 2010 </a:t>
            </a:r>
            <a:r>
              <a:rPr lang="en-CA" baseline="0" dirty="0" err="1" smtClean="0"/>
              <a:t>reuction</a:t>
            </a:r>
            <a:r>
              <a:rPr lang="en-CA" baseline="0" dirty="0" smtClean="0"/>
              <a:t> occurred more </a:t>
            </a:r>
            <a:r>
              <a:rPr lang="en-CA" baseline="0" dirty="0" err="1" smtClean="0"/>
              <a:t>abruptlu</a:t>
            </a:r>
            <a:r>
              <a:rPr lang="en-CA" baseline="0" dirty="0" smtClean="0"/>
              <a:t> </a:t>
            </a:r>
          </a:p>
          <a:p>
            <a:r>
              <a:rPr lang="en-CA" baseline="0" dirty="0" smtClean="0"/>
              <a:t>Optimal habitat was completely absent by end of summer in 2001, 2003, 2006 -2011 (this did not previously occur in harp Lake) </a:t>
            </a:r>
            <a:endParaRPr lang="en-CA" dirty="0" smtClean="0"/>
          </a:p>
          <a:p>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10</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More</a:t>
            </a:r>
            <a:r>
              <a:rPr lang="en-CA" baseline="0" dirty="0" smtClean="0"/>
              <a:t> optimal habitat in Red Chalk compared to harp </a:t>
            </a:r>
          </a:p>
          <a:p>
            <a:r>
              <a:rPr lang="en-CA" baseline="0" dirty="0" smtClean="0"/>
              <a:t>Change to an abrupt </a:t>
            </a:r>
            <a:r>
              <a:rPr lang="en-CA" baseline="0" dirty="0" err="1" smtClean="0"/>
              <a:t>decrese</a:t>
            </a:r>
            <a:r>
              <a:rPr lang="en-CA" baseline="0" dirty="0" smtClean="0"/>
              <a:t> is less </a:t>
            </a:r>
            <a:r>
              <a:rPr lang="en-CA" baseline="0" dirty="0" err="1" smtClean="0"/>
              <a:t>aparent</a:t>
            </a:r>
            <a:r>
              <a:rPr lang="en-CA" baseline="0" dirty="0" smtClean="0"/>
              <a:t> in red Chalk compared to Harp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11</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line marks </a:t>
            </a:r>
            <a:r>
              <a:rPr lang="en-CA" dirty="0" err="1" smtClean="0"/>
              <a:t>september</a:t>
            </a:r>
            <a:r>
              <a:rPr lang="en-CA" dirty="0" smtClean="0"/>
              <a:t> 15</a:t>
            </a:r>
            <a:r>
              <a:rPr lang="en-CA" baseline="30000" dirty="0" smtClean="0"/>
              <a:t>th</a:t>
            </a:r>
            <a:r>
              <a:rPr lang="en-CA" dirty="0" smtClean="0"/>
              <a:t> – you can see how sampling at that point would give you an over estimate of the </a:t>
            </a:r>
            <a:r>
              <a:rPr lang="en-CA" dirty="0" err="1" smtClean="0"/>
              <a:t>seaosnal</a:t>
            </a:r>
            <a:r>
              <a:rPr lang="en-CA" dirty="0" smtClean="0"/>
              <a:t> habitat minimum</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8A615206-3970-4BB3-8359-199AE9D03CC4}" type="slidenum">
              <a:rPr lang="en-CA" smtClean="0"/>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107A4-E386-4515-8F10-E92F91DD8500}" type="datetimeFigureOut">
              <a:rPr lang="en-CA" smtClean="0"/>
              <a:pPr/>
              <a:t>04/01/2019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D9191-61EB-407E-A56B-51B8B797912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107A4-E386-4515-8F10-E92F91DD8500}" type="datetimeFigureOut">
              <a:rPr lang="en-CA" smtClean="0"/>
              <a:pPr/>
              <a:t>04/01/2019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D9191-61EB-407E-A56B-51B8B797912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ibou1.jpg"/>
          <p:cNvPicPr>
            <a:picLocks noChangeAspect="1"/>
          </p:cNvPicPr>
          <p:nvPr/>
        </p:nvPicPr>
        <p:blipFill>
          <a:blip r:embed="rId3" cstate="print"/>
          <a:stretch>
            <a:fillRect/>
          </a:stretch>
        </p:blipFill>
        <p:spPr>
          <a:xfrm>
            <a:off x="0" y="0"/>
            <a:ext cx="9144000" cy="6858000"/>
          </a:xfrm>
          <a:prstGeom prst="rect">
            <a:avLst/>
          </a:prstGeom>
        </p:spPr>
      </p:pic>
      <p:sp>
        <p:nvSpPr>
          <p:cNvPr id="4" name="Title 1"/>
          <p:cNvSpPr>
            <a:spLocks noGrp="1"/>
          </p:cNvSpPr>
          <p:nvPr>
            <p:ph type="ctrTitle"/>
          </p:nvPr>
        </p:nvSpPr>
        <p:spPr>
          <a:xfrm>
            <a:off x="395536" y="1268760"/>
            <a:ext cx="8280920" cy="1470025"/>
          </a:xfrm>
        </p:spPr>
        <p:txBody>
          <a:bodyPr>
            <a:noAutofit/>
          </a:bodyPr>
          <a:lstStyle/>
          <a:p>
            <a:r>
              <a:rPr lang="en-CA" sz="3900" b="1" dirty="0" smtClean="0"/>
              <a:t>Lake Trout habitat trends:              Insights </a:t>
            </a:r>
            <a:r>
              <a:rPr lang="en-CA" sz="3900" b="1" dirty="0"/>
              <a:t>from ~40 </a:t>
            </a:r>
            <a:r>
              <a:rPr lang="en-CA" sz="3900" b="1" dirty="0" smtClean="0"/>
              <a:t>years </a:t>
            </a:r>
            <a:r>
              <a:rPr lang="en-CA" sz="3900" b="1" dirty="0"/>
              <a:t>of </a:t>
            </a:r>
            <a:r>
              <a:rPr lang="en-CA" sz="3900" b="1" dirty="0" smtClean="0"/>
              <a:t>monitoring</a:t>
            </a:r>
            <a:endParaRPr lang="en-CA" sz="3900" b="1" dirty="0"/>
          </a:p>
        </p:txBody>
      </p:sp>
      <p:sp>
        <p:nvSpPr>
          <p:cNvPr id="3" name="Subtitle 2"/>
          <p:cNvSpPr>
            <a:spLocks noGrp="1"/>
          </p:cNvSpPr>
          <p:nvPr>
            <p:ph type="subTitle" idx="1"/>
          </p:nvPr>
        </p:nvSpPr>
        <p:spPr>
          <a:xfrm>
            <a:off x="539552" y="3429000"/>
            <a:ext cx="8208912" cy="2328664"/>
          </a:xfrm>
        </p:spPr>
        <p:txBody>
          <a:bodyPr>
            <a:normAutofit/>
          </a:bodyPr>
          <a:lstStyle/>
          <a:p>
            <a:r>
              <a:rPr lang="en-CA" sz="2400" b="1" dirty="0" smtClean="0">
                <a:solidFill>
                  <a:schemeClr val="tx2">
                    <a:lumMod val="50000"/>
                  </a:schemeClr>
                </a:solidFill>
                <a:latin typeface="Calibri Light" pitchFamily="34" charset="0"/>
              </a:rPr>
              <a:t>Clare Nelligan, Adam </a:t>
            </a:r>
            <a:r>
              <a:rPr lang="en-CA" sz="2400" b="1" dirty="0" err="1" smtClean="0">
                <a:solidFill>
                  <a:schemeClr val="tx2">
                    <a:lumMod val="50000"/>
                  </a:schemeClr>
                </a:solidFill>
                <a:latin typeface="Calibri Light" pitchFamily="34" charset="0"/>
              </a:rPr>
              <a:t>Jeziorski</a:t>
            </a:r>
            <a:r>
              <a:rPr lang="en-CA" sz="2400" b="1" dirty="0" smtClean="0">
                <a:solidFill>
                  <a:schemeClr val="tx2">
                    <a:lumMod val="50000"/>
                  </a:schemeClr>
                </a:solidFill>
                <a:latin typeface="Calibri Light" pitchFamily="34" charset="0"/>
              </a:rPr>
              <a:t>, Kathleen Rühland,                   Andrew Paterson and John </a:t>
            </a:r>
            <a:r>
              <a:rPr lang="en-CA" sz="2400" b="1" dirty="0" err="1" smtClean="0">
                <a:solidFill>
                  <a:schemeClr val="tx2">
                    <a:lumMod val="50000"/>
                  </a:schemeClr>
                </a:solidFill>
                <a:latin typeface="Calibri Light" pitchFamily="34" charset="0"/>
              </a:rPr>
              <a:t>Smol</a:t>
            </a:r>
            <a:r>
              <a:rPr lang="en-CA" sz="2400" b="1" dirty="0" smtClean="0">
                <a:solidFill>
                  <a:schemeClr val="tx2">
                    <a:lumMod val="50000"/>
                  </a:schemeClr>
                </a:solidFill>
                <a:latin typeface="Calibri Light" pitchFamily="34" charset="0"/>
              </a:rPr>
              <a:t> </a:t>
            </a:r>
          </a:p>
          <a:p>
            <a:endParaRPr lang="en-CA" sz="2400" b="1" dirty="0" smtClean="0">
              <a:solidFill>
                <a:schemeClr val="tx2">
                  <a:lumMod val="50000"/>
                </a:schemeClr>
              </a:solidFill>
              <a:latin typeface="Calibri Light" pitchFamily="34" charset="0"/>
            </a:endParaRPr>
          </a:p>
          <a:p>
            <a:endParaRPr lang="en-CA" sz="2400" b="1" dirty="0" smtClean="0">
              <a:solidFill>
                <a:schemeClr val="tx2">
                  <a:lumMod val="50000"/>
                </a:schemeClr>
              </a:solidFill>
              <a:latin typeface="Calibri Light" pitchFamily="34" charset="0"/>
            </a:endParaRPr>
          </a:p>
          <a:p>
            <a:r>
              <a:rPr lang="en-CA" sz="2400" b="1" dirty="0" smtClean="0">
                <a:solidFill>
                  <a:schemeClr val="bg1"/>
                </a:solidFill>
                <a:latin typeface="Calibri Light" pitchFamily="34" charset="0"/>
              </a:rPr>
              <a:t>SCL/CCFFR 2019</a:t>
            </a:r>
          </a:p>
          <a:p>
            <a:endParaRPr lang="en-CA" sz="2400" b="1" dirty="0">
              <a:solidFill>
                <a:schemeClr val="bg1"/>
              </a:solidFill>
              <a:latin typeface="Calibri Light" pitchFamily="34" charset="0"/>
            </a:endParaRPr>
          </a:p>
        </p:txBody>
      </p:sp>
      <p:pic>
        <p:nvPicPr>
          <p:cNvPr id="6" name="Picture 5"/>
          <p:cNvPicPr>
            <a:picLocks noChangeAspect="1"/>
          </p:cNvPicPr>
          <p:nvPr/>
        </p:nvPicPr>
        <p:blipFill>
          <a:blip r:embed="rId4" cstate="print">
            <a:lum bright="70000" contrast="-70000"/>
            <a:extLst>
              <a:ext uri="{28A0092B-C50C-407E-A947-70E740481C1C}">
                <a14:useLocalDpi xmlns:a14="http://schemas.microsoft.com/office/drawing/2010/main" xmlns="" val="0"/>
              </a:ext>
            </a:extLst>
          </a:blip>
          <a:stretch>
            <a:fillRect/>
          </a:stretch>
        </p:blipFill>
        <p:spPr>
          <a:xfrm>
            <a:off x="179512" y="6289734"/>
            <a:ext cx="1872208" cy="568266"/>
          </a:xfrm>
          <a:prstGeom prst="rect">
            <a:avLst/>
          </a:prstGeom>
        </p:spPr>
      </p:pic>
      <p:pic>
        <p:nvPicPr>
          <p:cNvPr id="10242" name="Picture 2" descr="http://www.queensu.ca/mc_administrator/sites/default/files/assets/pages/QueensLogo_black.png"/>
          <p:cNvPicPr>
            <a:picLocks noChangeAspect="1" noChangeArrowheads="1"/>
          </p:cNvPicPr>
          <p:nvPr/>
        </p:nvPicPr>
        <p:blipFill>
          <a:blip r:embed="rId5" cstate="print">
            <a:lum bright="70000" contrast="-70000"/>
          </a:blip>
          <a:srcRect/>
          <a:stretch>
            <a:fillRect/>
          </a:stretch>
        </p:blipFill>
        <p:spPr bwMode="auto">
          <a:xfrm>
            <a:off x="7412750" y="5677549"/>
            <a:ext cx="1551738" cy="11804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laire\Documents\Queen's MSc\Lake Trout\Late Summer DO\Harp\habitatFigures\PorportionOptimalHabitatRplot - Copy - Copy2.jpeg"/>
          <p:cNvPicPr/>
          <p:nvPr/>
        </p:nvPicPr>
        <p:blipFill>
          <a:blip r:embed="rId3" cstate="print"/>
          <a:srcRect/>
          <a:stretch>
            <a:fillRect/>
          </a:stretch>
        </p:blipFill>
        <p:spPr bwMode="auto">
          <a:xfrm>
            <a:off x="809582" y="188640"/>
            <a:ext cx="7650850" cy="6120680"/>
          </a:xfrm>
          <a:prstGeom prst="rect">
            <a:avLst/>
          </a:prstGeom>
          <a:noFill/>
          <a:ln w="9525">
            <a:noFill/>
            <a:miter lim="800000"/>
            <a:headEnd/>
            <a:tailEnd/>
          </a:ln>
        </p:spPr>
      </p:pic>
      <p:sp>
        <p:nvSpPr>
          <p:cNvPr id="3" name="TextBox 2"/>
          <p:cNvSpPr txBox="1"/>
          <p:nvPr/>
        </p:nvSpPr>
        <p:spPr>
          <a:xfrm>
            <a:off x="539552" y="6488668"/>
            <a:ext cx="8424936" cy="369332"/>
          </a:xfrm>
          <a:prstGeom prst="rect">
            <a:avLst/>
          </a:prstGeom>
          <a:noFill/>
        </p:spPr>
        <p:txBody>
          <a:bodyPr wrap="square" rtlCol="0">
            <a:spAutoFit/>
          </a:bodyPr>
          <a:lstStyle/>
          <a:p>
            <a:pPr algn="ctr"/>
            <a:r>
              <a:rPr lang="en-CA" dirty="0" smtClean="0">
                <a:solidFill>
                  <a:sysClr val="windowText" lastClr="000000"/>
                </a:solidFill>
              </a:rPr>
              <a:t>Day of Year (DOY) Guide: </a:t>
            </a:r>
            <a:r>
              <a:rPr lang="en-CA" b="1" dirty="0" smtClean="0">
                <a:solidFill>
                  <a:sysClr val="windowText" lastClr="000000"/>
                </a:solidFill>
              </a:rPr>
              <a:t>250</a:t>
            </a:r>
            <a:r>
              <a:rPr lang="en-CA" dirty="0" smtClean="0">
                <a:solidFill>
                  <a:sysClr val="windowText" lastClr="000000"/>
                </a:solidFill>
              </a:rPr>
              <a:t>: September 7</a:t>
            </a:r>
            <a:r>
              <a:rPr lang="en-CA" baseline="30000" dirty="0" smtClean="0">
                <a:solidFill>
                  <a:sysClr val="windowText" lastClr="000000"/>
                </a:solidFill>
              </a:rPr>
              <a:t>th</a:t>
            </a:r>
            <a:r>
              <a:rPr lang="en-CA" dirty="0" smtClean="0">
                <a:solidFill>
                  <a:sysClr val="windowText" lastClr="000000"/>
                </a:solidFill>
              </a:rPr>
              <a:t>,  </a:t>
            </a:r>
            <a:r>
              <a:rPr lang="en-CA" b="1" dirty="0" smtClean="0">
                <a:solidFill>
                  <a:sysClr val="windowText" lastClr="000000"/>
                </a:solidFill>
              </a:rPr>
              <a:t>259</a:t>
            </a:r>
            <a:r>
              <a:rPr lang="en-CA" dirty="0" smtClean="0">
                <a:solidFill>
                  <a:sysClr val="windowText" lastClr="000000"/>
                </a:solidFill>
              </a:rPr>
              <a:t>: September 15</a:t>
            </a:r>
            <a:r>
              <a:rPr lang="en-CA" baseline="30000" dirty="0" smtClean="0">
                <a:solidFill>
                  <a:sysClr val="windowText" lastClr="000000"/>
                </a:solidFill>
              </a:rPr>
              <a:t>th</a:t>
            </a:r>
            <a:r>
              <a:rPr lang="en-CA" dirty="0" smtClean="0">
                <a:solidFill>
                  <a:sysClr val="windowText" lastClr="000000"/>
                </a:solidFill>
              </a:rPr>
              <a:t>, </a:t>
            </a:r>
            <a:r>
              <a:rPr lang="en-CA" b="1" dirty="0" smtClean="0">
                <a:solidFill>
                  <a:sysClr val="windowText" lastClr="000000"/>
                </a:solidFill>
              </a:rPr>
              <a:t>300</a:t>
            </a:r>
            <a:r>
              <a:rPr lang="en-CA" dirty="0" smtClean="0">
                <a:solidFill>
                  <a:sysClr val="windowText" lastClr="000000"/>
                </a:solidFill>
              </a:rPr>
              <a:t>: October 27</a:t>
            </a:r>
            <a:r>
              <a:rPr lang="en-CA" baseline="30000" dirty="0" smtClean="0">
                <a:solidFill>
                  <a:sysClr val="windowText" lastClr="000000"/>
                </a:solidFill>
              </a:rPr>
              <a:t>th</a:t>
            </a:r>
            <a:r>
              <a:rPr lang="en-CA" dirty="0" smtClean="0">
                <a:solidFill>
                  <a:sysClr val="windowText" lastClr="000000"/>
                </a:solidFill>
              </a:rPr>
              <a:t> </a:t>
            </a:r>
          </a:p>
        </p:txBody>
      </p:sp>
      <p:sp>
        <p:nvSpPr>
          <p:cNvPr id="4" name="TextBox 3"/>
          <p:cNvSpPr txBox="1"/>
          <p:nvPr/>
        </p:nvSpPr>
        <p:spPr>
          <a:xfrm>
            <a:off x="2015716" y="539388"/>
            <a:ext cx="1944216" cy="369332"/>
          </a:xfrm>
          <a:prstGeom prst="rect">
            <a:avLst/>
          </a:prstGeom>
          <a:noFill/>
        </p:spPr>
        <p:txBody>
          <a:bodyPr wrap="square" rtlCol="0">
            <a:spAutoFit/>
          </a:bodyPr>
          <a:lstStyle/>
          <a:p>
            <a:r>
              <a:rPr lang="en-CA" b="1" dirty="0" smtClean="0"/>
              <a:t>1978-1989</a:t>
            </a:r>
            <a:endParaRPr lang="en-CA" b="1" dirty="0"/>
          </a:p>
        </p:txBody>
      </p:sp>
      <p:sp>
        <p:nvSpPr>
          <p:cNvPr id="5" name="TextBox 4"/>
          <p:cNvSpPr txBox="1"/>
          <p:nvPr/>
        </p:nvSpPr>
        <p:spPr>
          <a:xfrm>
            <a:off x="5904148" y="476672"/>
            <a:ext cx="1944216" cy="369332"/>
          </a:xfrm>
          <a:prstGeom prst="rect">
            <a:avLst/>
          </a:prstGeom>
          <a:noFill/>
        </p:spPr>
        <p:txBody>
          <a:bodyPr wrap="square" rtlCol="0">
            <a:spAutoFit/>
          </a:bodyPr>
          <a:lstStyle/>
          <a:p>
            <a:r>
              <a:rPr lang="en-CA" b="1" dirty="0" smtClean="0"/>
              <a:t>1990-1995</a:t>
            </a:r>
            <a:endParaRPr lang="en-CA" b="1" dirty="0"/>
          </a:p>
        </p:txBody>
      </p:sp>
      <p:sp>
        <p:nvSpPr>
          <p:cNvPr id="6" name="TextBox 5"/>
          <p:cNvSpPr txBox="1"/>
          <p:nvPr/>
        </p:nvSpPr>
        <p:spPr>
          <a:xfrm>
            <a:off x="2015716" y="3501008"/>
            <a:ext cx="1944216" cy="369332"/>
          </a:xfrm>
          <a:prstGeom prst="rect">
            <a:avLst/>
          </a:prstGeom>
          <a:noFill/>
        </p:spPr>
        <p:txBody>
          <a:bodyPr wrap="square" rtlCol="0">
            <a:spAutoFit/>
          </a:bodyPr>
          <a:lstStyle/>
          <a:p>
            <a:r>
              <a:rPr lang="en-CA" b="1" dirty="0" smtClean="0"/>
              <a:t>2001-2009</a:t>
            </a:r>
            <a:endParaRPr lang="en-CA" b="1" dirty="0"/>
          </a:p>
        </p:txBody>
      </p:sp>
      <p:sp>
        <p:nvSpPr>
          <p:cNvPr id="7" name="TextBox 6"/>
          <p:cNvSpPr txBox="1"/>
          <p:nvPr/>
        </p:nvSpPr>
        <p:spPr>
          <a:xfrm>
            <a:off x="5904148" y="3491716"/>
            <a:ext cx="1944216" cy="369332"/>
          </a:xfrm>
          <a:prstGeom prst="rect">
            <a:avLst/>
          </a:prstGeom>
          <a:noFill/>
        </p:spPr>
        <p:txBody>
          <a:bodyPr wrap="square" rtlCol="0">
            <a:spAutoFit/>
          </a:bodyPr>
          <a:lstStyle/>
          <a:p>
            <a:r>
              <a:rPr lang="en-CA" b="1" dirty="0" smtClean="0"/>
              <a:t>2010-2016</a:t>
            </a:r>
            <a:endParaRPr lang="en-CA" b="1" dirty="0"/>
          </a:p>
        </p:txBody>
      </p:sp>
      <p:grpSp>
        <p:nvGrpSpPr>
          <p:cNvPr id="9" name="Group 14"/>
          <p:cNvGrpSpPr/>
          <p:nvPr/>
        </p:nvGrpSpPr>
        <p:grpSpPr>
          <a:xfrm>
            <a:off x="1331640" y="2852936"/>
            <a:ext cx="2736304" cy="307777"/>
            <a:chOff x="1331640" y="2852936"/>
            <a:chExt cx="2736304" cy="307777"/>
          </a:xfrm>
        </p:grpSpPr>
        <p:sp>
          <p:nvSpPr>
            <p:cNvPr id="28" name="Rectangle 27"/>
            <p:cNvSpPr/>
            <p:nvPr/>
          </p:nvSpPr>
          <p:spPr>
            <a:xfrm>
              <a:off x="1331640" y="2852936"/>
              <a:ext cx="26642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p:cNvSpPr txBox="1"/>
            <p:nvPr/>
          </p:nvSpPr>
          <p:spPr>
            <a:xfrm>
              <a:off x="1451148" y="2852936"/>
              <a:ext cx="576064" cy="307777"/>
            </a:xfrm>
            <a:prstGeom prst="rect">
              <a:avLst/>
            </a:prstGeom>
            <a:solidFill>
              <a:schemeClr val="bg1"/>
            </a:solidFill>
          </p:spPr>
          <p:txBody>
            <a:bodyPr wrap="square" rtlCol="0">
              <a:spAutoFit/>
            </a:bodyPr>
            <a:lstStyle/>
            <a:p>
              <a:r>
                <a:rPr lang="en-CA" sz="1400" dirty="0" smtClean="0"/>
                <a:t>150</a:t>
              </a:r>
              <a:endParaRPr lang="en-CA" sz="1400" dirty="0"/>
            </a:p>
          </p:txBody>
        </p:sp>
        <p:sp>
          <p:nvSpPr>
            <p:cNvPr id="30" name="TextBox 29"/>
            <p:cNvSpPr txBox="1"/>
            <p:nvPr/>
          </p:nvSpPr>
          <p:spPr>
            <a:xfrm>
              <a:off x="2131392" y="2852936"/>
              <a:ext cx="576064" cy="307777"/>
            </a:xfrm>
            <a:prstGeom prst="rect">
              <a:avLst/>
            </a:prstGeom>
            <a:solidFill>
              <a:schemeClr val="bg1"/>
            </a:solidFill>
          </p:spPr>
          <p:txBody>
            <a:bodyPr wrap="square" rtlCol="0">
              <a:spAutoFit/>
            </a:bodyPr>
            <a:lstStyle/>
            <a:p>
              <a:r>
                <a:rPr lang="en-CA" sz="1400" dirty="0" smtClean="0"/>
                <a:t>200</a:t>
              </a:r>
              <a:endParaRPr lang="en-CA" sz="1400" dirty="0"/>
            </a:p>
          </p:txBody>
        </p:sp>
        <p:sp>
          <p:nvSpPr>
            <p:cNvPr id="31" name="TextBox 30"/>
            <p:cNvSpPr txBox="1"/>
            <p:nvPr/>
          </p:nvSpPr>
          <p:spPr>
            <a:xfrm>
              <a:off x="2811636" y="2852936"/>
              <a:ext cx="576064" cy="307777"/>
            </a:xfrm>
            <a:prstGeom prst="rect">
              <a:avLst/>
            </a:prstGeom>
            <a:solidFill>
              <a:schemeClr val="bg1"/>
            </a:solidFill>
          </p:spPr>
          <p:txBody>
            <a:bodyPr wrap="square" rtlCol="0">
              <a:spAutoFit/>
            </a:bodyPr>
            <a:lstStyle/>
            <a:p>
              <a:r>
                <a:rPr lang="en-CA" sz="1400" dirty="0" smtClean="0"/>
                <a:t>250</a:t>
              </a:r>
              <a:endParaRPr lang="en-CA" sz="1400" dirty="0"/>
            </a:p>
          </p:txBody>
        </p:sp>
        <p:sp>
          <p:nvSpPr>
            <p:cNvPr id="32" name="TextBox 31"/>
            <p:cNvSpPr txBox="1"/>
            <p:nvPr/>
          </p:nvSpPr>
          <p:spPr>
            <a:xfrm>
              <a:off x="3491880" y="2852936"/>
              <a:ext cx="576064" cy="307777"/>
            </a:xfrm>
            <a:prstGeom prst="rect">
              <a:avLst/>
            </a:prstGeom>
            <a:solidFill>
              <a:schemeClr val="bg1"/>
            </a:solidFill>
          </p:spPr>
          <p:txBody>
            <a:bodyPr wrap="square" rtlCol="0">
              <a:spAutoFit/>
            </a:bodyPr>
            <a:lstStyle/>
            <a:p>
              <a:r>
                <a:rPr lang="en-CA" sz="1400" dirty="0" smtClean="0"/>
                <a:t>300</a:t>
              </a:r>
              <a:endParaRPr lang="en-CA" sz="1400" dirty="0"/>
            </a:p>
          </p:txBody>
        </p:sp>
      </p:grpSp>
      <p:grpSp>
        <p:nvGrpSpPr>
          <p:cNvPr id="10" name="Group 15"/>
          <p:cNvGrpSpPr/>
          <p:nvPr/>
        </p:nvGrpSpPr>
        <p:grpSpPr>
          <a:xfrm>
            <a:off x="5195564" y="2852936"/>
            <a:ext cx="2736304" cy="307777"/>
            <a:chOff x="1331640" y="2852936"/>
            <a:chExt cx="2736304" cy="307777"/>
          </a:xfrm>
        </p:grpSpPr>
        <p:sp>
          <p:nvSpPr>
            <p:cNvPr id="23" name="Rectangle 22"/>
            <p:cNvSpPr/>
            <p:nvPr/>
          </p:nvSpPr>
          <p:spPr>
            <a:xfrm>
              <a:off x="1331640" y="2852936"/>
              <a:ext cx="26642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1451148" y="2852936"/>
              <a:ext cx="576064" cy="307777"/>
            </a:xfrm>
            <a:prstGeom prst="rect">
              <a:avLst/>
            </a:prstGeom>
            <a:solidFill>
              <a:schemeClr val="bg1"/>
            </a:solidFill>
          </p:spPr>
          <p:txBody>
            <a:bodyPr wrap="square" rtlCol="0">
              <a:spAutoFit/>
            </a:bodyPr>
            <a:lstStyle/>
            <a:p>
              <a:r>
                <a:rPr lang="en-CA" sz="1400" dirty="0" smtClean="0"/>
                <a:t>150</a:t>
              </a:r>
              <a:endParaRPr lang="en-CA" sz="1400" dirty="0"/>
            </a:p>
          </p:txBody>
        </p:sp>
        <p:sp>
          <p:nvSpPr>
            <p:cNvPr id="25" name="TextBox 24"/>
            <p:cNvSpPr txBox="1"/>
            <p:nvPr/>
          </p:nvSpPr>
          <p:spPr>
            <a:xfrm>
              <a:off x="2131392" y="2852936"/>
              <a:ext cx="576064" cy="307777"/>
            </a:xfrm>
            <a:prstGeom prst="rect">
              <a:avLst/>
            </a:prstGeom>
            <a:solidFill>
              <a:schemeClr val="bg1"/>
            </a:solidFill>
          </p:spPr>
          <p:txBody>
            <a:bodyPr wrap="square" rtlCol="0">
              <a:spAutoFit/>
            </a:bodyPr>
            <a:lstStyle/>
            <a:p>
              <a:r>
                <a:rPr lang="en-CA" sz="1400" dirty="0" smtClean="0"/>
                <a:t>200</a:t>
              </a:r>
              <a:endParaRPr lang="en-CA" sz="1400" dirty="0"/>
            </a:p>
          </p:txBody>
        </p:sp>
        <p:sp>
          <p:nvSpPr>
            <p:cNvPr id="26" name="TextBox 25"/>
            <p:cNvSpPr txBox="1"/>
            <p:nvPr/>
          </p:nvSpPr>
          <p:spPr>
            <a:xfrm>
              <a:off x="2811636" y="2852936"/>
              <a:ext cx="576064" cy="307777"/>
            </a:xfrm>
            <a:prstGeom prst="rect">
              <a:avLst/>
            </a:prstGeom>
            <a:solidFill>
              <a:schemeClr val="bg1"/>
            </a:solidFill>
          </p:spPr>
          <p:txBody>
            <a:bodyPr wrap="square" rtlCol="0">
              <a:spAutoFit/>
            </a:bodyPr>
            <a:lstStyle/>
            <a:p>
              <a:r>
                <a:rPr lang="en-CA" sz="1400" dirty="0" smtClean="0"/>
                <a:t>250</a:t>
              </a:r>
              <a:endParaRPr lang="en-CA" sz="1400" dirty="0"/>
            </a:p>
          </p:txBody>
        </p:sp>
        <p:sp>
          <p:nvSpPr>
            <p:cNvPr id="27" name="TextBox 26"/>
            <p:cNvSpPr txBox="1"/>
            <p:nvPr/>
          </p:nvSpPr>
          <p:spPr>
            <a:xfrm>
              <a:off x="3491880" y="2852936"/>
              <a:ext cx="576064" cy="307777"/>
            </a:xfrm>
            <a:prstGeom prst="rect">
              <a:avLst/>
            </a:prstGeom>
            <a:solidFill>
              <a:schemeClr val="bg1"/>
            </a:solidFill>
          </p:spPr>
          <p:txBody>
            <a:bodyPr wrap="square" rtlCol="0">
              <a:spAutoFit/>
            </a:bodyPr>
            <a:lstStyle/>
            <a:p>
              <a:r>
                <a:rPr lang="en-CA" sz="1400" dirty="0" smtClean="0"/>
                <a:t>300</a:t>
              </a:r>
              <a:endParaRPr lang="en-CA" sz="1400" dirty="0"/>
            </a:p>
          </p:txBody>
        </p:sp>
      </p:grpSp>
      <p:grpSp>
        <p:nvGrpSpPr>
          <p:cNvPr id="11" name="Group 21"/>
          <p:cNvGrpSpPr/>
          <p:nvPr/>
        </p:nvGrpSpPr>
        <p:grpSpPr>
          <a:xfrm>
            <a:off x="5195564" y="5888389"/>
            <a:ext cx="2736304" cy="307777"/>
            <a:chOff x="1331640" y="2852936"/>
            <a:chExt cx="2736304" cy="307777"/>
          </a:xfrm>
        </p:grpSpPr>
        <p:sp>
          <p:nvSpPr>
            <p:cNvPr id="18" name="Rectangle 17"/>
            <p:cNvSpPr/>
            <p:nvPr/>
          </p:nvSpPr>
          <p:spPr>
            <a:xfrm>
              <a:off x="1331640" y="2852936"/>
              <a:ext cx="26642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1451148" y="2852936"/>
              <a:ext cx="576064" cy="307777"/>
            </a:xfrm>
            <a:prstGeom prst="rect">
              <a:avLst/>
            </a:prstGeom>
            <a:solidFill>
              <a:schemeClr val="bg1"/>
            </a:solidFill>
          </p:spPr>
          <p:txBody>
            <a:bodyPr wrap="square" rtlCol="0">
              <a:spAutoFit/>
            </a:bodyPr>
            <a:lstStyle/>
            <a:p>
              <a:r>
                <a:rPr lang="en-CA" sz="1400" dirty="0" smtClean="0"/>
                <a:t>150</a:t>
              </a:r>
              <a:endParaRPr lang="en-CA" sz="1400" dirty="0"/>
            </a:p>
          </p:txBody>
        </p:sp>
        <p:sp>
          <p:nvSpPr>
            <p:cNvPr id="20" name="TextBox 19"/>
            <p:cNvSpPr txBox="1"/>
            <p:nvPr/>
          </p:nvSpPr>
          <p:spPr>
            <a:xfrm>
              <a:off x="2131392" y="2852936"/>
              <a:ext cx="576064" cy="307777"/>
            </a:xfrm>
            <a:prstGeom prst="rect">
              <a:avLst/>
            </a:prstGeom>
            <a:solidFill>
              <a:schemeClr val="bg1"/>
            </a:solidFill>
          </p:spPr>
          <p:txBody>
            <a:bodyPr wrap="square" rtlCol="0">
              <a:spAutoFit/>
            </a:bodyPr>
            <a:lstStyle/>
            <a:p>
              <a:r>
                <a:rPr lang="en-CA" sz="1400" dirty="0" smtClean="0"/>
                <a:t>200</a:t>
              </a:r>
              <a:endParaRPr lang="en-CA" sz="1400" dirty="0"/>
            </a:p>
          </p:txBody>
        </p:sp>
        <p:sp>
          <p:nvSpPr>
            <p:cNvPr id="21" name="TextBox 20"/>
            <p:cNvSpPr txBox="1"/>
            <p:nvPr/>
          </p:nvSpPr>
          <p:spPr>
            <a:xfrm>
              <a:off x="2811636" y="2852936"/>
              <a:ext cx="576064" cy="307777"/>
            </a:xfrm>
            <a:prstGeom prst="rect">
              <a:avLst/>
            </a:prstGeom>
            <a:solidFill>
              <a:schemeClr val="bg1"/>
            </a:solidFill>
          </p:spPr>
          <p:txBody>
            <a:bodyPr wrap="square" rtlCol="0">
              <a:spAutoFit/>
            </a:bodyPr>
            <a:lstStyle/>
            <a:p>
              <a:r>
                <a:rPr lang="en-CA" sz="1400" dirty="0" smtClean="0"/>
                <a:t>250</a:t>
              </a:r>
              <a:endParaRPr lang="en-CA" sz="1400" dirty="0"/>
            </a:p>
          </p:txBody>
        </p:sp>
        <p:sp>
          <p:nvSpPr>
            <p:cNvPr id="22" name="TextBox 21"/>
            <p:cNvSpPr txBox="1"/>
            <p:nvPr/>
          </p:nvSpPr>
          <p:spPr>
            <a:xfrm>
              <a:off x="3491880" y="2852936"/>
              <a:ext cx="576064" cy="307777"/>
            </a:xfrm>
            <a:prstGeom prst="rect">
              <a:avLst/>
            </a:prstGeom>
            <a:solidFill>
              <a:schemeClr val="bg1"/>
            </a:solidFill>
          </p:spPr>
          <p:txBody>
            <a:bodyPr wrap="square" rtlCol="0">
              <a:spAutoFit/>
            </a:bodyPr>
            <a:lstStyle/>
            <a:p>
              <a:r>
                <a:rPr lang="en-CA" sz="1400" dirty="0" smtClean="0"/>
                <a:t>300</a:t>
              </a:r>
              <a:endParaRPr lang="en-CA" sz="1400" dirty="0"/>
            </a:p>
          </p:txBody>
        </p:sp>
      </p:grpSp>
      <p:grpSp>
        <p:nvGrpSpPr>
          <p:cNvPr id="12" name="Group 27"/>
          <p:cNvGrpSpPr/>
          <p:nvPr/>
        </p:nvGrpSpPr>
        <p:grpSpPr>
          <a:xfrm>
            <a:off x="1331640" y="5876514"/>
            <a:ext cx="2736304" cy="307777"/>
            <a:chOff x="1331640" y="2852936"/>
            <a:chExt cx="2736304" cy="307777"/>
          </a:xfrm>
        </p:grpSpPr>
        <p:sp>
          <p:nvSpPr>
            <p:cNvPr id="13" name="Rectangle 12"/>
            <p:cNvSpPr/>
            <p:nvPr/>
          </p:nvSpPr>
          <p:spPr>
            <a:xfrm>
              <a:off x="1331640" y="2852936"/>
              <a:ext cx="26642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1451148" y="2852936"/>
              <a:ext cx="576064" cy="307777"/>
            </a:xfrm>
            <a:prstGeom prst="rect">
              <a:avLst/>
            </a:prstGeom>
            <a:solidFill>
              <a:schemeClr val="bg1"/>
            </a:solidFill>
          </p:spPr>
          <p:txBody>
            <a:bodyPr wrap="square" rtlCol="0">
              <a:spAutoFit/>
            </a:bodyPr>
            <a:lstStyle/>
            <a:p>
              <a:r>
                <a:rPr lang="en-CA" sz="1400" dirty="0" smtClean="0"/>
                <a:t>150</a:t>
              </a:r>
              <a:endParaRPr lang="en-CA" sz="1400" dirty="0"/>
            </a:p>
          </p:txBody>
        </p:sp>
        <p:sp>
          <p:nvSpPr>
            <p:cNvPr id="15" name="TextBox 14"/>
            <p:cNvSpPr txBox="1"/>
            <p:nvPr/>
          </p:nvSpPr>
          <p:spPr>
            <a:xfrm>
              <a:off x="2131392" y="2852936"/>
              <a:ext cx="576064" cy="307777"/>
            </a:xfrm>
            <a:prstGeom prst="rect">
              <a:avLst/>
            </a:prstGeom>
            <a:solidFill>
              <a:schemeClr val="bg1"/>
            </a:solidFill>
          </p:spPr>
          <p:txBody>
            <a:bodyPr wrap="square" rtlCol="0">
              <a:spAutoFit/>
            </a:bodyPr>
            <a:lstStyle/>
            <a:p>
              <a:r>
                <a:rPr lang="en-CA" sz="1400" dirty="0" smtClean="0"/>
                <a:t>200</a:t>
              </a:r>
              <a:endParaRPr lang="en-CA" sz="1400" dirty="0"/>
            </a:p>
          </p:txBody>
        </p:sp>
        <p:sp>
          <p:nvSpPr>
            <p:cNvPr id="16" name="TextBox 15"/>
            <p:cNvSpPr txBox="1"/>
            <p:nvPr/>
          </p:nvSpPr>
          <p:spPr>
            <a:xfrm>
              <a:off x="2811636" y="2852936"/>
              <a:ext cx="576064" cy="307777"/>
            </a:xfrm>
            <a:prstGeom prst="rect">
              <a:avLst/>
            </a:prstGeom>
            <a:solidFill>
              <a:schemeClr val="bg1"/>
            </a:solidFill>
          </p:spPr>
          <p:txBody>
            <a:bodyPr wrap="square" rtlCol="0">
              <a:spAutoFit/>
            </a:bodyPr>
            <a:lstStyle/>
            <a:p>
              <a:r>
                <a:rPr lang="en-CA" sz="1400" dirty="0" smtClean="0"/>
                <a:t>250</a:t>
              </a:r>
              <a:endParaRPr lang="en-CA" sz="1400" dirty="0"/>
            </a:p>
          </p:txBody>
        </p:sp>
        <p:sp>
          <p:nvSpPr>
            <p:cNvPr id="17" name="TextBox 16"/>
            <p:cNvSpPr txBox="1"/>
            <p:nvPr/>
          </p:nvSpPr>
          <p:spPr>
            <a:xfrm>
              <a:off x="3491880" y="2852936"/>
              <a:ext cx="576064" cy="307777"/>
            </a:xfrm>
            <a:prstGeom prst="rect">
              <a:avLst/>
            </a:prstGeom>
            <a:solidFill>
              <a:schemeClr val="bg1"/>
            </a:solidFill>
          </p:spPr>
          <p:txBody>
            <a:bodyPr wrap="square" rtlCol="0">
              <a:spAutoFit/>
            </a:bodyPr>
            <a:lstStyle/>
            <a:p>
              <a:r>
                <a:rPr lang="en-CA" sz="1400" dirty="0" smtClean="0"/>
                <a:t>300</a:t>
              </a:r>
              <a:endParaRPr lang="en-CA" sz="1400" dirty="0"/>
            </a:p>
          </p:txBody>
        </p:sp>
      </p:grpSp>
      <p:pic>
        <p:nvPicPr>
          <p:cNvPr id="1026" name="Picture 2"/>
          <p:cNvPicPr>
            <a:picLocks noChangeAspect="1" noChangeArrowheads="1"/>
          </p:cNvPicPr>
          <p:nvPr/>
        </p:nvPicPr>
        <p:blipFill>
          <a:blip r:embed="rId4" cstate="print"/>
          <a:srcRect/>
          <a:stretch>
            <a:fillRect/>
          </a:stretch>
        </p:blipFill>
        <p:spPr bwMode="auto">
          <a:xfrm>
            <a:off x="2411760" y="6165304"/>
            <a:ext cx="4380487" cy="216024"/>
          </a:xfrm>
          <a:prstGeom prst="rect">
            <a:avLst/>
          </a:prstGeom>
          <a:noFill/>
          <a:ln w="9525">
            <a:noFill/>
            <a:miter lim="800000"/>
            <a:headEnd/>
            <a:tailEnd/>
          </a:ln>
        </p:spPr>
      </p:pic>
      <p:sp>
        <p:nvSpPr>
          <p:cNvPr id="34" name="Oval 33"/>
          <p:cNvSpPr/>
          <p:nvPr/>
        </p:nvSpPr>
        <p:spPr>
          <a:xfrm>
            <a:off x="6516216" y="609329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2699792" y="609329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laire\Documents\Queen's MSc\Lake Trout\Late Summer DO\RCM\Habitat Figures\PropOptimalHabRplot - Copy.jpeg"/>
          <p:cNvPicPr/>
          <p:nvPr/>
        </p:nvPicPr>
        <p:blipFill>
          <a:blip r:embed="rId3" cstate="print"/>
          <a:srcRect/>
          <a:stretch>
            <a:fillRect/>
          </a:stretch>
        </p:blipFill>
        <p:spPr bwMode="auto">
          <a:xfrm>
            <a:off x="810000" y="188640"/>
            <a:ext cx="7654197" cy="6120904"/>
          </a:xfrm>
          <a:prstGeom prst="rect">
            <a:avLst/>
          </a:prstGeom>
          <a:noFill/>
          <a:ln w="9525">
            <a:noFill/>
            <a:miter lim="800000"/>
            <a:headEnd/>
            <a:tailEnd/>
          </a:ln>
        </p:spPr>
      </p:pic>
      <p:sp>
        <p:nvSpPr>
          <p:cNvPr id="5" name="TextBox 4"/>
          <p:cNvSpPr txBox="1"/>
          <p:nvPr/>
        </p:nvSpPr>
        <p:spPr>
          <a:xfrm>
            <a:off x="539552" y="6488668"/>
            <a:ext cx="8424936" cy="369332"/>
          </a:xfrm>
          <a:prstGeom prst="rect">
            <a:avLst/>
          </a:prstGeom>
          <a:noFill/>
        </p:spPr>
        <p:txBody>
          <a:bodyPr wrap="square" rtlCol="0">
            <a:spAutoFit/>
          </a:bodyPr>
          <a:lstStyle/>
          <a:p>
            <a:pPr algn="ctr"/>
            <a:r>
              <a:rPr lang="en-CA" dirty="0" smtClean="0">
                <a:solidFill>
                  <a:sysClr val="windowText" lastClr="000000"/>
                </a:solidFill>
              </a:rPr>
              <a:t>Day of Year (DOY) Guide: </a:t>
            </a:r>
            <a:r>
              <a:rPr lang="en-CA" b="1" dirty="0" smtClean="0">
                <a:solidFill>
                  <a:sysClr val="windowText" lastClr="000000"/>
                </a:solidFill>
              </a:rPr>
              <a:t>250</a:t>
            </a:r>
            <a:r>
              <a:rPr lang="en-CA" dirty="0" smtClean="0">
                <a:solidFill>
                  <a:sysClr val="windowText" lastClr="000000"/>
                </a:solidFill>
              </a:rPr>
              <a:t>: September 7</a:t>
            </a:r>
            <a:r>
              <a:rPr lang="en-CA" baseline="30000" dirty="0" smtClean="0">
                <a:solidFill>
                  <a:sysClr val="windowText" lastClr="000000"/>
                </a:solidFill>
              </a:rPr>
              <a:t>th</a:t>
            </a:r>
            <a:r>
              <a:rPr lang="en-CA" dirty="0" smtClean="0">
                <a:solidFill>
                  <a:sysClr val="windowText" lastClr="000000"/>
                </a:solidFill>
              </a:rPr>
              <a:t>,  </a:t>
            </a:r>
            <a:r>
              <a:rPr lang="en-CA" b="1" dirty="0" smtClean="0">
                <a:solidFill>
                  <a:sysClr val="windowText" lastClr="000000"/>
                </a:solidFill>
              </a:rPr>
              <a:t>259</a:t>
            </a:r>
            <a:r>
              <a:rPr lang="en-CA" dirty="0" smtClean="0">
                <a:solidFill>
                  <a:sysClr val="windowText" lastClr="000000"/>
                </a:solidFill>
              </a:rPr>
              <a:t>: September 15</a:t>
            </a:r>
            <a:r>
              <a:rPr lang="en-CA" baseline="30000" dirty="0" smtClean="0">
                <a:solidFill>
                  <a:sysClr val="windowText" lastClr="000000"/>
                </a:solidFill>
              </a:rPr>
              <a:t>th</a:t>
            </a:r>
            <a:r>
              <a:rPr lang="en-CA" dirty="0" smtClean="0">
                <a:solidFill>
                  <a:sysClr val="windowText" lastClr="000000"/>
                </a:solidFill>
              </a:rPr>
              <a:t>, </a:t>
            </a:r>
            <a:r>
              <a:rPr lang="en-CA" b="1" dirty="0" smtClean="0">
                <a:solidFill>
                  <a:sysClr val="windowText" lastClr="000000"/>
                </a:solidFill>
              </a:rPr>
              <a:t>300</a:t>
            </a:r>
            <a:r>
              <a:rPr lang="en-CA" dirty="0" smtClean="0">
                <a:solidFill>
                  <a:sysClr val="windowText" lastClr="000000"/>
                </a:solidFill>
              </a:rPr>
              <a:t>: October 27</a:t>
            </a:r>
            <a:r>
              <a:rPr lang="en-CA" baseline="30000" dirty="0" smtClean="0">
                <a:solidFill>
                  <a:sysClr val="windowText" lastClr="000000"/>
                </a:solidFill>
              </a:rPr>
              <a:t>th</a:t>
            </a:r>
            <a:r>
              <a:rPr lang="en-CA" dirty="0" smtClean="0">
                <a:solidFill>
                  <a:sysClr val="windowText" lastClr="000000"/>
                </a:solidFill>
              </a:rPr>
              <a:t> </a:t>
            </a:r>
          </a:p>
        </p:txBody>
      </p:sp>
      <p:sp>
        <p:nvSpPr>
          <p:cNvPr id="6" name="TextBox 5"/>
          <p:cNvSpPr txBox="1"/>
          <p:nvPr/>
        </p:nvSpPr>
        <p:spPr>
          <a:xfrm>
            <a:off x="2015716" y="539388"/>
            <a:ext cx="1944216" cy="369332"/>
          </a:xfrm>
          <a:prstGeom prst="rect">
            <a:avLst/>
          </a:prstGeom>
          <a:noFill/>
        </p:spPr>
        <p:txBody>
          <a:bodyPr wrap="square" rtlCol="0">
            <a:spAutoFit/>
          </a:bodyPr>
          <a:lstStyle/>
          <a:p>
            <a:r>
              <a:rPr lang="en-CA" b="1" dirty="0" smtClean="0"/>
              <a:t>1980-1988</a:t>
            </a:r>
            <a:endParaRPr lang="en-CA" b="1" dirty="0"/>
          </a:p>
        </p:txBody>
      </p:sp>
      <p:sp>
        <p:nvSpPr>
          <p:cNvPr id="7" name="TextBox 6"/>
          <p:cNvSpPr txBox="1"/>
          <p:nvPr/>
        </p:nvSpPr>
        <p:spPr>
          <a:xfrm>
            <a:off x="5904148" y="476672"/>
            <a:ext cx="1944216" cy="369332"/>
          </a:xfrm>
          <a:prstGeom prst="rect">
            <a:avLst/>
          </a:prstGeom>
          <a:noFill/>
        </p:spPr>
        <p:txBody>
          <a:bodyPr wrap="square" rtlCol="0">
            <a:spAutoFit/>
          </a:bodyPr>
          <a:lstStyle/>
          <a:p>
            <a:r>
              <a:rPr lang="en-CA" b="1" dirty="0" smtClean="0"/>
              <a:t>1990-1999</a:t>
            </a:r>
            <a:endParaRPr lang="en-CA" b="1" dirty="0"/>
          </a:p>
        </p:txBody>
      </p:sp>
      <p:sp>
        <p:nvSpPr>
          <p:cNvPr id="8" name="TextBox 7"/>
          <p:cNvSpPr txBox="1"/>
          <p:nvPr/>
        </p:nvSpPr>
        <p:spPr>
          <a:xfrm>
            <a:off x="2015716" y="3501008"/>
            <a:ext cx="1944216" cy="369332"/>
          </a:xfrm>
          <a:prstGeom prst="rect">
            <a:avLst/>
          </a:prstGeom>
          <a:noFill/>
        </p:spPr>
        <p:txBody>
          <a:bodyPr wrap="square" rtlCol="0">
            <a:spAutoFit/>
          </a:bodyPr>
          <a:lstStyle/>
          <a:p>
            <a:r>
              <a:rPr lang="en-CA" b="1" dirty="0" smtClean="0"/>
              <a:t>2000-2009</a:t>
            </a:r>
            <a:endParaRPr lang="en-CA" b="1" dirty="0"/>
          </a:p>
        </p:txBody>
      </p:sp>
      <p:sp>
        <p:nvSpPr>
          <p:cNvPr id="9" name="TextBox 8"/>
          <p:cNvSpPr txBox="1"/>
          <p:nvPr/>
        </p:nvSpPr>
        <p:spPr>
          <a:xfrm>
            <a:off x="5904148" y="3491716"/>
            <a:ext cx="1944216" cy="369332"/>
          </a:xfrm>
          <a:prstGeom prst="rect">
            <a:avLst/>
          </a:prstGeom>
          <a:noFill/>
        </p:spPr>
        <p:txBody>
          <a:bodyPr wrap="square" rtlCol="0">
            <a:spAutoFit/>
          </a:bodyPr>
          <a:lstStyle/>
          <a:p>
            <a:r>
              <a:rPr lang="en-CA" b="1" dirty="0" smtClean="0"/>
              <a:t>2010-2016</a:t>
            </a:r>
            <a:endParaRPr lang="en-CA" b="1" dirty="0"/>
          </a:p>
        </p:txBody>
      </p:sp>
      <p:grpSp>
        <p:nvGrpSpPr>
          <p:cNvPr id="34" name="Group 33"/>
          <p:cNvGrpSpPr/>
          <p:nvPr/>
        </p:nvGrpSpPr>
        <p:grpSpPr>
          <a:xfrm>
            <a:off x="1331640" y="2852936"/>
            <a:ext cx="6600228" cy="3283855"/>
            <a:chOff x="1331640" y="2852936"/>
            <a:chExt cx="6600228" cy="3283855"/>
          </a:xfrm>
        </p:grpSpPr>
        <p:grpSp>
          <p:nvGrpSpPr>
            <p:cNvPr id="15" name="Group 14"/>
            <p:cNvGrpSpPr/>
            <p:nvPr/>
          </p:nvGrpSpPr>
          <p:grpSpPr>
            <a:xfrm>
              <a:off x="1331640" y="2852936"/>
              <a:ext cx="2736304" cy="307777"/>
              <a:chOff x="1331640" y="2852936"/>
              <a:chExt cx="2736304" cy="307777"/>
            </a:xfrm>
          </p:grpSpPr>
          <p:sp>
            <p:nvSpPr>
              <p:cNvPr id="14" name="Rectangle 13"/>
              <p:cNvSpPr/>
              <p:nvPr/>
            </p:nvSpPr>
            <p:spPr>
              <a:xfrm>
                <a:off x="1331640" y="2852936"/>
                <a:ext cx="26642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451148" y="2852936"/>
                <a:ext cx="576064" cy="307777"/>
              </a:xfrm>
              <a:prstGeom prst="rect">
                <a:avLst/>
              </a:prstGeom>
              <a:solidFill>
                <a:schemeClr val="bg1"/>
              </a:solidFill>
            </p:spPr>
            <p:txBody>
              <a:bodyPr wrap="square" rtlCol="0">
                <a:spAutoFit/>
              </a:bodyPr>
              <a:lstStyle/>
              <a:p>
                <a:r>
                  <a:rPr lang="en-CA" sz="1400" dirty="0" smtClean="0"/>
                  <a:t>150</a:t>
                </a:r>
                <a:endParaRPr lang="en-CA" sz="1400" dirty="0"/>
              </a:p>
            </p:txBody>
          </p:sp>
          <p:sp>
            <p:nvSpPr>
              <p:cNvPr id="11" name="TextBox 10"/>
              <p:cNvSpPr txBox="1"/>
              <p:nvPr/>
            </p:nvSpPr>
            <p:spPr>
              <a:xfrm>
                <a:off x="2131392" y="2852936"/>
                <a:ext cx="576064" cy="307777"/>
              </a:xfrm>
              <a:prstGeom prst="rect">
                <a:avLst/>
              </a:prstGeom>
              <a:solidFill>
                <a:schemeClr val="bg1"/>
              </a:solidFill>
            </p:spPr>
            <p:txBody>
              <a:bodyPr wrap="square" rtlCol="0">
                <a:spAutoFit/>
              </a:bodyPr>
              <a:lstStyle/>
              <a:p>
                <a:r>
                  <a:rPr lang="en-CA" sz="1400" dirty="0" smtClean="0"/>
                  <a:t>200</a:t>
                </a:r>
                <a:endParaRPr lang="en-CA" sz="1400" dirty="0"/>
              </a:p>
            </p:txBody>
          </p:sp>
          <p:sp>
            <p:nvSpPr>
              <p:cNvPr id="12" name="TextBox 11"/>
              <p:cNvSpPr txBox="1"/>
              <p:nvPr/>
            </p:nvSpPr>
            <p:spPr>
              <a:xfrm>
                <a:off x="2811636" y="2852936"/>
                <a:ext cx="576064" cy="307777"/>
              </a:xfrm>
              <a:prstGeom prst="rect">
                <a:avLst/>
              </a:prstGeom>
              <a:solidFill>
                <a:schemeClr val="bg1"/>
              </a:solidFill>
            </p:spPr>
            <p:txBody>
              <a:bodyPr wrap="square" rtlCol="0">
                <a:spAutoFit/>
              </a:bodyPr>
              <a:lstStyle/>
              <a:p>
                <a:r>
                  <a:rPr lang="en-CA" sz="1400" dirty="0" smtClean="0"/>
                  <a:t>250</a:t>
                </a:r>
                <a:endParaRPr lang="en-CA" sz="1400" dirty="0"/>
              </a:p>
            </p:txBody>
          </p:sp>
          <p:sp>
            <p:nvSpPr>
              <p:cNvPr id="13" name="TextBox 12"/>
              <p:cNvSpPr txBox="1"/>
              <p:nvPr/>
            </p:nvSpPr>
            <p:spPr>
              <a:xfrm>
                <a:off x="3491880" y="2852936"/>
                <a:ext cx="576064" cy="307777"/>
              </a:xfrm>
              <a:prstGeom prst="rect">
                <a:avLst/>
              </a:prstGeom>
              <a:solidFill>
                <a:schemeClr val="bg1"/>
              </a:solidFill>
            </p:spPr>
            <p:txBody>
              <a:bodyPr wrap="square" rtlCol="0">
                <a:spAutoFit/>
              </a:bodyPr>
              <a:lstStyle/>
              <a:p>
                <a:r>
                  <a:rPr lang="en-CA" sz="1400" dirty="0" smtClean="0"/>
                  <a:t>300</a:t>
                </a:r>
                <a:endParaRPr lang="en-CA" sz="1400" dirty="0"/>
              </a:p>
            </p:txBody>
          </p:sp>
        </p:grpSp>
        <p:grpSp>
          <p:nvGrpSpPr>
            <p:cNvPr id="16" name="Group 15"/>
            <p:cNvGrpSpPr/>
            <p:nvPr/>
          </p:nvGrpSpPr>
          <p:grpSpPr>
            <a:xfrm>
              <a:off x="5195564" y="2852936"/>
              <a:ext cx="2736304" cy="307777"/>
              <a:chOff x="1331640" y="2852936"/>
              <a:chExt cx="2736304" cy="307777"/>
            </a:xfrm>
          </p:grpSpPr>
          <p:sp>
            <p:nvSpPr>
              <p:cNvPr id="17" name="Rectangle 16"/>
              <p:cNvSpPr/>
              <p:nvPr/>
            </p:nvSpPr>
            <p:spPr>
              <a:xfrm>
                <a:off x="1331640" y="2852936"/>
                <a:ext cx="26642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451148" y="2852936"/>
                <a:ext cx="576064" cy="307777"/>
              </a:xfrm>
              <a:prstGeom prst="rect">
                <a:avLst/>
              </a:prstGeom>
              <a:solidFill>
                <a:schemeClr val="bg1"/>
              </a:solidFill>
            </p:spPr>
            <p:txBody>
              <a:bodyPr wrap="square" rtlCol="0">
                <a:spAutoFit/>
              </a:bodyPr>
              <a:lstStyle/>
              <a:p>
                <a:r>
                  <a:rPr lang="en-CA" sz="1400" dirty="0" smtClean="0"/>
                  <a:t>150</a:t>
                </a:r>
                <a:endParaRPr lang="en-CA" sz="1400" dirty="0"/>
              </a:p>
            </p:txBody>
          </p:sp>
          <p:sp>
            <p:nvSpPr>
              <p:cNvPr id="19" name="TextBox 18"/>
              <p:cNvSpPr txBox="1"/>
              <p:nvPr/>
            </p:nvSpPr>
            <p:spPr>
              <a:xfrm>
                <a:off x="2131392" y="2852936"/>
                <a:ext cx="576064" cy="307777"/>
              </a:xfrm>
              <a:prstGeom prst="rect">
                <a:avLst/>
              </a:prstGeom>
              <a:solidFill>
                <a:schemeClr val="bg1"/>
              </a:solidFill>
            </p:spPr>
            <p:txBody>
              <a:bodyPr wrap="square" rtlCol="0">
                <a:spAutoFit/>
              </a:bodyPr>
              <a:lstStyle/>
              <a:p>
                <a:r>
                  <a:rPr lang="en-CA" sz="1400" dirty="0" smtClean="0"/>
                  <a:t>200</a:t>
                </a:r>
                <a:endParaRPr lang="en-CA" sz="1400" dirty="0"/>
              </a:p>
            </p:txBody>
          </p:sp>
          <p:sp>
            <p:nvSpPr>
              <p:cNvPr id="20" name="TextBox 19"/>
              <p:cNvSpPr txBox="1"/>
              <p:nvPr/>
            </p:nvSpPr>
            <p:spPr>
              <a:xfrm>
                <a:off x="2811636" y="2852936"/>
                <a:ext cx="576064" cy="307777"/>
              </a:xfrm>
              <a:prstGeom prst="rect">
                <a:avLst/>
              </a:prstGeom>
              <a:solidFill>
                <a:schemeClr val="bg1"/>
              </a:solidFill>
            </p:spPr>
            <p:txBody>
              <a:bodyPr wrap="square" rtlCol="0">
                <a:spAutoFit/>
              </a:bodyPr>
              <a:lstStyle/>
              <a:p>
                <a:r>
                  <a:rPr lang="en-CA" sz="1400" dirty="0" smtClean="0"/>
                  <a:t>250</a:t>
                </a:r>
                <a:endParaRPr lang="en-CA" sz="1400" dirty="0"/>
              </a:p>
            </p:txBody>
          </p:sp>
          <p:sp>
            <p:nvSpPr>
              <p:cNvPr id="21" name="TextBox 20"/>
              <p:cNvSpPr txBox="1"/>
              <p:nvPr/>
            </p:nvSpPr>
            <p:spPr>
              <a:xfrm>
                <a:off x="3491880" y="2852936"/>
                <a:ext cx="576064" cy="307777"/>
              </a:xfrm>
              <a:prstGeom prst="rect">
                <a:avLst/>
              </a:prstGeom>
              <a:solidFill>
                <a:schemeClr val="bg1"/>
              </a:solidFill>
            </p:spPr>
            <p:txBody>
              <a:bodyPr wrap="square" rtlCol="0">
                <a:spAutoFit/>
              </a:bodyPr>
              <a:lstStyle/>
              <a:p>
                <a:r>
                  <a:rPr lang="en-CA" sz="1400" dirty="0" smtClean="0"/>
                  <a:t>300</a:t>
                </a:r>
                <a:endParaRPr lang="en-CA" sz="1400" dirty="0"/>
              </a:p>
            </p:txBody>
          </p:sp>
        </p:grpSp>
        <p:grpSp>
          <p:nvGrpSpPr>
            <p:cNvPr id="22" name="Group 21"/>
            <p:cNvGrpSpPr/>
            <p:nvPr/>
          </p:nvGrpSpPr>
          <p:grpSpPr>
            <a:xfrm>
              <a:off x="5195564" y="5829014"/>
              <a:ext cx="2736304" cy="307777"/>
              <a:chOff x="1331640" y="2852936"/>
              <a:chExt cx="2736304" cy="307777"/>
            </a:xfrm>
          </p:grpSpPr>
          <p:sp>
            <p:nvSpPr>
              <p:cNvPr id="23" name="Rectangle 22"/>
              <p:cNvSpPr/>
              <p:nvPr/>
            </p:nvSpPr>
            <p:spPr>
              <a:xfrm>
                <a:off x="1331640" y="2852936"/>
                <a:ext cx="26642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1451148" y="2852936"/>
                <a:ext cx="576064" cy="307777"/>
              </a:xfrm>
              <a:prstGeom prst="rect">
                <a:avLst/>
              </a:prstGeom>
              <a:solidFill>
                <a:schemeClr val="bg1"/>
              </a:solidFill>
            </p:spPr>
            <p:txBody>
              <a:bodyPr wrap="square" rtlCol="0">
                <a:spAutoFit/>
              </a:bodyPr>
              <a:lstStyle/>
              <a:p>
                <a:r>
                  <a:rPr lang="en-CA" sz="1400" dirty="0" smtClean="0"/>
                  <a:t>150</a:t>
                </a:r>
                <a:endParaRPr lang="en-CA" sz="1400" dirty="0"/>
              </a:p>
            </p:txBody>
          </p:sp>
          <p:sp>
            <p:nvSpPr>
              <p:cNvPr id="25" name="TextBox 24"/>
              <p:cNvSpPr txBox="1"/>
              <p:nvPr/>
            </p:nvSpPr>
            <p:spPr>
              <a:xfrm>
                <a:off x="2131392" y="2852936"/>
                <a:ext cx="576064" cy="307777"/>
              </a:xfrm>
              <a:prstGeom prst="rect">
                <a:avLst/>
              </a:prstGeom>
              <a:solidFill>
                <a:schemeClr val="bg1"/>
              </a:solidFill>
            </p:spPr>
            <p:txBody>
              <a:bodyPr wrap="square" rtlCol="0">
                <a:spAutoFit/>
              </a:bodyPr>
              <a:lstStyle/>
              <a:p>
                <a:r>
                  <a:rPr lang="en-CA" sz="1400" dirty="0" smtClean="0"/>
                  <a:t>200</a:t>
                </a:r>
                <a:endParaRPr lang="en-CA" sz="1400" dirty="0"/>
              </a:p>
            </p:txBody>
          </p:sp>
          <p:sp>
            <p:nvSpPr>
              <p:cNvPr id="26" name="TextBox 25"/>
              <p:cNvSpPr txBox="1"/>
              <p:nvPr/>
            </p:nvSpPr>
            <p:spPr>
              <a:xfrm>
                <a:off x="2811636" y="2852936"/>
                <a:ext cx="576064" cy="307777"/>
              </a:xfrm>
              <a:prstGeom prst="rect">
                <a:avLst/>
              </a:prstGeom>
              <a:solidFill>
                <a:schemeClr val="bg1"/>
              </a:solidFill>
            </p:spPr>
            <p:txBody>
              <a:bodyPr wrap="square" rtlCol="0">
                <a:spAutoFit/>
              </a:bodyPr>
              <a:lstStyle/>
              <a:p>
                <a:r>
                  <a:rPr lang="en-CA" sz="1400" dirty="0" smtClean="0"/>
                  <a:t>250</a:t>
                </a:r>
                <a:endParaRPr lang="en-CA" sz="1400" dirty="0"/>
              </a:p>
            </p:txBody>
          </p:sp>
          <p:sp>
            <p:nvSpPr>
              <p:cNvPr id="27" name="TextBox 26"/>
              <p:cNvSpPr txBox="1"/>
              <p:nvPr/>
            </p:nvSpPr>
            <p:spPr>
              <a:xfrm>
                <a:off x="3491880" y="2852936"/>
                <a:ext cx="576064" cy="307777"/>
              </a:xfrm>
              <a:prstGeom prst="rect">
                <a:avLst/>
              </a:prstGeom>
              <a:solidFill>
                <a:schemeClr val="bg1"/>
              </a:solidFill>
            </p:spPr>
            <p:txBody>
              <a:bodyPr wrap="square" rtlCol="0">
                <a:spAutoFit/>
              </a:bodyPr>
              <a:lstStyle/>
              <a:p>
                <a:r>
                  <a:rPr lang="en-CA" sz="1400" dirty="0" smtClean="0"/>
                  <a:t>300</a:t>
                </a:r>
                <a:endParaRPr lang="en-CA" sz="1400" dirty="0"/>
              </a:p>
            </p:txBody>
          </p:sp>
        </p:grpSp>
        <p:grpSp>
          <p:nvGrpSpPr>
            <p:cNvPr id="28" name="Group 27"/>
            <p:cNvGrpSpPr/>
            <p:nvPr/>
          </p:nvGrpSpPr>
          <p:grpSpPr>
            <a:xfrm>
              <a:off x="1331640" y="5829014"/>
              <a:ext cx="2736304" cy="307777"/>
              <a:chOff x="1331640" y="2852936"/>
              <a:chExt cx="2736304" cy="307777"/>
            </a:xfrm>
          </p:grpSpPr>
          <p:sp>
            <p:nvSpPr>
              <p:cNvPr id="29" name="Rectangle 28"/>
              <p:cNvSpPr/>
              <p:nvPr/>
            </p:nvSpPr>
            <p:spPr>
              <a:xfrm>
                <a:off x="1331640" y="2852936"/>
                <a:ext cx="26642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1451148" y="2852936"/>
                <a:ext cx="576064" cy="307777"/>
              </a:xfrm>
              <a:prstGeom prst="rect">
                <a:avLst/>
              </a:prstGeom>
              <a:solidFill>
                <a:schemeClr val="bg1"/>
              </a:solidFill>
            </p:spPr>
            <p:txBody>
              <a:bodyPr wrap="square" rtlCol="0">
                <a:spAutoFit/>
              </a:bodyPr>
              <a:lstStyle/>
              <a:p>
                <a:r>
                  <a:rPr lang="en-CA" sz="1400" dirty="0" smtClean="0"/>
                  <a:t>150</a:t>
                </a:r>
                <a:endParaRPr lang="en-CA" sz="1400" dirty="0"/>
              </a:p>
            </p:txBody>
          </p:sp>
          <p:sp>
            <p:nvSpPr>
              <p:cNvPr id="31" name="TextBox 30"/>
              <p:cNvSpPr txBox="1"/>
              <p:nvPr/>
            </p:nvSpPr>
            <p:spPr>
              <a:xfrm>
                <a:off x="2131392" y="2852936"/>
                <a:ext cx="576064" cy="307777"/>
              </a:xfrm>
              <a:prstGeom prst="rect">
                <a:avLst/>
              </a:prstGeom>
              <a:solidFill>
                <a:schemeClr val="bg1"/>
              </a:solidFill>
            </p:spPr>
            <p:txBody>
              <a:bodyPr wrap="square" rtlCol="0">
                <a:spAutoFit/>
              </a:bodyPr>
              <a:lstStyle/>
              <a:p>
                <a:r>
                  <a:rPr lang="en-CA" sz="1400" dirty="0" smtClean="0"/>
                  <a:t>200</a:t>
                </a:r>
                <a:endParaRPr lang="en-CA" sz="1400" dirty="0"/>
              </a:p>
            </p:txBody>
          </p:sp>
          <p:sp>
            <p:nvSpPr>
              <p:cNvPr id="32" name="TextBox 31"/>
              <p:cNvSpPr txBox="1"/>
              <p:nvPr/>
            </p:nvSpPr>
            <p:spPr>
              <a:xfrm>
                <a:off x="2811636" y="2852936"/>
                <a:ext cx="576064" cy="307777"/>
              </a:xfrm>
              <a:prstGeom prst="rect">
                <a:avLst/>
              </a:prstGeom>
              <a:solidFill>
                <a:schemeClr val="bg1"/>
              </a:solidFill>
            </p:spPr>
            <p:txBody>
              <a:bodyPr wrap="square" rtlCol="0">
                <a:spAutoFit/>
              </a:bodyPr>
              <a:lstStyle/>
              <a:p>
                <a:r>
                  <a:rPr lang="en-CA" sz="1400" dirty="0" smtClean="0"/>
                  <a:t>250</a:t>
                </a:r>
                <a:endParaRPr lang="en-CA" sz="1400" dirty="0"/>
              </a:p>
            </p:txBody>
          </p:sp>
          <p:sp>
            <p:nvSpPr>
              <p:cNvPr id="33" name="TextBox 32"/>
              <p:cNvSpPr txBox="1"/>
              <p:nvPr/>
            </p:nvSpPr>
            <p:spPr>
              <a:xfrm>
                <a:off x="3491880" y="2852936"/>
                <a:ext cx="576064" cy="307777"/>
              </a:xfrm>
              <a:prstGeom prst="rect">
                <a:avLst/>
              </a:prstGeom>
              <a:solidFill>
                <a:schemeClr val="bg1"/>
              </a:solidFill>
            </p:spPr>
            <p:txBody>
              <a:bodyPr wrap="square" rtlCol="0">
                <a:spAutoFit/>
              </a:bodyPr>
              <a:lstStyle/>
              <a:p>
                <a:r>
                  <a:rPr lang="en-CA" sz="1400" dirty="0" smtClean="0"/>
                  <a:t>300</a:t>
                </a:r>
                <a:endParaRPr lang="en-CA" sz="1400" dirty="0"/>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1476000" y="811316"/>
            <a:ext cx="5832648" cy="5425996"/>
            <a:chOff x="251520" y="1772816"/>
            <a:chExt cx="4536504" cy="4258444"/>
          </a:xfrm>
        </p:grpSpPr>
        <p:pic>
          <p:nvPicPr>
            <p:cNvPr id="22" name="Picture 21" descr="gifendplotRplot.jpeg"/>
            <p:cNvPicPr>
              <a:picLocks noChangeAspect="1"/>
            </p:cNvPicPr>
            <p:nvPr/>
          </p:nvPicPr>
          <p:blipFill>
            <a:blip r:embed="rId2" cstate="print"/>
            <a:stretch>
              <a:fillRect/>
            </a:stretch>
          </p:blipFill>
          <p:spPr>
            <a:xfrm>
              <a:off x="251520" y="1988840"/>
              <a:ext cx="4536504" cy="4042420"/>
            </a:xfrm>
            <a:prstGeom prst="rect">
              <a:avLst/>
            </a:prstGeom>
          </p:spPr>
        </p:pic>
        <p:sp>
          <p:nvSpPr>
            <p:cNvPr id="24" name="TextBox 23"/>
            <p:cNvSpPr txBox="1"/>
            <p:nvPr/>
          </p:nvSpPr>
          <p:spPr>
            <a:xfrm>
              <a:off x="3995936" y="3212976"/>
              <a:ext cx="720080" cy="288032"/>
            </a:xfrm>
            <a:prstGeom prst="rect">
              <a:avLst/>
            </a:prstGeom>
            <a:solidFill>
              <a:schemeClr val="bg1"/>
            </a:solidFill>
          </p:spPr>
          <p:txBody>
            <a:bodyPr wrap="square" rtlCol="0">
              <a:spAutoFit/>
            </a:bodyPr>
            <a:lstStyle/>
            <a:p>
              <a:r>
                <a:rPr lang="en-CA" sz="1200" dirty="0" smtClean="0">
                  <a:latin typeface="Arial" pitchFamily="34" charset="0"/>
                  <a:cs typeface="Arial" pitchFamily="34" charset="0"/>
                </a:rPr>
                <a:t>Year</a:t>
              </a:r>
              <a:endParaRPr lang="en-CA" sz="1200" dirty="0">
                <a:latin typeface="Arial" pitchFamily="34" charset="0"/>
                <a:cs typeface="Arial" pitchFamily="34" charset="0"/>
              </a:endParaRPr>
            </a:p>
          </p:txBody>
        </p:sp>
        <p:sp>
          <p:nvSpPr>
            <p:cNvPr id="25" name="Rectangle 24"/>
            <p:cNvSpPr/>
            <p:nvPr/>
          </p:nvSpPr>
          <p:spPr>
            <a:xfrm>
              <a:off x="827584" y="1772816"/>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TextBox 27"/>
          <p:cNvSpPr txBox="1"/>
          <p:nvPr/>
        </p:nvSpPr>
        <p:spPr>
          <a:xfrm>
            <a:off x="3635896" y="5955377"/>
            <a:ext cx="1512168" cy="353943"/>
          </a:xfrm>
          <a:prstGeom prst="rect">
            <a:avLst/>
          </a:prstGeom>
          <a:solidFill>
            <a:schemeClr val="bg1"/>
          </a:solidFill>
        </p:spPr>
        <p:txBody>
          <a:bodyPr wrap="square" rtlCol="0">
            <a:spAutoFit/>
          </a:bodyPr>
          <a:lstStyle/>
          <a:p>
            <a:r>
              <a:rPr lang="en-CA" sz="1700" dirty="0" smtClean="0">
                <a:latin typeface="Arial" pitchFamily="34" charset="0"/>
                <a:cs typeface="Arial" pitchFamily="34" charset="0"/>
              </a:rPr>
              <a:t>Day of Year</a:t>
            </a:r>
            <a:endParaRPr lang="en-CA" sz="1700" dirty="0">
              <a:latin typeface="Arial" pitchFamily="34" charset="0"/>
              <a:cs typeface="Arial" pitchFamily="34" charset="0"/>
            </a:endParaRPr>
          </a:p>
        </p:txBody>
      </p:sp>
      <p:sp>
        <p:nvSpPr>
          <p:cNvPr id="8"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bg1"/>
                </a:solidFill>
                <a:effectLst/>
                <a:uLnTx/>
                <a:uFillTx/>
                <a:latin typeface="+mj-lt"/>
                <a:ea typeface="+mj-ea"/>
                <a:cs typeface="+mj-cs"/>
              </a:rPr>
              <a:t>Harp Lake</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03648" y="1890698"/>
            <a:ext cx="1800200" cy="369332"/>
          </a:xfrm>
          <a:prstGeom prst="rect">
            <a:avLst/>
          </a:prstGeom>
          <a:noFill/>
        </p:spPr>
        <p:txBody>
          <a:bodyPr wrap="square" rtlCol="0">
            <a:spAutoFit/>
          </a:bodyPr>
          <a:lstStyle/>
          <a:p>
            <a:pPr algn="ctr"/>
            <a:r>
              <a:rPr lang="en-CA" b="1" dirty="0" smtClean="0"/>
              <a:t>Harp Lake</a:t>
            </a:r>
            <a:endParaRPr lang="en-CA" b="1" dirty="0"/>
          </a:p>
        </p:txBody>
      </p:sp>
      <p:sp>
        <p:nvSpPr>
          <p:cNvPr id="13" name="TextBox 12"/>
          <p:cNvSpPr txBox="1"/>
          <p:nvPr/>
        </p:nvSpPr>
        <p:spPr>
          <a:xfrm>
            <a:off x="3851920" y="3642040"/>
            <a:ext cx="648072" cy="276999"/>
          </a:xfrm>
          <a:prstGeom prst="rect">
            <a:avLst/>
          </a:prstGeom>
          <a:solidFill>
            <a:schemeClr val="bg1"/>
          </a:solidFill>
        </p:spPr>
        <p:txBody>
          <a:bodyPr wrap="square" rtlCol="0">
            <a:spAutoFit/>
          </a:bodyPr>
          <a:lstStyle/>
          <a:p>
            <a:r>
              <a:rPr lang="en-CA" sz="1200" dirty="0" smtClean="0">
                <a:latin typeface="Arial" pitchFamily="34" charset="0"/>
                <a:cs typeface="Arial" pitchFamily="34" charset="0"/>
              </a:rPr>
              <a:t>Year</a:t>
            </a:r>
            <a:endParaRPr lang="en-CA" sz="1200" dirty="0">
              <a:latin typeface="Arial" pitchFamily="34" charset="0"/>
              <a:cs typeface="Arial" pitchFamily="34" charset="0"/>
            </a:endParaRPr>
          </a:p>
        </p:txBody>
      </p:sp>
      <p:pic>
        <p:nvPicPr>
          <p:cNvPr id="2050" name="Picture 2" descr="C:\Users\Claire\Documents\Queen's MSc\Lake Trout\Late Summer DO\Harp\habitatFigures\giphy - Copy.gif"/>
          <p:cNvPicPr>
            <a:picLocks noGrp="1" noChangeAspect="1" noChangeArrowheads="1" noCrop="1"/>
          </p:cNvPicPr>
          <p:nvPr>
            <p:ph sz="half" idx="1"/>
          </p:nvPr>
        </p:nvPicPr>
        <p:blipFill>
          <a:blip r:embed="rId3" cstate="print"/>
          <a:srcRect/>
          <a:stretch>
            <a:fillRect/>
          </a:stretch>
        </p:blipFill>
        <p:spPr bwMode="auto">
          <a:xfrm>
            <a:off x="1619672" y="1045875"/>
            <a:ext cx="5338936" cy="5338936"/>
          </a:xfrm>
          <a:prstGeom prst="rect">
            <a:avLst/>
          </a:prstGeom>
          <a:noFill/>
        </p:spPr>
      </p:pic>
      <p:grpSp>
        <p:nvGrpSpPr>
          <p:cNvPr id="2" name="Group 18"/>
          <p:cNvGrpSpPr/>
          <p:nvPr/>
        </p:nvGrpSpPr>
        <p:grpSpPr>
          <a:xfrm>
            <a:off x="1475656" y="1030823"/>
            <a:ext cx="5832648" cy="5425996"/>
            <a:chOff x="251520" y="1772816"/>
            <a:chExt cx="4536504" cy="4258444"/>
          </a:xfrm>
        </p:grpSpPr>
        <p:pic>
          <p:nvPicPr>
            <p:cNvPr id="22" name="Picture 21" descr="gifendplotRplot.jpeg"/>
            <p:cNvPicPr>
              <a:picLocks noChangeAspect="1"/>
            </p:cNvPicPr>
            <p:nvPr/>
          </p:nvPicPr>
          <p:blipFill>
            <a:blip r:embed="rId4" cstate="print"/>
            <a:stretch>
              <a:fillRect/>
            </a:stretch>
          </p:blipFill>
          <p:spPr>
            <a:xfrm>
              <a:off x="251520" y="1988840"/>
              <a:ext cx="4536504" cy="4042420"/>
            </a:xfrm>
            <a:prstGeom prst="rect">
              <a:avLst/>
            </a:prstGeom>
          </p:spPr>
        </p:pic>
        <p:sp>
          <p:nvSpPr>
            <p:cNvPr id="24" name="TextBox 23"/>
            <p:cNvSpPr txBox="1"/>
            <p:nvPr/>
          </p:nvSpPr>
          <p:spPr>
            <a:xfrm>
              <a:off x="3995936" y="3212976"/>
              <a:ext cx="720080" cy="288032"/>
            </a:xfrm>
            <a:prstGeom prst="rect">
              <a:avLst/>
            </a:prstGeom>
            <a:solidFill>
              <a:schemeClr val="bg1"/>
            </a:solidFill>
          </p:spPr>
          <p:txBody>
            <a:bodyPr wrap="square" rtlCol="0">
              <a:spAutoFit/>
            </a:bodyPr>
            <a:lstStyle/>
            <a:p>
              <a:r>
                <a:rPr lang="en-CA" sz="1200" dirty="0" smtClean="0">
                  <a:latin typeface="Arial" pitchFamily="34" charset="0"/>
                  <a:cs typeface="Arial" pitchFamily="34" charset="0"/>
                </a:rPr>
                <a:t>Year</a:t>
              </a:r>
              <a:endParaRPr lang="en-CA" sz="1200" dirty="0">
                <a:latin typeface="Arial" pitchFamily="34" charset="0"/>
                <a:cs typeface="Arial" pitchFamily="34" charset="0"/>
              </a:endParaRPr>
            </a:p>
          </p:txBody>
        </p:sp>
        <p:sp>
          <p:nvSpPr>
            <p:cNvPr id="25" name="Rectangle 24"/>
            <p:cNvSpPr/>
            <p:nvPr/>
          </p:nvSpPr>
          <p:spPr>
            <a:xfrm>
              <a:off x="827584" y="1772816"/>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Rectangle 9"/>
          <p:cNvSpPr/>
          <p:nvPr/>
        </p:nvSpPr>
        <p:spPr>
          <a:xfrm>
            <a:off x="2339752" y="1386642"/>
            <a:ext cx="3744416" cy="4536504"/>
          </a:xfrm>
          <a:prstGeom prst="rect">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a:off x="2483768" y="3042826"/>
            <a:ext cx="288032" cy="36004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71800" y="3402866"/>
            <a:ext cx="216024" cy="2880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87824" y="3690898"/>
            <a:ext cx="36004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47864" y="3834914"/>
            <a:ext cx="288032" cy="7920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35896" y="4627002"/>
            <a:ext cx="288032" cy="2880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23928" y="4915034"/>
            <a:ext cx="288032" cy="21602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211960" y="5131058"/>
            <a:ext cx="216024" cy="21602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7984" y="5347082"/>
            <a:ext cx="36004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15816" y="2826802"/>
            <a:ext cx="648072" cy="216024"/>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63888" y="3042826"/>
            <a:ext cx="432048" cy="144016"/>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995936" y="3186842"/>
            <a:ext cx="360040" cy="72008"/>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55976" y="3258850"/>
            <a:ext cx="288032" cy="216024"/>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644008" y="3474874"/>
            <a:ext cx="648072" cy="2088232"/>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292080" y="5563106"/>
            <a:ext cx="288032"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2" name="Down Arrow 71"/>
          <p:cNvSpPr/>
          <p:nvPr/>
        </p:nvSpPr>
        <p:spPr>
          <a:xfrm rot="16200000">
            <a:off x="3887924" y="3798910"/>
            <a:ext cx="576064" cy="792088"/>
          </a:xfrm>
          <a:prstGeom prst="downArrow">
            <a:avLst/>
          </a:prstGeom>
          <a:solidFill>
            <a:schemeClr val="accent3">
              <a:lumMod val="20000"/>
              <a:lumOff val="80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3635896" y="6166717"/>
            <a:ext cx="1512168" cy="353943"/>
          </a:xfrm>
          <a:prstGeom prst="rect">
            <a:avLst/>
          </a:prstGeom>
          <a:solidFill>
            <a:schemeClr val="bg1"/>
          </a:solidFill>
        </p:spPr>
        <p:txBody>
          <a:bodyPr wrap="square" rtlCol="0">
            <a:spAutoFit/>
          </a:bodyPr>
          <a:lstStyle/>
          <a:p>
            <a:r>
              <a:rPr lang="en-CA" sz="1700" dirty="0" smtClean="0">
                <a:latin typeface="Arial" pitchFamily="34" charset="0"/>
                <a:cs typeface="Arial" pitchFamily="34" charset="0"/>
              </a:rPr>
              <a:t>Day of Year</a:t>
            </a:r>
            <a:endParaRPr lang="en-CA" sz="1700" dirty="0">
              <a:latin typeface="Arial" pitchFamily="34" charset="0"/>
              <a:cs typeface="Arial" pitchFamily="34" charset="0"/>
            </a:endParaRPr>
          </a:p>
        </p:txBody>
      </p:sp>
      <p:sp>
        <p:nvSpPr>
          <p:cNvPr id="30" name="TextBox 29"/>
          <p:cNvSpPr txBox="1"/>
          <p:nvPr/>
        </p:nvSpPr>
        <p:spPr>
          <a:xfrm>
            <a:off x="6588224" y="4843026"/>
            <a:ext cx="2376264" cy="1754326"/>
          </a:xfrm>
          <a:prstGeom prst="rect">
            <a:avLst/>
          </a:prstGeom>
          <a:noFill/>
        </p:spPr>
        <p:txBody>
          <a:bodyPr wrap="square" rtlCol="0">
            <a:spAutoFit/>
          </a:bodyPr>
          <a:lstStyle/>
          <a:p>
            <a:r>
              <a:rPr lang="en-CA" dirty="0" smtClean="0"/>
              <a:t>High proportions of optimal Lake Trout habitat are present for longer into the year before decreasing to seasonal minimum  </a:t>
            </a:r>
            <a:endParaRPr lang="en-CA" dirty="0"/>
          </a:p>
        </p:txBody>
      </p:sp>
      <p:cxnSp>
        <p:nvCxnSpPr>
          <p:cNvPr id="42" name="Straight Connector 41"/>
          <p:cNvCxnSpPr/>
          <p:nvPr/>
        </p:nvCxnSpPr>
        <p:spPr>
          <a:xfrm>
            <a:off x="4788024" y="5347082"/>
            <a:ext cx="504056" cy="36004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bg1"/>
                </a:solidFill>
                <a:effectLst/>
                <a:uLnTx/>
                <a:uFillTx/>
                <a:latin typeface="+mj-lt"/>
                <a:ea typeface="+mj-ea"/>
                <a:cs typeface="+mj-cs"/>
              </a:rPr>
              <a:t>Harp Lake</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cxnSp>
        <p:nvCxnSpPr>
          <p:cNvPr id="34" name="Straight Connector 33"/>
          <p:cNvCxnSpPr/>
          <p:nvPr/>
        </p:nvCxnSpPr>
        <p:spPr>
          <a:xfrm flipH="1" flipV="1">
            <a:off x="4914624" y="1399128"/>
            <a:ext cx="72008" cy="453650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2"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635896" y="6153567"/>
            <a:ext cx="1512168" cy="353943"/>
          </a:xfrm>
          <a:prstGeom prst="rect">
            <a:avLst/>
          </a:prstGeom>
          <a:solidFill>
            <a:schemeClr val="bg1"/>
          </a:solidFill>
        </p:spPr>
        <p:txBody>
          <a:bodyPr wrap="square" rtlCol="0">
            <a:spAutoFit/>
          </a:bodyPr>
          <a:lstStyle/>
          <a:p>
            <a:r>
              <a:rPr lang="en-CA" sz="1700" dirty="0" smtClean="0">
                <a:latin typeface="Arial" pitchFamily="34" charset="0"/>
                <a:cs typeface="Arial" pitchFamily="34" charset="0"/>
              </a:rPr>
              <a:t>Day of Year</a:t>
            </a:r>
            <a:endParaRPr lang="en-CA" sz="1700" dirty="0">
              <a:latin typeface="Arial" pitchFamily="34" charset="0"/>
              <a:cs typeface="Arial" pitchFamily="34" charset="0"/>
            </a:endParaRPr>
          </a:p>
        </p:txBody>
      </p:sp>
      <p:sp>
        <p:nvSpPr>
          <p:cNvPr id="8" name="TextBox 7"/>
          <p:cNvSpPr txBox="1"/>
          <p:nvPr/>
        </p:nvSpPr>
        <p:spPr>
          <a:xfrm>
            <a:off x="3468097" y="1940682"/>
            <a:ext cx="2385914" cy="369332"/>
          </a:xfrm>
          <a:prstGeom prst="rect">
            <a:avLst/>
          </a:prstGeom>
          <a:noFill/>
        </p:spPr>
        <p:txBody>
          <a:bodyPr wrap="square" rtlCol="0">
            <a:spAutoFit/>
          </a:bodyPr>
          <a:lstStyle/>
          <a:p>
            <a:pPr algn="ctr"/>
            <a:r>
              <a:rPr lang="en-CA" b="1" dirty="0" smtClean="0"/>
              <a:t>Red Chalk Lake</a:t>
            </a:r>
            <a:endParaRPr lang="en-CA" b="1" dirty="0"/>
          </a:p>
        </p:txBody>
      </p:sp>
      <p:sp>
        <p:nvSpPr>
          <p:cNvPr id="10" name="TextBox 9"/>
          <p:cNvSpPr txBox="1"/>
          <p:nvPr/>
        </p:nvSpPr>
        <p:spPr>
          <a:xfrm>
            <a:off x="6267797" y="3722066"/>
            <a:ext cx="954366" cy="276999"/>
          </a:xfrm>
          <a:prstGeom prst="rect">
            <a:avLst/>
          </a:prstGeom>
          <a:solidFill>
            <a:schemeClr val="bg1"/>
          </a:solidFill>
        </p:spPr>
        <p:txBody>
          <a:bodyPr wrap="square" rtlCol="0">
            <a:spAutoFit/>
          </a:bodyPr>
          <a:lstStyle/>
          <a:p>
            <a:r>
              <a:rPr lang="en-CA" sz="1200" dirty="0" smtClean="0">
                <a:latin typeface="Arial" pitchFamily="34" charset="0"/>
                <a:cs typeface="Arial" pitchFamily="34" charset="0"/>
              </a:rPr>
              <a:t>Year</a:t>
            </a:r>
            <a:endParaRPr lang="en-CA" sz="1200" dirty="0">
              <a:latin typeface="Arial" pitchFamily="34" charset="0"/>
              <a:cs typeface="Arial" pitchFamily="34" charset="0"/>
            </a:endParaRPr>
          </a:p>
        </p:txBody>
      </p:sp>
      <p:pic>
        <p:nvPicPr>
          <p:cNvPr id="11" name="Picture 5" descr="C:\Users\Claire\Documents\Queen's MSc\Lake Trout\Late Summer DO\RCM\Habitat Figures\giphy - Copyv2.gif"/>
          <p:cNvPicPr>
            <a:picLocks noGrp="1" noChangeAspect="1" noChangeArrowheads="1" noCrop="1"/>
          </p:cNvPicPr>
          <p:nvPr>
            <p:ph sz="half" idx="2"/>
          </p:nvPr>
        </p:nvPicPr>
        <p:blipFill>
          <a:blip r:embed="rId2" cstate="print"/>
          <a:srcRect/>
          <a:stretch>
            <a:fillRect/>
          </a:stretch>
        </p:blipFill>
        <p:spPr bwMode="auto">
          <a:xfrm>
            <a:off x="1735890" y="1105151"/>
            <a:ext cx="5352601" cy="5352601"/>
          </a:xfrm>
          <a:prstGeom prst="rect">
            <a:avLst/>
          </a:prstGeom>
          <a:noFill/>
        </p:spPr>
      </p:pic>
      <p:grpSp>
        <p:nvGrpSpPr>
          <p:cNvPr id="12" name="Group 23"/>
          <p:cNvGrpSpPr/>
          <p:nvPr/>
        </p:nvGrpSpPr>
        <p:grpSpPr>
          <a:xfrm>
            <a:off x="1605539" y="1085460"/>
            <a:ext cx="5630757" cy="5439884"/>
            <a:chOff x="4537274" y="1844824"/>
            <a:chExt cx="4355206" cy="4104456"/>
          </a:xfrm>
        </p:grpSpPr>
        <p:grpSp>
          <p:nvGrpSpPr>
            <p:cNvPr id="13" name="Group 21"/>
            <p:cNvGrpSpPr/>
            <p:nvPr/>
          </p:nvGrpSpPr>
          <p:grpSpPr>
            <a:xfrm>
              <a:off x="4537274" y="1844824"/>
              <a:ext cx="4355205" cy="4104456"/>
              <a:chOff x="4537274" y="1844824"/>
              <a:chExt cx="4355205" cy="4104456"/>
            </a:xfrm>
          </p:grpSpPr>
          <p:pic>
            <p:nvPicPr>
              <p:cNvPr id="15" name="Picture 14" descr="GIFEndRplot.jpeg"/>
              <p:cNvPicPr>
                <a:picLocks noChangeAspect="1"/>
              </p:cNvPicPr>
              <p:nvPr/>
            </p:nvPicPr>
            <p:blipFill>
              <a:blip r:embed="rId3" cstate="print"/>
              <a:stretch>
                <a:fillRect/>
              </a:stretch>
            </p:blipFill>
            <p:spPr>
              <a:xfrm>
                <a:off x="4537274" y="2022855"/>
                <a:ext cx="4355205" cy="3926425"/>
              </a:xfrm>
              <a:prstGeom prst="rect">
                <a:avLst/>
              </a:prstGeom>
            </p:spPr>
          </p:pic>
          <p:sp>
            <p:nvSpPr>
              <p:cNvPr id="16" name="Rectangle 15"/>
              <p:cNvSpPr/>
              <p:nvPr/>
            </p:nvSpPr>
            <p:spPr>
              <a:xfrm>
                <a:off x="5076056" y="1844824"/>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p:cNvSpPr txBox="1"/>
            <p:nvPr/>
          </p:nvSpPr>
          <p:spPr>
            <a:xfrm>
              <a:off x="8172400" y="3201401"/>
              <a:ext cx="720080" cy="288032"/>
            </a:xfrm>
            <a:prstGeom prst="rect">
              <a:avLst/>
            </a:prstGeom>
            <a:solidFill>
              <a:schemeClr val="bg1"/>
            </a:solidFill>
          </p:spPr>
          <p:txBody>
            <a:bodyPr wrap="square" rtlCol="0">
              <a:spAutoFit/>
            </a:bodyPr>
            <a:lstStyle/>
            <a:p>
              <a:r>
                <a:rPr lang="en-CA" sz="1200" dirty="0" smtClean="0">
                  <a:latin typeface="Arial" pitchFamily="34" charset="0"/>
                  <a:cs typeface="Arial" pitchFamily="34" charset="0"/>
                </a:rPr>
                <a:t>Year</a:t>
              </a:r>
              <a:endParaRPr lang="en-CA" sz="1200" dirty="0">
                <a:latin typeface="Arial" pitchFamily="34" charset="0"/>
                <a:cs typeface="Arial" pitchFamily="34" charset="0"/>
              </a:endParaRPr>
            </a:p>
          </p:txBody>
        </p:sp>
      </p:grpSp>
      <p:sp>
        <p:nvSpPr>
          <p:cNvPr id="72" name="Rectangle 71"/>
          <p:cNvSpPr/>
          <p:nvPr/>
        </p:nvSpPr>
        <p:spPr>
          <a:xfrm>
            <a:off x="2391664" y="1383540"/>
            <a:ext cx="3744416" cy="4616014"/>
          </a:xfrm>
          <a:prstGeom prst="rect">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p:nvCxnSpPr>
        <p:spPr>
          <a:xfrm>
            <a:off x="2910530" y="2992027"/>
            <a:ext cx="144016" cy="36004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38688" y="2973526"/>
            <a:ext cx="93152" cy="38118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31840" y="2957668"/>
            <a:ext cx="288032" cy="5760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419872" y="3461724"/>
            <a:ext cx="144016" cy="7200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63888" y="3461724"/>
            <a:ext cx="144016" cy="21602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07904" y="3677748"/>
            <a:ext cx="144016" cy="7200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51920" y="3749756"/>
            <a:ext cx="144016" cy="43204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95936" y="4181804"/>
            <a:ext cx="7200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67944" y="4181804"/>
            <a:ext cx="144016" cy="2880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11960" y="4469836"/>
            <a:ext cx="144016"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355976" y="4181804"/>
            <a:ext cx="144016" cy="2880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99992" y="4181804"/>
            <a:ext cx="144016" cy="50405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644008" y="4469836"/>
            <a:ext cx="144016" cy="21602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724128" y="5333932"/>
            <a:ext cx="144016"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88024" y="4469836"/>
            <a:ext cx="360040" cy="21602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148064" y="4685860"/>
            <a:ext cx="144016" cy="2880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292080" y="4973892"/>
            <a:ext cx="432048" cy="50405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47864" y="2741644"/>
            <a:ext cx="504056" cy="216024"/>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51920" y="2957668"/>
            <a:ext cx="576064" cy="288032"/>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27984" y="3245700"/>
            <a:ext cx="720080" cy="504056"/>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8064" y="3749756"/>
            <a:ext cx="648072" cy="72008"/>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4" name="Down Arrow 73"/>
          <p:cNvSpPr/>
          <p:nvPr/>
        </p:nvSpPr>
        <p:spPr>
          <a:xfrm rot="12688496">
            <a:off x="4088334" y="3409826"/>
            <a:ext cx="576064" cy="792088"/>
          </a:xfrm>
          <a:prstGeom prst="downArrow">
            <a:avLst/>
          </a:prstGeom>
          <a:solidFill>
            <a:schemeClr val="accent3">
              <a:lumMod val="20000"/>
              <a:lumOff val="80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bg1"/>
                </a:solidFill>
                <a:effectLst/>
                <a:uLnTx/>
                <a:uFillTx/>
                <a:latin typeface="+mj-lt"/>
                <a:ea typeface="+mj-ea"/>
                <a:cs typeface="+mj-cs"/>
              </a:rPr>
              <a:t>Red Chalk Lake</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cxnSp>
        <p:nvCxnSpPr>
          <p:cNvPr id="37" name="Straight Connector 36"/>
          <p:cNvCxnSpPr/>
          <p:nvPr/>
        </p:nvCxnSpPr>
        <p:spPr>
          <a:xfrm flipH="1" flipV="1">
            <a:off x="5004048" y="1381712"/>
            <a:ext cx="44712" cy="46221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39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39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3900"/>
                            </p:stCondLst>
                            <p:childTnLst>
                              <p:par>
                                <p:cTn id="11" presetID="1"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13900"/>
                            </p:stCondLst>
                            <p:childTnLst>
                              <p:par>
                                <p:cTn id="14" presetID="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13900"/>
                            </p:stCondLst>
                            <p:childTnLst>
                              <p:par>
                                <p:cTn id="17" presetID="1"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13900"/>
                            </p:stCondLst>
                            <p:childTnLst>
                              <p:par>
                                <p:cTn id="20" presetID="1"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13900"/>
                            </p:stCondLst>
                            <p:childTnLst>
                              <p:par>
                                <p:cTn id="23" presetID="1"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13900"/>
                            </p:stCondLst>
                            <p:childTnLst>
                              <p:par>
                                <p:cTn id="26" presetID="1"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13900"/>
                            </p:stCondLst>
                            <p:childTnLst>
                              <p:par>
                                <p:cTn id="29" presetID="1"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13900"/>
                            </p:stCondLst>
                            <p:childTnLst>
                              <p:par>
                                <p:cTn id="32" presetID="1" presetClass="entr" presetSubtype="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par>
                          <p:cTn id="34" fill="hold">
                            <p:stCondLst>
                              <p:cond delay="13900"/>
                            </p:stCondLst>
                            <p:childTnLst>
                              <p:par>
                                <p:cTn id="35" presetID="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par>
                          <p:cTn id="37" fill="hold">
                            <p:stCondLst>
                              <p:cond delay="13900"/>
                            </p:stCondLst>
                            <p:childTnLst>
                              <p:par>
                                <p:cTn id="38" presetID="1"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childTnLst>
                          </p:cTn>
                        </p:par>
                        <p:par>
                          <p:cTn id="40" fill="hold">
                            <p:stCondLst>
                              <p:cond delay="13900"/>
                            </p:stCondLst>
                            <p:childTnLst>
                              <p:par>
                                <p:cTn id="41" presetID="1"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par>
                          <p:cTn id="43" fill="hold">
                            <p:stCondLst>
                              <p:cond delay="13900"/>
                            </p:stCondLst>
                            <p:childTnLst>
                              <p:par>
                                <p:cTn id="44" presetID="1"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childTnLst>
                                </p:cTn>
                              </p:par>
                            </p:childTnLst>
                          </p:cTn>
                        </p:par>
                        <p:par>
                          <p:cTn id="46" fill="hold">
                            <p:stCondLst>
                              <p:cond delay="13900"/>
                            </p:stCondLst>
                            <p:childTnLst>
                              <p:par>
                                <p:cTn id="47" presetID="1"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par>
                          <p:cTn id="49" fill="hold">
                            <p:stCondLst>
                              <p:cond delay="13900"/>
                            </p:stCondLst>
                            <p:childTnLst>
                              <p:par>
                                <p:cTn id="50" presetID="1" presetClass="entr" presetSubtype="0"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par>
                          <p:cTn id="52" fill="hold">
                            <p:stCondLst>
                              <p:cond delay="13900"/>
                            </p:stCondLst>
                            <p:childTnLst>
                              <p:par>
                                <p:cTn id="53" presetID="1"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par>
                          <p:cTn id="55" fill="hold">
                            <p:stCondLst>
                              <p:cond delay="13900"/>
                            </p:stCondLst>
                            <p:childTnLst>
                              <p:par>
                                <p:cTn id="56" presetID="1" presetClass="entr" presetSubtype="0"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2850576"/>
            <a:ext cx="8974609" cy="3818784"/>
            <a:chOff x="323528" y="1626440"/>
            <a:chExt cx="8460440" cy="3600000"/>
          </a:xfrm>
        </p:grpSpPr>
        <p:pic>
          <p:nvPicPr>
            <p:cNvPr id="2" name="Picture 1" descr="Harp_hmv3.jpeg"/>
            <p:cNvPicPr/>
            <p:nvPr/>
          </p:nvPicPr>
          <p:blipFill>
            <a:blip r:embed="rId3" cstate="print"/>
            <a:stretch>
              <a:fillRect/>
            </a:stretch>
          </p:blipFill>
          <p:spPr>
            <a:xfrm>
              <a:off x="323528" y="1626440"/>
              <a:ext cx="4500888" cy="3600000"/>
            </a:xfrm>
            <a:prstGeom prst="rect">
              <a:avLst/>
            </a:prstGeom>
          </p:spPr>
        </p:pic>
        <p:pic>
          <p:nvPicPr>
            <p:cNvPr id="3" name="Picture 2" descr="RCM_hmv3 - Copy.jpeg"/>
            <p:cNvPicPr/>
            <p:nvPr/>
          </p:nvPicPr>
          <p:blipFill>
            <a:blip r:embed="rId4" cstate="print"/>
            <a:stretch>
              <a:fillRect/>
            </a:stretch>
          </p:blipFill>
          <p:spPr>
            <a:xfrm>
              <a:off x="4283968" y="1628800"/>
              <a:ext cx="4500000" cy="3597640"/>
            </a:xfrm>
            <a:prstGeom prst="rect">
              <a:avLst/>
            </a:prstGeom>
          </p:spPr>
        </p:pic>
      </p:grpSp>
      <p:sp>
        <p:nvSpPr>
          <p:cNvPr id="5" name="TextBox 4"/>
          <p:cNvSpPr txBox="1"/>
          <p:nvPr/>
        </p:nvSpPr>
        <p:spPr>
          <a:xfrm>
            <a:off x="539552" y="103272"/>
            <a:ext cx="8136904" cy="2677656"/>
          </a:xfrm>
          <a:prstGeom prst="rect">
            <a:avLst/>
          </a:prstGeom>
          <a:noFill/>
        </p:spPr>
        <p:txBody>
          <a:bodyPr wrap="square" rtlCol="0">
            <a:spAutoFit/>
          </a:bodyPr>
          <a:lstStyle/>
          <a:p>
            <a:r>
              <a:rPr lang="en-CA" sz="2400" b="1" dirty="0" smtClean="0">
                <a:solidFill>
                  <a:schemeClr val="tx2"/>
                </a:solidFill>
              </a:rPr>
              <a:t>HARP: </a:t>
            </a:r>
            <a:r>
              <a:rPr lang="en-CA" sz="2400" dirty="0" smtClean="0">
                <a:solidFill>
                  <a:sysClr val="windowText" lastClr="000000"/>
                </a:solidFill>
              </a:rPr>
              <a:t>The lowest proportion of optimal habitat (“worst-case” conditions for Lake Trout) consistently occurred after September 15</a:t>
            </a:r>
            <a:r>
              <a:rPr lang="en-CA" sz="2400" baseline="30000" dirty="0" smtClean="0">
                <a:solidFill>
                  <a:sysClr val="windowText" lastClr="000000"/>
                </a:solidFill>
              </a:rPr>
              <a:t>th</a:t>
            </a:r>
            <a:r>
              <a:rPr lang="en-CA" sz="2400" dirty="0" smtClean="0">
                <a:solidFill>
                  <a:sysClr val="windowText" lastClr="000000"/>
                </a:solidFill>
              </a:rPr>
              <a:t> since 2010</a:t>
            </a:r>
          </a:p>
          <a:p>
            <a:endParaRPr lang="en-CA" sz="2400" dirty="0" smtClean="0">
              <a:solidFill>
                <a:sysClr val="windowText" lastClr="000000"/>
              </a:solidFill>
            </a:endParaRPr>
          </a:p>
          <a:p>
            <a:r>
              <a:rPr lang="en-CA" sz="2400" b="1" dirty="0" smtClean="0">
                <a:solidFill>
                  <a:schemeClr val="accent2">
                    <a:lumMod val="75000"/>
                  </a:schemeClr>
                </a:solidFill>
              </a:rPr>
              <a:t>RED CHALK: </a:t>
            </a:r>
            <a:r>
              <a:rPr lang="en-CA" sz="2400" dirty="0" smtClean="0">
                <a:solidFill>
                  <a:sysClr val="windowText" lastClr="000000"/>
                </a:solidFill>
              </a:rPr>
              <a:t>“worst-case” condition generally occurred after September 15</a:t>
            </a:r>
            <a:r>
              <a:rPr lang="en-CA" sz="2400" baseline="30000" dirty="0" smtClean="0">
                <a:solidFill>
                  <a:sysClr val="windowText" lastClr="000000"/>
                </a:solidFill>
              </a:rPr>
              <a:t>th</a:t>
            </a:r>
            <a:r>
              <a:rPr lang="en-CA" sz="2400" dirty="0" smtClean="0">
                <a:solidFill>
                  <a:sysClr val="windowText" lastClr="000000"/>
                </a:solidFill>
              </a:rPr>
              <a:t> throughout the entire monitoring period</a:t>
            </a:r>
          </a:p>
          <a:p>
            <a:endParaRPr lang="en-CA" sz="2400" dirty="0" smtClean="0">
              <a:solidFill>
                <a:sysClr val="windowText" lastClr="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p and Red Chalk VWHO.JPG"/>
          <p:cNvPicPr>
            <a:picLocks noChangeAspect="1"/>
          </p:cNvPicPr>
          <p:nvPr/>
        </p:nvPicPr>
        <p:blipFill>
          <a:blip r:embed="rId2" cstate="print"/>
          <a:stretch>
            <a:fillRect/>
          </a:stretch>
        </p:blipFill>
        <p:spPr>
          <a:xfrm>
            <a:off x="23055" y="1170444"/>
            <a:ext cx="9085449" cy="3482692"/>
          </a:xfrm>
          <a:prstGeom prst="rect">
            <a:avLst/>
          </a:prstGeom>
        </p:spPr>
      </p:pic>
      <p:sp>
        <p:nvSpPr>
          <p:cNvPr id="3"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bg1"/>
                </a:solidFill>
                <a:effectLst/>
                <a:uLnTx/>
                <a:uFillTx/>
                <a:latin typeface="+mj-lt"/>
                <a:ea typeface="+mj-ea"/>
                <a:cs typeface="+mj-cs"/>
              </a:rPr>
              <a:t>Volume-weighted hypolimnetic</a:t>
            </a:r>
            <a:r>
              <a:rPr kumimoji="0" lang="en-CA" sz="4400" b="0" i="0" u="none" strike="noStrike" kern="1200" cap="none" spc="0" normalizeH="0" noProof="0" dirty="0" smtClean="0">
                <a:ln>
                  <a:noFill/>
                </a:ln>
                <a:solidFill>
                  <a:schemeClr val="bg1"/>
                </a:solidFill>
                <a:effectLst/>
                <a:uLnTx/>
                <a:uFillTx/>
                <a:latin typeface="+mj-lt"/>
                <a:ea typeface="+mj-ea"/>
                <a:cs typeface="+mj-cs"/>
              </a:rPr>
              <a:t> oxygen</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TextBox 3"/>
          <p:cNvSpPr txBox="1"/>
          <p:nvPr/>
        </p:nvSpPr>
        <p:spPr>
          <a:xfrm>
            <a:off x="0" y="4995173"/>
            <a:ext cx="9144000" cy="954107"/>
          </a:xfrm>
          <a:prstGeom prst="rect">
            <a:avLst/>
          </a:prstGeom>
          <a:noFill/>
        </p:spPr>
        <p:txBody>
          <a:bodyPr wrap="square" rtlCol="0">
            <a:spAutoFit/>
          </a:bodyPr>
          <a:lstStyle/>
          <a:p>
            <a:pPr algn="ctr"/>
            <a:r>
              <a:rPr lang="en-CA" sz="2800" dirty="0" smtClean="0"/>
              <a:t>Are changes in VWHO driven by changes in hypolimnetic </a:t>
            </a:r>
            <a:r>
              <a:rPr lang="en-CA" sz="2800" b="1" dirty="0" smtClean="0">
                <a:solidFill>
                  <a:schemeClr val="accent2"/>
                </a:solidFill>
              </a:rPr>
              <a:t>VOLUME</a:t>
            </a:r>
            <a:r>
              <a:rPr lang="en-CA" sz="2800" dirty="0" smtClean="0"/>
              <a:t> or hypolimnetic </a:t>
            </a:r>
            <a:r>
              <a:rPr lang="en-CA" sz="2800" b="1" dirty="0" smtClean="0">
                <a:solidFill>
                  <a:schemeClr val="tx2">
                    <a:lumMod val="60000"/>
                    <a:lumOff val="40000"/>
                  </a:schemeClr>
                </a:solidFill>
              </a:rPr>
              <a:t>DO CONCENTRATION, </a:t>
            </a:r>
            <a:r>
              <a:rPr lang="en-CA" sz="2800" dirty="0" smtClean="0"/>
              <a:t>or both?</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766800"/>
            <a:ext cx="8730000" cy="5686536"/>
            <a:chOff x="179512" y="766800"/>
            <a:chExt cx="8730000" cy="5686536"/>
          </a:xfrm>
        </p:grpSpPr>
        <p:pic>
          <p:nvPicPr>
            <p:cNvPr id="2" name="Picture 1" descr="VWHO Summary Figurev3.png.jpg"/>
            <p:cNvPicPr/>
            <p:nvPr/>
          </p:nvPicPr>
          <p:blipFill>
            <a:blip r:embed="rId3" cstate="print"/>
            <a:srcRect r="-2016" b="52323"/>
            <a:stretch>
              <a:fillRect/>
            </a:stretch>
          </p:blipFill>
          <p:spPr>
            <a:xfrm>
              <a:off x="180000" y="766800"/>
              <a:ext cx="8728699" cy="5148000"/>
            </a:xfrm>
            <a:prstGeom prst="rect">
              <a:avLst/>
            </a:prstGeom>
          </p:spPr>
        </p:pic>
        <p:pic>
          <p:nvPicPr>
            <p:cNvPr id="3" name="Picture 2" descr="VWHO Summary Figurev3.png.jpg"/>
            <p:cNvPicPr/>
            <p:nvPr/>
          </p:nvPicPr>
          <p:blipFill>
            <a:blip r:embed="rId3" cstate="print"/>
            <a:srcRect t="96315" r="-2016"/>
            <a:stretch>
              <a:fillRect/>
            </a:stretch>
          </p:blipFill>
          <p:spPr>
            <a:xfrm>
              <a:off x="179512" y="6021288"/>
              <a:ext cx="8730000" cy="432048"/>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WHO Summary Figurev3.png.jpg"/>
          <p:cNvPicPr/>
          <p:nvPr/>
        </p:nvPicPr>
        <p:blipFill>
          <a:blip r:embed="rId3" cstate="print"/>
          <a:srcRect t="47677" r="-2016"/>
          <a:stretch>
            <a:fillRect/>
          </a:stretch>
        </p:blipFill>
        <p:spPr>
          <a:xfrm>
            <a:off x="179512" y="765272"/>
            <a:ext cx="8730000" cy="5616000"/>
          </a:xfrm>
          <a:prstGeom prst="rect">
            <a:avLst/>
          </a:prstGeom>
        </p:spPr>
      </p:pic>
      <p:sp>
        <p:nvSpPr>
          <p:cNvPr id="3" name="TextBox 2"/>
          <p:cNvSpPr txBox="1"/>
          <p:nvPr/>
        </p:nvSpPr>
        <p:spPr>
          <a:xfrm>
            <a:off x="-252536" y="620688"/>
            <a:ext cx="9144000" cy="400110"/>
          </a:xfrm>
          <a:prstGeom prst="rect">
            <a:avLst/>
          </a:prstGeom>
          <a:noFill/>
        </p:spPr>
        <p:txBody>
          <a:bodyPr wrap="square" rtlCol="0">
            <a:spAutoFit/>
          </a:bodyPr>
          <a:lstStyle/>
          <a:p>
            <a:pPr algn="r"/>
            <a:r>
              <a:rPr lang="en-CA" sz="2000" dirty="0" smtClean="0"/>
              <a:t>Significant breakpoint detected at 2010</a:t>
            </a:r>
            <a:endParaRPr lang="en-CA" sz="2000" dirty="0"/>
          </a:p>
        </p:txBody>
      </p:sp>
      <p:cxnSp>
        <p:nvCxnSpPr>
          <p:cNvPr id="5" name="Straight Connector 4"/>
          <p:cNvCxnSpPr/>
          <p:nvPr/>
        </p:nvCxnSpPr>
        <p:spPr>
          <a:xfrm>
            <a:off x="7973628" y="1018232"/>
            <a:ext cx="0" cy="4536504"/>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2007" y="1268760"/>
          <a:ext cx="9036497" cy="4248472"/>
        </p:xfrm>
        <a:graphic>
          <a:graphicData uri="http://schemas.openxmlformats.org/drawingml/2006/table">
            <a:tbl>
              <a:tblPr/>
              <a:tblGrid>
                <a:gridCol w="1325312"/>
                <a:gridCol w="1806528"/>
                <a:gridCol w="1872208"/>
                <a:gridCol w="2016224"/>
                <a:gridCol w="2016225"/>
              </a:tblGrid>
              <a:tr h="619885">
                <a:tc>
                  <a:txBody>
                    <a:bodyPr/>
                    <a:lstStyle/>
                    <a:p>
                      <a:endParaRPr lang="en-CA" sz="1400" dirty="0">
                        <a:latin typeface="Calibri"/>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dirty="0">
                          <a:solidFill>
                            <a:srgbClr val="000000"/>
                          </a:solidFill>
                          <a:latin typeface="Arial"/>
                          <a:ea typeface="Times New Roman"/>
                          <a:cs typeface="Times New Roman"/>
                        </a:rPr>
                        <a:t>Sept-15 VWHO</a:t>
                      </a:r>
                      <a:endParaRPr lang="en-CA" sz="1400" dirty="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dirty="0">
                          <a:solidFill>
                            <a:srgbClr val="000000"/>
                          </a:solidFill>
                          <a:latin typeface="Arial"/>
                          <a:ea typeface="Times New Roman"/>
                          <a:cs typeface="Times New Roman"/>
                        </a:rPr>
                        <a:t>Sept-15 Mean hypolimnetic [DO]</a:t>
                      </a:r>
                      <a:endParaRPr lang="en-CA" sz="1400" dirty="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a:solidFill>
                            <a:srgbClr val="000000"/>
                          </a:solidFill>
                          <a:latin typeface="Arial"/>
                          <a:ea typeface="Times New Roman"/>
                          <a:cs typeface="Times New Roman"/>
                        </a:rPr>
                        <a:t>Sept-15 Hypolimnetic Volume</a:t>
                      </a:r>
                      <a:endParaRPr lang="en-CA" sz="140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a:solidFill>
                            <a:srgbClr val="000000"/>
                          </a:solidFill>
                          <a:latin typeface="Arial"/>
                          <a:ea typeface="Times New Roman"/>
                          <a:cs typeface="Times New Roman"/>
                        </a:rPr>
                        <a:t>Sept-15 Thermocline Depth</a:t>
                      </a:r>
                      <a:endParaRPr lang="en-CA" sz="1400">
                        <a:latin typeface="Times New Roman"/>
                        <a:ea typeface="Times New Roman"/>
                        <a:cs typeface="Times New Roman"/>
                      </a:endParaRPr>
                    </a:p>
                  </a:txBody>
                  <a:tcPr marL="88537" marR="88537"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885">
                <a:tc>
                  <a:txBody>
                    <a:bodyPr/>
                    <a:lstStyle/>
                    <a:p>
                      <a:pPr algn="ctr">
                        <a:lnSpc>
                          <a:spcPct val="150000"/>
                        </a:lnSpc>
                        <a:spcAft>
                          <a:spcPts val="0"/>
                        </a:spcAft>
                      </a:pPr>
                      <a:r>
                        <a:rPr lang="en-CA" sz="1400">
                          <a:solidFill>
                            <a:srgbClr val="000000"/>
                          </a:solidFill>
                          <a:latin typeface="Arial"/>
                          <a:ea typeface="Times New Roman"/>
                          <a:cs typeface="Times New Roman"/>
                        </a:rPr>
                        <a:t>Blue Chalk</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a:solidFill>
                            <a:srgbClr val="000000"/>
                          </a:solidFill>
                          <a:latin typeface="Arial"/>
                          <a:ea typeface="Times New Roman"/>
                          <a:cs typeface="Times New Roman"/>
                        </a:rPr>
                        <a:t>T = -0.049, p = 0.66</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a:solidFill>
                            <a:srgbClr val="000000"/>
                          </a:solidFill>
                          <a:latin typeface="Arial"/>
                          <a:ea typeface="Times New Roman"/>
                          <a:cs typeface="Times New Roman"/>
                        </a:rPr>
                        <a:t>T = -0.14, p = 0.20</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0.30, p = 0.0059</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-0.29 p = 0.0083</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r>
              <a:tr h="465642">
                <a:tc>
                  <a:txBody>
                    <a:bodyPr/>
                    <a:lstStyle/>
                    <a:p>
                      <a:pPr algn="ctr">
                        <a:lnSpc>
                          <a:spcPct val="150000"/>
                        </a:lnSpc>
                        <a:spcAft>
                          <a:spcPts val="0"/>
                        </a:spcAft>
                      </a:pPr>
                      <a:r>
                        <a:rPr lang="en-CA" sz="1400" dirty="0">
                          <a:solidFill>
                            <a:srgbClr val="000000"/>
                          </a:solidFill>
                          <a:latin typeface="Arial"/>
                          <a:ea typeface="Times New Roman"/>
                          <a:cs typeface="Times New Roman"/>
                        </a:rPr>
                        <a:t>Chub</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0.28, p = 0.01</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0.25, p = 0.024</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0.30, p = 0.0059</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-0.30, p = 0.0063</a:t>
                      </a:r>
                      <a:endParaRPr lang="en-CA" sz="1400">
                        <a:latin typeface="Times New Roman"/>
                        <a:ea typeface="Times New Roman"/>
                        <a:cs typeface="Times New Roman"/>
                      </a:endParaRPr>
                    </a:p>
                  </a:txBody>
                  <a:tcPr marL="88537" marR="88537" marT="0" marB="0" anchor="ctr">
                    <a:lnL>
                      <a:noFill/>
                    </a:lnL>
                    <a:lnR>
                      <a:noFill/>
                    </a:lnR>
                    <a:lnT>
                      <a:noFill/>
                    </a:lnT>
                    <a:lnB>
                      <a:noFill/>
                    </a:lnB>
                  </a:tcPr>
                </a:tc>
              </a:tr>
              <a:tr h="460723">
                <a:tc>
                  <a:txBody>
                    <a:bodyPr/>
                    <a:lstStyle/>
                    <a:p>
                      <a:pPr algn="ctr">
                        <a:lnSpc>
                          <a:spcPct val="150000"/>
                        </a:lnSpc>
                        <a:spcAft>
                          <a:spcPts val="0"/>
                        </a:spcAft>
                      </a:pPr>
                      <a:r>
                        <a:rPr lang="en-CA" sz="1400">
                          <a:solidFill>
                            <a:srgbClr val="000000"/>
                          </a:solidFill>
                          <a:latin typeface="Arial"/>
                          <a:ea typeface="Times New Roman"/>
                          <a:cs typeface="Times New Roman"/>
                        </a:rPr>
                        <a:t>Crosson</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0.24, p = 0.027</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a:solidFill>
                            <a:srgbClr val="000000"/>
                          </a:solidFill>
                          <a:latin typeface="Arial"/>
                          <a:ea typeface="Times New Roman"/>
                          <a:cs typeface="Times New Roman"/>
                        </a:rPr>
                        <a:t>T = 0.21, p = 0.060</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0.26, p = 0.018</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dirty="0">
                          <a:solidFill>
                            <a:srgbClr val="000000"/>
                          </a:solidFill>
                          <a:latin typeface="Arial"/>
                          <a:ea typeface="Times New Roman"/>
                          <a:cs typeface="Times New Roman"/>
                        </a:rPr>
                        <a:t>T = -0.28, p = 0.0095</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r>
              <a:tr h="468100">
                <a:tc>
                  <a:txBody>
                    <a:bodyPr/>
                    <a:lstStyle/>
                    <a:p>
                      <a:pPr algn="ctr">
                        <a:lnSpc>
                          <a:spcPct val="150000"/>
                        </a:lnSpc>
                        <a:spcAft>
                          <a:spcPts val="0"/>
                        </a:spcAft>
                      </a:pPr>
                      <a:r>
                        <a:rPr lang="en-CA" sz="1400">
                          <a:solidFill>
                            <a:srgbClr val="000000"/>
                          </a:solidFill>
                          <a:latin typeface="Arial"/>
                          <a:ea typeface="Times New Roman"/>
                          <a:cs typeface="Times New Roman"/>
                        </a:rPr>
                        <a:t>Harp</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Τ = 0.29, p = 0.016</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CA" sz="1400" b="1" dirty="0">
                          <a:solidFill>
                            <a:srgbClr val="000000"/>
                          </a:solidFill>
                          <a:latin typeface="Arial"/>
                          <a:ea typeface="Times New Roman"/>
                          <a:cs typeface="Times New Roman"/>
                        </a:rPr>
                        <a:t>T = 0.31, p = 0.010</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CA" sz="1400">
                          <a:solidFill>
                            <a:srgbClr val="000000"/>
                          </a:solidFill>
                          <a:latin typeface="Arial"/>
                          <a:ea typeface="Times New Roman"/>
                          <a:cs typeface="Times New Roman"/>
                        </a:rPr>
                        <a:t>T = 0.15, p = 0.18</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CA" sz="1400">
                          <a:solidFill>
                            <a:srgbClr val="000000"/>
                          </a:solidFill>
                          <a:latin typeface="Arial"/>
                          <a:ea typeface="Times New Roman"/>
                          <a:cs typeface="Times New Roman"/>
                        </a:rPr>
                        <a:t>T = -0.16, p = 0.17</a:t>
                      </a:r>
                      <a:endParaRPr lang="en-CA" sz="1400">
                        <a:latin typeface="Times New Roman"/>
                        <a:ea typeface="Times New Roman"/>
                        <a:cs typeface="Times New Roman"/>
                      </a:endParaRPr>
                    </a:p>
                  </a:txBody>
                  <a:tcPr marL="88537" marR="88537" marT="0" marB="0" anchor="ctr">
                    <a:lnL>
                      <a:noFill/>
                    </a:lnL>
                    <a:lnR>
                      <a:noFill/>
                    </a:lnR>
                    <a:lnT>
                      <a:noFill/>
                    </a:lnT>
                    <a:lnB>
                      <a:noFill/>
                    </a:lnB>
                  </a:tcPr>
                </a:tc>
              </a:tr>
              <a:tr h="474660">
                <a:tc>
                  <a:txBody>
                    <a:bodyPr/>
                    <a:lstStyle/>
                    <a:p>
                      <a:pPr algn="ctr">
                        <a:lnSpc>
                          <a:spcPct val="150000"/>
                        </a:lnSpc>
                        <a:spcAft>
                          <a:spcPts val="0"/>
                        </a:spcAft>
                      </a:pPr>
                      <a:r>
                        <a:rPr lang="en-CA" sz="1400">
                          <a:solidFill>
                            <a:srgbClr val="000000"/>
                          </a:solidFill>
                          <a:latin typeface="Arial"/>
                          <a:ea typeface="Times New Roman"/>
                          <a:cs typeface="Times New Roman"/>
                        </a:rPr>
                        <a:t>Plastic</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0.32, p = 0.0083</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0.35, p = 0.0041</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dirty="0">
                          <a:solidFill>
                            <a:srgbClr val="000000"/>
                          </a:solidFill>
                          <a:latin typeface="Arial"/>
                          <a:ea typeface="Times New Roman"/>
                          <a:cs typeface="Times New Roman"/>
                        </a:rPr>
                        <a:t>T = 0.29, p = 0.028</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-0.36, p = 0.006</a:t>
                      </a:r>
                      <a:endParaRPr lang="en-CA" sz="1400">
                        <a:latin typeface="Times New Roman"/>
                        <a:ea typeface="Times New Roman"/>
                        <a:cs typeface="Times New Roman"/>
                      </a:endParaRPr>
                    </a:p>
                  </a:txBody>
                  <a:tcPr marL="88537" marR="88537" marT="0" marB="0" anchor="ctr">
                    <a:lnL>
                      <a:noFill/>
                    </a:lnL>
                    <a:lnR>
                      <a:noFill/>
                    </a:lnR>
                    <a:lnT>
                      <a:noFill/>
                    </a:lnT>
                    <a:lnB>
                      <a:noFill/>
                    </a:lnB>
                  </a:tcPr>
                </a:tc>
              </a:tr>
              <a:tr h="543318">
                <a:tc>
                  <a:txBody>
                    <a:bodyPr/>
                    <a:lstStyle/>
                    <a:p>
                      <a:pPr algn="ctr">
                        <a:lnSpc>
                          <a:spcPct val="150000"/>
                        </a:lnSpc>
                        <a:spcAft>
                          <a:spcPts val="0"/>
                        </a:spcAft>
                      </a:pPr>
                      <a:r>
                        <a:rPr lang="en-CA" sz="1400" dirty="0">
                          <a:solidFill>
                            <a:srgbClr val="000000"/>
                          </a:solidFill>
                          <a:latin typeface="Arial"/>
                          <a:ea typeface="Times New Roman"/>
                          <a:cs typeface="Times New Roman"/>
                        </a:rPr>
                        <a:t>Red Chalk </a:t>
                      </a:r>
                      <a:r>
                        <a:rPr lang="en-CA" sz="1400" dirty="0" smtClean="0">
                          <a:solidFill>
                            <a:srgbClr val="000000"/>
                          </a:solidFill>
                          <a:latin typeface="Arial"/>
                          <a:ea typeface="Times New Roman"/>
                          <a:cs typeface="Times New Roman"/>
                        </a:rPr>
                        <a:t>(E)</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dirty="0">
                          <a:solidFill>
                            <a:srgbClr val="000000"/>
                          </a:solidFill>
                          <a:latin typeface="Arial"/>
                          <a:ea typeface="Times New Roman"/>
                          <a:cs typeface="Times New Roman"/>
                        </a:rPr>
                        <a:t>T = 0.098, p = 0.40</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a:solidFill>
                            <a:srgbClr val="000000"/>
                          </a:solidFill>
                          <a:latin typeface="Arial"/>
                          <a:ea typeface="Times New Roman"/>
                          <a:cs typeface="Times New Roman"/>
                        </a:rPr>
                        <a:t>T = 0.20, p = 0.094</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dirty="0">
                          <a:solidFill>
                            <a:srgbClr val="000000"/>
                          </a:solidFill>
                          <a:latin typeface="Arial"/>
                          <a:ea typeface="Times New Roman"/>
                          <a:cs typeface="Times New Roman"/>
                        </a:rPr>
                        <a:t>T = 0.39, p = 0.00078</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-0.41, p = 0.00039</a:t>
                      </a:r>
                      <a:endParaRPr lang="en-CA" sz="1400">
                        <a:latin typeface="Times New Roman"/>
                        <a:ea typeface="Times New Roman"/>
                        <a:cs typeface="Times New Roman"/>
                      </a:endParaRPr>
                    </a:p>
                  </a:txBody>
                  <a:tcPr marL="88537" marR="88537" marT="0" marB="0" anchor="ctr">
                    <a:lnL>
                      <a:noFill/>
                    </a:lnL>
                    <a:lnR>
                      <a:noFill/>
                    </a:lnR>
                    <a:lnT>
                      <a:noFill/>
                    </a:lnT>
                    <a:lnB>
                      <a:noFill/>
                    </a:lnB>
                  </a:tcPr>
                </a:tc>
              </a:tr>
              <a:tr h="576064">
                <a:tc>
                  <a:txBody>
                    <a:bodyPr/>
                    <a:lstStyle/>
                    <a:p>
                      <a:pPr algn="ctr">
                        <a:lnSpc>
                          <a:spcPct val="150000"/>
                        </a:lnSpc>
                        <a:spcAft>
                          <a:spcPts val="0"/>
                        </a:spcAft>
                      </a:pPr>
                      <a:r>
                        <a:rPr lang="en-CA" sz="1400" dirty="0">
                          <a:solidFill>
                            <a:srgbClr val="000000"/>
                          </a:solidFill>
                          <a:latin typeface="Arial"/>
                          <a:ea typeface="Times New Roman"/>
                          <a:cs typeface="Times New Roman"/>
                        </a:rPr>
                        <a:t>Red </a:t>
                      </a:r>
                      <a:r>
                        <a:rPr lang="en-CA" sz="1400" dirty="0" smtClean="0">
                          <a:solidFill>
                            <a:srgbClr val="000000"/>
                          </a:solidFill>
                          <a:latin typeface="Arial"/>
                          <a:ea typeface="Times New Roman"/>
                          <a:cs typeface="Times New Roman"/>
                        </a:rPr>
                        <a:t>Chalk (M)</a:t>
                      </a:r>
                      <a:endParaRPr lang="en-CA" sz="1400" dirty="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solidFill>
                            <a:srgbClr val="000000"/>
                          </a:solidFill>
                          <a:latin typeface="Arial"/>
                          <a:ea typeface="Times New Roman"/>
                          <a:cs typeface="Times New Roman"/>
                        </a:rPr>
                        <a:t>T = 0.22, p = 0.047</a:t>
                      </a:r>
                      <a:endParaRPr lang="en-CA" sz="1400" dirty="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a:solidFill>
                            <a:srgbClr val="000000"/>
                          </a:solidFill>
                          <a:latin typeface="Arial"/>
                          <a:ea typeface="Times New Roman"/>
                          <a:cs typeface="Times New Roman"/>
                        </a:rPr>
                        <a:t>T = 0.19, p = 0.10</a:t>
                      </a:r>
                      <a:endParaRPr lang="en-CA" sz="140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b="1">
                          <a:solidFill>
                            <a:srgbClr val="000000"/>
                          </a:solidFill>
                          <a:latin typeface="Arial"/>
                          <a:ea typeface="Times New Roman"/>
                          <a:cs typeface="Times New Roman"/>
                        </a:rPr>
                        <a:t>T = 0.33, p = 0.0032</a:t>
                      </a:r>
                      <a:endParaRPr lang="en-CA" sz="140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b="1" dirty="0">
                          <a:solidFill>
                            <a:srgbClr val="000000"/>
                          </a:solidFill>
                          <a:latin typeface="Arial"/>
                          <a:ea typeface="Times New Roman"/>
                          <a:cs typeface="Times New Roman"/>
                        </a:rPr>
                        <a:t>T = -0.33, p = 0.0029</a:t>
                      </a:r>
                      <a:endParaRPr lang="en-CA" sz="1400" dirty="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3" name="Title 18"/>
          <p:cNvSpPr txBox="1">
            <a:spLocks/>
          </p:cNvSpPr>
          <p:nvPr/>
        </p:nvSpPr>
        <p:spPr>
          <a:xfrm>
            <a:off x="0" y="0"/>
            <a:ext cx="9144000" cy="737320"/>
          </a:xfrm>
          <a:prstGeom prst="rect">
            <a:avLst/>
          </a:prstGeom>
          <a:solidFill>
            <a:schemeClr val="tx2">
              <a:lumMod val="75000"/>
            </a:schemeClr>
          </a:solidFill>
          <a:ln>
            <a:no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noProof="0" dirty="0" smtClean="0">
                <a:ln>
                  <a:noFill/>
                </a:ln>
                <a:solidFill>
                  <a:schemeClr val="bg1"/>
                </a:solidFill>
                <a:effectLst/>
                <a:uLnTx/>
                <a:uFillTx/>
                <a:latin typeface="+mj-lt"/>
                <a:ea typeface="+mj-ea"/>
                <a:cs typeface="+mj-cs"/>
              </a:rPr>
              <a:t>Mann-Kendall Trend Tests</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TextBox 3"/>
          <p:cNvSpPr txBox="1"/>
          <p:nvPr/>
        </p:nvSpPr>
        <p:spPr>
          <a:xfrm>
            <a:off x="82530" y="6021288"/>
            <a:ext cx="9004004" cy="400110"/>
          </a:xfrm>
          <a:prstGeom prst="rect">
            <a:avLst/>
          </a:prstGeom>
          <a:noFill/>
        </p:spPr>
        <p:txBody>
          <a:bodyPr wrap="none" rtlCol="0">
            <a:spAutoFit/>
          </a:bodyPr>
          <a:lstStyle/>
          <a:p>
            <a:pPr algn="ctr"/>
            <a:r>
              <a:rPr lang="en-CA" sz="2000" b="1" dirty="0" smtClean="0">
                <a:solidFill>
                  <a:sysClr val="windowText" lastClr="000000"/>
                </a:solidFill>
              </a:rPr>
              <a:t>Positive trends detected in both hypolimnetic volume and mean hypolimnetic [DO]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www.lunkerhunters.org/uploads/9/9/7/1/9971775/6438149_orig.jpg"/>
          <p:cNvPicPr>
            <a:picLocks noChangeAspect="1" noChangeArrowheads="1"/>
          </p:cNvPicPr>
          <p:nvPr/>
        </p:nvPicPr>
        <p:blipFill>
          <a:blip r:embed="rId3" cstate="print">
            <a:clrChange>
              <a:clrFrom>
                <a:srgbClr val="B3E2FC"/>
              </a:clrFrom>
              <a:clrTo>
                <a:srgbClr val="B3E2FC">
                  <a:alpha val="0"/>
                </a:srgbClr>
              </a:clrTo>
            </a:clrChange>
          </a:blip>
          <a:srcRect/>
          <a:stretch>
            <a:fillRect/>
          </a:stretch>
        </p:blipFill>
        <p:spPr bwMode="auto">
          <a:xfrm>
            <a:off x="5147369" y="1390570"/>
            <a:ext cx="3923928" cy="4405984"/>
          </a:xfrm>
          <a:prstGeom prst="rect">
            <a:avLst/>
          </a:prstGeom>
          <a:noFill/>
          <a:ln>
            <a:solidFill>
              <a:schemeClr val="tx1"/>
            </a:solidFill>
          </a:ln>
        </p:spPr>
      </p:pic>
      <p:sp>
        <p:nvSpPr>
          <p:cNvPr id="12"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bg1"/>
                </a:solidFill>
                <a:effectLst/>
                <a:uLnTx/>
                <a:uFillTx/>
                <a:latin typeface="+mj-lt"/>
                <a:ea typeface="+mj-ea"/>
                <a:cs typeface="+mj-cs"/>
              </a:rPr>
              <a:t>Lake Trout</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grpSp>
        <p:nvGrpSpPr>
          <p:cNvPr id="2" name="Group 5"/>
          <p:cNvGrpSpPr>
            <a:grpSpLocks/>
          </p:cNvGrpSpPr>
          <p:nvPr/>
        </p:nvGrpSpPr>
        <p:grpSpPr bwMode="auto">
          <a:xfrm>
            <a:off x="63429" y="4653136"/>
            <a:ext cx="4940619" cy="2232248"/>
            <a:chOff x="611560" y="4001388"/>
            <a:chExt cx="4032448" cy="1764484"/>
          </a:xfrm>
        </p:grpSpPr>
        <p:pic>
          <p:nvPicPr>
            <p:cNvPr id="16" name="Picture 2" descr="http://outdoorsquebec.com/Images/Lake%20Trout%20Pic.JPG"/>
            <p:cNvPicPr>
              <a:picLocks noChangeAspect="1" noChangeArrowheads="1"/>
            </p:cNvPicPr>
            <p:nvPr/>
          </p:nvPicPr>
          <p:blipFill>
            <a:blip r:embed="rId4" cstate="print">
              <a:clrChange>
                <a:clrFrom>
                  <a:srgbClr val="FFFFFF"/>
                </a:clrFrom>
                <a:clrTo>
                  <a:srgbClr val="FFFFFF">
                    <a:alpha val="0"/>
                  </a:srgbClr>
                </a:clrTo>
              </a:clrChange>
            </a:blip>
            <a:srcRect t="20761" r="3822"/>
            <a:stretch>
              <a:fillRect/>
            </a:stretch>
          </p:blipFill>
          <p:spPr bwMode="auto">
            <a:xfrm>
              <a:off x="611560" y="4077072"/>
              <a:ext cx="4032448" cy="1688800"/>
            </a:xfrm>
            <a:prstGeom prst="rect">
              <a:avLst/>
            </a:prstGeom>
            <a:noFill/>
            <a:ln w="9525">
              <a:solidFill>
                <a:schemeClr val="bg1"/>
              </a:solidFill>
              <a:miter lim="800000"/>
              <a:headEnd/>
              <a:tailEnd/>
            </a:ln>
          </p:spPr>
        </p:pic>
        <p:sp>
          <p:nvSpPr>
            <p:cNvPr id="17" name="Rectangle 16"/>
            <p:cNvSpPr/>
            <p:nvPr/>
          </p:nvSpPr>
          <p:spPr>
            <a:xfrm>
              <a:off x="1543525" y="4001388"/>
              <a:ext cx="2308070" cy="2882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9" name="Rectangle 18"/>
            <p:cNvSpPr/>
            <p:nvPr/>
          </p:nvSpPr>
          <p:spPr>
            <a:xfrm>
              <a:off x="1403973" y="4088636"/>
              <a:ext cx="864009" cy="2882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grpSp>
      <p:pic>
        <p:nvPicPr>
          <p:cNvPr id="20" name="Content Placeholder 5"/>
          <p:cNvPicPr>
            <a:picLocks noChangeAspect="1"/>
          </p:cNvPicPr>
          <p:nvPr/>
        </p:nvPicPr>
        <p:blipFill>
          <a:blip r:embed="rId5" cstate="print">
            <a:clrChange>
              <a:clrFrom>
                <a:srgbClr val="FFFFFF"/>
              </a:clrFrom>
              <a:clrTo>
                <a:srgbClr val="FFFFFF">
                  <a:alpha val="0"/>
                </a:srgbClr>
              </a:clrTo>
            </a:clrChange>
          </a:blip>
          <a:srcRect l="6666" t="1793"/>
          <a:stretch>
            <a:fillRect/>
          </a:stretch>
        </p:blipFill>
        <p:spPr bwMode="auto">
          <a:xfrm>
            <a:off x="5219377" y="1548081"/>
            <a:ext cx="4033143" cy="3944367"/>
          </a:xfrm>
          <a:prstGeom prst="rect">
            <a:avLst/>
          </a:prstGeom>
          <a:noFill/>
          <a:ln w="9525">
            <a:noFill/>
            <a:miter lim="800000"/>
            <a:headEnd/>
            <a:tailEnd/>
          </a:ln>
        </p:spPr>
      </p:pic>
      <p:sp>
        <p:nvSpPr>
          <p:cNvPr id="21" name="Rectangle 6"/>
          <p:cNvSpPr>
            <a:spLocks noChangeArrowheads="1"/>
          </p:cNvSpPr>
          <p:nvPr/>
        </p:nvSpPr>
        <p:spPr bwMode="auto">
          <a:xfrm>
            <a:off x="4646613" y="6396038"/>
            <a:ext cx="4476750" cy="461962"/>
          </a:xfrm>
          <a:prstGeom prst="rect">
            <a:avLst/>
          </a:prstGeom>
          <a:noFill/>
          <a:ln w="9525">
            <a:noFill/>
            <a:miter lim="800000"/>
            <a:headEnd/>
            <a:tailEnd/>
          </a:ln>
        </p:spPr>
        <p:txBody>
          <a:bodyPr wrap="none">
            <a:spAutoFit/>
          </a:bodyPr>
          <a:lstStyle/>
          <a:p>
            <a:pPr algn="r"/>
            <a:r>
              <a:rPr lang="en-CA" sz="1200" dirty="0">
                <a:solidFill>
                  <a:srgbClr val="0C152F"/>
                </a:solidFill>
                <a:latin typeface="Calibri" pitchFamily="34" charset="0"/>
              </a:rPr>
              <a:t>(OMNRF 2006)</a:t>
            </a:r>
          </a:p>
          <a:p>
            <a:pPr algn="r"/>
            <a:r>
              <a:rPr lang="en-CA" sz="1200" dirty="0">
                <a:solidFill>
                  <a:srgbClr val="0C152F"/>
                </a:solidFill>
                <a:latin typeface="Calibri" pitchFamily="34" charset="0"/>
              </a:rPr>
              <a:t>(Photo http://www.hookhack.com/html/fom020113_laketrout.html)</a:t>
            </a:r>
          </a:p>
        </p:txBody>
      </p:sp>
      <p:sp>
        <p:nvSpPr>
          <p:cNvPr id="22" name="TextBox 21"/>
          <p:cNvSpPr txBox="1"/>
          <p:nvPr/>
        </p:nvSpPr>
        <p:spPr>
          <a:xfrm>
            <a:off x="5867449" y="5436513"/>
            <a:ext cx="2664296" cy="584775"/>
          </a:xfrm>
          <a:prstGeom prst="rect">
            <a:avLst/>
          </a:prstGeom>
          <a:noFill/>
        </p:spPr>
        <p:txBody>
          <a:bodyPr wrap="square" rtlCol="0">
            <a:spAutoFit/>
          </a:bodyPr>
          <a:lstStyle/>
          <a:p>
            <a:pPr algn="ctr"/>
            <a:r>
              <a:rPr lang="en-CA" sz="3200" b="1" dirty="0" smtClean="0"/>
              <a:t>Ontario</a:t>
            </a:r>
            <a:endParaRPr lang="en-CA" sz="3200" b="1" dirty="0"/>
          </a:p>
        </p:txBody>
      </p:sp>
      <p:sp>
        <p:nvSpPr>
          <p:cNvPr id="4" name="Content Placeholder 2"/>
          <p:cNvSpPr txBox="1">
            <a:spLocks/>
          </p:cNvSpPr>
          <p:nvPr/>
        </p:nvSpPr>
        <p:spPr>
          <a:xfrm>
            <a:off x="-144016" y="1412776"/>
            <a:ext cx="5220072" cy="3744416"/>
          </a:xfrm>
          <a:prstGeom prst="rect">
            <a:avLst/>
          </a:prstGeom>
        </p:spPr>
        <p:txBody>
          <a:bodyPr vert="horz" lIns="91440" tIns="45720" rIns="91440" bIns="45720" rtlCol="0">
            <a:normAutofit/>
          </a:bodyPr>
          <a:lstStyle/>
          <a:p>
            <a:pPr marL="342900"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400" dirty="0" smtClean="0"/>
              <a:t>Widely distributed cold-water taxon</a:t>
            </a:r>
            <a:endParaRPr lang="en-CA" sz="2400" dirty="0"/>
          </a:p>
          <a:p>
            <a:pPr marL="342900"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400" dirty="0" smtClean="0"/>
              <a:t>Found in cold, deep, well-oxygenated lakes </a:t>
            </a:r>
            <a:r>
              <a:rPr lang="en-CA" sz="1600" dirty="0" smtClean="0"/>
              <a:t>(Martin and Olver 1976)</a:t>
            </a:r>
            <a:endParaRPr lang="en-CA" sz="2200" dirty="0" smtClean="0"/>
          </a:p>
          <a:p>
            <a:pPr marL="342900" indent="-169863">
              <a:spcBef>
                <a:spcPct val="20000"/>
              </a:spcBef>
              <a:buFont typeface="Arial" pitchFamily="34" charset="0"/>
              <a:buChar char="•"/>
              <a:defRPr/>
            </a:pPr>
            <a:r>
              <a:rPr lang="en-CA" sz="2400" dirty="0" smtClean="0"/>
              <a:t>Valuable </a:t>
            </a:r>
            <a:r>
              <a:rPr lang="en-CA" sz="2400" dirty="0"/>
              <a:t>natural resource that is important to Ontario’s recreational </a:t>
            </a:r>
            <a:r>
              <a:rPr lang="en-CA" sz="2400" dirty="0" smtClean="0"/>
              <a:t>fisheries </a:t>
            </a:r>
            <a:r>
              <a:rPr lang="en-CA" sz="1600" dirty="0"/>
              <a:t>(OMNRF 2014)</a:t>
            </a:r>
          </a:p>
          <a:p>
            <a:pPr marL="342900" indent="-169863">
              <a:spcBef>
                <a:spcPct val="20000"/>
              </a:spcBef>
              <a:buFont typeface="Arial" pitchFamily="34" charset="0"/>
              <a:buChar char="•"/>
              <a:defRPr/>
            </a:pPr>
            <a:r>
              <a:rPr lang="en-CA" sz="2400" dirty="0"/>
              <a:t>Specific habitat requirements for temperatures and dissolved oxygen (DO; </a:t>
            </a:r>
            <a:r>
              <a:rPr lang="en-CA" sz="1600" dirty="0"/>
              <a:t>Gibson and Fry 1953</a:t>
            </a:r>
            <a:r>
              <a:rPr lang="en-CA" sz="1600" dirty="0" smtClean="0"/>
              <a:t>)</a:t>
            </a:r>
            <a:endParaRPr lang="en-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2007" y="1268760"/>
          <a:ext cx="9036497" cy="4248472"/>
        </p:xfrm>
        <a:graphic>
          <a:graphicData uri="http://schemas.openxmlformats.org/drawingml/2006/table">
            <a:tbl>
              <a:tblPr/>
              <a:tblGrid>
                <a:gridCol w="1325312"/>
                <a:gridCol w="1806528"/>
                <a:gridCol w="1872208"/>
                <a:gridCol w="2016224"/>
                <a:gridCol w="2016225"/>
              </a:tblGrid>
              <a:tr h="619885">
                <a:tc>
                  <a:txBody>
                    <a:bodyPr/>
                    <a:lstStyle/>
                    <a:p>
                      <a:endParaRPr lang="en-CA" sz="1400" dirty="0">
                        <a:latin typeface="Calibri"/>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dirty="0">
                          <a:solidFill>
                            <a:srgbClr val="000000"/>
                          </a:solidFill>
                          <a:latin typeface="Arial"/>
                          <a:ea typeface="Times New Roman"/>
                          <a:cs typeface="Times New Roman"/>
                        </a:rPr>
                        <a:t>Sept-15 VWHO</a:t>
                      </a:r>
                      <a:endParaRPr lang="en-CA" sz="1400" dirty="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dirty="0">
                          <a:solidFill>
                            <a:srgbClr val="000000"/>
                          </a:solidFill>
                          <a:latin typeface="Arial"/>
                          <a:ea typeface="Times New Roman"/>
                          <a:cs typeface="Times New Roman"/>
                        </a:rPr>
                        <a:t>Sept-15 Mean hypolimnetic [DO]</a:t>
                      </a:r>
                      <a:endParaRPr lang="en-CA" sz="1400" dirty="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a:solidFill>
                            <a:srgbClr val="000000"/>
                          </a:solidFill>
                          <a:latin typeface="Arial"/>
                          <a:ea typeface="Times New Roman"/>
                          <a:cs typeface="Times New Roman"/>
                        </a:rPr>
                        <a:t>Sept-15 Hypolimnetic Volume</a:t>
                      </a:r>
                      <a:endParaRPr lang="en-CA" sz="140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a:solidFill>
                            <a:srgbClr val="000000"/>
                          </a:solidFill>
                          <a:latin typeface="Arial"/>
                          <a:ea typeface="Times New Roman"/>
                          <a:cs typeface="Times New Roman"/>
                        </a:rPr>
                        <a:t>Sept-15 Thermocline Depth</a:t>
                      </a:r>
                      <a:endParaRPr lang="en-CA" sz="1400">
                        <a:latin typeface="Times New Roman"/>
                        <a:ea typeface="Times New Roman"/>
                        <a:cs typeface="Times New Roman"/>
                      </a:endParaRPr>
                    </a:p>
                  </a:txBody>
                  <a:tcPr marL="88537" marR="88537"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885">
                <a:tc>
                  <a:txBody>
                    <a:bodyPr/>
                    <a:lstStyle/>
                    <a:p>
                      <a:pPr algn="ctr">
                        <a:lnSpc>
                          <a:spcPct val="150000"/>
                        </a:lnSpc>
                        <a:spcAft>
                          <a:spcPts val="0"/>
                        </a:spcAft>
                      </a:pPr>
                      <a:r>
                        <a:rPr lang="en-CA" sz="1400">
                          <a:solidFill>
                            <a:srgbClr val="000000"/>
                          </a:solidFill>
                          <a:latin typeface="Arial"/>
                          <a:ea typeface="Times New Roman"/>
                          <a:cs typeface="Times New Roman"/>
                        </a:rPr>
                        <a:t>Blue Chalk</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a:solidFill>
                            <a:srgbClr val="000000"/>
                          </a:solidFill>
                          <a:latin typeface="Arial"/>
                          <a:ea typeface="Times New Roman"/>
                          <a:cs typeface="Times New Roman"/>
                        </a:rPr>
                        <a:t>T = -0.049, p = 0.66</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a:solidFill>
                            <a:srgbClr val="000000"/>
                          </a:solidFill>
                          <a:latin typeface="Arial"/>
                          <a:ea typeface="Times New Roman"/>
                          <a:cs typeface="Times New Roman"/>
                        </a:rPr>
                        <a:t>T = -0.14, p = 0.20</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0.30, p = 0.0059</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-0.29 p = 0.0083</a:t>
                      </a:r>
                      <a:endParaRPr lang="en-CA" sz="140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r>
              <a:tr h="465642">
                <a:tc>
                  <a:txBody>
                    <a:bodyPr/>
                    <a:lstStyle/>
                    <a:p>
                      <a:pPr algn="ctr">
                        <a:lnSpc>
                          <a:spcPct val="150000"/>
                        </a:lnSpc>
                        <a:spcAft>
                          <a:spcPts val="0"/>
                        </a:spcAft>
                      </a:pPr>
                      <a:r>
                        <a:rPr lang="en-CA" sz="1400" dirty="0">
                          <a:solidFill>
                            <a:srgbClr val="000000"/>
                          </a:solidFill>
                          <a:latin typeface="Arial"/>
                          <a:ea typeface="Times New Roman"/>
                          <a:cs typeface="Times New Roman"/>
                        </a:rPr>
                        <a:t>Chub</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0.28, p = 0.01</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0.25, p = 0.024</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0.30, p = 0.0059</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-0.30, p = 0.0063</a:t>
                      </a:r>
                      <a:endParaRPr lang="en-CA" sz="1400">
                        <a:latin typeface="Times New Roman"/>
                        <a:ea typeface="Times New Roman"/>
                        <a:cs typeface="Times New Roman"/>
                      </a:endParaRPr>
                    </a:p>
                  </a:txBody>
                  <a:tcPr marL="88537" marR="88537" marT="0" marB="0" anchor="ctr">
                    <a:lnL>
                      <a:noFill/>
                    </a:lnL>
                    <a:lnR>
                      <a:noFill/>
                    </a:lnR>
                    <a:lnT>
                      <a:noFill/>
                    </a:lnT>
                    <a:lnB>
                      <a:noFill/>
                    </a:lnB>
                  </a:tcPr>
                </a:tc>
              </a:tr>
              <a:tr h="460723">
                <a:tc>
                  <a:txBody>
                    <a:bodyPr/>
                    <a:lstStyle/>
                    <a:p>
                      <a:pPr algn="ctr">
                        <a:lnSpc>
                          <a:spcPct val="150000"/>
                        </a:lnSpc>
                        <a:spcAft>
                          <a:spcPts val="0"/>
                        </a:spcAft>
                      </a:pPr>
                      <a:r>
                        <a:rPr lang="en-CA" sz="1400">
                          <a:solidFill>
                            <a:srgbClr val="000000"/>
                          </a:solidFill>
                          <a:latin typeface="Arial"/>
                          <a:ea typeface="Times New Roman"/>
                          <a:cs typeface="Times New Roman"/>
                        </a:rPr>
                        <a:t>Crosson</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0.24, p = 0.027</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a:solidFill>
                            <a:srgbClr val="000000"/>
                          </a:solidFill>
                          <a:latin typeface="Arial"/>
                          <a:ea typeface="Times New Roman"/>
                          <a:cs typeface="Times New Roman"/>
                        </a:rPr>
                        <a:t>T = 0.21, p = 0.060</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0.26, p = 0.018</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dirty="0">
                          <a:solidFill>
                            <a:srgbClr val="000000"/>
                          </a:solidFill>
                          <a:latin typeface="Arial"/>
                          <a:ea typeface="Times New Roman"/>
                          <a:cs typeface="Times New Roman"/>
                        </a:rPr>
                        <a:t>T = -0.28, p = 0.0095</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r>
              <a:tr h="468100">
                <a:tc>
                  <a:txBody>
                    <a:bodyPr/>
                    <a:lstStyle/>
                    <a:p>
                      <a:pPr algn="ctr">
                        <a:lnSpc>
                          <a:spcPct val="150000"/>
                        </a:lnSpc>
                        <a:spcAft>
                          <a:spcPts val="0"/>
                        </a:spcAft>
                      </a:pPr>
                      <a:r>
                        <a:rPr lang="en-CA" sz="1400">
                          <a:solidFill>
                            <a:srgbClr val="000000"/>
                          </a:solidFill>
                          <a:latin typeface="Arial"/>
                          <a:ea typeface="Times New Roman"/>
                          <a:cs typeface="Times New Roman"/>
                        </a:rPr>
                        <a:t>Harp</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Τ = 0.29, p = 0.016</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CA" sz="1400" b="1" dirty="0">
                          <a:solidFill>
                            <a:srgbClr val="000000"/>
                          </a:solidFill>
                          <a:latin typeface="Arial"/>
                          <a:ea typeface="Times New Roman"/>
                          <a:cs typeface="Times New Roman"/>
                        </a:rPr>
                        <a:t>T = 0.31, p = 0.010</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CA" sz="1400">
                          <a:solidFill>
                            <a:srgbClr val="000000"/>
                          </a:solidFill>
                          <a:latin typeface="Arial"/>
                          <a:ea typeface="Times New Roman"/>
                          <a:cs typeface="Times New Roman"/>
                        </a:rPr>
                        <a:t>T = 0.15, p = 0.18</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CA" sz="1400">
                          <a:solidFill>
                            <a:srgbClr val="000000"/>
                          </a:solidFill>
                          <a:latin typeface="Arial"/>
                          <a:ea typeface="Times New Roman"/>
                          <a:cs typeface="Times New Roman"/>
                        </a:rPr>
                        <a:t>T = -0.16, p = 0.17</a:t>
                      </a:r>
                      <a:endParaRPr lang="en-CA" sz="1400">
                        <a:latin typeface="Times New Roman"/>
                        <a:ea typeface="Times New Roman"/>
                        <a:cs typeface="Times New Roman"/>
                      </a:endParaRPr>
                    </a:p>
                  </a:txBody>
                  <a:tcPr marL="88537" marR="88537" marT="0" marB="0" anchor="ctr">
                    <a:lnL>
                      <a:noFill/>
                    </a:lnL>
                    <a:lnR>
                      <a:noFill/>
                    </a:lnR>
                    <a:lnT>
                      <a:noFill/>
                    </a:lnT>
                    <a:lnB>
                      <a:noFill/>
                    </a:lnB>
                  </a:tcPr>
                </a:tc>
              </a:tr>
              <a:tr h="474660">
                <a:tc>
                  <a:txBody>
                    <a:bodyPr/>
                    <a:lstStyle/>
                    <a:p>
                      <a:pPr algn="ctr">
                        <a:lnSpc>
                          <a:spcPct val="150000"/>
                        </a:lnSpc>
                        <a:spcAft>
                          <a:spcPts val="0"/>
                        </a:spcAft>
                      </a:pPr>
                      <a:r>
                        <a:rPr lang="en-CA" sz="1400">
                          <a:solidFill>
                            <a:srgbClr val="000000"/>
                          </a:solidFill>
                          <a:latin typeface="Arial"/>
                          <a:ea typeface="Times New Roman"/>
                          <a:cs typeface="Times New Roman"/>
                        </a:rPr>
                        <a:t>Plastic</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0.32, p = 0.0083</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0.35, p = 0.0041</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dirty="0">
                          <a:solidFill>
                            <a:srgbClr val="000000"/>
                          </a:solidFill>
                          <a:latin typeface="Arial"/>
                          <a:ea typeface="Times New Roman"/>
                          <a:cs typeface="Times New Roman"/>
                        </a:rPr>
                        <a:t>T = 0.29, p = 0.028</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-0.36, p = 0.006</a:t>
                      </a:r>
                      <a:endParaRPr lang="en-CA" sz="1400">
                        <a:latin typeface="Times New Roman"/>
                        <a:ea typeface="Times New Roman"/>
                        <a:cs typeface="Times New Roman"/>
                      </a:endParaRPr>
                    </a:p>
                  </a:txBody>
                  <a:tcPr marL="88537" marR="88537" marT="0" marB="0" anchor="ctr">
                    <a:lnL>
                      <a:noFill/>
                    </a:lnL>
                    <a:lnR>
                      <a:noFill/>
                    </a:lnR>
                    <a:lnT>
                      <a:noFill/>
                    </a:lnT>
                    <a:lnB>
                      <a:noFill/>
                    </a:lnB>
                  </a:tcPr>
                </a:tc>
              </a:tr>
              <a:tr h="543318">
                <a:tc>
                  <a:txBody>
                    <a:bodyPr/>
                    <a:lstStyle/>
                    <a:p>
                      <a:pPr algn="ctr">
                        <a:lnSpc>
                          <a:spcPct val="150000"/>
                        </a:lnSpc>
                        <a:spcAft>
                          <a:spcPts val="0"/>
                        </a:spcAft>
                      </a:pPr>
                      <a:r>
                        <a:rPr lang="en-CA" sz="1400" dirty="0">
                          <a:solidFill>
                            <a:srgbClr val="000000"/>
                          </a:solidFill>
                          <a:latin typeface="Arial"/>
                          <a:ea typeface="Times New Roman"/>
                          <a:cs typeface="Times New Roman"/>
                        </a:rPr>
                        <a:t>Red Chalk </a:t>
                      </a:r>
                      <a:r>
                        <a:rPr lang="en-CA" sz="1400" dirty="0" smtClean="0">
                          <a:solidFill>
                            <a:srgbClr val="000000"/>
                          </a:solidFill>
                          <a:latin typeface="Arial"/>
                          <a:ea typeface="Times New Roman"/>
                          <a:cs typeface="Times New Roman"/>
                        </a:rPr>
                        <a:t>(E)</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dirty="0">
                          <a:solidFill>
                            <a:srgbClr val="000000"/>
                          </a:solidFill>
                          <a:latin typeface="Arial"/>
                          <a:ea typeface="Times New Roman"/>
                          <a:cs typeface="Times New Roman"/>
                        </a:rPr>
                        <a:t>T = 0.098, p = 0.40</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a:solidFill>
                            <a:srgbClr val="000000"/>
                          </a:solidFill>
                          <a:latin typeface="Arial"/>
                          <a:ea typeface="Times New Roman"/>
                          <a:cs typeface="Times New Roman"/>
                        </a:rPr>
                        <a:t>T = 0.20, p = 0.094</a:t>
                      </a:r>
                      <a:endParaRPr lang="en-CA" sz="140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dirty="0">
                          <a:solidFill>
                            <a:srgbClr val="000000"/>
                          </a:solidFill>
                          <a:latin typeface="Arial"/>
                          <a:ea typeface="Times New Roman"/>
                          <a:cs typeface="Times New Roman"/>
                        </a:rPr>
                        <a:t>T = 0.39, p = 0.00078</a:t>
                      </a:r>
                      <a:endParaRPr lang="en-CA" sz="1400" dirty="0">
                        <a:latin typeface="Times New Roman"/>
                        <a:ea typeface="Times New Roman"/>
                        <a:cs typeface="Times New Roman"/>
                      </a:endParaRPr>
                    </a:p>
                  </a:txBody>
                  <a:tcPr marL="88537" marR="88537" marT="0" marB="0" anchor="ctr">
                    <a:lnL>
                      <a:noFill/>
                    </a:lnL>
                    <a:lnR>
                      <a:noFill/>
                    </a:lnR>
                    <a:lnT>
                      <a:noFill/>
                    </a:lnT>
                    <a:lnB>
                      <a:noFill/>
                    </a:lnB>
                  </a:tcPr>
                </a:tc>
                <a:tc>
                  <a:txBody>
                    <a:bodyPr/>
                    <a:lstStyle/>
                    <a:p>
                      <a:pPr algn="ctr">
                        <a:lnSpc>
                          <a:spcPct val="150000"/>
                        </a:lnSpc>
                        <a:spcAft>
                          <a:spcPts val="0"/>
                        </a:spcAft>
                      </a:pPr>
                      <a:r>
                        <a:rPr lang="en-US" sz="1400" b="1">
                          <a:solidFill>
                            <a:srgbClr val="000000"/>
                          </a:solidFill>
                          <a:latin typeface="Arial"/>
                          <a:ea typeface="Times New Roman"/>
                          <a:cs typeface="Times New Roman"/>
                        </a:rPr>
                        <a:t>T = -0.41, p = 0.00039</a:t>
                      </a:r>
                      <a:endParaRPr lang="en-CA" sz="1400">
                        <a:latin typeface="Times New Roman"/>
                        <a:ea typeface="Times New Roman"/>
                        <a:cs typeface="Times New Roman"/>
                      </a:endParaRPr>
                    </a:p>
                  </a:txBody>
                  <a:tcPr marL="88537" marR="88537" marT="0" marB="0" anchor="ctr">
                    <a:lnL>
                      <a:noFill/>
                    </a:lnL>
                    <a:lnR>
                      <a:noFill/>
                    </a:lnR>
                    <a:lnT>
                      <a:noFill/>
                    </a:lnT>
                    <a:lnB>
                      <a:noFill/>
                    </a:lnB>
                  </a:tcPr>
                </a:tc>
              </a:tr>
              <a:tr h="576064">
                <a:tc>
                  <a:txBody>
                    <a:bodyPr/>
                    <a:lstStyle/>
                    <a:p>
                      <a:pPr algn="ctr">
                        <a:lnSpc>
                          <a:spcPct val="150000"/>
                        </a:lnSpc>
                        <a:spcAft>
                          <a:spcPts val="0"/>
                        </a:spcAft>
                      </a:pPr>
                      <a:r>
                        <a:rPr lang="en-CA" sz="1400" dirty="0">
                          <a:solidFill>
                            <a:srgbClr val="000000"/>
                          </a:solidFill>
                          <a:latin typeface="Arial"/>
                          <a:ea typeface="Times New Roman"/>
                          <a:cs typeface="Times New Roman"/>
                        </a:rPr>
                        <a:t>Red </a:t>
                      </a:r>
                      <a:r>
                        <a:rPr lang="en-CA" sz="1400" dirty="0" smtClean="0">
                          <a:solidFill>
                            <a:srgbClr val="000000"/>
                          </a:solidFill>
                          <a:latin typeface="Arial"/>
                          <a:ea typeface="Times New Roman"/>
                          <a:cs typeface="Times New Roman"/>
                        </a:rPr>
                        <a:t>Chalk (M)</a:t>
                      </a:r>
                      <a:endParaRPr lang="en-CA" sz="1400" dirty="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solidFill>
                            <a:srgbClr val="000000"/>
                          </a:solidFill>
                          <a:latin typeface="Arial"/>
                          <a:ea typeface="Times New Roman"/>
                          <a:cs typeface="Times New Roman"/>
                        </a:rPr>
                        <a:t>T = 0.22, p = 0.047</a:t>
                      </a:r>
                      <a:endParaRPr lang="en-CA" sz="1400" dirty="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a:solidFill>
                            <a:srgbClr val="000000"/>
                          </a:solidFill>
                          <a:latin typeface="Arial"/>
                          <a:ea typeface="Times New Roman"/>
                          <a:cs typeface="Times New Roman"/>
                        </a:rPr>
                        <a:t>T = 0.19, p = 0.10</a:t>
                      </a:r>
                      <a:endParaRPr lang="en-CA" sz="140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b="1">
                          <a:solidFill>
                            <a:srgbClr val="000000"/>
                          </a:solidFill>
                          <a:latin typeface="Arial"/>
                          <a:ea typeface="Times New Roman"/>
                          <a:cs typeface="Times New Roman"/>
                        </a:rPr>
                        <a:t>T = 0.33, p = 0.0032</a:t>
                      </a:r>
                      <a:endParaRPr lang="en-CA" sz="140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b="1" dirty="0">
                          <a:solidFill>
                            <a:srgbClr val="000000"/>
                          </a:solidFill>
                          <a:latin typeface="Arial"/>
                          <a:ea typeface="Times New Roman"/>
                          <a:cs typeface="Times New Roman"/>
                        </a:rPr>
                        <a:t>T = -0.33, p = 0.0029</a:t>
                      </a:r>
                      <a:endParaRPr lang="en-CA" sz="1400" dirty="0">
                        <a:latin typeface="Times New Roman"/>
                        <a:ea typeface="Times New Roman"/>
                        <a:cs typeface="Times New Roman"/>
                      </a:endParaRPr>
                    </a:p>
                  </a:txBody>
                  <a:tcPr marL="88537" marR="88537"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82530" y="6021288"/>
            <a:ext cx="9004004" cy="400110"/>
          </a:xfrm>
          <a:prstGeom prst="rect">
            <a:avLst/>
          </a:prstGeom>
          <a:noFill/>
        </p:spPr>
        <p:txBody>
          <a:bodyPr wrap="none" rtlCol="0">
            <a:spAutoFit/>
          </a:bodyPr>
          <a:lstStyle/>
          <a:p>
            <a:pPr algn="ctr"/>
            <a:r>
              <a:rPr lang="en-CA" sz="2000" b="1" dirty="0" smtClean="0">
                <a:solidFill>
                  <a:sysClr val="windowText" lastClr="000000"/>
                </a:solidFill>
              </a:rPr>
              <a:t>Positive trends detected in both hypolimnetic volume and mean hypolimnetic [DO]</a:t>
            </a:r>
          </a:p>
        </p:txBody>
      </p:sp>
      <p:sp>
        <p:nvSpPr>
          <p:cNvPr id="13" name="Rectangle 12"/>
          <p:cNvSpPr/>
          <p:nvPr/>
        </p:nvSpPr>
        <p:spPr>
          <a:xfrm>
            <a:off x="0" y="27384"/>
            <a:ext cx="9144000" cy="6858000"/>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67544" y="1700808"/>
            <a:ext cx="8352928"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5" name="Picture 2" descr="C:\Users\Claire\Documents\Queen's MSc\Lake Trout\Late Summer DO\Figures\VWHO_Summary.JPG"/>
          <p:cNvPicPr>
            <a:picLocks noChangeAspect="1" noChangeArrowheads="1"/>
          </p:cNvPicPr>
          <p:nvPr/>
        </p:nvPicPr>
        <p:blipFill>
          <a:blip r:embed="rId3" cstate="print"/>
          <a:srcRect t="51193" r="51498" b="23750"/>
          <a:stretch>
            <a:fillRect/>
          </a:stretch>
        </p:blipFill>
        <p:spPr bwMode="auto">
          <a:xfrm>
            <a:off x="469800" y="2060848"/>
            <a:ext cx="4102200" cy="3024336"/>
          </a:xfrm>
          <a:prstGeom prst="rect">
            <a:avLst/>
          </a:prstGeom>
          <a:noFill/>
        </p:spPr>
      </p:pic>
      <p:pic>
        <p:nvPicPr>
          <p:cNvPr id="16" name="Picture 3" descr="C:\Users\Claire\Documents\Queen's MSc\Lake Trout\Late Summer DO\Figures\VWHO_Summary.JPG"/>
          <p:cNvPicPr>
            <a:picLocks noChangeAspect="1" noChangeArrowheads="1"/>
          </p:cNvPicPr>
          <p:nvPr/>
        </p:nvPicPr>
        <p:blipFill>
          <a:blip r:embed="rId4" cstate="print"/>
          <a:srcRect l="26025" t="75200" r="26025"/>
          <a:stretch>
            <a:fillRect/>
          </a:stretch>
        </p:blipFill>
        <p:spPr bwMode="auto">
          <a:xfrm>
            <a:off x="4716016" y="2060848"/>
            <a:ext cx="4096917" cy="3024000"/>
          </a:xfrm>
          <a:prstGeom prst="rect">
            <a:avLst/>
          </a:prstGeom>
          <a:noFill/>
        </p:spPr>
      </p:pic>
      <p:sp>
        <p:nvSpPr>
          <p:cNvPr id="17" name="TextBox 16"/>
          <p:cNvSpPr txBox="1"/>
          <p:nvPr/>
        </p:nvSpPr>
        <p:spPr>
          <a:xfrm>
            <a:off x="683568" y="1724558"/>
            <a:ext cx="8218917" cy="369332"/>
          </a:xfrm>
          <a:prstGeom prst="rect">
            <a:avLst/>
          </a:prstGeom>
          <a:noFill/>
        </p:spPr>
        <p:txBody>
          <a:bodyPr wrap="none" rtlCol="0">
            <a:spAutoFit/>
          </a:bodyPr>
          <a:lstStyle/>
          <a:p>
            <a:r>
              <a:rPr lang="en-CA" dirty="0" smtClean="0"/>
              <a:t>Increases post-2010 still observed in both Blue Chalk and the east basin of Red Chalk</a:t>
            </a:r>
            <a:endParaRPr lang="en-CA" dirty="0"/>
          </a:p>
        </p:txBody>
      </p:sp>
      <p:sp>
        <p:nvSpPr>
          <p:cNvPr id="3" name="Title 18"/>
          <p:cNvSpPr txBox="1">
            <a:spLocks/>
          </p:cNvSpPr>
          <p:nvPr/>
        </p:nvSpPr>
        <p:spPr>
          <a:xfrm>
            <a:off x="0" y="0"/>
            <a:ext cx="9144000" cy="737320"/>
          </a:xfrm>
          <a:prstGeom prst="rect">
            <a:avLst/>
          </a:prstGeom>
          <a:solidFill>
            <a:schemeClr val="tx2">
              <a:lumMod val="75000"/>
            </a:schemeClr>
          </a:solidFill>
          <a:ln>
            <a:no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noProof="0" dirty="0" smtClean="0">
                <a:ln>
                  <a:noFill/>
                </a:ln>
                <a:solidFill>
                  <a:schemeClr val="bg1"/>
                </a:solidFill>
                <a:effectLst/>
                <a:uLnTx/>
                <a:uFillTx/>
                <a:latin typeface="+mj-lt"/>
                <a:ea typeface="+mj-ea"/>
                <a:cs typeface="+mj-cs"/>
              </a:rPr>
              <a:t>Mann-Kendall Trend Tests</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8" name="Rectangle 17"/>
          <p:cNvSpPr/>
          <p:nvPr/>
        </p:nvSpPr>
        <p:spPr>
          <a:xfrm>
            <a:off x="4716016" y="2060848"/>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2987824" y="4941168"/>
            <a:ext cx="158417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aribou1.jpg"/>
          <p:cNvPicPr>
            <a:picLocks noChangeAspect="1"/>
          </p:cNvPicPr>
          <p:nvPr/>
        </p:nvPicPr>
        <p:blipFill>
          <a:blip r:embed="rId3" cstate="print"/>
          <a:stretch>
            <a:fillRect/>
          </a:stretch>
        </p:blipFill>
        <p:spPr>
          <a:xfrm>
            <a:off x="0" y="0"/>
            <a:ext cx="9144000" cy="6858000"/>
          </a:xfrm>
          <a:prstGeom prst="rect">
            <a:avLst/>
          </a:prstGeom>
        </p:spPr>
      </p:pic>
      <p:sp>
        <p:nvSpPr>
          <p:cNvPr id="13" name="Title 18"/>
          <p:cNvSpPr txBox="1">
            <a:spLocks/>
          </p:cNvSpPr>
          <p:nvPr/>
        </p:nvSpPr>
        <p:spPr>
          <a:xfrm>
            <a:off x="0" y="0"/>
            <a:ext cx="9144000" cy="737320"/>
          </a:xfrm>
          <a:prstGeom prst="rect">
            <a:avLst/>
          </a:prstGeom>
          <a:solidFill>
            <a:schemeClr val="tx2">
              <a:lumMod val="75000"/>
            </a:schemeClr>
          </a:solidFill>
          <a:ln>
            <a:no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bg1"/>
                </a:solidFill>
                <a:effectLst/>
                <a:uLnTx/>
                <a:uFillTx/>
                <a:latin typeface="+mj-lt"/>
                <a:ea typeface="+mj-ea"/>
                <a:cs typeface="+mj-cs"/>
              </a:rPr>
              <a:t>Conclusions</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21" name="Content Placeholder 2"/>
          <p:cNvSpPr>
            <a:spLocks noGrp="1"/>
          </p:cNvSpPr>
          <p:nvPr>
            <p:ph idx="1"/>
          </p:nvPr>
        </p:nvSpPr>
        <p:spPr>
          <a:xfrm>
            <a:off x="395536" y="908720"/>
            <a:ext cx="8352928" cy="5688632"/>
          </a:xfrm>
          <a:solidFill>
            <a:schemeClr val="bg1"/>
          </a:solidFill>
        </p:spPr>
        <p:txBody>
          <a:bodyPr>
            <a:normAutofit fontScale="70000" lnSpcReduction="20000"/>
          </a:bodyPr>
          <a:lstStyle/>
          <a:p>
            <a:pPr marL="514350" indent="-514350">
              <a:buNone/>
            </a:pPr>
            <a:endParaRPr lang="en-CA" sz="1100" b="1" dirty="0" smtClean="0">
              <a:solidFill>
                <a:schemeClr val="tx2"/>
              </a:solidFill>
            </a:endParaRPr>
          </a:p>
          <a:p>
            <a:pPr marL="514350" indent="-514350">
              <a:buNone/>
            </a:pPr>
            <a:r>
              <a:rPr lang="en-CA" sz="3400" b="1" dirty="0" smtClean="0">
                <a:solidFill>
                  <a:schemeClr val="tx2"/>
                </a:solidFill>
              </a:rPr>
              <a:t>In the two Dorset A lakes that support Lake Trout:</a:t>
            </a:r>
          </a:p>
          <a:p>
            <a:pPr marL="0" indent="0">
              <a:buNone/>
            </a:pPr>
            <a:r>
              <a:rPr lang="en-CA" dirty="0" smtClean="0"/>
              <a:t>How has </a:t>
            </a:r>
            <a:r>
              <a:rPr lang="en-CA" dirty="0" err="1" smtClean="0"/>
              <a:t>oxythermal</a:t>
            </a:r>
            <a:r>
              <a:rPr lang="en-CA" dirty="0" smtClean="0"/>
              <a:t> habitat and end-of-summer VWHO changed over the past 40 years?</a:t>
            </a:r>
          </a:p>
          <a:p>
            <a:pPr marL="0" indent="0">
              <a:buNone/>
            </a:pPr>
            <a:r>
              <a:rPr lang="en-CA" b="1" dirty="0" smtClean="0">
                <a:solidFill>
                  <a:schemeClr val="tx2">
                    <a:lumMod val="50000"/>
                  </a:schemeClr>
                </a:solidFill>
              </a:rPr>
              <a:t>The proportion of optimal </a:t>
            </a:r>
            <a:r>
              <a:rPr lang="en-CA" b="1" dirty="0" err="1" smtClean="0">
                <a:solidFill>
                  <a:schemeClr val="tx2">
                    <a:lumMod val="50000"/>
                  </a:schemeClr>
                </a:solidFill>
              </a:rPr>
              <a:t>oxythermal</a:t>
            </a:r>
            <a:r>
              <a:rPr lang="en-CA" b="1" dirty="0" smtClean="0">
                <a:solidFill>
                  <a:schemeClr val="tx2">
                    <a:lumMod val="50000"/>
                  </a:schemeClr>
                </a:solidFill>
              </a:rPr>
              <a:t> habitat and Sept-15 VWHO increased post-2010</a:t>
            </a:r>
          </a:p>
          <a:p>
            <a:pPr marL="514350" indent="-514350">
              <a:buNone/>
            </a:pPr>
            <a:endParaRPr lang="en-CA" b="1" dirty="0" smtClean="0">
              <a:solidFill>
                <a:schemeClr val="tx2">
                  <a:lumMod val="50000"/>
                </a:schemeClr>
              </a:solidFill>
            </a:endParaRPr>
          </a:p>
          <a:p>
            <a:pPr marL="514350" indent="-514350">
              <a:buNone/>
            </a:pPr>
            <a:r>
              <a:rPr lang="en-CA" dirty="0" smtClean="0"/>
              <a:t>Is September 15</a:t>
            </a:r>
            <a:r>
              <a:rPr lang="en-CA" baseline="30000" dirty="0" smtClean="0"/>
              <a:t>th</a:t>
            </a:r>
            <a:r>
              <a:rPr lang="en-CA" dirty="0" smtClean="0"/>
              <a:t> still a good date to assess end-of-summer VWHO?</a:t>
            </a:r>
          </a:p>
          <a:p>
            <a:pPr marL="0" indent="0">
              <a:buNone/>
            </a:pPr>
            <a:r>
              <a:rPr lang="en-CA" sz="3100" b="1" dirty="0" smtClean="0">
                <a:solidFill>
                  <a:schemeClr val="tx2">
                    <a:lumMod val="50000"/>
                  </a:schemeClr>
                </a:solidFill>
              </a:rPr>
              <a:t>Although high proportions of optimal habitat persisted for longer into the year, the seasonal habitat minimum often occurred after Sept-15</a:t>
            </a:r>
          </a:p>
          <a:p>
            <a:pPr marL="514350" indent="-514350">
              <a:buNone/>
            </a:pPr>
            <a:endParaRPr lang="en-CA" dirty="0" smtClean="0"/>
          </a:p>
          <a:p>
            <a:pPr marL="514350" indent="-514350">
              <a:buNone/>
            </a:pPr>
            <a:r>
              <a:rPr lang="en-CA" sz="3400" b="1" dirty="0" smtClean="0">
                <a:solidFill>
                  <a:schemeClr val="tx2"/>
                </a:solidFill>
              </a:rPr>
              <a:t>In the other </a:t>
            </a:r>
            <a:r>
              <a:rPr lang="en-CA" sz="3400" b="1" dirty="0" err="1" smtClean="0">
                <a:solidFill>
                  <a:schemeClr val="tx2"/>
                </a:solidFill>
              </a:rPr>
              <a:t>dimictic</a:t>
            </a:r>
            <a:r>
              <a:rPr lang="en-CA" sz="3400" b="1" dirty="0" smtClean="0">
                <a:solidFill>
                  <a:schemeClr val="tx2"/>
                </a:solidFill>
              </a:rPr>
              <a:t> Dorset A lakes:</a:t>
            </a:r>
          </a:p>
          <a:p>
            <a:pPr marL="0" indent="0">
              <a:buNone/>
              <a:tabLst>
                <a:tab pos="0" algn="l"/>
              </a:tabLst>
            </a:pPr>
            <a:r>
              <a:rPr lang="en-CA" dirty="0" smtClean="0"/>
              <a:t>How has VWHO changed over the past 40 years (i.e., are trends common to all lakes)? Are trends driven by changes in hypolimnetic oxygen concentration or volume?</a:t>
            </a:r>
          </a:p>
          <a:p>
            <a:pPr marL="0" indent="0">
              <a:buNone/>
            </a:pPr>
            <a:r>
              <a:rPr lang="en-CA" sz="3100" b="1" dirty="0" smtClean="0">
                <a:solidFill>
                  <a:schemeClr val="tx2">
                    <a:lumMod val="50000"/>
                  </a:schemeClr>
                </a:solidFill>
              </a:rPr>
              <a:t>Increases in VWHO post-2010 were observed at all sites and were driven by increases in hypolimnetic oxygen concentration, hypolimnetic volume, or both variables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aribou1.jpg"/>
          <p:cNvPicPr>
            <a:picLocks noChangeAspect="1"/>
          </p:cNvPicPr>
          <p:nvPr/>
        </p:nvPicPr>
        <p:blipFill>
          <a:blip r:embed="rId3" cstate="print"/>
          <a:stretch>
            <a:fillRect/>
          </a:stretch>
        </p:blipFill>
        <p:spPr>
          <a:xfrm>
            <a:off x="0" y="0"/>
            <a:ext cx="9144000" cy="6858000"/>
          </a:xfrm>
          <a:prstGeom prst="rect">
            <a:avLst/>
          </a:prstGeom>
        </p:spPr>
      </p:pic>
      <p:sp>
        <p:nvSpPr>
          <p:cNvPr id="5" name="Oval 4"/>
          <p:cNvSpPr/>
          <p:nvPr/>
        </p:nvSpPr>
        <p:spPr>
          <a:xfrm>
            <a:off x="2031368" y="5229200"/>
            <a:ext cx="216024" cy="216024"/>
          </a:xfrm>
          <a:prstGeom prst="ellipse">
            <a:avLst/>
          </a:prstGeom>
          <a:solidFill>
            <a:srgbClr val="9CB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6512" y="4149080"/>
            <a:ext cx="9361040" cy="302433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2" descr="http://chone.marinebiodiversity.ca/members/forms-useful-downloads/nserc_logo_color.jpg/at_download/fi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75856" y="5701100"/>
            <a:ext cx="2851784" cy="126382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http://www.am980.ca/files/2014/03/Environment-Canada-Logo.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300192" y="6028824"/>
            <a:ext cx="2700671" cy="65206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http://www.nipigon.net/files/8713/7754/0257/SCI_MNR_logo_bronze.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381" b="21116"/>
          <a:stretch/>
        </p:blipFill>
        <p:spPr bwMode="auto">
          <a:xfrm>
            <a:off x="79442" y="5657197"/>
            <a:ext cx="3124406" cy="116371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Content Placeholder 17"/>
          <p:cNvSpPr>
            <a:spLocks noGrp="1"/>
          </p:cNvSpPr>
          <p:nvPr>
            <p:ph idx="1"/>
          </p:nvPr>
        </p:nvSpPr>
        <p:spPr>
          <a:xfrm>
            <a:off x="457200" y="908720"/>
            <a:ext cx="8229600" cy="4525963"/>
          </a:xfrm>
          <a:solidFill>
            <a:schemeClr val="bg1">
              <a:alpha val="56000"/>
            </a:schemeClr>
          </a:solidFill>
        </p:spPr>
        <p:txBody>
          <a:bodyPr>
            <a:noAutofit/>
          </a:bodyPr>
          <a:lstStyle/>
          <a:p>
            <a:pPr>
              <a:buNone/>
            </a:pPr>
            <a:r>
              <a:rPr lang="en-CA" sz="1600" b="1" dirty="0" smtClean="0"/>
              <a:t>Key Literature </a:t>
            </a:r>
          </a:p>
          <a:p>
            <a:pPr>
              <a:buNone/>
            </a:pPr>
            <a:r>
              <a:rPr lang="en-CA" sz="1600" dirty="0" smtClean="0"/>
              <a:t>Evans DO, </a:t>
            </a:r>
            <a:r>
              <a:rPr lang="en-CA" sz="1600" dirty="0" err="1" smtClean="0"/>
              <a:t>Casselman</a:t>
            </a:r>
            <a:r>
              <a:rPr lang="en-CA" sz="1600" dirty="0" smtClean="0"/>
              <a:t> JM, </a:t>
            </a:r>
            <a:r>
              <a:rPr lang="en-CA" sz="1600" dirty="0" err="1" smtClean="0"/>
              <a:t>Wilox</a:t>
            </a:r>
            <a:r>
              <a:rPr lang="en-CA" sz="1600" dirty="0" smtClean="0"/>
              <a:t> CC. 1991. Effects of exploitation, loss of nursery habitat, and stocking on the dynamics and productivity of Lake Trout populations in Ontario lakes. Ontario Ministry of Natural Resources p. 103.</a:t>
            </a:r>
          </a:p>
          <a:p>
            <a:pPr>
              <a:buNone/>
            </a:pPr>
            <a:r>
              <a:rPr lang="en-CA" sz="1600" dirty="0" smtClean="0"/>
              <a:t>Evans DO. 2007. Effects of hypoxia on scope-for-activity and power capacity of Lake Trout (</a:t>
            </a:r>
            <a:r>
              <a:rPr lang="en-CA" sz="1600" i="1" dirty="0" smtClean="0"/>
              <a:t>Salvelinus namaycush</a:t>
            </a:r>
            <a:r>
              <a:rPr lang="en-CA" sz="1600" dirty="0" smtClean="0"/>
              <a:t>). Can J Fish </a:t>
            </a:r>
            <a:r>
              <a:rPr lang="en-CA" sz="1600" dirty="0" err="1" smtClean="0"/>
              <a:t>Aquat</a:t>
            </a:r>
            <a:r>
              <a:rPr lang="en-CA" sz="1600" dirty="0" smtClean="0"/>
              <a:t> Sci. 64:345–361.</a:t>
            </a:r>
          </a:p>
          <a:p>
            <a:pPr>
              <a:buNone/>
            </a:pPr>
            <a:r>
              <a:rPr lang="en-CA" sz="1600" dirty="0" err="1" smtClean="0"/>
              <a:t>Guzzo</a:t>
            </a:r>
            <a:r>
              <a:rPr lang="en-CA" sz="1600" dirty="0" smtClean="0"/>
              <a:t> MM., </a:t>
            </a:r>
            <a:r>
              <a:rPr lang="en-CA" sz="1600" dirty="0" err="1" smtClean="0"/>
              <a:t>Blanchfield</a:t>
            </a:r>
            <a:r>
              <a:rPr lang="en-CA" sz="1600" dirty="0" smtClean="0"/>
              <a:t> PJ. 2016. Climate change alters the quantity and phenology of habitat for Lake Trout (</a:t>
            </a:r>
            <a:r>
              <a:rPr lang="en-CA" sz="1600" i="1" dirty="0" smtClean="0"/>
              <a:t>Salvelinus namaycush</a:t>
            </a:r>
            <a:r>
              <a:rPr lang="en-CA" sz="1600" dirty="0" smtClean="0"/>
              <a:t>) in small Boreal Shield lakes. Can J Fish </a:t>
            </a:r>
            <a:r>
              <a:rPr lang="en-CA" sz="1600" dirty="0" err="1" smtClean="0"/>
              <a:t>Aquat</a:t>
            </a:r>
            <a:r>
              <a:rPr lang="en-CA" sz="1600" dirty="0" smtClean="0"/>
              <a:t> Sci. 74:871-884. </a:t>
            </a:r>
          </a:p>
          <a:p>
            <a:pPr>
              <a:buNone/>
            </a:pPr>
            <a:r>
              <a:rPr lang="en-CA" sz="1600" dirty="0" smtClean="0"/>
              <a:t>[OMOE] Ontario Ministry of the Environment, Ontario Ministry of Natural Resources, and Ontario Ministry of Municipal Affairs and Housing. 2010. Lakeshore Capacity Assessment Handbook: Protecting Water Quality in Inland Lakes. Ontario. p. 106.</a:t>
            </a:r>
          </a:p>
          <a:p>
            <a:pPr>
              <a:buNone/>
            </a:pPr>
            <a:endParaRPr lang="en-CA" sz="1600" dirty="0" smtClean="0"/>
          </a:p>
          <a:p>
            <a:pPr>
              <a:buNone/>
            </a:pPr>
            <a:endParaRPr lang="en-CA" sz="1600" dirty="0" smtClean="0"/>
          </a:p>
          <a:p>
            <a:endParaRPr lang="en-CA" sz="1600" dirty="0"/>
          </a:p>
        </p:txBody>
      </p:sp>
      <p:pic>
        <p:nvPicPr>
          <p:cNvPr id="17" name="Picture 10" descr="http://sustainablewater.org/wp-content/uploads/2011/07/federation-of-ontario-cottagers-associations-logo.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1520" y="4372640"/>
            <a:ext cx="3230539"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707904" y="4084608"/>
            <a:ext cx="5228257" cy="1464632"/>
          </a:xfrm>
          <a:prstGeom prst="rect">
            <a:avLst/>
          </a:prstGeom>
          <a:noFill/>
          <a:ln w="9525">
            <a:noFill/>
            <a:miter lim="800000"/>
            <a:headEnd/>
            <a:tailEnd/>
          </a:ln>
        </p:spPr>
      </p:pic>
      <p:sp>
        <p:nvSpPr>
          <p:cNvPr id="20" name="Title 18"/>
          <p:cNvSpPr txBox="1">
            <a:spLocks/>
          </p:cNvSpPr>
          <p:nvPr/>
        </p:nvSpPr>
        <p:spPr>
          <a:xfrm>
            <a:off x="0" y="-27384"/>
            <a:ext cx="9144000" cy="737320"/>
          </a:xfrm>
          <a:prstGeom prst="rect">
            <a:avLst/>
          </a:prstGeom>
          <a:noFill/>
          <a:ln>
            <a:no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1" i="0" u="none" strike="noStrike" kern="1200" cap="none" spc="0" normalizeH="0" noProof="0" dirty="0" smtClean="0">
                <a:ln>
                  <a:noFill/>
                </a:ln>
                <a:effectLst/>
                <a:uLnTx/>
                <a:uFillTx/>
                <a:latin typeface="+mj-lt"/>
                <a:ea typeface="+mj-ea"/>
                <a:cs typeface="+mj-cs"/>
              </a:rPr>
              <a:t>Thank You for Listening!</a:t>
            </a:r>
            <a:endParaRPr kumimoji="0" lang="en-CA" sz="4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782813"/>
          <a:ext cx="9144002" cy="5022451"/>
        </p:xfrm>
        <a:graphic>
          <a:graphicData uri="http://schemas.openxmlformats.org/drawingml/2006/table">
            <a:tbl>
              <a:tblPr/>
              <a:tblGrid>
                <a:gridCol w="1708547"/>
                <a:gridCol w="1029003"/>
                <a:gridCol w="1144414"/>
                <a:gridCol w="1143605"/>
                <a:gridCol w="1029810"/>
                <a:gridCol w="1029810"/>
                <a:gridCol w="1029810"/>
                <a:gridCol w="1029003"/>
              </a:tblGrid>
              <a:tr h="430153">
                <a:tc>
                  <a:txBody>
                    <a:bodyPr/>
                    <a:lstStyle/>
                    <a:p>
                      <a:endParaRPr lang="en-CA" sz="1100" dirty="0">
                        <a:latin typeface="Calibri"/>
                        <a:ea typeface="Times New Roman"/>
                        <a:cs typeface="Times New Roman"/>
                      </a:endParaRPr>
                    </a:p>
                  </a:txBody>
                  <a:tcPr marL="57239" marR="57239"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Blue Chalk</a:t>
                      </a:r>
                      <a:endParaRPr lang="en-CA" sz="1100">
                        <a:latin typeface="Times New Roman"/>
                        <a:ea typeface="Times New Roman"/>
                        <a:cs typeface="Times New Roman"/>
                      </a:endParaRPr>
                    </a:p>
                  </a:txBody>
                  <a:tcPr marL="57239" marR="57239"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Chub</a:t>
                      </a:r>
                      <a:endParaRPr lang="en-CA" sz="1100">
                        <a:latin typeface="Times New Roman"/>
                        <a:ea typeface="Times New Roman"/>
                        <a:cs typeface="Times New Roman"/>
                      </a:endParaRPr>
                    </a:p>
                  </a:txBody>
                  <a:tcPr marL="57239" marR="57239"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Crosson</a:t>
                      </a:r>
                      <a:endParaRPr lang="en-CA" sz="1100">
                        <a:latin typeface="Times New Roman"/>
                        <a:ea typeface="Times New Roman"/>
                        <a:cs typeface="Times New Roman"/>
                      </a:endParaRPr>
                    </a:p>
                  </a:txBody>
                  <a:tcPr marL="57239" marR="57239"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Harp</a:t>
                      </a:r>
                      <a:endParaRPr lang="en-CA" sz="1100">
                        <a:latin typeface="Times New Roman"/>
                        <a:ea typeface="Times New Roman"/>
                        <a:cs typeface="Times New Roman"/>
                      </a:endParaRPr>
                    </a:p>
                  </a:txBody>
                  <a:tcPr marL="57239" marR="57239"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Plastic</a:t>
                      </a:r>
                      <a:endParaRPr lang="en-CA" sz="1100">
                        <a:latin typeface="Times New Roman"/>
                        <a:ea typeface="Times New Roman"/>
                        <a:cs typeface="Times New Roman"/>
                      </a:endParaRPr>
                    </a:p>
                  </a:txBody>
                  <a:tcPr marL="57239" marR="57239"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Red Chalk East</a:t>
                      </a:r>
                      <a:endParaRPr lang="en-CA" sz="1100">
                        <a:latin typeface="Times New Roman"/>
                        <a:ea typeface="Times New Roman"/>
                        <a:cs typeface="Times New Roman"/>
                      </a:endParaRPr>
                    </a:p>
                  </a:txBody>
                  <a:tcPr marL="57239" marR="57239"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Red Chalk Main</a:t>
                      </a:r>
                      <a:endParaRPr lang="en-CA" sz="1100">
                        <a:latin typeface="Times New Roman"/>
                        <a:ea typeface="Times New Roman"/>
                        <a:cs typeface="Times New Roman"/>
                      </a:endParaRPr>
                    </a:p>
                  </a:txBody>
                  <a:tcPr marL="57239" marR="57239"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53">
                <a:tc>
                  <a:txBody>
                    <a:bodyPr/>
                    <a:lstStyle/>
                    <a:p>
                      <a:pPr algn="ctr">
                        <a:lnSpc>
                          <a:spcPct val="150000"/>
                        </a:lnSpc>
                        <a:spcAft>
                          <a:spcPts val="0"/>
                        </a:spcAft>
                      </a:pPr>
                      <a:r>
                        <a:rPr lang="en-US" sz="1100" b="1">
                          <a:solidFill>
                            <a:srgbClr val="000000"/>
                          </a:solidFill>
                          <a:latin typeface="Arial"/>
                          <a:ea typeface="Times New Roman"/>
                          <a:cs typeface="Times New Roman"/>
                        </a:rPr>
                        <a:t>Latitude</a:t>
                      </a:r>
                      <a:endParaRPr lang="en-CA" sz="1100">
                        <a:latin typeface="Times New Roman"/>
                        <a:ea typeface="Times New Roman"/>
                        <a:cs typeface="Times New Roman"/>
                      </a:endParaRPr>
                    </a:p>
                  </a:txBody>
                  <a:tcPr marL="57239" marR="572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45° 11' 55.47" N</a:t>
                      </a:r>
                      <a:endParaRPr lang="en-CA" sz="1100">
                        <a:latin typeface="Times New Roman"/>
                        <a:ea typeface="Times New Roman"/>
                        <a:cs typeface="Times New Roman"/>
                      </a:endParaRPr>
                    </a:p>
                  </a:txBody>
                  <a:tcPr marL="57239" marR="572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45° 12' 50.77" N</a:t>
                      </a:r>
                      <a:endParaRPr lang="en-CA" sz="1100">
                        <a:latin typeface="Times New Roman"/>
                        <a:ea typeface="Times New Roman"/>
                        <a:cs typeface="Times New Roman"/>
                      </a:endParaRPr>
                    </a:p>
                  </a:txBody>
                  <a:tcPr marL="57239" marR="572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45° 5'</a:t>
                      </a:r>
                      <a:endParaRPr lang="en-CA" sz="1100">
                        <a:latin typeface="Times New Roman"/>
                        <a:ea typeface="Times New Roman"/>
                        <a:cs typeface="Times New Roman"/>
                      </a:endParaRPr>
                    </a:p>
                    <a:p>
                      <a:pPr algn="ctr">
                        <a:lnSpc>
                          <a:spcPct val="150000"/>
                        </a:lnSpc>
                        <a:spcAft>
                          <a:spcPts val="0"/>
                        </a:spcAft>
                      </a:pPr>
                      <a:r>
                        <a:rPr lang="en-US" sz="1100">
                          <a:solidFill>
                            <a:srgbClr val="000000"/>
                          </a:solidFill>
                          <a:latin typeface="Arial"/>
                          <a:ea typeface="Times New Roman"/>
                          <a:cs typeface="Times New Roman"/>
                        </a:rPr>
                        <a:t>1.75" N</a:t>
                      </a:r>
                      <a:endParaRPr lang="en-CA" sz="1100">
                        <a:latin typeface="Times New Roman"/>
                        <a:ea typeface="Times New Roman"/>
                        <a:cs typeface="Times New Roman"/>
                      </a:endParaRPr>
                    </a:p>
                  </a:txBody>
                  <a:tcPr marL="57239" marR="572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45° 22' 45.70" N</a:t>
                      </a:r>
                      <a:endParaRPr lang="en-CA" sz="1100">
                        <a:latin typeface="Times New Roman"/>
                        <a:ea typeface="Times New Roman"/>
                        <a:cs typeface="Times New Roman"/>
                      </a:endParaRPr>
                    </a:p>
                  </a:txBody>
                  <a:tcPr marL="57239" marR="572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45° 10' 48.55" N</a:t>
                      </a:r>
                      <a:endParaRPr lang="en-CA" sz="1100">
                        <a:latin typeface="Times New Roman"/>
                        <a:ea typeface="Times New Roman"/>
                        <a:cs typeface="Times New Roman"/>
                      </a:endParaRPr>
                    </a:p>
                  </a:txBody>
                  <a:tcPr marL="57239" marR="572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45° 11' 25.00" N</a:t>
                      </a:r>
                      <a:endParaRPr lang="en-CA" sz="1100">
                        <a:latin typeface="Times New Roman"/>
                        <a:ea typeface="Times New Roman"/>
                        <a:cs typeface="Times New Roman"/>
                      </a:endParaRPr>
                    </a:p>
                  </a:txBody>
                  <a:tcPr marL="57239" marR="572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45° 11' 24.93" N</a:t>
                      </a:r>
                      <a:endParaRPr lang="en-CA" sz="1100">
                        <a:latin typeface="Times New Roman"/>
                        <a:ea typeface="Times New Roman"/>
                        <a:cs typeface="Times New Roman"/>
                      </a:endParaRPr>
                    </a:p>
                  </a:txBody>
                  <a:tcPr marL="57239" marR="57239" marT="0" marB="0" anchor="ctr">
                    <a:lnL>
                      <a:noFill/>
                    </a:lnL>
                    <a:lnR>
                      <a:noFill/>
                    </a:lnR>
                    <a:lnT w="12700" cap="flat" cmpd="sng" algn="ctr">
                      <a:solidFill>
                        <a:srgbClr val="000000"/>
                      </a:solidFill>
                      <a:prstDash val="solid"/>
                      <a:round/>
                      <a:headEnd type="none" w="med" len="med"/>
                      <a:tailEnd type="none" w="med" len="med"/>
                    </a:lnT>
                    <a:lnB>
                      <a:noFill/>
                    </a:lnB>
                  </a:tcPr>
                </a:tc>
              </a:tr>
              <a:tr h="430153">
                <a:tc>
                  <a:txBody>
                    <a:bodyPr/>
                    <a:lstStyle/>
                    <a:p>
                      <a:pPr algn="ctr">
                        <a:lnSpc>
                          <a:spcPct val="150000"/>
                        </a:lnSpc>
                        <a:spcAft>
                          <a:spcPts val="0"/>
                        </a:spcAft>
                      </a:pPr>
                      <a:r>
                        <a:rPr lang="en-US" sz="1100" b="1">
                          <a:solidFill>
                            <a:srgbClr val="000000"/>
                          </a:solidFill>
                          <a:latin typeface="Arial"/>
                          <a:ea typeface="Times New Roman"/>
                          <a:cs typeface="Times New Roman"/>
                        </a:rPr>
                        <a:t>Longitude</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78°56' 26.30" W</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78° 58' 56.78" W</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79° 2'</a:t>
                      </a:r>
                      <a:endParaRPr lang="en-CA" sz="1100">
                        <a:latin typeface="Times New Roman"/>
                        <a:ea typeface="Times New Roman"/>
                        <a:cs typeface="Times New Roman"/>
                      </a:endParaRPr>
                    </a:p>
                    <a:p>
                      <a:pPr algn="ctr">
                        <a:lnSpc>
                          <a:spcPct val="150000"/>
                        </a:lnSpc>
                        <a:spcAft>
                          <a:spcPts val="0"/>
                        </a:spcAft>
                      </a:pPr>
                      <a:r>
                        <a:rPr lang="en-US" sz="1100">
                          <a:solidFill>
                            <a:srgbClr val="000000"/>
                          </a:solidFill>
                          <a:latin typeface="Arial"/>
                          <a:ea typeface="Times New Roman"/>
                          <a:cs typeface="Times New Roman"/>
                        </a:rPr>
                        <a:t>5.57" W</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79° 7' 57.40" W</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78° 49' 23.64" W</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78° 56' 26.00" W</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78° 56' 51.33" W</a:t>
                      </a:r>
                      <a:endParaRPr lang="en-CA" sz="1100">
                        <a:latin typeface="Times New Roman"/>
                        <a:ea typeface="Times New Roman"/>
                        <a:cs typeface="Times New Roman"/>
                      </a:endParaRPr>
                    </a:p>
                  </a:txBody>
                  <a:tcPr marL="57239" marR="57239" marT="0" marB="0" anchor="ctr">
                    <a:lnL>
                      <a:noFill/>
                    </a:lnL>
                    <a:lnR>
                      <a:noFill/>
                    </a:lnR>
                    <a:lnT>
                      <a:noFill/>
                    </a:lnT>
                    <a:lnB>
                      <a:noFill/>
                    </a:lnB>
                  </a:tcPr>
                </a:tc>
              </a:tr>
              <a:tr h="259884">
                <a:tc>
                  <a:txBody>
                    <a:bodyPr/>
                    <a:lstStyle/>
                    <a:p>
                      <a:pPr algn="ctr">
                        <a:lnSpc>
                          <a:spcPct val="150000"/>
                        </a:lnSpc>
                        <a:spcAft>
                          <a:spcPts val="0"/>
                        </a:spcAft>
                      </a:pPr>
                      <a:r>
                        <a:rPr lang="en-US" sz="1100" b="1">
                          <a:solidFill>
                            <a:srgbClr val="000000"/>
                          </a:solidFill>
                          <a:latin typeface="Arial"/>
                          <a:ea typeface="Times New Roman"/>
                          <a:cs typeface="Times New Roman"/>
                        </a:rPr>
                        <a:t>Lake Area (ha)</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dirty="0">
                          <a:solidFill>
                            <a:srgbClr val="000000"/>
                          </a:solidFill>
                          <a:latin typeface="Arial"/>
                          <a:ea typeface="Times New Roman"/>
                          <a:cs typeface="Times New Roman"/>
                        </a:rPr>
                        <a:t>52.4</a:t>
                      </a:r>
                      <a:endParaRPr lang="en-CA" sz="1100" dirty="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34.4</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56.7</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71.4</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32.1</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13.1</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44.1</a:t>
                      </a:r>
                      <a:endParaRPr lang="en-CA" sz="1100">
                        <a:latin typeface="Times New Roman"/>
                        <a:ea typeface="Times New Roman"/>
                        <a:cs typeface="Times New Roman"/>
                      </a:endParaRPr>
                    </a:p>
                  </a:txBody>
                  <a:tcPr marL="57239" marR="57239" marT="0" marB="0" anchor="ctr">
                    <a:lnL>
                      <a:noFill/>
                    </a:lnL>
                    <a:lnR>
                      <a:noFill/>
                    </a:lnR>
                    <a:lnT>
                      <a:noFill/>
                    </a:lnT>
                    <a:lnB>
                      <a:noFill/>
                    </a:lnB>
                  </a:tcPr>
                </a:tc>
              </a:tr>
              <a:tr h="246741">
                <a:tc>
                  <a:txBody>
                    <a:bodyPr/>
                    <a:lstStyle/>
                    <a:p>
                      <a:pPr algn="ctr">
                        <a:lnSpc>
                          <a:spcPct val="150000"/>
                        </a:lnSpc>
                        <a:spcAft>
                          <a:spcPts val="0"/>
                        </a:spcAft>
                      </a:pPr>
                      <a:r>
                        <a:rPr lang="en-US" sz="1100" b="1">
                          <a:solidFill>
                            <a:srgbClr val="000000"/>
                          </a:solidFill>
                          <a:latin typeface="Arial"/>
                          <a:ea typeface="Times New Roman"/>
                          <a:cs typeface="Times New Roman"/>
                        </a:rPr>
                        <a:t>Z</a:t>
                      </a:r>
                      <a:r>
                        <a:rPr lang="en-US" sz="1100" b="1" baseline="-25000">
                          <a:solidFill>
                            <a:srgbClr val="000000"/>
                          </a:solidFill>
                          <a:latin typeface="Arial"/>
                          <a:ea typeface="Times New Roman"/>
                          <a:cs typeface="Times New Roman"/>
                        </a:rPr>
                        <a:t>mean</a:t>
                      </a:r>
                      <a:r>
                        <a:rPr lang="en-US" sz="1100" b="1">
                          <a:solidFill>
                            <a:srgbClr val="000000"/>
                          </a:solidFill>
                          <a:latin typeface="Arial"/>
                          <a:ea typeface="Times New Roman"/>
                          <a:cs typeface="Times New Roman"/>
                        </a:rPr>
                        <a:t> (m)</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8.5</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8.9</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9.2</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13.3</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7.9</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5.7</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16.7</a:t>
                      </a:r>
                      <a:endParaRPr lang="en-CA" sz="1100">
                        <a:latin typeface="Times New Roman"/>
                        <a:ea typeface="Times New Roman"/>
                        <a:cs typeface="Times New Roman"/>
                      </a:endParaRPr>
                    </a:p>
                  </a:txBody>
                  <a:tcPr marL="57239" marR="57239" marT="0" marB="0" anchor="ctr">
                    <a:lnL>
                      <a:noFill/>
                    </a:lnL>
                    <a:lnR>
                      <a:noFill/>
                    </a:lnR>
                    <a:lnT>
                      <a:noFill/>
                    </a:lnT>
                    <a:lnB>
                      <a:noFill/>
                    </a:lnB>
                  </a:tcPr>
                </a:tc>
              </a:tr>
              <a:tr h="259287">
                <a:tc>
                  <a:txBody>
                    <a:bodyPr/>
                    <a:lstStyle/>
                    <a:p>
                      <a:pPr algn="ctr">
                        <a:lnSpc>
                          <a:spcPct val="150000"/>
                        </a:lnSpc>
                        <a:spcAft>
                          <a:spcPts val="0"/>
                        </a:spcAft>
                      </a:pPr>
                      <a:r>
                        <a:rPr lang="en-US" sz="1100" b="1">
                          <a:solidFill>
                            <a:srgbClr val="000000"/>
                          </a:solidFill>
                          <a:latin typeface="Arial"/>
                          <a:ea typeface="Times New Roman"/>
                          <a:cs typeface="Times New Roman"/>
                        </a:rPr>
                        <a:t>Z</a:t>
                      </a:r>
                      <a:r>
                        <a:rPr lang="en-US" sz="1100" b="1" baseline="-25000">
                          <a:solidFill>
                            <a:srgbClr val="000000"/>
                          </a:solidFill>
                          <a:latin typeface="Arial"/>
                          <a:ea typeface="Times New Roman"/>
                          <a:cs typeface="Times New Roman"/>
                        </a:rPr>
                        <a:t>max</a:t>
                      </a:r>
                      <a:r>
                        <a:rPr lang="en-US" sz="1100" b="1">
                          <a:solidFill>
                            <a:srgbClr val="000000"/>
                          </a:solidFill>
                          <a:latin typeface="Arial"/>
                          <a:ea typeface="Times New Roman"/>
                          <a:cs typeface="Times New Roman"/>
                        </a:rPr>
                        <a:t> (m)</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23</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27</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25</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37.5</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16.3</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19</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dirty="0">
                          <a:solidFill>
                            <a:srgbClr val="000000"/>
                          </a:solidFill>
                          <a:latin typeface="Arial"/>
                          <a:ea typeface="Times New Roman"/>
                          <a:cs typeface="Times New Roman"/>
                        </a:rPr>
                        <a:t>38</a:t>
                      </a:r>
                      <a:endParaRPr lang="en-CA" sz="1100" dirty="0">
                        <a:latin typeface="Times New Roman"/>
                        <a:ea typeface="Times New Roman"/>
                        <a:cs typeface="Times New Roman"/>
                      </a:endParaRPr>
                    </a:p>
                  </a:txBody>
                  <a:tcPr marL="57239" marR="57239" marT="0" marB="0" anchor="ctr">
                    <a:lnL>
                      <a:noFill/>
                    </a:lnL>
                    <a:lnR>
                      <a:noFill/>
                    </a:lnR>
                    <a:lnT>
                      <a:noFill/>
                    </a:lnT>
                    <a:lnB>
                      <a:noFill/>
                    </a:lnB>
                  </a:tcPr>
                </a:tc>
              </a:tr>
              <a:tr h="430153">
                <a:tc>
                  <a:txBody>
                    <a:bodyPr/>
                    <a:lstStyle/>
                    <a:p>
                      <a:pPr algn="ctr">
                        <a:lnSpc>
                          <a:spcPct val="150000"/>
                        </a:lnSpc>
                        <a:spcAft>
                          <a:spcPts val="0"/>
                        </a:spcAft>
                      </a:pPr>
                      <a:r>
                        <a:rPr lang="en-US" sz="1100" b="1">
                          <a:solidFill>
                            <a:srgbClr val="000000"/>
                          </a:solidFill>
                          <a:latin typeface="Arial"/>
                          <a:ea typeface="Times New Roman"/>
                          <a:cs typeface="Times New Roman"/>
                        </a:rPr>
                        <a:t>Lake Volume</a:t>
                      </a:r>
                      <a:endParaRPr lang="en-CA" sz="1100">
                        <a:latin typeface="Times New Roman"/>
                        <a:ea typeface="Times New Roman"/>
                        <a:cs typeface="Times New Roman"/>
                      </a:endParaRPr>
                    </a:p>
                    <a:p>
                      <a:pPr algn="ctr">
                        <a:lnSpc>
                          <a:spcPct val="150000"/>
                        </a:lnSpc>
                        <a:spcAft>
                          <a:spcPts val="0"/>
                        </a:spcAft>
                      </a:pPr>
                      <a:r>
                        <a:rPr lang="en-US" sz="1100" b="1">
                          <a:solidFill>
                            <a:srgbClr val="000000"/>
                          </a:solidFill>
                          <a:latin typeface="Arial"/>
                          <a:ea typeface="Times New Roman"/>
                          <a:cs typeface="Times New Roman"/>
                        </a:rPr>
                        <a:t>(m</a:t>
                      </a:r>
                      <a:r>
                        <a:rPr lang="en-US" sz="1100" b="1" baseline="30000">
                          <a:solidFill>
                            <a:srgbClr val="000000"/>
                          </a:solidFill>
                          <a:latin typeface="Arial"/>
                          <a:ea typeface="Times New Roman"/>
                          <a:cs typeface="Times New Roman"/>
                        </a:rPr>
                        <a:t>3</a:t>
                      </a:r>
                      <a:r>
                        <a:rPr lang="en-US" sz="1100" b="1">
                          <a:solidFill>
                            <a:srgbClr val="000000"/>
                          </a:solidFill>
                          <a:latin typeface="Arial"/>
                          <a:ea typeface="Times New Roman"/>
                          <a:cs typeface="Times New Roman"/>
                        </a:rPr>
                        <a:t> x 10</a:t>
                      </a:r>
                      <a:r>
                        <a:rPr lang="en-US" sz="1100" b="1" baseline="30000">
                          <a:solidFill>
                            <a:srgbClr val="000000"/>
                          </a:solidFill>
                          <a:latin typeface="Arial"/>
                          <a:ea typeface="Times New Roman"/>
                          <a:cs typeface="Times New Roman"/>
                        </a:rPr>
                        <a:t>4</a:t>
                      </a:r>
                      <a:r>
                        <a:rPr lang="en-US" sz="1100" b="1">
                          <a:solidFill>
                            <a:srgbClr val="000000"/>
                          </a:solidFill>
                          <a:latin typeface="Arial"/>
                          <a:ea typeface="Times New Roman"/>
                          <a:cs typeface="Times New Roman"/>
                        </a:rPr>
                        <a:t>)</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446.8</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304.2</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521.6</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dirty="0">
                          <a:solidFill>
                            <a:srgbClr val="000000"/>
                          </a:solidFill>
                          <a:latin typeface="Arial"/>
                          <a:ea typeface="Times New Roman"/>
                          <a:cs typeface="Times New Roman"/>
                        </a:rPr>
                        <a:t>950.8</a:t>
                      </a:r>
                      <a:endParaRPr lang="en-CA" sz="1100" dirty="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252.4</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74.8</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dirty="0">
                          <a:solidFill>
                            <a:srgbClr val="000000"/>
                          </a:solidFill>
                          <a:latin typeface="Arial"/>
                          <a:ea typeface="Times New Roman"/>
                          <a:cs typeface="Times New Roman"/>
                        </a:rPr>
                        <a:t>735.2</a:t>
                      </a:r>
                      <a:endParaRPr lang="en-CA" sz="1100" dirty="0">
                        <a:latin typeface="Times New Roman"/>
                        <a:ea typeface="Times New Roman"/>
                        <a:cs typeface="Times New Roman"/>
                      </a:endParaRPr>
                    </a:p>
                  </a:txBody>
                  <a:tcPr marL="57239" marR="57239" marT="0" marB="0" anchor="ctr">
                    <a:lnL>
                      <a:noFill/>
                    </a:lnL>
                    <a:lnR>
                      <a:noFill/>
                    </a:lnR>
                    <a:lnT>
                      <a:noFill/>
                    </a:lnT>
                    <a:lnB>
                      <a:noFill/>
                    </a:lnB>
                  </a:tcPr>
                </a:tc>
              </a:tr>
              <a:tr h="430153">
                <a:tc>
                  <a:txBody>
                    <a:bodyPr/>
                    <a:lstStyle/>
                    <a:p>
                      <a:pPr algn="ctr">
                        <a:lnSpc>
                          <a:spcPct val="150000"/>
                        </a:lnSpc>
                        <a:spcAft>
                          <a:spcPts val="0"/>
                        </a:spcAft>
                      </a:pPr>
                      <a:r>
                        <a:rPr lang="en-US" sz="1100" b="1">
                          <a:solidFill>
                            <a:srgbClr val="000000"/>
                          </a:solidFill>
                          <a:latin typeface="Arial"/>
                          <a:ea typeface="Times New Roman"/>
                          <a:cs typeface="Times New Roman"/>
                        </a:rPr>
                        <a:t>Watershed Area (km</a:t>
                      </a:r>
                      <a:r>
                        <a:rPr lang="en-US" sz="1100" b="1" baseline="30000">
                          <a:solidFill>
                            <a:srgbClr val="000000"/>
                          </a:solidFill>
                          <a:latin typeface="Arial"/>
                          <a:ea typeface="Times New Roman"/>
                          <a:cs typeface="Times New Roman"/>
                        </a:rPr>
                        <a:t>2</a:t>
                      </a:r>
                      <a:r>
                        <a:rPr lang="en-US" sz="1100" b="1">
                          <a:solidFill>
                            <a:srgbClr val="000000"/>
                          </a:solidFill>
                          <a:latin typeface="Arial"/>
                          <a:ea typeface="Times New Roman"/>
                          <a:cs typeface="Times New Roman"/>
                        </a:rPr>
                        <a:t>)</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1.583</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3.06</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5.79</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5.42</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1.28</a:t>
                      </a:r>
                      <a:endParaRPr lang="en-CA" sz="1100">
                        <a:latin typeface="Times New Roman"/>
                        <a:ea typeface="Times New Roman"/>
                        <a:cs typeface="Times New Roman"/>
                      </a:endParaRPr>
                    </a:p>
                  </a:txBody>
                  <a:tcPr marL="57239" marR="57239" marT="0" marB="0" anchor="ctr">
                    <a:lnL>
                      <a:noFill/>
                    </a:lnL>
                    <a:lnR>
                      <a:noFill/>
                    </a:lnR>
                    <a:lnT>
                      <a:noFill/>
                    </a:lnT>
                    <a:lnB>
                      <a:noFill/>
                    </a:lnB>
                  </a:tcPr>
                </a:tc>
                <a:tc gridSpan="2">
                  <a:txBody>
                    <a:bodyPr/>
                    <a:lstStyle/>
                    <a:p>
                      <a:pPr algn="ctr">
                        <a:lnSpc>
                          <a:spcPct val="150000"/>
                        </a:lnSpc>
                        <a:spcAft>
                          <a:spcPts val="0"/>
                        </a:spcAft>
                      </a:pPr>
                      <a:r>
                        <a:rPr lang="en-US" sz="1100">
                          <a:solidFill>
                            <a:srgbClr val="000000"/>
                          </a:solidFill>
                          <a:latin typeface="Arial"/>
                          <a:ea typeface="Times New Roman"/>
                          <a:cs typeface="Times New Roman"/>
                        </a:rPr>
                        <a:t>5.89</a:t>
                      </a:r>
                      <a:endParaRPr lang="en-CA" sz="1100">
                        <a:latin typeface="Times New Roman"/>
                        <a:ea typeface="Times New Roman"/>
                        <a:cs typeface="Times New Roman"/>
                      </a:endParaRPr>
                    </a:p>
                  </a:txBody>
                  <a:tcPr marL="57239" marR="57239" marT="0" marB="0" anchor="ctr">
                    <a:lnL>
                      <a:noFill/>
                    </a:lnL>
                    <a:lnR>
                      <a:noFill/>
                    </a:lnR>
                    <a:lnT>
                      <a:noFill/>
                    </a:lnT>
                    <a:lnB>
                      <a:noFill/>
                    </a:lnB>
                  </a:tcPr>
                </a:tc>
                <a:tc hMerge="1">
                  <a:txBody>
                    <a:bodyPr/>
                    <a:lstStyle/>
                    <a:p>
                      <a:endParaRPr lang="en-CA"/>
                    </a:p>
                  </a:txBody>
                  <a:tcPr/>
                </a:tc>
              </a:tr>
              <a:tr h="430153">
                <a:tc>
                  <a:txBody>
                    <a:bodyPr/>
                    <a:lstStyle/>
                    <a:p>
                      <a:pPr algn="ctr">
                        <a:lnSpc>
                          <a:spcPct val="150000"/>
                        </a:lnSpc>
                        <a:spcAft>
                          <a:spcPts val="0"/>
                        </a:spcAft>
                      </a:pPr>
                      <a:r>
                        <a:rPr lang="en-US" sz="1100" b="1">
                          <a:solidFill>
                            <a:srgbClr val="000000"/>
                          </a:solidFill>
                          <a:latin typeface="Arial"/>
                          <a:ea typeface="Times New Roman"/>
                          <a:cs typeface="Times New Roman"/>
                        </a:rPr>
                        <a:t>Mean Residence Time (days)</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1610</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701</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548</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1131</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1204</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912</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912</a:t>
                      </a:r>
                      <a:endParaRPr lang="en-CA" sz="1100">
                        <a:latin typeface="Times New Roman"/>
                        <a:ea typeface="Times New Roman"/>
                        <a:cs typeface="Times New Roman"/>
                      </a:endParaRPr>
                    </a:p>
                  </a:txBody>
                  <a:tcPr marL="57239" marR="57239" marT="0" marB="0" anchor="ctr">
                    <a:lnL>
                      <a:noFill/>
                    </a:lnL>
                    <a:lnR>
                      <a:noFill/>
                    </a:lnR>
                    <a:lnT>
                      <a:noFill/>
                    </a:lnT>
                    <a:lnB>
                      <a:noFill/>
                    </a:lnB>
                  </a:tcPr>
                </a:tc>
              </a:tr>
              <a:tr h="293937">
                <a:tc>
                  <a:txBody>
                    <a:bodyPr/>
                    <a:lstStyle/>
                    <a:p>
                      <a:pPr algn="ctr">
                        <a:lnSpc>
                          <a:spcPct val="150000"/>
                        </a:lnSpc>
                        <a:spcAft>
                          <a:spcPts val="0"/>
                        </a:spcAft>
                      </a:pPr>
                      <a:r>
                        <a:rPr lang="en-US" sz="1100" b="1">
                          <a:solidFill>
                            <a:srgbClr val="000000"/>
                          </a:solidFill>
                          <a:latin typeface="Arial"/>
                          <a:ea typeface="Times New Roman"/>
                          <a:cs typeface="Times New Roman"/>
                        </a:rPr>
                        <a:t>DOC Range (</a:t>
                      </a:r>
                      <a:r>
                        <a:rPr lang="en-US" sz="1100" b="1">
                          <a:latin typeface="Arial"/>
                          <a:ea typeface="Times New Roman"/>
                          <a:cs typeface="Times New Roman"/>
                        </a:rPr>
                        <a:t>mg∙L</a:t>
                      </a:r>
                      <a:r>
                        <a:rPr lang="en-US" sz="1100" b="1" baseline="30000">
                          <a:latin typeface="Arial"/>
                          <a:ea typeface="Times New Roman"/>
                          <a:cs typeface="Times New Roman"/>
                        </a:rPr>
                        <a:t>-1</a:t>
                      </a:r>
                      <a:r>
                        <a:rPr lang="en-US" sz="1100" b="1">
                          <a:solidFill>
                            <a:srgbClr val="000000"/>
                          </a:solidFill>
                          <a:latin typeface="Arial"/>
                          <a:ea typeface="Times New Roman"/>
                          <a:cs typeface="Times New Roman"/>
                        </a:rPr>
                        <a:t>)</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1.63 - 2.50</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4.25 - 6.07</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3.76 - 5.53</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3.50 - 5.66</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1.81 - 2.99</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2.55 - 3.95</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2.29 - 4.40</a:t>
                      </a:r>
                      <a:endParaRPr lang="en-CA" sz="1100">
                        <a:latin typeface="Times New Roman"/>
                        <a:ea typeface="Times New Roman"/>
                        <a:cs typeface="Times New Roman"/>
                      </a:endParaRPr>
                    </a:p>
                  </a:txBody>
                  <a:tcPr marL="57239" marR="57239" marT="0" marB="0" anchor="ctr">
                    <a:lnL>
                      <a:noFill/>
                    </a:lnL>
                    <a:lnR>
                      <a:noFill/>
                    </a:lnR>
                    <a:lnT>
                      <a:noFill/>
                    </a:lnT>
                    <a:lnB>
                      <a:noFill/>
                    </a:lnB>
                  </a:tcPr>
                </a:tc>
              </a:tr>
              <a:tr h="256897">
                <a:tc>
                  <a:txBody>
                    <a:bodyPr/>
                    <a:lstStyle/>
                    <a:p>
                      <a:pPr algn="ctr">
                        <a:lnSpc>
                          <a:spcPct val="150000"/>
                        </a:lnSpc>
                        <a:spcAft>
                          <a:spcPts val="0"/>
                        </a:spcAft>
                      </a:pPr>
                      <a:r>
                        <a:rPr lang="en-US" sz="1100" b="1">
                          <a:solidFill>
                            <a:srgbClr val="000000"/>
                          </a:solidFill>
                          <a:latin typeface="Arial"/>
                          <a:ea typeface="Times New Roman"/>
                          <a:cs typeface="Times New Roman"/>
                        </a:rPr>
                        <a:t>TP Range (μ</a:t>
                      </a:r>
                      <a:r>
                        <a:rPr lang="en-US" sz="1100" b="1">
                          <a:latin typeface="Arial"/>
                          <a:ea typeface="Times New Roman"/>
                          <a:cs typeface="Times New Roman"/>
                        </a:rPr>
                        <a:t>g∙L</a:t>
                      </a:r>
                      <a:r>
                        <a:rPr lang="en-US" sz="1100" b="1" baseline="30000">
                          <a:latin typeface="Arial"/>
                          <a:ea typeface="Times New Roman"/>
                          <a:cs typeface="Times New Roman"/>
                        </a:rPr>
                        <a:t>-1</a:t>
                      </a:r>
                      <a:r>
                        <a:rPr lang="en-US" sz="1100" b="1">
                          <a:solidFill>
                            <a:srgbClr val="000000"/>
                          </a:solidFill>
                          <a:latin typeface="Arial"/>
                          <a:ea typeface="Times New Roman"/>
                          <a:cs typeface="Times New Roman"/>
                        </a:rPr>
                        <a:t>)</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5.17 - 8.00</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7.33 - 12.57</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7.38 - 12.52</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5.02 - 9.02</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3.54 - 8.15</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5.18 - 8.58</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3.95 - 5.94</a:t>
                      </a:r>
                      <a:endParaRPr lang="en-CA" sz="1100">
                        <a:latin typeface="Times New Roman"/>
                        <a:ea typeface="Times New Roman"/>
                        <a:cs typeface="Times New Roman"/>
                      </a:endParaRPr>
                    </a:p>
                  </a:txBody>
                  <a:tcPr marL="57239" marR="57239" marT="0" marB="0" anchor="ctr">
                    <a:lnL>
                      <a:noFill/>
                    </a:lnL>
                    <a:lnR>
                      <a:noFill/>
                    </a:lnR>
                    <a:lnT>
                      <a:noFill/>
                    </a:lnT>
                    <a:lnB>
                      <a:noFill/>
                    </a:lnB>
                  </a:tcPr>
                </a:tc>
              </a:tr>
              <a:tr h="253313">
                <a:tc>
                  <a:txBody>
                    <a:bodyPr/>
                    <a:lstStyle/>
                    <a:p>
                      <a:pPr algn="ctr">
                        <a:lnSpc>
                          <a:spcPct val="150000"/>
                        </a:lnSpc>
                        <a:spcAft>
                          <a:spcPts val="0"/>
                        </a:spcAft>
                      </a:pPr>
                      <a:r>
                        <a:rPr lang="en-US" sz="1100" b="1">
                          <a:solidFill>
                            <a:srgbClr val="000000"/>
                          </a:solidFill>
                          <a:latin typeface="Arial"/>
                          <a:ea typeface="Times New Roman"/>
                          <a:cs typeface="Times New Roman"/>
                        </a:rPr>
                        <a:t>pH Range</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6.44 - 6.92</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5.48 - 6.05</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5.33 - 5.98</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6.14 - 6.62</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5.51 - 6.04</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6.27 - 6.66</a:t>
                      </a:r>
                      <a:endParaRPr lang="en-CA" sz="1100">
                        <a:latin typeface="Times New Roman"/>
                        <a:ea typeface="Times New Roman"/>
                        <a:cs typeface="Times New Roman"/>
                      </a:endParaRPr>
                    </a:p>
                  </a:txBody>
                  <a:tcPr marL="57239" marR="57239" marT="0" marB="0" anchor="ctr">
                    <a:lnL>
                      <a:noFill/>
                    </a:lnL>
                    <a:lnR>
                      <a:noFill/>
                    </a:lnR>
                    <a:lnT>
                      <a:noFill/>
                    </a:lnT>
                    <a:lnB>
                      <a:noFill/>
                    </a:lnB>
                  </a:tcPr>
                </a:tc>
                <a:tc>
                  <a:txBody>
                    <a:bodyPr/>
                    <a:lstStyle/>
                    <a:p>
                      <a:pPr algn="ctr">
                        <a:lnSpc>
                          <a:spcPct val="150000"/>
                        </a:lnSpc>
                        <a:spcAft>
                          <a:spcPts val="0"/>
                        </a:spcAft>
                      </a:pPr>
                      <a:r>
                        <a:rPr lang="en-US" sz="1100">
                          <a:solidFill>
                            <a:srgbClr val="000000"/>
                          </a:solidFill>
                          <a:latin typeface="Arial"/>
                          <a:ea typeface="Times New Roman"/>
                          <a:cs typeface="Times New Roman"/>
                        </a:rPr>
                        <a:t>6.12 - 6.60</a:t>
                      </a:r>
                      <a:endParaRPr lang="en-CA" sz="1100">
                        <a:latin typeface="Times New Roman"/>
                        <a:ea typeface="Times New Roman"/>
                        <a:cs typeface="Times New Roman"/>
                      </a:endParaRPr>
                    </a:p>
                  </a:txBody>
                  <a:tcPr marL="57239" marR="57239" marT="0" marB="0" anchor="ctr">
                    <a:lnL>
                      <a:noFill/>
                    </a:lnL>
                    <a:lnR>
                      <a:noFill/>
                    </a:lnR>
                    <a:lnT>
                      <a:noFill/>
                    </a:lnT>
                    <a:lnB>
                      <a:noFill/>
                    </a:lnB>
                  </a:tcPr>
                </a:tc>
              </a:tr>
              <a:tr h="430153">
                <a:tc>
                  <a:txBody>
                    <a:bodyPr/>
                    <a:lstStyle/>
                    <a:p>
                      <a:pPr algn="ctr">
                        <a:lnSpc>
                          <a:spcPct val="150000"/>
                        </a:lnSpc>
                        <a:spcAft>
                          <a:spcPts val="0"/>
                        </a:spcAft>
                      </a:pPr>
                      <a:r>
                        <a:rPr lang="en-US" sz="1100" b="1">
                          <a:solidFill>
                            <a:srgbClr val="000000"/>
                          </a:solidFill>
                          <a:latin typeface="Arial"/>
                          <a:ea typeface="Times New Roman"/>
                          <a:cs typeface="Times New Roman"/>
                        </a:rPr>
                        <a:t>Number of cottages/ dwellings </a:t>
                      </a:r>
                      <a:endParaRPr lang="en-CA" sz="1100">
                        <a:latin typeface="Times New Roman"/>
                        <a:ea typeface="Times New Roman"/>
                        <a:cs typeface="Times New Roman"/>
                      </a:endParaRPr>
                    </a:p>
                  </a:txBody>
                  <a:tcPr marL="57239" marR="57239"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15</a:t>
                      </a:r>
                      <a:endParaRPr lang="en-CA" sz="1100">
                        <a:latin typeface="Times New Roman"/>
                        <a:ea typeface="Times New Roman"/>
                        <a:cs typeface="Times New Roman"/>
                      </a:endParaRPr>
                    </a:p>
                  </a:txBody>
                  <a:tcPr marL="57239" marR="57239"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25</a:t>
                      </a:r>
                      <a:endParaRPr lang="en-CA" sz="1100">
                        <a:latin typeface="Times New Roman"/>
                        <a:ea typeface="Times New Roman"/>
                        <a:cs typeface="Times New Roman"/>
                      </a:endParaRPr>
                    </a:p>
                  </a:txBody>
                  <a:tcPr marL="57239" marR="57239"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0</a:t>
                      </a:r>
                      <a:endParaRPr lang="en-CA" sz="1100">
                        <a:latin typeface="Times New Roman"/>
                        <a:ea typeface="Times New Roman"/>
                        <a:cs typeface="Times New Roman"/>
                      </a:endParaRPr>
                    </a:p>
                  </a:txBody>
                  <a:tcPr marL="57239" marR="57239"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90</a:t>
                      </a:r>
                      <a:endParaRPr lang="en-CA" sz="1100">
                        <a:latin typeface="Times New Roman"/>
                        <a:ea typeface="Times New Roman"/>
                        <a:cs typeface="Times New Roman"/>
                      </a:endParaRPr>
                    </a:p>
                  </a:txBody>
                  <a:tcPr marL="57239" marR="57239"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0</a:t>
                      </a:r>
                      <a:endParaRPr lang="en-CA" sz="1100">
                        <a:latin typeface="Times New Roman"/>
                        <a:ea typeface="Times New Roman"/>
                        <a:cs typeface="Times New Roman"/>
                      </a:endParaRPr>
                    </a:p>
                  </a:txBody>
                  <a:tcPr marL="57239" marR="57239" marT="0" marB="0" anchor="ctr">
                    <a:lnL>
                      <a:noFill/>
                    </a:lnL>
                    <a:lnR>
                      <a:noFill/>
                    </a:lnR>
                    <a:lnT>
                      <a:noFill/>
                    </a:lnT>
                    <a:lnB w="28575"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1100" dirty="0">
                          <a:solidFill>
                            <a:srgbClr val="000000"/>
                          </a:solidFill>
                          <a:latin typeface="Arial"/>
                          <a:ea typeface="Times New Roman"/>
                          <a:cs typeface="Times New Roman"/>
                        </a:rPr>
                        <a:t>10</a:t>
                      </a:r>
                      <a:endParaRPr lang="en-CA" sz="1100" dirty="0">
                        <a:latin typeface="Times New Roman"/>
                        <a:ea typeface="Times New Roman"/>
                        <a:cs typeface="Times New Roman"/>
                      </a:endParaRPr>
                    </a:p>
                  </a:txBody>
                  <a:tcPr marL="57239" marR="57239"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CA"/>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laire\Documents\Queen's MSc\Lake Trout\Late Summer DO\Analyses\Regression Trees\RT_HPRCM_v3_april29.png"/>
          <p:cNvPicPr/>
          <p:nvPr/>
        </p:nvPicPr>
        <p:blipFill>
          <a:blip r:embed="rId3" cstate="print"/>
          <a:srcRect/>
          <a:stretch>
            <a:fillRect/>
          </a:stretch>
        </p:blipFill>
        <p:spPr bwMode="auto">
          <a:xfrm>
            <a:off x="4084766" y="1724506"/>
            <a:ext cx="4951730" cy="3648710"/>
          </a:xfrm>
          <a:prstGeom prst="rect">
            <a:avLst/>
          </a:prstGeom>
          <a:noFill/>
          <a:ln w="9525">
            <a:noFill/>
            <a:miter lim="800000"/>
            <a:headEnd/>
            <a:tailEnd/>
          </a:ln>
        </p:spPr>
      </p:pic>
      <p:sp>
        <p:nvSpPr>
          <p:cNvPr id="3"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noProof="0" dirty="0" smtClean="0">
                <a:ln>
                  <a:noFill/>
                </a:ln>
                <a:solidFill>
                  <a:schemeClr val="bg1"/>
                </a:solidFill>
                <a:effectLst/>
                <a:uLnTx/>
                <a:uFillTx/>
                <a:latin typeface="+mj-lt"/>
                <a:ea typeface="+mj-ea"/>
                <a:cs typeface="+mj-cs"/>
              </a:rPr>
              <a:t>Regression Tree Analysis </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4876854" y="908720"/>
            <a:ext cx="3456384" cy="461665"/>
          </a:xfrm>
          <a:prstGeom prst="rect">
            <a:avLst/>
          </a:prstGeom>
          <a:noFill/>
        </p:spPr>
        <p:txBody>
          <a:bodyPr wrap="square" rtlCol="0">
            <a:spAutoFit/>
          </a:bodyPr>
          <a:lstStyle/>
          <a:p>
            <a:pPr algn="ctr"/>
            <a:r>
              <a:rPr lang="en-CA" sz="2400" b="1" dirty="0" smtClean="0">
                <a:solidFill>
                  <a:sysClr val="windowText" lastClr="000000"/>
                </a:solidFill>
              </a:rPr>
              <a:t>VWHO Tree</a:t>
            </a:r>
          </a:p>
        </p:txBody>
      </p:sp>
      <p:sp>
        <p:nvSpPr>
          <p:cNvPr id="6" name="TextBox 5"/>
          <p:cNvSpPr txBox="1"/>
          <p:nvPr/>
        </p:nvSpPr>
        <p:spPr>
          <a:xfrm>
            <a:off x="251520" y="1146224"/>
            <a:ext cx="4248472" cy="4524315"/>
          </a:xfrm>
          <a:prstGeom prst="rect">
            <a:avLst/>
          </a:prstGeom>
          <a:noFill/>
        </p:spPr>
        <p:txBody>
          <a:bodyPr wrap="square" rtlCol="0">
            <a:spAutoFit/>
          </a:bodyPr>
          <a:lstStyle/>
          <a:p>
            <a:r>
              <a:rPr lang="en-CA" sz="2400" dirty="0" smtClean="0">
                <a:solidFill>
                  <a:sysClr val="windowText" lastClr="000000"/>
                </a:solidFill>
              </a:rPr>
              <a:t>TP (r = -0.49), DOC (r= -0.39), and average winter temperature (r= 0.31) were the most correlated with VWHO </a:t>
            </a:r>
          </a:p>
          <a:p>
            <a:endParaRPr lang="en-CA" sz="2400" dirty="0" smtClean="0">
              <a:solidFill>
                <a:sysClr val="windowText" lastClr="000000"/>
              </a:solidFill>
            </a:endParaRPr>
          </a:p>
          <a:p>
            <a:r>
              <a:rPr lang="en-CA" sz="2400" dirty="0" smtClean="0">
                <a:solidFill>
                  <a:sysClr val="windowText" lastClr="000000"/>
                </a:solidFill>
              </a:rPr>
              <a:t>Lowest VWHO was observed when TP &gt;= 5.2 </a:t>
            </a:r>
            <a:r>
              <a:rPr lang="el-GR" sz="2400" dirty="0" smtClean="0">
                <a:solidFill>
                  <a:sysClr val="windowText" lastClr="000000"/>
                </a:solidFill>
              </a:rPr>
              <a:t>μ</a:t>
            </a:r>
            <a:r>
              <a:rPr lang="en-CA" sz="2400" dirty="0" smtClean="0">
                <a:solidFill>
                  <a:sysClr val="windowText" lastClr="000000"/>
                </a:solidFill>
              </a:rPr>
              <a:t>g/L</a:t>
            </a:r>
          </a:p>
          <a:p>
            <a:endParaRPr lang="en-CA" sz="2400" dirty="0" smtClean="0">
              <a:solidFill>
                <a:sysClr val="windowText" lastClr="000000"/>
              </a:solidFill>
            </a:endParaRPr>
          </a:p>
          <a:p>
            <a:r>
              <a:rPr lang="en-CA" sz="2400" dirty="0" smtClean="0">
                <a:solidFill>
                  <a:sysClr val="windowText" lastClr="000000"/>
                </a:solidFill>
              </a:rPr>
              <a:t>Highest VWHO was observed when TP &lt; 5.2 </a:t>
            </a:r>
            <a:r>
              <a:rPr lang="el-GR" sz="2400" dirty="0" smtClean="0">
                <a:solidFill>
                  <a:sysClr val="windowText" lastClr="000000"/>
                </a:solidFill>
              </a:rPr>
              <a:t>μ</a:t>
            </a:r>
            <a:r>
              <a:rPr lang="en-CA" sz="2400" dirty="0" smtClean="0">
                <a:solidFill>
                  <a:sysClr val="windowText" lastClr="000000"/>
                </a:solidFill>
              </a:rPr>
              <a:t>g/L and when     winter temperatures  were warmer than -8.4 °C</a:t>
            </a:r>
          </a:p>
        </p:txBody>
      </p:sp>
      <p:sp>
        <p:nvSpPr>
          <p:cNvPr id="7" name="TextBox 6"/>
          <p:cNvSpPr txBox="1"/>
          <p:nvPr/>
        </p:nvSpPr>
        <p:spPr>
          <a:xfrm>
            <a:off x="4680520" y="1196752"/>
            <a:ext cx="4932040" cy="461665"/>
          </a:xfrm>
          <a:prstGeom prst="rect">
            <a:avLst/>
          </a:prstGeom>
          <a:noFill/>
        </p:spPr>
        <p:txBody>
          <a:bodyPr wrap="square" rtlCol="0">
            <a:spAutoFit/>
          </a:bodyPr>
          <a:lstStyle/>
          <a:p>
            <a:r>
              <a:rPr lang="en-CA" sz="2400" dirty="0" smtClean="0">
                <a:solidFill>
                  <a:sysClr val="windowText" lastClr="000000"/>
                </a:solidFill>
              </a:rPr>
              <a:t>R</a:t>
            </a:r>
            <a:r>
              <a:rPr lang="en-CA" sz="2400" baseline="30000" dirty="0" smtClean="0">
                <a:solidFill>
                  <a:sysClr val="windowText" lastClr="000000"/>
                </a:solidFill>
              </a:rPr>
              <a:t>2</a:t>
            </a:r>
            <a:r>
              <a:rPr lang="en-CA" sz="2400" dirty="0" smtClean="0">
                <a:solidFill>
                  <a:sysClr val="windowText" lastClr="000000"/>
                </a:solidFill>
              </a:rPr>
              <a:t> = 0.33 , root node error = 0.82</a:t>
            </a:r>
          </a:p>
        </p:txBody>
      </p:sp>
      <p:sp>
        <p:nvSpPr>
          <p:cNvPr id="8" name="TextBox 7"/>
          <p:cNvSpPr txBox="1"/>
          <p:nvPr/>
        </p:nvSpPr>
        <p:spPr>
          <a:xfrm>
            <a:off x="194329" y="5991671"/>
            <a:ext cx="8698151" cy="400110"/>
          </a:xfrm>
          <a:prstGeom prst="rect">
            <a:avLst/>
          </a:prstGeom>
          <a:noFill/>
          <a:ln>
            <a:solidFill>
              <a:schemeClr val="tx2"/>
            </a:solidFill>
          </a:ln>
        </p:spPr>
        <p:txBody>
          <a:bodyPr wrap="square" rtlCol="0">
            <a:spAutoFit/>
          </a:bodyPr>
          <a:lstStyle/>
          <a:p>
            <a:pPr algn="ctr"/>
            <a:r>
              <a:rPr lang="en-CA" sz="2000" dirty="0" smtClean="0">
                <a:solidFill>
                  <a:sysClr val="windowText" lastClr="000000"/>
                </a:solidFill>
              </a:rPr>
              <a:t>Volume Tree: R</a:t>
            </a:r>
            <a:r>
              <a:rPr lang="en-CA" sz="2000" baseline="30000" dirty="0" smtClean="0">
                <a:solidFill>
                  <a:sysClr val="windowText" lastClr="000000"/>
                </a:solidFill>
              </a:rPr>
              <a:t>2</a:t>
            </a:r>
            <a:r>
              <a:rPr lang="en-CA" sz="2000" dirty="0" smtClean="0">
                <a:solidFill>
                  <a:sysClr val="windowText" lastClr="000000"/>
                </a:solidFill>
              </a:rPr>
              <a:t> = 0.73, included DOC , [DO] Tree: R</a:t>
            </a:r>
            <a:r>
              <a:rPr lang="en-CA" sz="2000" baseline="30000" dirty="0" smtClean="0">
                <a:solidFill>
                  <a:sysClr val="windowText" lastClr="000000"/>
                </a:solidFill>
              </a:rPr>
              <a:t>2</a:t>
            </a:r>
            <a:r>
              <a:rPr lang="en-CA" sz="2000" dirty="0" smtClean="0">
                <a:solidFill>
                  <a:sysClr val="windowText" lastClr="000000"/>
                </a:solidFill>
              </a:rPr>
              <a:t> = 0.22, included 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2007" y="764704"/>
          <a:ext cx="9036497" cy="1725607"/>
        </p:xfrm>
        <a:graphic>
          <a:graphicData uri="http://schemas.openxmlformats.org/drawingml/2006/table">
            <a:tbl>
              <a:tblPr/>
              <a:tblGrid>
                <a:gridCol w="1325312"/>
                <a:gridCol w="1806528"/>
                <a:gridCol w="1872208"/>
                <a:gridCol w="2016224"/>
                <a:gridCol w="2016225"/>
              </a:tblGrid>
              <a:tr h="619885">
                <a:tc>
                  <a:txBody>
                    <a:bodyPr/>
                    <a:lstStyle/>
                    <a:p>
                      <a:endParaRPr lang="en-CA" sz="1400" dirty="0">
                        <a:latin typeface="Calibri"/>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dirty="0">
                          <a:solidFill>
                            <a:srgbClr val="000000"/>
                          </a:solidFill>
                          <a:latin typeface="Arial"/>
                          <a:ea typeface="Times New Roman"/>
                          <a:cs typeface="Times New Roman"/>
                        </a:rPr>
                        <a:t>Sept-15 VWHO</a:t>
                      </a:r>
                      <a:endParaRPr lang="en-CA" sz="1400" dirty="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dirty="0">
                          <a:solidFill>
                            <a:srgbClr val="000000"/>
                          </a:solidFill>
                          <a:latin typeface="Arial"/>
                          <a:ea typeface="Times New Roman"/>
                          <a:cs typeface="Times New Roman"/>
                        </a:rPr>
                        <a:t>Sept-15 Mean hypolimnetic [DO]</a:t>
                      </a:r>
                      <a:endParaRPr lang="en-CA" sz="1400" dirty="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a:solidFill>
                            <a:srgbClr val="000000"/>
                          </a:solidFill>
                          <a:latin typeface="Arial"/>
                          <a:ea typeface="Times New Roman"/>
                          <a:cs typeface="Times New Roman"/>
                        </a:rPr>
                        <a:t>Sept-15 Hypolimnetic Volume</a:t>
                      </a:r>
                      <a:endParaRPr lang="en-CA" sz="1400">
                        <a:latin typeface="Times New Roman"/>
                        <a:ea typeface="Times New Roman"/>
                        <a:cs typeface="Times New Roman"/>
                      </a:endParaRPr>
                    </a:p>
                  </a:txBody>
                  <a:tcPr marL="88537" marR="88537"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CA" sz="1400">
                          <a:solidFill>
                            <a:srgbClr val="000000"/>
                          </a:solidFill>
                          <a:latin typeface="Arial"/>
                          <a:ea typeface="Times New Roman"/>
                          <a:cs typeface="Times New Roman"/>
                        </a:rPr>
                        <a:t>Sept-15 Thermocline Depth</a:t>
                      </a:r>
                      <a:endParaRPr lang="en-CA" sz="1400">
                        <a:latin typeface="Times New Roman"/>
                        <a:ea typeface="Times New Roman"/>
                        <a:cs typeface="Times New Roman"/>
                      </a:endParaRPr>
                    </a:p>
                  </a:txBody>
                  <a:tcPr marL="88537" marR="88537"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885">
                <a:tc>
                  <a:txBody>
                    <a:bodyPr/>
                    <a:lstStyle/>
                    <a:p>
                      <a:pPr algn="ctr">
                        <a:lnSpc>
                          <a:spcPct val="150000"/>
                        </a:lnSpc>
                        <a:spcAft>
                          <a:spcPts val="0"/>
                        </a:spcAft>
                      </a:pPr>
                      <a:r>
                        <a:rPr lang="en-CA" sz="1400" dirty="0" err="1" smtClean="0">
                          <a:solidFill>
                            <a:srgbClr val="000000"/>
                          </a:solidFill>
                          <a:latin typeface="Arial"/>
                          <a:ea typeface="Times New Roman"/>
                          <a:cs typeface="Times New Roman"/>
                        </a:rPr>
                        <a:t>r</a:t>
                      </a:r>
                      <a:r>
                        <a:rPr lang="en-CA" sz="1400" baseline="-25000" dirty="0" err="1" smtClean="0">
                          <a:solidFill>
                            <a:srgbClr val="000000"/>
                          </a:solidFill>
                          <a:latin typeface="Arial"/>
                          <a:ea typeface="Times New Roman"/>
                          <a:cs typeface="Times New Roman"/>
                        </a:rPr>
                        <a:t>i</a:t>
                      </a:r>
                      <a:endParaRPr lang="en-CA" sz="1400" baseline="-25000" dirty="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dirty="0" smtClean="0">
                          <a:solidFill>
                            <a:srgbClr val="000000"/>
                          </a:solidFill>
                          <a:latin typeface="Arial"/>
                          <a:ea typeface="Times New Roman"/>
                          <a:cs typeface="Times New Roman"/>
                        </a:rPr>
                        <a:t>0.58</a:t>
                      </a:r>
                      <a:r>
                        <a:rPr lang="en-US" sz="1400" baseline="0" dirty="0" smtClean="0">
                          <a:solidFill>
                            <a:srgbClr val="000000"/>
                          </a:solidFill>
                          <a:latin typeface="Arial"/>
                          <a:ea typeface="Times New Roman"/>
                          <a:cs typeface="Times New Roman"/>
                        </a:rPr>
                        <a:t> (p &lt; 0.01)</a:t>
                      </a:r>
                      <a:endParaRPr lang="en-CA" sz="1400" dirty="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dirty="0" smtClean="0">
                          <a:solidFill>
                            <a:srgbClr val="000000"/>
                          </a:solidFill>
                          <a:latin typeface="Arial"/>
                          <a:ea typeface="Times New Roman"/>
                          <a:cs typeface="Times New Roman"/>
                        </a:rPr>
                        <a:t>0.54</a:t>
                      </a:r>
                      <a:r>
                        <a:rPr lang="en-US" sz="1400" baseline="0" dirty="0" smtClean="0">
                          <a:solidFill>
                            <a:srgbClr val="000000"/>
                          </a:solidFill>
                          <a:latin typeface="Arial"/>
                          <a:ea typeface="Times New Roman"/>
                          <a:cs typeface="Times New Roman"/>
                        </a:rPr>
                        <a:t> (p &lt; 0.01)</a:t>
                      </a:r>
                      <a:endParaRPr lang="en-CA" sz="1400" dirty="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smtClean="0">
                          <a:solidFill>
                            <a:srgbClr val="000000"/>
                          </a:solidFill>
                          <a:latin typeface="Arial"/>
                          <a:ea typeface="Times New Roman"/>
                          <a:cs typeface="Times New Roman"/>
                        </a:rPr>
                        <a:t>0.35</a:t>
                      </a:r>
                      <a:r>
                        <a:rPr lang="en-US" sz="1400" baseline="0" smtClean="0">
                          <a:solidFill>
                            <a:srgbClr val="000000"/>
                          </a:solidFill>
                          <a:latin typeface="Arial"/>
                          <a:ea typeface="Times New Roman"/>
                          <a:cs typeface="Times New Roman"/>
                        </a:rPr>
                        <a:t> (p &lt; 0.01)</a:t>
                      </a:r>
                      <a:endParaRPr lang="en-CA" sz="1400" dirty="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400" dirty="0" smtClean="0">
                          <a:solidFill>
                            <a:srgbClr val="000000"/>
                          </a:solidFill>
                          <a:latin typeface="Arial"/>
                          <a:ea typeface="Times New Roman"/>
                          <a:cs typeface="Times New Roman"/>
                        </a:rPr>
                        <a:t>0.40</a:t>
                      </a:r>
                      <a:r>
                        <a:rPr lang="en-US" sz="1400" baseline="0" dirty="0" smtClean="0">
                          <a:solidFill>
                            <a:srgbClr val="000000"/>
                          </a:solidFill>
                          <a:latin typeface="Arial"/>
                          <a:ea typeface="Times New Roman"/>
                          <a:cs typeface="Times New Roman"/>
                        </a:rPr>
                        <a:t> (p &lt; 0.01)</a:t>
                      </a:r>
                      <a:endParaRPr lang="en-CA" sz="1400" dirty="0">
                        <a:latin typeface="Times New Roman"/>
                        <a:ea typeface="Times New Roman"/>
                        <a:cs typeface="Times New Roman"/>
                      </a:endParaRPr>
                    </a:p>
                  </a:txBody>
                  <a:tcPr marL="88537" marR="88537" marT="0" marB="0" anchor="ctr">
                    <a:lnL>
                      <a:noFill/>
                    </a:lnL>
                    <a:lnR>
                      <a:noFill/>
                    </a:lnR>
                    <a:lnT w="12700" cap="flat" cmpd="sng" algn="ctr">
                      <a:solidFill>
                        <a:srgbClr val="000000"/>
                      </a:solidFill>
                      <a:prstDash val="solid"/>
                      <a:round/>
                      <a:headEnd type="none" w="med" len="med"/>
                      <a:tailEnd type="none" w="med" len="med"/>
                    </a:lnT>
                    <a:lnB>
                      <a:noFill/>
                    </a:lnB>
                  </a:tcPr>
                </a:tc>
              </a:tr>
              <a:tr h="465642">
                <a:tc>
                  <a:txBody>
                    <a:bodyPr/>
                    <a:lstStyle/>
                    <a:p>
                      <a:pPr algn="ctr">
                        <a:lnSpc>
                          <a:spcPct val="150000"/>
                        </a:lnSpc>
                        <a:spcAft>
                          <a:spcPts val="0"/>
                        </a:spcAft>
                      </a:pPr>
                      <a:r>
                        <a:rPr lang="en-CA" sz="1400" dirty="0" smtClean="0">
                          <a:latin typeface="Arial" pitchFamily="34" charset="0"/>
                          <a:ea typeface="Times New Roman"/>
                          <a:cs typeface="Arial" pitchFamily="34" charset="0"/>
                        </a:rPr>
                        <a:t>Notes</a:t>
                      </a:r>
                      <a:endParaRPr lang="en-CA" sz="1400" dirty="0">
                        <a:latin typeface="Arial" pitchFamily="34" charset="0"/>
                        <a:ea typeface="Times New Roman"/>
                        <a:cs typeface="Arial" pitchFamily="34" charset="0"/>
                      </a:endParaRPr>
                    </a:p>
                  </a:txBody>
                  <a:tcPr marL="88537" marR="88537"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CA" sz="1400" dirty="0" smtClean="0">
                          <a:latin typeface="Arial" pitchFamily="34" charset="0"/>
                          <a:ea typeface="Times New Roman"/>
                          <a:cs typeface="Arial" pitchFamily="34" charset="0"/>
                        </a:rPr>
                        <a:t>Excluding</a:t>
                      </a:r>
                      <a:r>
                        <a:rPr lang="en-CA" sz="1400" baseline="0" dirty="0" smtClean="0">
                          <a:latin typeface="Arial" pitchFamily="34" charset="0"/>
                          <a:ea typeface="Times New Roman"/>
                          <a:cs typeface="Arial" pitchFamily="34" charset="0"/>
                        </a:rPr>
                        <a:t> Plastic</a:t>
                      </a:r>
                      <a:endParaRPr lang="en-CA" sz="1400" dirty="0">
                        <a:latin typeface="Arial" pitchFamily="34" charset="0"/>
                        <a:ea typeface="Times New Roman"/>
                        <a:cs typeface="Arial" pitchFamily="34" charset="0"/>
                      </a:endParaRPr>
                    </a:p>
                  </a:txBody>
                  <a:tcPr marL="88537" marR="88537"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dirty="0" smtClean="0">
                          <a:latin typeface="Arial" pitchFamily="34" charset="0"/>
                          <a:ea typeface="Times New Roman"/>
                          <a:cs typeface="Arial" pitchFamily="34" charset="0"/>
                        </a:rPr>
                        <a:t>Excluding</a:t>
                      </a:r>
                      <a:r>
                        <a:rPr lang="en-CA" sz="1400" baseline="0" dirty="0" smtClean="0">
                          <a:latin typeface="Arial" pitchFamily="34" charset="0"/>
                          <a:ea typeface="Times New Roman"/>
                          <a:cs typeface="Arial" pitchFamily="34" charset="0"/>
                        </a:rPr>
                        <a:t> Plastic</a:t>
                      </a:r>
                      <a:endParaRPr lang="en-CA" sz="1400" dirty="0" smtClean="0">
                        <a:latin typeface="Arial" pitchFamily="34" charset="0"/>
                        <a:ea typeface="Times New Roman"/>
                        <a:cs typeface="Arial" pitchFamily="34" charset="0"/>
                      </a:endParaRPr>
                    </a:p>
                  </a:txBody>
                  <a:tcPr marL="88537" marR="88537"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dirty="0" smtClean="0">
                          <a:latin typeface="Arial" pitchFamily="34" charset="0"/>
                          <a:ea typeface="Times New Roman"/>
                          <a:cs typeface="Arial" pitchFamily="34" charset="0"/>
                        </a:rPr>
                        <a:t>Excluding</a:t>
                      </a:r>
                      <a:r>
                        <a:rPr lang="en-CA" sz="1400" baseline="0" dirty="0" smtClean="0">
                          <a:latin typeface="Arial" pitchFamily="34" charset="0"/>
                          <a:ea typeface="Times New Roman"/>
                          <a:cs typeface="Arial" pitchFamily="34" charset="0"/>
                        </a:rPr>
                        <a:t> Chub</a:t>
                      </a:r>
                      <a:endParaRPr lang="en-CA" sz="1400" dirty="0" smtClean="0">
                        <a:latin typeface="Arial" pitchFamily="34" charset="0"/>
                        <a:ea typeface="Times New Roman"/>
                        <a:cs typeface="Arial" pitchFamily="34" charset="0"/>
                      </a:endParaRPr>
                    </a:p>
                  </a:txBody>
                  <a:tcPr marL="88537" marR="88537"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dirty="0" smtClean="0">
                          <a:latin typeface="Arial" pitchFamily="34" charset="0"/>
                          <a:ea typeface="Times New Roman"/>
                          <a:cs typeface="Arial" pitchFamily="34" charset="0"/>
                        </a:rPr>
                        <a:t>Excluding</a:t>
                      </a:r>
                      <a:r>
                        <a:rPr lang="en-CA" sz="1400" baseline="0" dirty="0" smtClean="0">
                          <a:latin typeface="Arial" pitchFamily="34" charset="0"/>
                          <a:ea typeface="Times New Roman"/>
                          <a:cs typeface="Arial" pitchFamily="34" charset="0"/>
                        </a:rPr>
                        <a:t> Chub</a:t>
                      </a:r>
                      <a:endParaRPr lang="en-CA" sz="1400" dirty="0" smtClean="0">
                        <a:latin typeface="Arial" pitchFamily="34" charset="0"/>
                        <a:ea typeface="Times New Roman"/>
                        <a:cs typeface="Arial" pitchFamily="34" charset="0"/>
                      </a:endParaRPr>
                    </a:p>
                  </a:txBody>
                  <a:tcPr marL="88537" marR="88537" marT="0"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3" name="Title 18"/>
          <p:cNvSpPr txBox="1">
            <a:spLocks/>
          </p:cNvSpPr>
          <p:nvPr/>
        </p:nvSpPr>
        <p:spPr>
          <a:xfrm>
            <a:off x="0" y="0"/>
            <a:ext cx="9144000" cy="737320"/>
          </a:xfrm>
          <a:prstGeom prst="rect">
            <a:avLst/>
          </a:prstGeom>
          <a:solidFill>
            <a:schemeClr val="tx2">
              <a:lumMod val="75000"/>
            </a:schemeClr>
          </a:solidFill>
          <a:ln>
            <a:no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noProof="0" dirty="0" smtClean="0">
                <a:ln>
                  <a:noFill/>
                </a:ln>
                <a:solidFill>
                  <a:schemeClr val="bg1"/>
                </a:solidFill>
                <a:effectLst/>
                <a:uLnTx/>
                <a:uFillTx/>
                <a:latin typeface="+mj-lt"/>
                <a:ea typeface="+mj-ea"/>
                <a:cs typeface="+mj-cs"/>
              </a:rPr>
              <a:t>Coherency Analysis</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TextBox 3"/>
          <p:cNvSpPr txBox="1"/>
          <p:nvPr/>
        </p:nvSpPr>
        <p:spPr>
          <a:xfrm>
            <a:off x="661505" y="2524834"/>
            <a:ext cx="8014951" cy="400110"/>
          </a:xfrm>
          <a:prstGeom prst="rect">
            <a:avLst/>
          </a:prstGeom>
          <a:noFill/>
        </p:spPr>
        <p:txBody>
          <a:bodyPr wrap="none" rtlCol="0">
            <a:spAutoFit/>
          </a:bodyPr>
          <a:lstStyle/>
          <a:p>
            <a:pPr algn="ctr"/>
            <a:r>
              <a:rPr lang="en-CA" sz="2000" b="1" dirty="0" smtClean="0">
                <a:solidFill>
                  <a:sysClr val="windowText" lastClr="000000"/>
                </a:solidFill>
              </a:rPr>
              <a:t>Higher temporal coherence for oxygen trends compared to volume trends</a:t>
            </a:r>
          </a:p>
        </p:txBody>
      </p:sp>
      <p:pic>
        <p:nvPicPr>
          <p:cNvPr id="6146" name="Picture 2" descr="C:\Users\Claire\Documents\Queen's MSc\Lake Trout\Late Summer DO\Figures\ZscoreVWHO.JPG"/>
          <p:cNvPicPr>
            <a:picLocks noChangeAspect="1" noChangeArrowheads="1"/>
          </p:cNvPicPr>
          <p:nvPr/>
        </p:nvPicPr>
        <p:blipFill>
          <a:blip r:embed="rId3" cstate="print"/>
          <a:srcRect l="50000" t="26900" r="1700" b="48486"/>
          <a:stretch>
            <a:fillRect/>
          </a:stretch>
        </p:blipFill>
        <p:spPr bwMode="auto">
          <a:xfrm>
            <a:off x="179511" y="3284984"/>
            <a:ext cx="4257473" cy="3024336"/>
          </a:xfrm>
          <a:prstGeom prst="rect">
            <a:avLst/>
          </a:prstGeom>
          <a:noFill/>
        </p:spPr>
      </p:pic>
      <p:pic>
        <p:nvPicPr>
          <p:cNvPr id="6147" name="Picture 3" descr="C:\Users\Claire\Documents\Queen's MSc\Lake Trout\Late Summer DO\Figures\ChubVolume.JPG"/>
          <p:cNvPicPr>
            <a:picLocks noChangeAspect="1" noChangeArrowheads="1"/>
          </p:cNvPicPr>
          <p:nvPr/>
        </p:nvPicPr>
        <p:blipFill>
          <a:blip r:embed="rId4" cstate="print"/>
          <a:srcRect/>
          <a:stretch>
            <a:fillRect/>
          </a:stretch>
        </p:blipFill>
        <p:spPr bwMode="auto">
          <a:xfrm>
            <a:off x="4427983" y="3077680"/>
            <a:ext cx="4244519" cy="3303648"/>
          </a:xfrm>
          <a:prstGeom prst="rect">
            <a:avLst/>
          </a:prstGeom>
          <a:noFill/>
        </p:spPr>
      </p:pic>
      <p:sp>
        <p:nvSpPr>
          <p:cNvPr id="7" name="TextBox 6"/>
          <p:cNvSpPr txBox="1"/>
          <p:nvPr/>
        </p:nvSpPr>
        <p:spPr>
          <a:xfrm>
            <a:off x="580055" y="6381328"/>
            <a:ext cx="3456384" cy="369332"/>
          </a:xfrm>
          <a:prstGeom prst="rect">
            <a:avLst/>
          </a:prstGeom>
          <a:noFill/>
        </p:spPr>
        <p:txBody>
          <a:bodyPr wrap="square" rtlCol="0">
            <a:spAutoFit/>
          </a:bodyPr>
          <a:lstStyle/>
          <a:p>
            <a:pPr algn="ctr"/>
            <a:r>
              <a:rPr lang="en-CA" dirty="0" smtClean="0">
                <a:solidFill>
                  <a:sysClr val="windowText" lastClr="000000"/>
                </a:solidFill>
              </a:rPr>
              <a:t>shallowest lake (16.3 m)</a:t>
            </a:r>
          </a:p>
        </p:txBody>
      </p:sp>
      <p:sp>
        <p:nvSpPr>
          <p:cNvPr id="8" name="TextBox 7"/>
          <p:cNvSpPr txBox="1"/>
          <p:nvPr/>
        </p:nvSpPr>
        <p:spPr>
          <a:xfrm>
            <a:off x="4822050" y="6381328"/>
            <a:ext cx="3456384" cy="369332"/>
          </a:xfrm>
          <a:prstGeom prst="rect">
            <a:avLst/>
          </a:prstGeom>
          <a:noFill/>
        </p:spPr>
        <p:txBody>
          <a:bodyPr wrap="square" rtlCol="0">
            <a:spAutoFit/>
          </a:bodyPr>
          <a:lstStyle/>
          <a:p>
            <a:pPr algn="ctr"/>
            <a:r>
              <a:rPr lang="en-CA" dirty="0" smtClean="0">
                <a:solidFill>
                  <a:sysClr val="windowText" lastClr="000000"/>
                </a:solidFill>
              </a:rPr>
              <a:t>highest DOC  concentration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aketrouthabitat_1.png"/>
          <p:cNvPicPr>
            <a:picLocks noChangeAspect="1"/>
          </p:cNvPicPr>
          <p:nvPr/>
        </p:nvPicPr>
        <p:blipFill>
          <a:blip r:embed="rId3" cstate="print"/>
          <a:srcRect/>
          <a:stretch>
            <a:fillRect/>
          </a:stretch>
        </p:blipFill>
        <p:spPr bwMode="auto">
          <a:xfrm>
            <a:off x="217488" y="1024757"/>
            <a:ext cx="8709025" cy="4265613"/>
          </a:xfrm>
          <a:prstGeom prst="rect">
            <a:avLst/>
          </a:prstGeom>
          <a:noFill/>
          <a:ln w="9525">
            <a:noFill/>
            <a:miter lim="800000"/>
            <a:headEnd/>
            <a:tailEnd/>
          </a:ln>
        </p:spPr>
      </p:pic>
      <p:pic>
        <p:nvPicPr>
          <p:cNvPr id="12" name="Picture 11" descr="laketrouthabitat_2.png"/>
          <p:cNvPicPr>
            <a:picLocks noChangeAspect="1"/>
          </p:cNvPicPr>
          <p:nvPr/>
        </p:nvPicPr>
        <p:blipFill>
          <a:blip r:embed="rId4" cstate="print"/>
          <a:srcRect/>
          <a:stretch>
            <a:fillRect/>
          </a:stretch>
        </p:blipFill>
        <p:spPr bwMode="auto">
          <a:xfrm>
            <a:off x="212725" y="1024757"/>
            <a:ext cx="8718550" cy="4265613"/>
          </a:xfrm>
          <a:prstGeom prst="rect">
            <a:avLst/>
          </a:prstGeom>
          <a:noFill/>
          <a:ln w="9525">
            <a:noFill/>
            <a:miter lim="800000"/>
            <a:headEnd/>
            <a:tailEnd/>
          </a:ln>
        </p:spPr>
      </p:pic>
      <p:sp>
        <p:nvSpPr>
          <p:cNvPr id="7" name="Title 1"/>
          <p:cNvSpPr txBox="1">
            <a:spLocks/>
          </p:cNvSpPr>
          <p:nvPr/>
        </p:nvSpPr>
        <p:spPr>
          <a:xfrm>
            <a:off x="822325" y="-675456"/>
            <a:ext cx="7543800" cy="1449388"/>
          </a:xfrm>
          <a:prstGeom prst="rect">
            <a:avLst/>
          </a:prstGeom>
        </p:spPr>
        <p:txBody>
          <a:bodyPr anchor="b">
            <a:normAutofit/>
          </a:bodyPr>
          <a:lstStyle/>
          <a:p>
            <a:pPr algn="ctr" defTabSz="914400" fontAlgn="auto">
              <a:lnSpc>
                <a:spcPct val="85000"/>
              </a:lnSpc>
              <a:spcAft>
                <a:spcPts val="0"/>
              </a:spcAft>
              <a:defRPr/>
            </a:pPr>
            <a:r>
              <a:rPr lang="en-CA" sz="4800" spc="-50" dirty="0">
                <a:solidFill>
                  <a:schemeClr val="tx2"/>
                </a:solidFill>
                <a:latin typeface="+mj-lt"/>
                <a:ea typeface="+mj-ea"/>
                <a:cs typeface="+mj-cs"/>
              </a:rPr>
              <a:t>Lake Trout Habitat “Squeeze”</a:t>
            </a:r>
          </a:p>
        </p:txBody>
      </p:sp>
      <p:pic>
        <p:nvPicPr>
          <p:cNvPr id="9" name="Picture 4" descr="http://sustainableblue.com/wp-content/themes/maintheme/images/fish-outline-rainbow-trout.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3572069" y="3007929"/>
            <a:ext cx="1512168" cy="591297"/>
          </a:xfrm>
          <a:prstGeom prst="rect">
            <a:avLst/>
          </a:prstGeom>
          <a:noFill/>
        </p:spPr>
      </p:pic>
      <p:sp>
        <p:nvSpPr>
          <p:cNvPr id="11271" name="Rectangle 9"/>
          <p:cNvSpPr>
            <a:spLocks noChangeArrowheads="1"/>
          </p:cNvSpPr>
          <p:nvPr/>
        </p:nvSpPr>
        <p:spPr bwMode="auto">
          <a:xfrm>
            <a:off x="5682109" y="5301208"/>
            <a:ext cx="3354387" cy="277812"/>
          </a:xfrm>
          <a:prstGeom prst="rect">
            <a:avLst/>
          </a:prstGeom>
          <a:noFill/>
          <a:ln w="9525">
            <a:noFill/>
            <a:miter lim="800000"/>
            <a:headEnd/>
            <a:tailEnd/>
          </a:ln>
        </p:spPr>
        <p:txBody>
          <a:bodyPr wrap="none">
            <a:spAutoFit/>
          </a:bodyPr>
          <a:lstStyle/>
          <a:p>
            <a:pPr algn="r"/>
            <a:r>
              <a:rPr lang="en-CA" sz="1200" dirty="0">
                <a:solidFill>
                  <a:srgbClr val="0C152F"/>
                </a:solidFill>
                <a:latin typeface="Calibri" pitchFamily="34" charset="0"/>
              </a:rPr>
              <a:t>(Figure modified from Guzzo and Blanchfield 2016)</a:t>
            </a:r>
          </a:p>
        </p:txBody>
      </p:sp>
      <p:sp>
        <p:nvSpPr>
          <p:cNvPr id="8" name="TextBox 7"/>
          <p:cNvSpPr txBox="1"/>
          <p:nvPr/>
        </p:nvSpPr>
        <p:spPr>
          <a:xfrm>
            <a:off x="144016" y="5589240"/>
            <a:ext cx="7740352" cy="1477328"/>
          </a:xfrm>
          <a:prstGeom prst="rect">
            <a:avLst/>
          </a:prstGeom>
          <a:noFill/>
        </p:spPr>
        <p:txBody>
          <a:bodyPr wrap="square" rtlCol="0">
            <a:spAutoFit/>
          </a:bodyPr>
          <a:lstStyle/>
          <a:p>
            <a:r>
              <a:rPr lang="en-CA" b="1" dirty="0" smtClean="0"/>
              <a:t>Usable Habitat: </a:t>
            </a:r>
            <a:r>
              <a:rPr lang="en-CA" dirty="0" smtClean="0"/>
              <a:t>&lt; 15 °C, &gt; 4 mg/L DO </a:t>
            </a:r>
            <a:r>
              <a:rPr lang="en-CA" sz="1400" dirty="0" smtClean="0"/>
              <a:t>(Evans et al. 1991)</a:t>
            </a:r>
            <a:endParaRPr lang="en-CA" dirty="0" smtClean="0"/>
          </a:p>
          <a:p>
            <a:r>
              <a:rPr lang="en-CA" b="1" dirty="0" smtClean="0"/>
              <a:t>Optimal Habitat: </a:t>
            </a:r>
            <a:r>
              <a:rPr lang="en-CA" dirty="0" smtClean="0"/>
              <a:t>&lt; 10 °C, &gt; 6 mg/L DO </a:t>
            </a:r>
            <a:r>
              <a:rPr lang="en-CA" sz="1400" dirty="0" smtClean="0"/>
              <a:t>(Evans et al. 1991)</a:t>
            </a:r>
          </a:p>
          <a:p>
            <a:r>
              <a:rPr lang="en-CA" b="1" dirty="0" smtClean="0"/>
              <a:t>Lethal limits: </a:t>
            </a:r>
            <a:r>
              <a:rPr lang="en-CA" dirty="0"/>
              <a:t>&gt;</a:t>
            </a:r>
            <a:r>
              <a:rPr lang="en-CA" dirty="0" smtClean="0"/>
              <a:t> 23.5 °C, &lt; 3 mg/L DO </a:t>
            </a:r>
            <a:r>
              <a:rPr lang="en-CA" sz="1400" dirty="0" smtClean="0"/>
              <a:t>(Gibson and Fry 1953, Evans 2007)</a:t>
            </a:r>
          </a:p>
          <a:p>
            <a:endParaRPr lang="en-CA" dirty="0" smtClean="0"/>
          </a:p>
          <a:p>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496" y="2235671"/>
            <a:ext cx="11377264" cy="4505697"/>
            <a:chOff x="35496" y="745904"/>
            <a:chExt cx="11377264" cy="4505697"/>
          </a:xfrm>
        </p:grpSpPr>
        <p:pic>
          <p:nvPicPr>
            <p:cNvPr id="47106" name="Picture 2" descr="Image result for thermocline in lake"/>
            <p:cNvPicPr>
              <a:picLocks noChangeAspect="1" noChangeArrowheads="1"/>
            </p:cNvPicPr>
            <p:nvPr/>
          </p:nvPicPr>
          <p:blipFill>
            <a:blip r:embed="rId3" cstate="print"/>
            <a:srcRect/>
            <a:stretch>
              <a:fillRect/>
            </a:stretch>
          </p:blipFill>
          <p:spPr bwMode="auto">
            <a:xfrm>
              <a:off x="35496" y="745904"/>
              <a:ext cx="8889017" cy="4505697"/>
            </a:xfrm>
            <a:prstGeom prst="rect">
              <a:avLst/>
            </a:prstGeom>
            <a:noFill/>
          </p:spPr>
        </p:pic>
        <p:cxnSp>
          <p:nvCxnSpPr>
            <p:cNvPr id="6" name="Straight Connector 5"/>
            <p:cNvCxnSpPr/>
            <p:nvPr/>
          </p:nvCxnSpPr>
          <p:spPr>
            <a:xfrm>
              <a:off x="3563888" y="3338192"/>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07904" y="3466442"/>
              <a:ext cx="1800200" cy="15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79912" y="3626224"/>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83452" y="375447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67944" y="3858014"/>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9832" y="4459513"/>
              <a:ext cx="8352928" cy="369332"/>
            </a:xfrm>
            <a:prstGeom prst="rect">
              <a:avLst/>
            </a:prstGeom>
            <a:noFill/>
          </p:spPr>
          <p:txBody>
            <a:bodyPr wrap="square" rtlCol="0">
              <a:spAutoFit/>
            </a:bodyPr>
            <a:lstStyle/>
            <a:p>
              <a:r>
                <a:rPr lang="en-CA" dirty="0"/>
                <a:t>∑</a:t>
              </a:r>
              <a:r>
                <a:rPr lang="en-CA" dirty="0" smtClean="0"/>
                <a:t> (Oxygen x  Volume of Water at each 1 m strata) </a:t>
              </a:r>
            </a:p>
          </p:txBody>
        </p:sp>
        <p:sp>
          <p:nvSpPr>
            <p:cNvPr id="20" name="TextBox 19"/>
            <p:cNvSpPr txBox="1"/>
            <p:nvPr/>
          </p:nvSpPr>
          <p:spPr>
            <a:xfrm>
              <a:off x="4283968" y="4791461"/>
              <a:ext cx="2880320" cy="369332"/>
            </a:xfrm>
            <a:prstGeom prst="rect">
              <a:avLst/>
            </a:prstGeom>
            <a:noFill/>
          </p:spPr>
          <p:txBody>
            <a:bodyPr wrap="square" rtlCol="0">
              <a:spAutoFit/>
            </a:bodyPr>
            <a:lstStyle/>
            <a:p>
              <a:r>
                <a:rPr lang="en-CA" dirty="0" smtClean="0"/>
                <a:t>Total Volume of Hypolimnion </a:t>
              </a:r>
            </a:p>
          </p:txBody>
        </p:sp>
        <p:cxnSp>
          <p:nvCxnSpPr>
            <p:cNvPr id="22" name="Straight Connector 21"/>
            <p:cNvCxnSpPr/>
            <p:nvPr/>
          </p:nvCxnSpPr>
          <p:spPr>
            <a:xfrm>
              <a:off x="3059832" y="4823154"/>
              <a:ext cx="46085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47664" y="4565565"/>
              <a:ext cx="2880320" cy="461665"/>
            </a:xfrm>
            <a:prstGeom prst="rect">
              <a:avLst/>
            </a:prstGeom>
            <a:noFill/>
          </p:spPr>
          <p:txBody>
            <a:bodyPr wrap="square" rtlCol="0">
              <a:spAutoFit/>
            </a:bodyPr>
            <a:lstStyle/>
            <a:p>
              <a:r>
                <a:rPr lang="en-CA" sz="2400" dirty="0" smtClean="0"/>
                <a:t>VWHO  =</a:t>
              </a:r>
            </a:p>
          </p:txBody>
        </p:sp>
        <p:sp>
          <p:nvSpPr>
            <p:cNvPr id="28" name="Double Brace 27"/>
            <p:cNvSpPr/>
            <p:nvPr/>
          </p:nvSpPr>
          <p:spPr>
            <a:xfrm>
              <a:off x="3347864" y="3212976"/>
              <a:ext cx="2448272" cy="720080"/>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8" name="Rectangle 37"/>
            <p:cNvSpPr/>
            <p:nvPr/>
          </p:nvSpPr>
          <p:spPr>
            <a:xfrm>
              <a:off x="3419872" y="2276872"/>
              <a:ext cx="2448272" cy="576064"/>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ectangle 38"/>
            <p:cNvSpPr/>
            <p:nvPr/>
          </p:nvSpPr>
          <p:spPr>
            <a:xfrm>
              <a:off x="3563888" y="2924944"/>
              <a:ext cx="2088232" cy="2880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bg1"/>
                </a:solidFill>
                <a:effectLst/>
                <a:uLnTx/>
                <a:uFillTx/>
                <a:latin typeface="+mj-lt"/>
                <a:ea typeface="+mj-ea"/>
                <a:cs typeface="+mj-cs"/>
              </a:rPr>
              <a:t>Volume-weighted hypolimnetic</a:t>
            </a:r>
            <a:r>
              <a:rPr kumimoji="0" lang="en-CA" sz="4400" b="0" i="0" u="none" strike="noStrike" kern="1200" cap="none" spc="0" normalizeH="0" noProof="0" dirty="0" smtClean="0">
                <a:ln>
                  <a:noFill/>
                </a:ln>
                <a:solidFill>
                  <a:schemeClr val="bg1"/>
                </a:solidFill>
                <a:effectLst/>
                <a:uLnTx/>
                <a:uFillTx/>
                <a:latin typeface="+mj-lt"/>
                <a:ea typeface="+mj-ea"/>
                <a:cs typeface="+mj-cs"/>
              </a:rPr>
              <a:t> oxygen</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24" name="TextBox 23"/>
          <p:cNvSpPr txBox="1"/>
          <p:nvPr/>
        </p:nvSpPr>
        <p:spPr>
          <a:xfrm>
            <a:off x="467544" y="2042845"/>
            <a:ext cx="7992888" cy="954107"/>
          </a:xfrm>
          <a:prstGeom prst="rect">
            <a:avLst/>
          </a:prstGeom>
          <a:noFill/>
        </p:spPr>
        <p:txBody>
          <a:bodyPr wrap="square" rtlCol="0">
            <a:spAutoFit/>
          </a:bodyPr>
          <a:lstStyle/>
          <a:p>
            <a:pPr algn="ctr"/>
            <a:r>
              <a:rPr lang="en-CA" sz="2800" dirty="0" smtClean="0"/>
              <a:t>Incorporates the influence of both hypolimnetic </a:t>
            </a:r>
            <a:r>
              <a:rPr lang="en-CA" sz="2800" b="1" dirty="0" smtClean="0">
                <a:solidFill>
                  <a:schemeClr val="accent2"/>
                </a:solidFill>
              </a:rPr>
              <a:t>VOLUME</a:t>
            </a:r>
            <a:r>
              <a:rPr lang="en-CA" sz="2800" dirty="0" smtClean="0"/>
              <a:t> and </a:t>
            </a:r>
            <a:r>
              <a:rPr lang="en-CA" sz="2800" b="1" dirty="0" smtClean="0">
                <a:solidFill>
                  <a:schemeClr val="tx2">
                    <a:lumMod val="60000"/>
                    <a:lumOff val="40000"/>
                  </a:schemeClr>
                </a:solidFill>
              </a:rPr>
              <a:t>DO CONCENTRATION</a:t>
            </a:r>
            <a:endParaRPr lang="en-CA" sz="2800" b="1" dirty="0">
              <a:solidFill>
                <a:schemeClr val="tx2">
                  <a:lumMod val="60000"/>
                  <a:lumOff val="40000"/>
                </a:schemeClr>
              </a:solidFill>
            </a:endParaRPr>
          </a:p>
        </p:txBody>
      </p:sp>
      <p:sp>
        <p:nvSpPr>
          <p:cNvPr id="25" name="Rectangle 24"/>
          <p:cNvSpPr/>
          <p:nvPr/>
        </p:nvSpPr>
        <p:spPr>
          <a:xfrm>
            <a:off x="4680520" y="6669940"/>
            <a:ext cx="5868144" cy="215444"/>
          </a:xfrm>
          <a:prstGeom prst="rect">
            <a:avLst/>
          </a:prstGeom>
        </p:spPr>
        <p:txBody>
          <a:bodyPr wrap="square">
            <a:spAutoFit/>
          </a:bodyPr>
          <a:lstStyle/>
          <a:p>
            <a:r>
              <a:rPr lang="en-CA" sz="800" dirty="0" smtClean="0">
                <a:solidFill>
                  <a:schemeClr val="tx2"/>
                </a:solidFill>
              </a:rPr>
              <a:t>(Photo: https://cdn.cloud1.cemah.net/wp-content/uploads/sites/63/2018/04/CLMP-2018-DOTemp.pdf)</a:t>
            </a:r>
            <a:endParaRPr lang="en-CA" sz="800" dirty="0">
              <a:solidFill>
                <a:schemeClr val="tx2"/>
              </a:solidFill>
            </a:endParaRPr>
          </a:p>
        </p:txBody>
      </p:sp>
      <p:sp>
        <p:nvSpPr>
          <p:cNvPr id="21" name="Rectangle 7"/>
          <p:cNvSpPr>
            <a:spLocks noChangeArrowheads="1"/>
          </p:cNvSpPr>
          <p:nvPr/>
        </p:nvSpPr>
        <p:spPr bwMode="auto">
          <a:xfrm>
            <a:off x="-252536" y="1125905"/>
            <a:ext cx="9576048" cy="769441"/>
          </a:xfrm>
          <a:prstGeom prst="rect">
            <a:avLst/>
          </a:prstGeom>
          <a:noFill/>
          <a:ln w="9525">
            <a:noFill/>
            <a:miter lim="800000"/>
            <a:headEnd/>
            <a:tailEnd/>
          </a:ln>
        </p:spPr>
        <p:txBody>
          <a:bodyPr wrap="square">
            <a:spAutoFit/>
          </a:bodyPr>
          <a:lstStyle/>
          <a:p>
            <a:pPr algn="ctr"/>
            <a:r>
              <a:rPr lang="en-CA" sz="2200" dirty="0">
                <a:latin typeface="Calibri" pitchFamily="34" charset="0"/>
              </a:rPr>
              <a:t>Provincial c</a:t>
            </a:r>
            <a:r>
              <a:rPr lang="en-CA" sz="2200" dirty="0" smtClean="0">
                <a:latin typeface="Calibri" pitchFamily="34" charset="0"/>
              </a:rPr>
              <a:t>riterion for </a:t>
            </a:r>
            <a:r>
              <a:rPr lang="en-CA" sz="2200" b="1" dirty="0" smtClean="0">
                <a:latin typeface="Calibri" pitchFamily="34" charset="0"/>
              </a:rPr>
              <a:t>end-of-summer</a:t>
            </a:r>
            <a:r>
              <a:rPr lang="en-CA" sz="2200" dirty="0" smtClean="0">
                <a:latin typeface="Calibri" pitchFamily="34" charset="0"/>
              </a:rPr>
              <a:t> volume-weighted </a:t>
            </a:r>
            <a:r>
              <a:rPr lang="en-CA" sz="2200" dirty="0">
                <a:latin typeface="Calibri" pitchFamily="34" charset="0"/>
              </a:rPr>
              <a:t>h</a:t>
            </a:r>
            <a:r>
              <a:rPr lang="en-CA" sz="2200" dirty="0" smtClean="0">
                <a:latin typeface="Calibri" pitchFamily="34" charset="0"/>
              </a:rPr>
              <a:t>ypolimnetic oxygen (VWHO) &gt; 7 mg/L  </a:t>
            </a:r>
            <a:r>
              <a:rPr lang="en-CA" sz="1600" dirty="0" smtClean="0">
                <a:latin typeface="Calibri" pitchFamily="34" charset="0"/>
              </a:rPr>
              <a:t>(</a:t>
            </a:r>
            <a:r>
              <a:rPr lang="en-CA" sz="1600" dirty="0">
                <a:latin typeface="Calibri" pitchFamily="34" charset="0"/>
              </a:rPr>
              <a:t>Evans </a:t>
            </a:r>
            <a:r>
              <a:rPr lang="en-CA" sz="1600" dirty="0" smtClean="0">
                <a:latin typeface="Calibri" pitchFamily="34" charset="0"/>
              </a:rPr>
              <a:t>2007</a:t>
            </a:r>
            <a:r>
              <a:rPr lang="en-CA" sz="1600" dirty="0">
                <a:latin typeface="Calibri"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63277"/>
            <a:ext cx="8784976" cy="4525963"/>
          </a:xfrm>
        </p:spPr>
        <p:txBody>
          <a:bodyPr>
            <a:normAutofit/>
          </a:bodyPr>
          <a:lstStyle/>
          <a:p>
            <a:r>
              <a:rPr lang="en-CA" dirty="0" smtClean="0"/>
              <a:t>The Lakeshore Capacity Assessment </a:t>
            </a:r>
          </a:p>
          <a:p>
            <a:pPr marL="450850" lvl="1" indent="6350">
              <a:buNone/>
            </a:pPr>
            <a:r>
              <a:rPr lang="en-US" dirty="0"/>
              <a:t>M</a:t>
            </a:r>
            <a:r>
              <a:rPr lang="en-US" dirty="0" smtClean="0"/>
              <a:t>unicipalities </a:t>
            </a:r>
            <a:r>
              <a:rPr lang="en-US" dirty="0"/>
              <a:t>are encouraged to restrict development within 300 m of the </a:t>
            </a:r>
            <a:r>
              <a:rPr lang="en-US" dirty="0" smtClean="0"/>
              <a:t>shoreline if:</a:t>
            </a:r>
          </a:p>
          <a:p>
            <a:pPr lvl="2"/>
            <a:endParaRPr lang="en-CA" dirty="0" smtClean="0"/>
          </a:p>
          <a:p>
            <a:pPr lvl="2"/>
            <a:endParaRPr lang="en-CA" dirty="0" smtClean="0"/>
          </a:p>
          <a:p>
            <a:pPr lvl="2"/>
            <a:endParaRPr lang="en-CA" dirty="0" smtClean="0"/>
          </a:p>
          <a:p>
            <a:pPr marL="177800" lvl="2" indent="0">
              <a:buNone/>
            </a:pPr>
            <a:r>
              <a:rPr lang="en-CA" dirty="0" smtClean="0"/>
              <a:t>*End-of-summer VWHO is sampled between August 15</a:t>
            </a:r>
            <a:r>
              <a:rPr lang="en-CA" baseline="30000" dirty="0" smtClean="0"/>
              <a:t>th</a:t>
            </a:r>
            <a:r>
              <a:rPr lang="en-CA" dirty="0" smtClean="0"/>
              <a:t> and September 15</a:t>
            </a:r>
            <a:r>
              <a:rPr lang="en-CA" baseline="30000" dirty="0" smtClean="0"/>
              <a:t>th</a:t>
            </a:r>
            <a:r>
              <a:rPr lang="en-CA" dirty="0" smtClean="0"/>
              <a:t> (OMOE et al. 2010)</a:t>
            </a:r>
          </a:p>
        </p:txBody>
      </p:sp>
      <p:sp>
        <p:nvSpPr>
          <p:cNvPr id="5"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bg1"/>
                </a:solidFill>
                <a:effectLst/>
                <a:uLnTx/>
                <a:uFillTx/>
                <a:latin typeface="+mj-lt"/>
                <a:ea typeface="+mj-ea"/>
                <a:cs typeface="+mj-cs"/>
              </a:rPr>
              <a:t>Shoreline Development Management in Ontario</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Rectangle 3"/>
          <p:cNvSpPr/>
          <p:nvPr/>
        </p:nvSpPr>
        <p:spPr>
          <a:xfrm>
            <a:off x="179512" y="2636912"/>
            <a:ext cx="8820472" cy="954107"/>
          </a:xfrm>
          <a:prstGeom prst="rect">
            <a:avLst/>
          </a:prstGeom>
        </p:spPr>
        <p:txBody>
          <a:bodyPr wrap="square">
            <a:spAutoFit/>
          </a:bodyPr>
          <a:lstStyle/>
          <a:p>
            <a:pPr lvl="1" indent="-30163">
              <a:buNone/>
            </a:pPr>
            <a:r>
              <a:rPr lang="en-US" sz="2800" b="1" dirty="0" smtClean="0">
                <a:solidFill>
                  <a:schemeClr val="accent2">
                    <a:lumMod val="50000"/>
                  </a:schemeClr>
                </a:solidFill>
              </a:rPr>
              <a:t>The lake has a TP concentration of 50% over modeled baseline, </a:t>
            </a:r>
            <a:endParaRPr lang="en-US" sz="2800" b="1" dirty="0" smtClean="0">
              <a:solidFill>
                <a:schemeClr val="tx2"/>
              </a:solidFill>
            </a:endParaRPr>
          </a:p>
        </p:txBody>
      </p:sp>
      <p:sp>
        <p:nvSpPr>
          <p:cNvPr id="6" name="Rectangle 5"/>
          <p:cNvSpPr/>
          <p:nvPr/>
        </p:nvSpPr>
        <p:spPr>
          <a:xfrm>
            <a:off x="2123728" y="3049796"/>
            <a:ext cx="6058966" cy="523220"/>
          </a:xfrm>
          <a:prstGeom prst="rect">
            <a:avLst/>
          </a:prstGeom>
        </p:spPr>
        <p:txBody>
          <a:bodyPr wrap="none">
            <a:spAutoFit/>
          </a:bodyPr>
          <a:lstStyle/>
          <a:p>
            <a:r>
              <a:rPr lang="en-US" sz="2800" b="1" dirty="0" smtClean="0">
                <a:solidFill>
                  <a:schemeClr val="tx2"/>
                </a:solidFill>
              </a:rPr>
              <a:t>or if end-of-summer VWHO is &lt; 7 mg/L </a:t>
            </a:r>
            <a:endParaRPr lang="en-CA" sz="2800" dirty="0"/>
          </a:p>
        </p:txBody>
      </p:sp>
      <p:sp>
        <p:nvSpPr>
          <p:cNvPr id="7" name="Rectangle 6"/>
          <p:cNvSpPr/>
          <p:nvPr/>
        </p:nvSpPr>
        <p:spPr>
          <a:xfrm>
            <a:off x="539552" y="5157192"/>
            <a:ext cx="8280920" cy="1384995"/>
          </a:xfrm>
          <a:prstGeom prst="rect">
            <a:avLst/>
          </a:prstGeom>
          <a:ln w="28575">
            <a:solidFill>
              <a:schemeClr val="tx2"/>
            </a:solidFill>
          </a:ln>
        </p:spPr>
        <p:txBody>
          <a:bodyPr wrap="square">
            <a:spAutoFit/>
          </a:bodyPr>
          <a:lstStyle/>
          <a:p>
            <a:pPr algn="ctr"/>
            <a:r>
              <a:rPr lang="en-US" sz="2800" b="1" dirty="0" smtClean="0"/>
              <a:t>In most Ontario Lake Trout lakes, limited long-term data limits our ability to understand if (and how) VWHO conditions have changed </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noProof="0" dirty="0" smtClean="0">
                <a:ln>
                  <a:noFill/>
                </a:ln>
                <a:solidFill>
                  <a:schemeClr val="bg1"/>
                </a:solidFill>
                <a:effectLst/>
                <a:uLnTx/>
                <a:uFillTx/>
                <a:latin typeface="+mj-lt"/>
                <a:ea typeface="+mj-ea"/>
                <a:cs typeface="+mj-cs"/>
              </a:rPr>
              <a:t>Dorset A Lakes</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grpSp>
        <p:nvGrpSpPr>
          <p:cNvPr id="2" name="Group 8"/>
          <p:cNvGrpSpPr/>
          <p:nvPr/>
        </p:nvGrpSpPr>
        <p:grpSpPr>
          <a:xfrm>
            <a:off x="2805812" y="980728"/>
            <a:ext cx="6302692" cy="5379114"/>
            <a:chOff x="1872552" y="980728"/>
            <a:chExt cx="6302692" cy="5379114"/>
          </a:xfrm>
        </p:grpSpPr>
        <p:sp>
          <p:nvSpPr>
            <p:cNvPr id="5" name="TextBox 4"/>
            <p:cNvSpPr txBox="1"/>
            <p:nvPr/>
          </p:nvSpPr>
          <p:spPr>
            <a:xfrm>
              <a:off x="5436096" y="6021288"/>
              <a:ext cx="2739148" cy="338554"/>
            </a:xfrm>
            <a:prstGeom prst="rect">
              <a:avLst/>
            </a:prstGeom>
            <a:noFill/>
          </p:spPr>
          <p:txBody>
            <a:bodyPr wrap="none" rtlCol="0">
              <a:spAutoFit/>
            </a:bodyPr>
            <a:lstStyle/>
            <a:p>
              <a:pPr algn="ctr"/>
              <a:r>
                <a:rPr lang="en-CA" sz="1600" dirty="0" smtClean="0">
                  <a:solidFill>
                    <a:sysClr val="windowText" lastClr="000000"/>
                  </a:solidFill>
                </a:rPr>
                <a:t>(</a:t>
              </a:r>
              <a:r>
                <a:rPr lang="en-CA" sz="1600" dirty="0" err="1" smtClean="0">
                  <a:solidFill>
                    <a:sysClr val="windowText" lastClr="000000"/>
                  </a:solidFill>
                </a:rPr>
                <a:t>Molot</a:t>
              </a:r>
              <a:r>
                <a:rPr lang="en-CA" sz="1600" dirty="0" smtClean="0">
                  <a:solidFill>
                    <a:sysClr val="windowText" lastClr="000000"/>
                  </a:solidFill>
                </a:rPr>
                <a:t> and Dillon 2008, CJFAS)</a:t>
              </a:r>
            </a:p>
          </p:txBody>
        </p:sp>
        <p:pic>
          <p:nvPicPr>
            <p:cNvPr id="8194" name="Picture 2"/>
            <p:cNvPicPr>
              <a:picLocks noChangeAspect="1" noChangeArrowheads="1"/>
            </p:cNvPicPr>
            <p:nvPr/>
          </p:nvPicPr>
          <p:blipFill>
            <a:blip r:embed="rId3" cstate="print"/>
            <a:srcRect/>
            <a:stretch>
              <a:fillRect/>
            </a:stretch>
          </p:blipFill>
          <p:spPr bwMode="auto">
            <a:xfrm>
              <a:off x="1872552" y="980728"/>
              <a:ext cx="6299847" cy="5112568"/>
            </a:xfrm>
            <a:prstGeom prst="rect">
              <a:avLst/>
            </a:prstGeom>
            <a:noFill/>
            <a:ln w="9525">
              <a:noFill/>
              <a:miter lim="800000"/>
              <a:headEnd/>
              <a:tailEnd/>
            </a:ln>
          </p:spPr>
        </p:pic>
      </p:grpSp>
      <p:sp>
        <p:nvSpPr>
          <p:cNvPr id="10" name="TextBox 9"/>
          <p:cNvSpPr txBox="1"/>
          <p:nvPr/>
        </p:nvSpPr>
        <p:spPr>
          <a:xfrm>
            <a:off x="72008" y="1088732"/>
            <a:ext cx="2915816" cy="5724644"/>
          </a:xfrm>
          <a:prstGeom prst="rect">
            <a:avLst/>
          </a:prstGeom>
          <a:noFill/>
        </p:spPr>
        <p:txBody>
          <a:bodyPr wrap="square" rtlCol="0">
            <a:spAutoFit/>
          </a:bodyPr>
          <a:lstStyle/>
          <a:p>
            <a:r>
              <a:rPr lang="en-CA" sz="2000" dirty="0" smtClean="0">
                <a:solidFill>
                  <a:sysClr val="windowText" lastClr="000000"/>
                </a:solidFill>
              </a:rPr>
              <a:t>Lakes sampled bi-weekly since the late-1970s </a:t>
            </a:r>
          </a:p>
          <a:p>
            <a:pPr marL="273050" indent="-273050">
              <a:buFont typeface="Arial" pitchFamily="34" charset="0"/>
              <a:buChar char="•"/>
            </a:pPr>
            <a:r>
              <a:rPr lang="en-CA" sz="2000" dirty="0" smtClean="0">
                <a:solidFill>
                  <a:sysClr val="windowText" lastClr="000000"/>
                </a:solidFill>
              </a:rPr>
              <a:t>Water chemistry </a:t>
            </a:r>
          </a:p>
          <a:p>
            <a:pPr marL="273050" indent="-273050">
              <a:buFont typeface="Arial" pitchFamily="34" charset="0"/>
              <a:buChar char="•"/>
            </a:pPr>
            <a:r>
              <a:rPr lang="en-CA" sz="2000" dirty="0" smtClean="0">
                <a:solidFill>
                  <a:sysClr val="windowText" lastClr="000000"/>
                </a:solidFill>
              </a:rPr>
              <a:t>Temperature-oxygen profile </a:t>
            </a:r>
          </a:p>
          <a:p>
            <a:endParaRPr lang="en-CA" sz="1000" dirty="0" smtClean="0">
              <a:solidFill>
                <a:sysClr val="windowText" lastClr="000000"/>
              </a:solidFill>
            </a:endParaRPr>
          </a:p>
          <a:p>
            <a:r>
              <a:rPr lang="en-CA" sz="2000" dirty="0" smtClean="0">
                <a:solidFill>
                  <a:sysClr val="windowText" lastClr="000000"/>
                </a:solidFill>
              </a:rPr>
              <a:t>Small (&lt; 100 ha), mostly headwater lakes</a:t>
            </a:r>
          </a:p>
          <a:p>
            <a:endParaRPr lang="en-CA" sz="2000" dirty="0" smtClean="0">
              <a:solidFill>
                <a:sysClr val="windowText" lastClr="000000"/>
              </a:solidFill>
            </a:endParaRPr>
          </a:p>
          <a:p>
            <a:endParaRPr lang="en-CA" sz="1000" dirty="0" smtClean="0">
              <a:solidFill>
                <a:sysClr val="windowText" lastClr="000000"/>
              </a:solidFill>
            </a:endParaRPr>
          </a:p>
          <a:p>
            <a:r>
              <a:rPr lang="en-CA" sz="2400" b="1" dirty="0" smtClean="0">
                <a:solidFill>
                  <a:schemeClr val="tx2">
                    <a:lumMod val="50000"/>
                  </a:schemeClr>
                </a:solidFill>
              </a:rPr>
              <a:t>Two of the lakes, Harp and Red Chalk, support Lake Trout populations </a:t>
            </a:r>
          </a:p>
          <a:p>
            <a:endParaRPr lang="en-CA" sz="1000" dirty="0" smtClean="0">
              <a:solidFill>
                <a:sysClr val="windowText" lastClr="000000"/>
              </a:solidFill>
            </a:endParaRPr>
          </a:p>
          <a:p>
            <a:endParaRPr lang="en-CA" sz="2000" dirty="0" smtClean="0">
              <a:solidFill>
                <a:sysClr val="windowText" lastClr="000000"/>
              </a:solidFill>
            </a:endParaRPr>
          </a:p>
          <a:p>
            <a:endParaRPr lang="en-CA" sz="2000" dirty="0" smtClean="0">
              <a:solidFill>
                <a:sysClr val="windowText" lastClr="000000"/>
              </a:solidFill>
            </a:endParaRPr>
          </a:p>
          <a:p>
            <a:endParaRPr lang="en-CA" sz="2000" dirty="0" smtClean="0">
              <a:solidFill>
                <a:sysClr val="windowText" lastClr="000000"/>
              </a:solidFill>
            </a:endParaRPr>
          </a:p>
          <a:p>
            <a:endParaRPr lang="en-CA" sz="2000" dirty="0" smtClean="0">
              <a:solidFill>
                <a:sysClr val="windowText" lastClr="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01208"/>
          </a:xfrm>
        </p:spPr>
        <p:txBody>
          <a:bodyPr>
            <a:normAutofit fontScale="92500" lnSpcReduction="20000"/>
          </a:bodyPr>
          <a:lstStyle/>
          <a:p>
            <a:pPr marL="514350" indent="-514350">
              <a:buNone/>
            </a:pPr>
            <a:r>
              <a:rPr lang="en-CA" b="1" dirty="0" smtClean="0">
                <a:solidFill>
                  <a:schemeClr val="tx2"/>
                </a:solidFill>
              </a:rPr>
              <a:t>In the two Dorset A lakes that support Lake Trout:</a:t>
            </a:r>
          </a:p>
          <a:p>
            <a:pPr marL="514350" indent="-514350">
              <a:buFont typeface="+mj-lt"/>
              <a:buAutoNum type="arabicPeriod"/>
            </a:pPr>
            <a:r>
              <a:rPr lang="en-CA" dirty="0" smtClean="0"/>
              <a:t>How has </a:t>
            </a:r>
            <a:r>
              <a:rPr lang="en-CA" dirty="0" err="1" smtClean="0"/>
              <a:t>oxythermal</a:t>
            </a:r>
            <a:r>
              <a:rPr lang="en-CA" dirty="0" smtClean="0"/>
              <a:t> habitat and end-of-summer VWHO changed over the past 40 years?</a:t>
            </a:r>
          </a:p>
          <a:p>
            <a:pPr marL="514350" indent="-514350">
              <a:buFont typeface="+mj-lt"/>
              <a:buAutoNum type="arabicPeriod"/>
            </a:pPr>
            <a:r>
              <a:rPr lang="en-CA" dirty="0" smtClean="0"/>
              <a:t>Is September 15</a:t>
            </a:r>
            <a:r>
              <a:rPr lang="en-CA" baseline="30000" dirty="0" smtClean="0"/>
              <a:t>th</a:t>
            </a:r>
            <a:r>
              <a:rPr lang="en-CA" dirty="0" smtClean="0"/>
              <a:t> still a good date to assess end-of-summer VWHO?</a:t>
            </a:r>
          </a:p>
          <a:p>
            <a:pPr marL="514350" indent="-514350">
              <a:buNone/>
            </a:pPr>
            <a:endParaRPr lang="en-CA" dirty="0" smtClean="0"/>
          </a:p>
          <a:p>
            <a:pPr marL="0" indent="0">
              <a:buNone/>
            </a:pPr>
            <a:r>
              <a:rPr lang="en-CA" b="1" dirty="0" smtClean="0">
                <a:solidFill>
                  <a:schemeClr val="tx2">
                    <a:lumMod val="50000"/>
                  </a:schemeClr>
                </a:solidFill>
              </a:rPr>
              <a:t>In the other </a:t>
            </a:r>
            <a:r>
              <a:rPr lang="en-CA" b="1" dirty="0" err="1" smtClean="0">
                <a:solidFill>
                  <a:schemeClr val="tx2">
                    <a:lumMod val="50000"/>
                  </a:schemeClr>
                </a:solidFill>
              </a:rPr>
              <a:t>dimictic</a:t>
            </a:r>
            <a:r>
              <a:rPr lang="en-CA" b="1" dirty="0" smtClean="0">
                <a:solidFill>
                  <a:schemeClr val="tx2">
                    <a:lumMod val="50000"/>
                  </a:schemeClr>
                </a:solidFill>
              </a:rPr>
              <a:t> Dorset A lakes:</a:t>
            </a:r>
          </a:p>
          <a:p>
            <a:pPr marL="514350" indent="-514350">
              <a:buFont typeface="+mj-lt"/>
              <a:buAutoNum type="arabicPeriod" startAt="3"/>
            </a:pPr>
            <a:r>
              <a:rPr lang="en-CA" dirty="0" smtClean="0"/>
              <a:t>How has VWHO changed over the past 40 years (i.e., are trends common to all lakes)? </a:t>
            </a:r>
          </a:p>
          <a:p>
            <a:pPr marL="514350" indent="-514350">
              <a:buFont typeface="+mj-lt"/>
              <a:buAutoNum type="arabicPeriod" startAt="3"/>
            </a:pPr>
            <a:r>
              <a:rPr lang="en-CA" dirty="0" smtClean="0"/>
              <a:t>And if so, what component of the VWHO calculation (concentration and/or volume) contributed to VWHO trends?</a:t>
            </a:r>
          </a:p>
          <a:p>
            <a:pPr marL="514350" indent="-514350">
              <a:buFont typeface="+mj-lt"/>
              <a:buAutoNum type="arabicPeriod" startAt="3"/>
            </a:pPr>
            <a:endParaRPr lang="en-CA" dirty="0"/>
          </a:p>
        </p:txBody>
      </p:sp>
      <p:sp>
        <p:nvSpPr>
          <p:cNvPr id="5" name="Title 18"/>
          <p:cNvSpPr txBox="1">
            <a:spLocks/>
          </p:cNvSpPr>
          <p:nvPr/>
        </p:nvSpPr>
        <p:spPr>
          <a:xfrm>
            <a:off x="0" y="0"/>
            <a:ext cx="9144000"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noProof="0" dirty="0" smtClean="0">
                <a:ln>
                  <a:noFill/>
                </a:ln>
                <a:solidFill>
                  <a:schemeClr val="bg1"/>
                </a:solidFill>
                <a:effectLst/>
                <a:uLnTx/>
                <a:uFillTx/>
                <a:latin typeface="+mj-lt"/>
                <a:ea typeface="+mj-ea"/>
                <a:cs typeface="+mj-cs"/>
              </a:rPr>
              <a:t>Research Questions</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4248472" cy="5301208"/>
          </a:xfrm>
        </p:spPr>
        <p:txBody>
          <a:bodyPr>
            <a:normAutofit fontScale="85000" lnSpcReduction="10000"/>
          </a:bodyPr>
          <a:lstStyle/>
          <a:p>
            <a:pPr marL="0" indent="0">
              <a:buNone/>
            </a:pPr>
            <a:r>
              <a:rPr lang="en-CA" sz="2900" dirty="0" smtClean="0"/>
              <a:t>The volume of optimal habitat was determined using:</a:t>
            </a:r>
          </a:p>
          <a:p>
            <a:pPr marL="273050" indent="-177800"/>
            <a:r>
              <a:rPr lang="en-CA" sz="2900" dirty="0" smtClean="0"/>
              <a:t>Deepest point in the water column where temperatures were ≥ 10 °C</a:t>
            </a:r>
          </a:p>
          <a:p>
            <a:pPr marL="273050" indent="-177800"/>
            <a:r>
              <a:rPr lang="en-CA" sz="2900" dirty="0" smtClean="0"/>
              <a:t>Shallowest point in the water column where the DO concentration was ≤ 6 mg/L</a:t>
            </a:r>
          </a:p>
          <a:p>
            <a:pPr marL="804863" indent="-273050"/>
            <a:endParaRPr lang="en-CA" sz="2900" dirty="0" smtClean="0"/>
          </a:p>
          <a:p>
            <a:pPr marL="0" indent="0">
              <a:buNone/>
            </a:pPr>
            <a:r>
              <a:rPr lang="en-CA" sz="2900" dirty="0" smtClean="0"/>
              <a:t>Habitat volumes were expressed as proportions to allow comparisons to be made between the two lakes</a:t>
            </a:r>
          </a:p>
          <a:p>
            <a:pPr marL="177800" indent="-177800">
              <a:buNone/>
            </a:pPr>
            <a:endParaRPr lang="en-CA" dirty="0" smtClean="0"/>
          </a:p>
          <a:p>
            <a:pPr marL="514350" indent="-514350">
              <a:buFont typeface="+mj-lt"/>
              <a:buAutoNum type="arabicPeriod" startAt="3"/>
            </a:pPr>
            <a:endParaRPr lang="en-CA" dirty="0"/>
          </a:p>
        </p:txBody>
      </p:sp>
      <p:sp>
        <p:nvSpPr>
          <p:cNvPr id="5" name="Title 18"/>
          <p:cNvSpPr txBox="1">
            <a:spLocks/>
          </p:cNvSpPr>
          <p:nvPr/>
        </p:nvSpPr>
        <p:spPr>
          <a:xfrm>
            <a:off x="0" y="0"/>
            <a:ext cx="4716016"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noProof="0" dirty="0" smtClean="0">
                <a:ln>
                  <a:noFill/>
                </a:ln>
                <a:solidFill>
                  <a:schemeClr val="bg1"/>
                </a:solidFill>
                <a:effectLst/>
                <a:uLnTx/>
                <a:uFillTx/>
                <a:latin typeface="+mj-lt"/>
                <a:ea typeface="+mj-ea"/>
                <a:cs typeface="+mj-cs"/>
              </a:rPr>
              <a:t>Methods</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2050" name="Picture 2" descr="C:\Users\Claire\Documents\Queen's MSc\Lake Trout\Fieldwork\Photos\FullSizeRender(80).jpg"/>
          <p:cNvPicPr>
            <a:picLocks noChangeAspect="1" noChangeArrowheads="1"/>
          </p:cNvPicPr>
          <p:nvPr/>
        </p:nvPicPr>
        <p:blipFill>
          <a:blip r:embed="rId2" cstate="print"/>
          <a:srcRect r="13310"/>
          <a:stretch>
            <a:fillRect/>
          </a:stretch>
        </p:blipFill>
        <p:spPr bwMode="auto">
          <a:xfrm>
            <a:off x="4685084" y="0"/>
            <a:ext cx="4458916"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4176464" cy="5472608"/>
          </a:xfrm>
        </p:spPr>
        <p:txBody>
          <a:bodyPr>
            <a:normAutofit fontScale="77500" lnSpcReduction="20000"/>
          </a:bodyPr>
          <a:lstStyle/>
          <a:p>
            <a:pPr>
              <a:buNone/>
            </a:pPr>
            <a:r>
              <a:rPr lang="en-CA" dirty="0" smtClean="0"/>
              <a:t>For all </a:t>
            </a:r>
            <a:r>
              <a:rPr lang="en-CA" dirty="0" err="1" smtClean="0"/>
              <a:t>dimictic</a:t>
            </a:r>
            <a:r>
              <a:rPr lang="en-CA" dirty="0" smtClean="0"/>
              <a:t> lakes:</a:t>
            </a:r>
          </a:p>
          <a:p>
            <a:pPr>
              <a:buNone/>
            </a:pPr>
            <a:endParaRPr lang="en-CA" sz="900" dirty="0" smtClean="0"/>
          </a:p>
          <a:p>
            <a:pPr marL="723900" indent="-368300">
              <a:buFont typeface="+mj-lt"/>
              <a:buAutoNum type="arabicPeriod"/>
              <a:tabLst>
                <a:tab pos="627063" algn="l"/>
              </a:tabLst>
            </a:pPr>
            <a:r>
              <a:rPr lang="en-CA" dirty="0" smtClean="0">
                <a:solidFill>
                  <a:schemeClr val="tx2">
                    <a:lumMod val="50000"/>
                  </a:schemeClr>
                </a:solidFill>
              </a:rPr>
              <a:t>Thermocline depth</a:t>
            </a:r>
          </a:p>
          <a:p>
            <a:pPr marL="723900" indent="-368300">
              <a:buFont typeface="+mj-lt"/>
              <a:buAutoNum type="arabicPeriod"/>
              <a:tabLst>
                <a:tab pos="627063" algn="l"/>
              </a:tabLst>
            </a:pPr>
            <a:r>
              <a:rPr lang="en-CA" dirty="0" smtClean="0">
                <a:solidFill>
                  <a:schemeClr val="tx2">
                    <a:lumMod val="50000"/>
                  </a:schemeClr>
                </a:solidFill>
              </a:rPr>
              <a:t>Hypolimnetic Volume</a:t>
            </a:r>
          </a:p>
          <a:p>
            <a:pPr marL="723900" indent="-368300">
              <a:buFont typeface="+mj-lt"/>
              <a:buAutoNum type="arabicPeriod"/>
              <a:tabLst>
                <a:tab pos="627063" algn="l"/>
              </a:tabLst>
            </a:pPr>
            <a:r>
              <a:rPr lang="en-CA" dirty="0" smtClean="0">
                <a:solidFill>
                  <a:schemeClr val="tx2">
                    <a:lumMod val="50000"/>
                  </a:schemeClr>
                </a:solidFill>
              </a:rPr>
              <a:t>Mean hypolimnetic DO concentration </a:t>
            </a:r>
          </a:p>
          <a:p>
            <a:pPr marL="723900" indent="-368300">
              <a:buFont typeface="+mj-lt"/>
              <a:buAutoNum type="arabicPeriod"/>
              <a:tabLst>
                <a:tab pos="627063" algn="l"/>
              </a:tabLst>
            </a:pPr>
            <a:r>
              <a:rPr lang="en-CA" dirty="0" smtClean="0">
                <a:solidFill>
                  <a:schemeClr val="tx2">
                    <a:lumMod val="50000"/>
                  </a:schemeClr>
                </a:solidFill>
              </a:rPr>
              <a:t>VWHO </a:t>
            </a:r>
          </a:p>
          <a:p>
            <a:pPr marL="355600" indent="-260350">
              <a:buFont typeface="+mj-lt"/>
              <a:buAutoNum type="arabicPeriod"/>
              <a:tabLst>
                <a:tab pos="273050" algn="l"/>
              </a:tabLst>
            </a:pPr>
            <a:endParaRPr lang="en-CA" sz="1300" dirty="0" smtClean="0">
              <a:solidFill>
                <a:schemeClr val="tx2">
                  <a:lumMod val="50000"/>
                </a:schemeClr>
              </a:solidFill>
            </a:endParaRPr>
          </a:p>
          <a:p>
            <a:pPr marL="0" indent="0">
              <a:buNone/>
            </a:pPr>
            <a:r>
              <a:rPr lang="en-CA" dirty="0" smtClean="0"/>
              <a:t>were calculated and values were standardized to September 15</a:t>
            </a:r>
            <a:r>
              <a:rPr lang="en-CA" baseline="30000" dirty="0" smtClean="0"/>
              <a:t>th</a:t>
            </a:r>
            <a:r>
              <a:rPr lang="en-CA" dirty="0" smtClean="0"/>
              <a:t> </a:t>
            </a:r>
          </a:p>
          <a:p>
            <a:pPr marL="0" indent="0">
              <a:buNone/>
            </a:pPr>
            <a:endParaRPr lang="en-CA" dirty="0" smtClean="0"/>
          </a:p>
          <a:p>
            <a:pPr marL="0" indent="0">
              <a:buNone/>
            </a:pPr>
            <a:r>
              <a:rPr lang="en-CA" dirty="0" smtClean="0"/>
              <a:t>Mann-Kendall </a:t>
            </a:r>
            <a:r>
              <a:rPr lang="en-CA" dirty="0" smtClean="0"/>
              <a:t>trend tests were performed to detect monotonic changes in each variable</a:t>
            </a:r>
          </a:p>
          <a:p>
            <a:pPr marL="177800" indent="-177800">
              <a:buNone/>
            </a:pPr>
            <a:endParaRPr lang="en-CA" dirty="0" smtClean="0"/>
          </a:p>
          <a:p>
            <a:pPr marL="514350" indent="-514350">
              <a:buFont typeface="+mj-lt"/>
              <a:buAutoNum type="arabicPeriod" startAt="3"/>
            </a:pPr>
            <a:endParaRPr lang="en-CA" dirty="0"/>
          </a:p>
        </p:txBody>
      </p:sp>
      <p:sp>
        <p:nvSpPr>
          <p:cNvPr id="5" name="Title 18"/>
          <p:cNvSpPr txBox="1">
            <a:spLocks/>
          </p:cNvSpPr>
          <p:nvPr/>
        </p:nvSpPr>
        <p:spPr>
          <a:xfrm>
            <a:off x="0" y="0"/>
            <a:ext cx="4716016" cy="836712"/>
          </a:xfrm>
          <a:prstGeom prst="rect">
            <a:avLst/>
          </a:prstGeom>
          <a:solidFill>
            <a:schemeClr val="tx2">
              <a:lumMod val="75000"/>
            </a:schemeClr>
          </a:solid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noProof="0" dirty="0" smtClean="0">
                <a:ln>
                  <a:noFill/>
                </a:ln>
                <a:solidFill>
                  <a:schemeClr val="bg1"/>
                </a:solidFill>
                <a:effectLst/>
                <a:uLnTx/>
                <a:uFillTx/>
                <a:latin typeface="+mj-lt"/>
                <a:ea typeface="+mj-ea"/>
                <a:cs typeface="+mj-cs"/>
              </a:rPr>
              <a:t>Methods</a:t>
            </a:r>
            <a:endParaRPr kumimoji="0" lang="en-CA"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2050" name="Picture 2" descr="C:\Users\Claire\Documents\Queen's MSc\Lake Trout\Fieldwork\Photos\FullSizeRender(80).jpg"/>
          <p:cNvPicPr>
            <a:picLocks noChangeAspect="1" noChangeArrowheads="1"/>
          </p:cNvPicPr>
          <p:nvPr/>
        </p:nvPicPr>
        <p:blipFill>
          <a:blip r:embed="rId2" cstate="print"/>
          <a:srcRect r="13310"/>
          <a:stretch>
            <a:fillRect/>
          </a:stretch>
        </p:blipFill>
        <p:spPr bwMode="auto">
          <a:xfrm>
            <a:off x="4685084" y="0"/>
            <a:ext cx="4458916" cy="6858000"/>
          </a:xfrm>
          <a:prstGeom prst="rect">
            <a:avLst/>
          </a:prstGeom>
          <a:noFill/>
        </p:spPr>
      </p:pic>
      <p:sp>
        <p:nvSpPr>
          <p:cNvPr id="6" name="Rectangle 5"/>
          <p:cNvSpPr/>
          <p:nvPr/>
        </p:nvSpPr>
        <p:spPr>
          <a:xfrm>
            <a:off x="-3636912" y="2060848"/>
            <a:ext cx="4572000" cy="369332"/>
          </a:xfrm>
          <a:prstGeom prst="rect">
            <a:avLst/>
          </a:prstGeom>
        </p:spPr>
        <p:txBody>
          <a:bodyPr>
            <a:spAutoFit/>
          </a:bodyPr>
          <a:lstStyle/>
          <a:p>
            <a:endParaRPr lang="en-CA"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6925</TotalTime>
  <Words>3356</Words>
  <Application>Microsoft Office PowerPoint</Application>
  <PresentationFormat>On-screen Show (4:3)</PresentationFormat>
  <Paragraphs>441</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Lake Trout habitat trends:              Insights from ~40 years of monitoring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long-term environmental trends in Ontario lakes that support Lake Trout</dc:title>
  <dc:creator>Corporate Edition</dc:creator>
  <cp:lastModifiedBy>Corporate Edition</cp:lastModifiedBy>
  <cp:revision>14</cp:revision>
  <dcterms:created xsi:type="dcterms:W3CDTF">2018-12-28T19:40:15Z</dcterms:created>
  <dcterms:modified xsi:type="dcterms:W3CDTF">2019-01-05T14:24:57Z</dcterms:modified>
</cp:coreProperties>
</file>