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1"/>
  </p:sldMasterIdLst>
  <p:notesMasterIdLst>
    <p:notesMasterId r:id="rId20"/>
  </p:notesMasterIdLst>
  <p:handoutMasterIdLst>
    <p:handoutMasterId r:id="rId21"/>
  </p:handoutMasterIdLst>
  <p:sldIdLst>
    <p:sldId id="512" r:id="rId2"/>
    <p:sldId id="513" r:id="rId3"/>
    <p:sldId id="517" r:id="rId4"/>
    <p:sldId id="524" r:id="rId5"/>
    <p:sldId id="523" r:id="rId6"/>
    <p:sldId id="521" r:id="rId7"/>
    <p:sldId id="522" r:id="rId8"/>
    <p:sldId id="528" r:id="rId9"/>
    <p:sldId id="529" r:id="rId10"/>
    <p:sldId id="514" r:id="rId11"/>
    <p:sldId id="525" r:id="rId12"/>
    <p:sldId id="518" r:id="rId13"/>
    <p:sldId id="527" r:id="rId14"/>
    <p:sldId id="526" r:id="rId15"/>
    <p:sldId id="519" r:id="rId16"/>
    <p:sldId id="520" r:id="rId17"/>
    <p:sldId id="515" r:id="rId18"/>
    <p:sldId id="531" r:id="rId19"/>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F8FA"/>
    <a:srgbClr val="00002C"/>
    <a:srgbClr val="E4EEF4"/>
    <a:srgbClr val="996633"/>
    <a:srgbClr val="FF3300"/>
    <a:srgbClr val="F1F6F9"/>
    <a:srgbClr val="C0E1E2"/>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94" autoAdjust="0"/>
    <p:restoredTop sz="82235" autoAdjust="0"/>
  </p:normalViewPr>
  <p:slideViewPr>
    <p:cSldViewPr>
      <p:cViewPr>
        <p:scale>
          <a:sx n="70" d="100"/>
          <a:sy n="70" d="100"/>
        </p:scale>
        <p:origin x="-1590" y="-132"/>
      </p:cViewPr>
      <p:guideLst>
        <p:guide orient="horz" pos="2160"/>
        <p:guide pos="2880"/>
      </p:guideLst>
    </p:cSldViewPr>
  </p:slideViewPr>
  <p:outlineViewPr>
    <p:cViewPr>
      <p:scale>
        <a:sx n="33" d="100"/>
        <a:sy n="33" d="100"/>
      </p:scale>
      <p:origin x="42" y="15324"/>
    </p:cViewPr>
  </p:outlineViewPr>
  <p:notesTextViewPr>
    <p:cViewPr>
      <p:scale>
        <a:sx n="100" d="100"/>
        <a:sy n="100" d="100"/>
      </p:scale>
      <p:origin x="0" y="0"/>
    </p:cViewPr>
  </p:notesTextViewPr>
  <p:sorterViewPr>
    <p:cViewPr>
      <p:scale>
        <a:sx n="70" d="100"/>
        <a:sy n="70" d="100"/>
      </p:scale>
      <p:origin x="0" y="0"/>
    </p:cViewPr>
  </p:sorterViewPr>
  <p:notesViewPr>
    <p:cSldViewPr>
      <p:cViewPr varScale="1">
        <p:scale>
          <a:sx n="61" d="100"/>
          <a:sy n="61" d="100"/>
        </p:scale>
        <p:origin x="-2730" y="-90"/>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793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4877" tIns="47439" rIns="94877" bIns="47439" numCol="1" anchor="t" anchorCtr="0" compatLnSpc="1">
            <a:prstTxWarp prst="textNoShape">
              <a:avLst/>
            </a:prstTxWarp>
          </a:bodyPr>
          <a:lstStyle>
            <a:lvl1pPr defTabSz="948224" eaLnBrk="1" hangingPunct="1">
              <a:defRPr sz="1200">
                <a:latin typeface="Arial" charset="0"/>
              </a:defRPr>
            </a:lvl1pPr>
          </a:lstStyle>
          <a:p>
            <a:pPr>
              <a:defRPr/>
            </a:pPr>
            <a:endParaRPr lang="en-US"/>
          </a:p>
        </p:txBody>
      </p:sp>
      <p:sp>
        <p:nvSpPr>
          <p:cNvPr id="167939"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4877" tIns="47439" rIns="94877" bIns="47439" numCol="1" anchor="t" anchorCtr="0" compatLnSpc="1">
            <a:prstTxWarp prst="textNoShape">
              <a:avLst/>
            </a:prstTxWarp>
          </a:bodyPr>
          <a:lstStyle>
            <a:lvl1pPr algn="r" defTabSz="948224" eaLnBrk="1" hangingPunct="1">
              <a:defRPr sz="1200">
                <a:latin typeface="Arial" charset="0"/>
              </a:defRPr>
            </a:lvl1pPr>
          </a:lstStyle>
          <a:p>
            <a:pPr>
              <a:defRPr/>
            </a:pPr>
            <a:endParaRPr lang="en-US"/>
          </a:p>
        </p:txBody>
      </p:sp>
      <p:sp>
        <p:nvSpPr>
          <p:cNvPr id="167940"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4877" tIns="47439" rIns="94877" bIns="47439" numCol="1" anchor="b" anchorCtr="0" compatLnSpc="1">
            <a:prstTxWarp prst="textNoShape">
              <a:avLst/>
            </a:prstTxWarp>
          </a:bodyPr>
          <a:lstStyle>
            <a:lvl1pPr defTabSz="948224" eaLnBrk="1" hangingPunct="1">
              <a:defRPr sz="1200">
                <a:latin typeface="Arial" charset="0"/>
              </a:defRPr>
            </a:lvl1pPr>
          </a:lstStyle>
          <a:p>
            <a:pPr>
              <a:defRPr/>
            </a:pPr>
            <a:endParaRPr lang="en-US"/>
          </a:p>
        </p:txBody>
      </p:sp>
      <p:sp>
        <p:nvSpPr>
          <p:cNvPr id="167941"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4877" tIns="47439" rIns="94877" bIns="47439" numCol="1" anchor="b" anchorCtr="0" compatLnSpc="1">
            <a:prstTxWarp prst="textNoShape">
              <a:avLst/>
            </a:prstTxWarp>
          </a:bodyPr>
          <a:lstStyle>
            <a:lvl1pPr algn="r" defTabSz="948224" eaLnBrk="1" hangingPunct="1">
              <a:defRPr sz="1200">
                <a:latin typeface="Arial" charset="0"/>
              </a:defRPr>
            </a:lvl1pPr>
          </a:lstStyle>
          <a:p>
            <a:pPr>
              <a:defRPr/>
            </a:pPr>
            <a:fld id="{C4E4BFEF-4BE6-462D-86C2-7F57B729F17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4877" tIns="47439" rIns="94877" bIns="47439" numCol="1" anchor="t" anchorCtr="0" compatLnSpc="1">
            <a:prstTxWarp prst="textNoShape">
              <a:avLst/>
            </a:prstTxWarp>
          </a:bodyPr>
          <a:lstStyle>
            <a:lvl1pPr defTabSz="948224" eaLnBrk="1" hangingPunct="1">
              <a:defRPr sz="1200">
                <a:latin typeface="Arial" charset="0"/>
              </a:defRPr>
            </a:lvl1pPr>
          </a:lstStyle>
          <a:p>
            <a:pPr>
              <a:defRPr/>
            </a:pPr>
            <a:endParaRPr lang="en-US"/>
          </a:p>
        </p:txBody>
      </p:sp>
      <p:sp>
        <p:nvSpPr>
          <p:cNvPr id="2765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4877" tIns="47439" rIns="94877" bIns="47439" numCol="1" anchor="t" anchorCtr="0" compatLnSpc="1">
            <a:prstTxWarp prst="textNoShape">
              <a:avLst/>
            </a:prstTxWarp>
          </a:bodyPr>
          <a:lstStyle>
            <a:lvl1pPr algn="r" defTabSz="948224" eaLnBrk="1" hangingPunct="1">
              <a:defRPr sz="1200">
                <a:latin typeface="Arial" charset="0"/>
              </a:defRPr>
            </a:lvl1pPr>
          </a:lstStyle>
          <a:p>
            <a:pPr>
              <a:defRPr/>
            </a:pPr>
            <a:endParaRPr lang="en-US"/>
          </a:p>
        </p:txBody>
      </p:sp>
      <p:sp>
        <p:nvSpPr>
          <p:cNvPr id="41988" name="Rectangle 4"/>
          <p:cNvSpPr>
            <a:spLocks noGrp="1" noRot="1" noChangeAspect="1" noChangeArrowheads="1" noTextEdit="1"/>
          </p:cNvSpPr>
          <p:nvPr>
            <p:ph type="sldImg" idx="2"/>
          </p:nvPr>
        </p:nvSpPr>
        <p:spPr bwMode="auto">
          <a:xfrm>
            <a:off x="1182688" y="696913"/>
            <a:ext cx="4646612" cy="3486150"/>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4877" tIns="47439" rIns="94877" bIns="4743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65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4877" tIns="47439" rIns="94877" bIns="47439" numCol="1" anchor="b" anchorCtr="0" compatLnSpc="1">
            <a:prstTxWarp prst="textNoShape">
              <a:avLst/>
            </a:prstTxWarp>
          </a:bodyPr>
          <a:lstStyle>
            <a:lvl1pPr defTabSz="948224" eaLnBrk="1" hangingPunct="1">
              <a:defRPr sz="1200">
                <a:latin typeface="Arial" charset="0"/>
              </a:defRPr>
            </a:lvl1pPr>
          </a:lstStyle>
          <a:p>
            <a:pPr>
              <a:defRPr/>
            </a:pPr>
            <a:endParaRPr lang="en-US"/>
          </a:p>
        </p:txBody>
      </p:sp>
      <p:sp>
        <p:nvSpPr>
          <p:cNvPr id="2765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4877" tIns="47439" rIns="94877" bIns="47439" numCol="1" anchor="b" anchorCtr="0" compatLnSpc="1">
            <a:prstTxWarp prst="textNoShape">
              <a:avLst/>
            </a:prstTxWarp>
          </a:bodyPr>
          <a:lstStyle>
            <a:lvl1pPr algn="r" defTabSz="948224" eaLnBrk="1" hangingPunct="1">
              <a:defRPr sz="1200">
                <a:latin typeface="Arial" charset="0"/>
              </a:defRPr>
            </a:lvl1pPr>
          </a:lstStyle>
          <a:p>
            <a:pPr>
              <a:defRPr/>
            </a:pPr>
            <a:fld id="{EC605910-BAD2-49B7-8CD0-167F4875795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pPr defTabSz="947738"/>
            <a:fld id="{78063E51-AEC7-4193-98E6-BEBB70B90042}" type="slidenum">
              <a:rPr lang="en-US" smtClean="0"/>
              <a:pPr defTabSz="947738"/>
              <a:t>1</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r>
              <a:rPr lang="en-CA" smtClean="0"/>
              <a:t>The project combines three distinct yet complementary techniques that will accurately hindcast, measure and predict past, present, and future hypolimnetic [DO] in the study lakes as a function of multiple drivers including lakewater chemistry, algal blooms and physical structure of the lake (e.g., length of ice cover, extent of thermal stratification). In the summer of 2014, sediment coring will begin in northern bays of the Lake of the Woods, and biological and chemical indicators preserved in the sediments (i.e. paleolimnological approaches) will be examined to develop and refine tools for hindcasting deepwater [DO]. This work will build on recent published findings from Poplar Bay in northern Lake of the Woods, where paleolimnological investigations have found that the onset of substantial warming during the late-1970s triggered marked biological changes among algal and invertebrate communities. The tools and models developed through these analyses will provide managers with a scientifically-defensible approach for managing lake trout habitat in a multiple-stressor world, provide guidance on mitigation strategies, and enable sustainable management.</a:t>
            </a:r>
          </a:p>
        </p:txBody>
      </p:sp>
      <p:sp>
        <p:nvSpPr>
          <p:cNvPr id="45060" name="Slide Number Placeholder 3"/>
          <p:cNvSpPr>
            <a:spLocks noGrp="1"/>
          </p:cNvSpPr>
          <p:nvPr>
            <p:ph type="sldNum" sz="quarter" idx="5"/>
          </p:nvPr>
        </p:nvSpPr>
        <p:spPr>
          <a:noFill/>
        </p:spPr>
        <p:txBody>
          <a:bodyPr/>
          <a:lstStyle/>
          <a:p>
            <a:pPr defTabSz="947738"/>
            <a:fld id="{DB0AF606-527F-4240-BD56-FDCDF923CD18}" type="slidenum">
              <a:rPr lang="en-US" smtClean="0"/>
              <a:pPr defTabSz="947738"/>
              <a:t>4</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r>
              <a:rPr lang="en-CA" smtClean="0"/>
              <a:t>Our focus is upon a set of lakes (including Lake of the Woods) with naturally-reproducing lake trout populations, long-term oxygen data, and fall into at least one of the following categories: there is significant shoreline development pressure or agriculture in the watershed; there have been long-term changes in measured hypolimnetic dissolved oxygen (DO) concentration; they are near or below the provincial guideline of 7 ppm for end-of-summer mean volume-weighted hypolimnetic [DO]; and/or they are of current management concern for water quality or have experienced recent algal blooms.</a:t>
            </a:r>
          </a:p>
        </p:txBody>
      </p:sp>
      <p:sp>
        <p:nvSpPr>
          <p:cNvPr id="49156" name="Slide Number Placeholder 3"/>
          <p:cNvSpPr>
            <a:spLocks noGrp="1"/>
          </p:cNvSpPr>
          <p:nvPr>
            <p:ph type="sldNum" sz="quarter" idx="5"/>
          </p:nvPr>
        </p:nvSpPr>
        <p:spPr>
          <a:noFill/>
        </p:spPr>
        <p:txBody>
          <a:bodyPr/>
          <a:lstStyle/>
          <a:p>
            <a:pPr defTabSz="947738"/>
            <a:fld id="{7343F555-10A5-4D87-8D67-E3DC2BF50BA6}" type="slidenum">
              <a:rPr lang="en-US" smtClean="0"/>
              <a:pPr defTabSz="947738"/>
              <a:t>10</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en-US"/>
              </a:p>
            </p:txBody>
          </p:sp>
          <p:sp>
            <p:nvSpPr>
              <p:cNvPr id="17"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p>
            </p:txBody>
          </p:sp>
        </p:grpSp>
        <p:sp>
          <p:nvSpPr>
            <p:cNvPr id="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en-US"/>
            </a:p>
          </p:txBody>
        </p:sp>
        <p:sp>
          <p:nvSpPr>
            <p:cNvPr id="7"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en-US"/>
            </a:p>
          </p:txBody>
        </p:sp>
        <p:sp>
          <p:nvSpPr>
            <p:cNvPr id="8"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en-US"/>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p>
            </p:txBody>
          </p:sp>
          <p:sp>
            <p:nvSpPr>
              <p:cNvPr id="11"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12"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13"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en-US"/>
              </a:p>
            </p:txBody>
          </p:sp>
          <p:sp>
            <p:nvSpPr>
              <p:cNvPr id="14"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en-US"/>
              </a:p>
            </p:txBody>
          </p:sp>
          <p:sp>
            <p:nvSpPr>
              <p:cNvPr id="1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en-US"/>
              </a:p>
            </p:txBody>
          </p:sp>
        </p:grpSp>
      </p:grpSp>
      <p:sp>
        <p:nvSpPr>
          <p:cNvPr id="37904" name="Rectangle 16"/>
          <p:cNvSpPr>
            <a:spLocks noGrp="1" noChangeArrowheads="1"/>
          </p:cNvSpPr>
          <p:nvPr>
            <p:ph type="ctrTitle" sz="quarter"/>
          </p:nvPr>
        </p:nvSpPr>
        <p:spPr>
          <a:xfrm>
            <a:off x="1066800" y="1997075"/>
            <a:ext cx="7086600" cy="1431925"/>
          </a:xfrm>
        </p:spPr>
        <p:txBody>
          <a:bodyPr anchor="b"/>
          <a:lstStyle>
            <a:lvl1pPr>
              <a:defRPr/>
            </a:lvl1pPr>
          </a:lstStyle>
          <a:p>
            <a:r>
              <a:rPr lang="en-US"/>
              <a:t>Click to edit Master title style</a:t>
            </a:r>
          </a:p>
        </p:txBody>
      </p:sp>
      <p:sp>
        <p:nvSpPr>
          <p:cNvPr id="37905"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en-US"/>
              <a:t>Click to edit Master subtitle style</a:t>
            </a:r>
          </a:p>
        </p:txBody>
      </p:sp>
      <p:sp>
        <p:nvSpPr>
          <p:cNvPr id="18" name="Rectangle 18"/>
          <p:cNvSpPr>
            <a:spLocks noGrp="1" noChangeArrowheads="1"/>
          </p:cNvSpPr>
          <p:nvPr>
            <p:ph type="dt" sz="quarter" idx="10"/>
          </p:nvPr>
        </p:nvSpPr>
        <p:spPr/>
        <p:txBody>
          <a:bodyPr/>
          <a:lstStyle>
            <a:lvl1pPr>
              <a:defRPr/>
            </a:lvl1pPr>
          </a:lstStyle>
          <a:p>
            <a:pPr>
              <a:defRPr/>
            </a:pPr>
            <a:r>
              <a:rPr lang="en-US"/>
              <a:t>March ##, 2007</a:t>
            </a:r>
          </a:p>
        </p:txBody>
      </p:sp>
      <p:sp>
        <p:nvSpPr>
          <p:cNvPr id="19" name="Rectangle 19"/>
          <p:cNvSpPr>
            <a:spLocks noGrp="1" noChangeArrowheads="1"/>
          </p:cNvSpPr>
          <p:nvPr>
            <p:ph type="ftr" sz="quarter" idx="11"/>
          </p:nvPr>
        </p:nvSpPr>
        <p:spPr>
          <a:xfrm>
            <a:off x="3352800" y="6248400"/>
            <a:ext cx="2895600" cy="457200"/>
          </a:xfrm>
        </p:spPr>
        <p:txBody>
          <a:bodyPr/>
          <a:lstStyle>
            <a:lvl1pPr>
              <a:defRPr/>
            </a:lvl1pPr>
          </a:lstStyle>
          <a:p>
            <a:pPr>
              <a:defRPr/>
            </a:pPr>
            <a:r>
              <a:rPr lang="en-US"/>
              <a:t>Artificial Neural Networks</a:t>
            </a:r>
          </a:p>
        </p:txBody>
      </p:sp>
      <p:sp>
        <p:nvSpPr>
          <p:cNvPr id="20" name="Rectangle 20"/>
          <p:cNvSpPr>
            <a:spLocks noGrp="1" noChangeArrowheads="1"/>
          </p:cNvSpPr>
          <p:nvPr>
            <p:ph type="sldNum" sz="quarter" idx="12"/>
          </p:nvPr>
        </p:nvSpPr>
        <p:spPr/>
        <p:txBody>
          <a:bodyPr/>
          <a:lstStyle>
            <a:lvl1pPr>
              <a:defRPr/>
            </a:lvl1pPr>
          </a:lstStyle>
          <a:p>
            <a:pPr>
              <a:defRPr/>
            </a:pPr>
            <a:fld id="{1B119985-E3E6-4FC1-B070-6C405FA4E3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p:txBody>
          <a:bodyPr/>
          <a:lstStyle>
            <a:lvl1pPr>
              <a:defRPr/>
            </a:lvl1pPr>
          </a:lstStyle>
          <a:p>
            <a:pPr>
              <a:defRPr/>
            </a:pPr>
            <a:endParaRPr lang="en-US"/>
          </a:p>
        </p:txBody>
      </p:sp>
      <p:sp>
        <p:nvSpPr>
          <p:cNvPr id="5" name="Rectangle 4"/>
          <p:cNvSpPr>
            <a:spLocks noGrp="1" noChangeArrowheads="1"/>
          </p:cNvSpPr>
          <p:nvPr>
            <p:ph type="ftr" sz="quarter" idx="11"/>
          </p:nvPr>
        </p:nvSpPr>
        <p:spPr/>
        <p:txBody>
          <a:bodyPr/>
          <a:lstStyle>
            <a:lvl1pPr>
              <a:defRPr/>
            </a:lvl1pPr>
          </a:lstStyle>
          <a:p>
            <a:pPr>
              <a:defRPr/>
            </a:pPr>
            <a:endParaRPr lang="en-US"/>
          </a:p>
        </p:txBody>
      </p:sp>
      <p:sp>
        <p:nvSpPr>
          <p:cNvPr id="6" name="Rectangle 5"/>
          <p:cNvSpPr>
            <a:spLocks noGrp="1" noChangeArrowheads="1"/>
          </p:cNvSpPr>
          <p:nvPr>
            <p:ph type="sldNum" sz="quarter" idx="12"/>
          </p:nvPr>
        </p:nvSpPr>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228600"/>
            <a:ext cx="188595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90600" y="228600"/>
            <a:ext cx="55054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p:txBody>
          <a:bodyPr/>
          <a:lstStyle>
            <a:lvl1pPr>
              <a:defRPr/>
            </a:lvl1pPr>
          </a:lstStyle>
          <a:p>
            <a:pPr>
              <a:defRPr/>
            </a:pPr>
            <a:endParaRPr lang="en-US"/>
          </a:p>
        </p:txBody>
      </p:sp>
      <p:sp>
        <p:nvSpPr>
          <p:cNvPr id="5" name="Rectangle 4"/>
          <p:cNvSpPr>
            <a:spLocks noGrp="1" noChangeArrowheads="1"/>
          </p:cNvSpPr>
          <p:nvPr>
            <p:ph type="ftr" sz="quarter" idx="11"/>
          </p:nvPr>
        </p:nvSpPr>
        <p:spPr/>
        <p:txBody>
          <a:bodyPr/>
          <a:lstStyle>
            <a:lvl1pPr>
              <a:defRPr/>
            </a:lvl1pPr>
          </a:lstStyle>
          <a:p>
            <a:pPr>
              <a:defRPr/>
            </a:pPr>
            <a:endParaRPr lang="en-US"/>
          </a:p>
        </p:txBody>
      </p:sp>
      <p:sp>
        <p:nvSpPr>
          <p:cNvPr id="6" name="Rectangle 5"/>
          <p:cNvSpPr>
            <a:spLocks noGrp="1" noChangeArrowheads="1"/>
          </p:cNvSpPr>
          <p:nvPr>
            <p:ph type="sldNum" sz="quarter" idx="12"/>
          </p:nvPr>
        </p:nvSpPr>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543800" cy="10509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90600" y="1600200"/>
            <a:ext cx="36957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38700" y="1600200"/>
            <a:ext cx="36957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1"/>
            <a:ext cx="8610600" cy="609599"/>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304800" y="1066800"/>
            <a:ext cx="8610600" cy="5105400"/>
          </a:xfrm>
        </p:spPr>
        <p:txBody>
          <a:bodyPr/>
          <a:lstStyle>
            <a:lvl1pPr>
              <a:defRPr>
                <a:effectLst/>
              </a:defRPr>
            </a:lvl1pPr>
            <a:lvl2pPr>
              <a:defRPr>
                <a:effectLst/>
              </a:defRPr>
            </a:lvl2pPr>
            <a:lvl3pPr>
              <a:defRPr>
                <a:effectLst/>
              </a:defRPr>
            </a:lvl3pPr>
            <a:lvl4pPr>
              <a:defRPr>
                <a:effectLst/>
              </a:defRPr>
            </a:lvl4pPr>
            <a:lvl5pPr>
              <a:defRPr>
                <a:effect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
          <p:cNvSpPr>
            <a:spLocks noGrp="1" noChangeArrowheads="1"/>
          </p:cNvSpPr>
          <p:nvPr>
            <p:ph type="dt" sz="half" idx="10"/>
          </p:nvPr>
        </p:nvSpPr>
        <p:spPr/>
        <p:txBody>
          <a:bodyPr/>
          <a:lstStyle>
            <a:lvl1pPr>
              <a:defRPr/>
            </a:lvl1pPr>
          </a:lstStyle>
          <a:p>
            <a:pPr>
              <a:defRPr/>
            </a:pPr>
            <a:endParaRPr lang="en-US"/>
          </a:p>
        </p:txBody>
      </p:sp>
      <p:sp>
        <p:nvSpPr>
          <p:cNvPr id="5" name="Rectangle 4"/>
          <p:cNvSpPr>
            <a:spLocks noGrp="1" noChangeArrowheads="1"/>
          </p:cNvSpPr>
          <p:nvPr>
            <p:ph type="ftr" sz="quarter" idx="11"/>
          </p:nvPr>
        </p:nvSpPr>
        <p:spPr/>
        <p:txBody>
          <a:bodyPr/>
          <a:lstStyle>
            <a:lvl1pPr>
              <a:defRPr/>
            </a:lvl1pPr>
          </a:lstStyle>
          <a:p>
            <a:pPr>
              <a:defRPr/>
            </a:pPr>
            <a:endParaRPr lang="en-US"/>
          </a:p>
        </p:txBody>
      </p:sp>
      <p:sp>
        <p:nvSpPr>
          <p:cNvPr id="6" name="Rectangle 5"/>
          <p:cNvSpPr>
            <a:spLocks noGrp="1" noChangeArrowheads="1"/>
          </p:cNvSpPr>
          <p:nvPr>
            <p:ph type="sldNum" sz="quarter" idx="12"/>
          </p:nvPr>
        </p:nvSpPr>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sz="half" idx="10"/>
          </p:nvPr>
        </p:nvSpPr>
        <p:spPr/>
        <p:txBody>
          <a:bodyPr/>
          <a:lstStyle>
            <a:lvl1pPr>
              <a:defRPr/>
            </a:lvl1pPr>
          </a:lstStyle>
          <a:p>
            <a:pPr>
              <a:defRPr/>
            </a:pPr>
            <a:endParaRPr lang="en-US"/>
          </a:p>
        </p:txBody>
      </p:sp>
      <p:sp>
        <p:nvSpPr>
          <p:cNvPr id="5" name="Rectangle 4"/>
          <p:cNvSpPr>
            <a:spLocks noGrp="1" noChangeArrowheads="1"/>
          </p:cNvSpPr>
          <p:nvPr>
            <p:ph type="ftr" sz="quarter" idx="11"/>
          </p:nvPr>
        </p:nvSpPr>
        <p:spPr/>
        <p:txBody>
          <a:bodyPr/>
          <a:lstStyle>
            <a:lvl1pPr>
              <a:defRPr/>
            </a:lvl1pPr>
          </a:lstStyle>
          <a:p>
            <a:pPr>
              <a:defRPr/>
            </a:pPr>
            <a:endParaRPr lang="en-US"/>
          </a:p>
        </p:txBody>
      </p:sp>
      <p:sp>
        <p:nvSpPr>
          <p:cNvPr id="6" name="Rectangle 5"/>
          <p:cNvSpPr>
            <a:spLocks noGrp="1" noChangeArrowheads="1"/>
          </p:cNvSpPr>
          <p:nvPr>
            <p:ph type="sldNum" sz="quarter" idx="12"/>
          </p:nvPr>
        </p:nvSpPr>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90600" y="1600200"/>
            <a:ext cx="36957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38700" y="1600200"/>
            <a:ext cx="36957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p:txBody>
          <a:bodyPr/>
          <a:lstStyle>
            <a:lvl1pPr>
              <a:defRPr/>
            </a:lvl1pPr>
          </a:lstStyle>
          <a:p>
            <a:pPr>
              <a:defRPr/>
            </a:pPr>
            <a:endParaRPr lang="en-US"/>
          </a:p>
        </p:txBody>
      </p:sp>
      <p:sp>
        <p:nvSpPr>
          <p:cNvPr id="8" name="Rectangle 7"/>
          <p:cNvSpPr>
            <a:spLocks noGrp="1" noChangeArrowheads="1"/>
          </p:cNvSpPr>
          <p:nvPr>
            <p:ph type="ftr" sz="quarter" idx="11"/>
          </p:nvPr>
        </p:nvSpPr>
        <p:spPr/>
        <p:txBody>
          <a:bodyPr/>
          <a:lstStyle>
            <a:lvl1pPr>
              <a:defRPr/>
            </a:lvl1pPr>
          </a:lstStyle>
          <a:p>
            <a:pPr>
              <a:defRPr/>
            </a:pPr>
            <a:endParaRPr lang="en-US"/>
          </a:p>
        </p:txBody>
      </p:sp>
      <p:sp>
        <p:nvSpPr>
          <p:cNvPr id="9" name="Rectangle 8"/>
          <p:cNvSpPr>
            <a:spLocks noGrp="1" noChangeArrowheads="1"/>
          </p:cNvSpPr>
          <p:nvPr>
            <p:ph type="sldNum" sz="quarter" idx="12"/>
          </p:nvPr>
        </p:nvSpPr>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p:txBody>
          <a:bodyPr/>
          <a:lstStyle>
            <a:lvl1pPr>
              <a:defRPr/>
            </a:lvl1pPr>
          </a:lstStyle>
          <a:p>
            <a:pPr>
              <a:defRPr/>
            </a:pPr>
            <a:endParaRPr lang="en-US"/>
          </a:p>
        </p:txBody>
      </p:sp>
      <p:sp>
        <p:nvSpPr>
          <p:cNvPr id="4" name="Rectangle 3"/>
          <p:cNvSpPr>
            <a:spLocks noGrp="1" noChangeArrowheads="1"/>
          </p:cNvSpPr>
          <p:nvPr>
            <p:ph type="ftr" sz="quarter" idx="11"/>
          </p:nvPr>
        </p:nvSpPr>
        <p:spPr/>
        <p:txBody>
          <a:bodyPr/>
          <a:lstStyle>
            <a:lvl1pPr>
              <a:defRPr/>
            </a:lvl1pPr>
          </a:lstStyle>
          <a:p>
            <a:pPr>
              <a:defRPr/>
            </a:pPr>
            <a:endParaRPr lang="en-US"/>
          </a:p>
        </p:txBody>
      </p:sp>
      <p:sp>
        <p:nvSpPr>
          <p:cNvPr id="5" name="Rectangle 4"/>
          <p:cNvSpPr>
            <a:spLocks noGrp="1" noChangeArrowheads="1"/>
          </p:cNvSpPr>
          <p:nvPr>
            <p:ph type="sldNum" sz="quarter" idx="12"/>
          </p:nvPr>
        </p:nvSpPr>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Grp="1" noChangeArrowheads="1"/>
          </p:cNvSpPr>
          <p:nvPr>
            <p:ph type="dt" sz="half" idx="10"/>
          </p:nvPr>
        </p:nvSpPr>
        <p:spPr/>
        <p:txBody>
          <a:bodyPr/>
          <a:lstStyle>
            <a:lvl1pPr>
              <a:defRPr/>
            </a:lvl1pPr>
          </a:lstStyle>
          <a:p>
            <a:pPr>
              <a:defRPr/>
            </a:pPr>
            <a:endParaRPr lang="en-US"/>
          </a:p>
        </p:txBody>
      </p:sp>
      <p:sp>
        <p:nvSpPr>
          <p:cNvPr id="3" name="Rectangle 2"/>
          <p:cNvSpPr>
            <a:spLocks noGrp="1" noChangeArrowheads="1"/>
          </p:cNvSpPr>
          <p:nvPr>
            <p:ph type="ftr" sz="quarter" idx="11"/>
          </p:nvPr>
        </p:nvSpPr>
        <p:spPr/>
        <p:txBody>
          <a:bodyPr/>
          <a:lstStyle>
            <a:lvl1pPr>
              <a:defRPr/>
            </a:lvl1pPr>
          </a:lstStyle>
          <a:p>
            <a:pPr>
              <a:defRPr/>
            </a:pPr>
            <a:endParaRPr lang="en-US"/>
          </a:p>
        </p:txBody>
      </p:sp>
      <p:sp>
        <p:nvSpPr>
          <p:cNvPr id="4" name="Rectangle 3"/>
          <p:cNvSpPr>
            <a:spLocks noGrp="1" noChangeArrowheads="1"/>
          </p:cNvSpPr>
          <p:nvPr>
            <p:ph type="sldNum" sz="quarter" idx="12"/>
          </p:nvPr>
        </p:nvSpPr>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100000">
              <a:srgbClr val="E4EEF4">
                <a:alpha val="8000"/>
              </a:srgbClr>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36867" name="Freeform 3"/>
          <p:cNvSpPr>
            <a:spLocks/>
          </p:cNvSpPr>
          <p:nvPr/>
        </p:nvSpPr>
        <p:spPr bwMode="hidden">
          <a:xfrm>
            <a:off x="885825" y="1381125"/>
            <a:ext cx="8255000" cy="5476875"/>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rgbClr val="E4EEF4"/>
              </a:gs>
            </a:gsLst>
            <a:lin ang="0" scaled="1"/>
          </a:gradFill>
          <a:ln w="9525">
            <a:noFill/>
            <a:round/>
            <a:headEnd/>
            <a:tailEnd/>
          </a:ln>
        </p:spPr>
        <p:txBody>
          <a:bodyPr/>
          <a:lstStyle/>
          <a:p>
            <a:pPr>
              <a:defRPr/>
            </a:pPr>
            <a:endParaRPr lang="en-US"/>
          </a:p>
        </p:txBody>
      </p:sp>
      <p:sp>
        <p:nvSpPr>
          <p:cNvPr id="36868" name="Freeform 4"/>
          <p:cNvSpPr>
            <a:spLocks/>
          </p:cNvSpPr>
          <p:nvPr/>
        </p:nvSpPr>
        <p:spPr bwMode="hidden">
          <a:xfrm>
            <a:off x="0" y="1381125"/>
            <a:ext cx="576263" cy="5476875"/>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en-US"/>
          </a:p>
        </p:txBody>
      </p:sp>
      <p:sp>
        <p:nvSpPr>
          <p:cNvPr id="36870" name="Freeform 6"/>
          <p:cNvSpPr>
            <a:spLocks/>
          </p:cNvSpPr>
          <p:nvPr userDrawn="1"/>
        </p:nvSpPr>
        <p:spPr bwMode="ltGray">
          <a:xfrm>
            <a:off x="571500" y="0"/>
            <a:ext cx="19050" cy="1104900"/>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p>
        </p:txBody>
      </p:sp>
      <p:sp>
        <p:nvSpPr>
          <p:cNvPr id="36871" name="Freeform 7"/>
          <p:cNvSpPr>
            <a:spLocks/>
          </p:cNvSpPr>
          <p:nvPr userDrawn="1"/>
        </p:nvSpPr>
        <p:spPr bwMode="ltGray">
          <a:xfrm>
            <a:off x="571500" y="2116138"/>
            <a:ext cx="19050" cy="4284662"/>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36872" name="Freeform 8"/>
          <p:cNvSpPr>
            <a:spLocks/>
          </p:cNvSpPr>
          <p:nvPr userDrawn="1"/>
        </p:nvSpPr>
        <p:spPr bwMode="ltGray">
          <a:xfrm>
            <a:off x="1312863" y="1371600"/>
            <a:ext cx="7523162" cy="19050"/>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36873" name="Freeform 9"/>
          <p:cNvSpPr>
            <a:spLocks/>
          </p:cNvSpPr>
          <p:nvPr userDrawn="1"/>
        </p:nvSpPr>
        <p:spPr bwMode="ltGray">
          <a:xfrm>
            <a:off x="571500" y="1714500"/>
            <a:ext cx="19050" cy="401638"/>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en-US"/>
          </a:p>
        </p:txBody>
      </p:sp>
      <p:sp>
        <p:nvSpPr>
          <p:cNvPr id="36874" name="Freeform 10"/>
          <p:cNvSpPr>
            <a:spLocks/>
          </p:cNvSpPr>
          <p:nvPr userDrawn="1"/>
        </p:nvSpPr>
        <p:spPr bwMode="ltGray">
          <a:xfrm>
            <a:off x="571500" y="647700"/>
            <a:ext cx="19050" cy="400050"/>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en-US"/>
          </a:p>
        </p:txBody>
      </p:sp>
      <p:sp>
        <p:nvSpPr>
          <p:cNvPr id="36875" name="Freeform 11"/>
          <p:cNvSpPr>
            <a:spLocks/>
          </p:cNvSpPr>
          <p:nvPr userDrawn="1"/>
        </p:nvSpPr>
        <p:spPr bwMode="ltGray">
          <a:xfrm>
            <a:off x="571500" y="1047750"/>
            <a:ext cx="19050" cy="66675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en-US"/>
          </a:p>
        </p:txBody>
      </p:sp>
      <p:sp>
        <p:nvSpPr>
          <p:cNvPr id="36876" name="Freeform 12"/>
          <p:cNvSpPr>
            <a:spLocks/>
          </p:cNvSpPr>
          <p:nvPr userDrawn="1"/>
        </p:nvSpPr>
        <p:spPr bwMode="ltGray">
          <a:xfrm>
            <a:off x="0" y="1371600"/>
            <a:ext cx="557213" cy="19050"/>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en-US"/>
          </a:p>
        </p:txBody>
      </p:sp>
      <p:sp>
        <p:nvSpPr>
          <p:cNvPr id="36877" name="Freeform 13"/>
          <p:cNvSpPr>
            <a:spLocks/>
          </p:cNvSpPr>
          <p:nvPr userDrawn="1"/>
        </p:nvSpPr>
        <p:spPr bwMode="ltGray">
          <a:xfrm>
            <a:off x="912813" y="1371600"/>
            <a:ext cx="400050" cy="19050"/>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en-US"/>
          </a:p>
        </p:txBody>
      </p:sp>
      <p:sp>
        <p:nvSpPr>
          <p:cNvPr id="36878" name="Freeform 14"/>
          <p:cNvSpPr>
            <a:spLocks/>
          </p:cNvSpPr>
          <p:nvPr userDrawn="1"/>
        </p:nvSpPr>
        <p:spPr bwMode="ltGray">
          <a:xfrm>
            <a:off x="247650" y="1371600"/>
            <a:ext cx="665163" cy="19050"/>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en-US"/>
          </a:p>
        </p:txBody>
      </p:sp>
      <p:sp>
        <p:nvSpPr>
          <p:cNvPr id="36879" name="Rectangle 15"/>
          <p:cNvSpPr>
            <a:spLocks noGrp="1" noChangeArrowheads="1"/>
          </p:cNvSpPr>
          <p:nvPr>
            <p:ph type="title"/>
          </p:nvPr>
        </p:nvSpPr>
        <p:spPr bwMode="auto">
          <a:xfrm>
            <a:off x="990600" y="228600"/>
            <a:ext cx="7543800" cy="1050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6880" name="Rectangle 16"/>
          <p:cNvSpPr>
            <a:spLocks noGrp="1" noChangeArrowheads="1"/>
          </p:cNvSpPr>
          <p:nvPr>
            <p:ph type="body" idx="1"/>
          </p:nvPr>
        </p:nvSpPr>
        <p:spPr bwMode="auto">
          <a:xfrm>
            <a:off x="990600" y="1600200"/>
            <a:ext cx="7543800" cy="457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881"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C0C0C0"/>
                  </a:outerShdw>
                </a:effectLst>
              </a:defRPr>
            </a:lvl1pPr>
          </a:lstStyle>
          <a:p>
            <a:pPr>
              <a:defRPr/>
            </a:pPr>
            <a:endParaRPr lang="en-US"/>
          </a:p>
        </p:txBody>
      </p:sp>
      <p:sp>
        <p:nvSpPr>
          <p:cNvPr id="36882"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C0C0C0"/>
                  </a:outerShdw>
                </a:effectLst>
              </a:defRPr>
            </a:lvl1pPr>
          </a:lstStyle>
          <a:p>
            <a:pPr>
              <a:defRPr/>
            </a:pPr>
            <a:endParaRPr lang="en-US"/>
          </a:p>
        </p:txBody>
      </p:sp>
      <p:sp>
        <p:nvSpPr>
          <p:cNvPr id="36883"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C0C0C0"/>
                  </a:outerShdw>
                </a:effectLst>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550" r:id="rId1"/>
    <p:sldLayoutId id="2147484551" r:id="rId2"/>
    <p:sldLayoutId id="2147484552" r:id="rId3"/>
    <p:sldLayoutId id="2147484553" r:id="rId4"/>
    <p:sldLayoutId id="2147484554" r:id="rId5"/>
    <p:sldLayoutId id="2147484555" r:id="rId6"/>
    <p:sldLayoutId id="2147484556" r:id="rId7"/>
    <p:sldLayoutId id="2147484557" r:id="rId8"/>
    <p:sldLayoutId id="2147484558" r:id="rId9"/>
    <p:sldLayoutId id="2147484559" r:id="rId10"/>
    <p:sldLayoutId id="2147484560" r:id="rId11"/>
    <p:sldLayoutId id="2147484561" r:id="rId12"/>
  </p:sldLayoutIdLst>
  <p:txStyles>
    <p:titleStyle>
      <a:lvl1pPr algn="l" rtl="0" eaLnBrk="0" fontAlgn="base" hangingPunct="0">
        <a:spcBef>
          <a:spcPct val="0"/>
        </a:spcBef>
        <a:spcAft>
          <a:spcPct val="0"/>
        </a:spcAft>
        <a:defRPr sz="4000" b="1">
          <a:solidFill>
            <a:schemeClr val="tx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4000" b="1">
          <a:solidFill>
            <a:schemeClr val="tx2"/>
          </a:solidFill>
          <a:effectLst>
            <a:outerShdw blurRad="38100" dist="38100" dir="2700000" algn="tl">
              <a:srgbClr val="C0C0C0"/>
            </a:outerShdw>
          </a:effectLst>
          <a:latin typeface="Tahoma" pitchFamily="34" charset="0"/>
        </a:defRPr>
      </a:lvl2pPr>
      <a:lvl3pPr algn="l" rtl="0" eaLnBrk="0" fontAlgn="base" hangingPunct="0">
        <a:spcBef>
          <a:spcPct val="0"/>
        </a:spcBef>
        <a:spcAft>
          <a:spcPct val="0"/>
        </a:spcAft>
        <a:defRPr sz="4000" b="1">
          <a:solidFill>
            <a:schemeClr val="tx2"/>
          </a:solidFill>
          <a:effectLst>
            <a:outerShdw blurRad="38100" dist="38100" dir="2700000" algn="tl">
              <a:srgbClr val="C0C0C0"/>
            </a:outerShdw>
          </a:effectLst>
          <a:latin typeface="Tahoma" pitchFamily="34" charset="0"/>
        </a:defRPr>
      </a:lvl3pPr>
      <a:lvl4pPr algn="l" rtl="0" eaLnBrk="0" fontAlgn="base" hangingPunct="0">
        <a:spcBef>
          <a:spcPct val="0"/>
        </a:spcBef>
        <a:spcAft>
          <a:spcPct val="0"/>
        </a:spcAft>
        <a:defRPr sz="4000" b="1">
          <a:solidFill>
            <a:schemeClr val="tx2"/>
          </a:solidFill>
          <a:effectLst>
            <a:outerShdw blurRad="38100" dist="38100" dir="2700000" algn="tl">
              <a:srgbClr val="C0C0C0"/>
            </a:outerShdw>
          </a:effectLst>
          <a:latin typeface="Tahoma" pitchFamily="34" charset="0"/>
        </a:defRPr>
      </a:lvl4pPr>
      <a:lvl5pPr algn="l" rtl="0" eaLnBrk="0" fontAlgn="base" hangingPunct="0">
        <a:spcBef>
          <a:spcPct val="0"/>
        </a:spcBef>
        <a:spcAft>
          <a:spcPct val="0"/>
        </a:spcAft>
        <a:defRPr sz="4000" b="1">
          <a:solidFill>
            <a:schemeClr val="tx2"/>
          </a:solidFill>
          <a:effectLst>
            <a:outerShdw blurRad="38100" dist="38100" dir="2700000" algn="tl">
              <a:srgbClr val="C0C0C0"/>
            </a:outerShdw>
          </a:effectLst>
          <a:latin typeface="Tahoma" pitchFamily="34" charset="0"/>
        </a:defRPr>
      </a:lvl5pPr>
      <a:lvl6pPr marL="457200" algn="l" rtl="0" fontAlgn="base">
        <a:spcBef>
          <a:spcPct val="0"/>
        </a:spcBef>
        <a:spcAft>
          <a:spcPct val="0"/>
        </a:spcAft>
        <a:defRPr sz="4000" b="1">
          <a:solidFill>
            <a:schemeClr val="tx2"/>
          </a:solidFill>
          <a:effectLst>
            <a:outerShdw blurRad="38100" dist="38100" dir="2700000" algn="tl">
              <a:srgbClr val="C0C0C0"/>
            </a:outerShdw>
          </a:effectLst>
          <a:latin typeface="Tahoma" pitchFamily="34" charset="0"/>
        </a:defRPr>
      </a:lvl6pPr>
      <a:lvl7pPr marL="914400" algn="l" rtl="0" fontAlgn="base">
        <a:spcBef>
          <a:spcPct val="0"/>
        </a:spcBef>
        <a:spcAft>
          <a:spcPct val="0"/>
        </a:spcAft>
        <a:defRPr sz="4000" b="1">
          <a:solidFill>
            <a:schemeClr val="tx2"/>
          </a:solidFill>
          <a:effectLst>
            <a:outerShdw blurRad="38100" dist="38100" dir="2700000" algn="tl">
              <a:srgbClr val="C0C0C0"/>
            </a:outerShdw>
          </a:effectLst>
          <a:latin typeface="Tahoma" pitchFamily="34" charset="0"/>
        </a:defRPr>
      </a:lvl7pPr>
      <a:lvl8pPr marL="1371600" algn="l" rtl="0" fontAlgn="base">
        <a:spcBef>
          <a:spcPct val="0"/>
        </a:spcBef>
        <a:spcAft>
          <a:spcPct val="0"/>
        </a:spcAft>
        <a:defRPr sz="4000" b="1">
          <a:solidFill>
            <a:schemeClr val="tx2"/>
          </a:solidFill>
          <a:effectLst>
            <a:outerShdw blurRad="38100" dist="38100" dir="2700000" algn="tl">
              <a:srgbClr val="C0C0C0"/>
            </a:outerShdw>
          </a:effectLst>
          <a:latin typeface="Tahoma" pitchFamily="34" charset="0"/>
        </a:defRPr>
      </a:lvl8pPr>
      <a:lvl9pPr marL="1828800" algn="l" rtl="0" fontAlgn="base">
        <a:spcBef>
          <a:spcPct val="0"/>
        </a:spcBef>
        <a:spcAft>
          <a:spcPct val="0"/>
        </a:spcAft>
        <a:defRPr sz="4000" b="1">
          <a:solidFill>
            <a:schemeClr val="tx2"/>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70000"/>
        <a:buFont typeface="Wingdings"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charset="2"/>
        <a:buChar char="n"/>
        <a:defRPr sz="24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charset="2"/>
        <a:buChar char="n"/>
        <a:defRPr sz="20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3" name="Group 16"/>
          <p:cNvGrpSpPr>
            <a:grpSpLocks/>
          </p:cNvGrpSpPr>
          <p:nvPr/>
        </p:nvGrpSpPr>
        <p:grpSpPr bwMode="auto">
          <a:xfrm>
            <a:off x="7396163" y="5162550"/>
            <a:ext cx="1600200" cy="1219200"/>
            <a:chOff x="6941344" y="5562600"/>
            <a:chExt cx="1600200" cy="1219200"/>
          </a:xfrm>
        </p:grpSpPr>
        <p:sp>
          <p:nvSpPr>
            <p:cNvPr id="15366" name="Rectangle 15"/>
            <p:cNvSpPr>
              <a:spLocks noChangeArrowheads="1"/>
            </p:cNvSpPr>
            <p:nvPr/>
          </p:nvSpPr>
          <p:spPr bwMode="auto">
            <a:xfrm>
              <a:off x="6941344" y="5562600"/>
              <a:ext cx="1600200" cy="1219200"/>
            </a:xfrm>
            <a:prstGeom prst="rect">
              <a:avLst/>
            </a:prstGeom>
            <a:solidFill>
              <a:schemeClr val="bg1"/>
            </a:solidFill>
            <a:ln w="9525" algn="ctr">
              <a:noFill/>
              <a:round/>
              <a:headEnd/>
              <a:tailEnd/>
            </a:ln>
          </p:spPr>
          <p:txBody>
            <a:bodyPr/>
            <a:lstStyle/>
            <a:p>
              <a:endParaRPr lang="en-CA"/>
            </a:p>
          </p:txBody>
        </p:sp>
        <p:pic>
          <p:nvPicPr>
            <p:cNvPr id="15367" name="Picture 4" descr="QL_B_RG"/>
            <p:cNvPicPr>
              <a:picLocks noChangeAspect="1" noChangeArrowheads="1"/>
            </p:cNvPicPr>
            <p:nvPr/>
          </p:nvPicPr>
          <p:blipFill>
            <a:blip r:embed="rId3" cstate="print"/>
            <a:srcRect/>
            <a:stretch>
              <a:fillRect/>
            </a:stretch>
          </p:blipFill>
          <p:spPr bwMode="auto">
            <a:xfrm>
              <a:off x="7010400" y="5668963"/>
              <a:ext cx="1462088" cy="1006475"/>
            </a:xfrm>
            <a:prstGeom prst="rect">
              <a:avLst/>
            </a:prstGeom>
            <a:noFill/>
            <a:ln w="9525">
              <a:noFill/>
              <a:miter lim="800000"/>
              <a:headEnd/>
              <a:tailEnd/>
            </a:ln>
          </p:spPr>
        </p:pic>
      </p:grpSp>
      <p:sp>
        <p:nvSpPr>
          <p:cNvPr id="11" name="Rectangle 6"/>
          <p:cNvSpPr>
            <a:spLocks noChangeArrowheads="1"/>
          </p:cNvSpPr>
          <p:nvPr/>
        </p:nvSpPr>
        <p:spPr bwMode="auto">
          <a:xfrm>
            <a:off x="346075" y="4038600"/>
            <a:ext cx="8458200" cy="533400"/>
          </a:xfrm>
          <a:prstGeom prst="rect">
            <a:avLst/>
          </a:prstGeom>
          <a:solidFill>
            <a:schemeClr val="bg1">
              <a:alpha val="50000"/>
            </a:schemeClr>
          </a:solidFill>
          <a:ln w="9525">
            <a:noFill/>
            <a:miter lim="800000"/>
            <a:headEnd/>
            <a:tailEnd/>
          </a:ln>
          <a:effectLst/>
        </p:spPr>
        <p:txBody>
          <a:bodyPr anchor="b"/>
          <a:lstStyle/>
          <a:p>
            <a:pPr algn="ctr" eaLnBrk="1" hangingPunct="1">
              <a:defRPr/>
            </a:pPr>
            <a:r>
              <a:rPr lang="en-CA" sz="2400" b="1" dirty="0" smtClean="0">
                <a:solidFill>
                  <a:srgbClr val="00002C"/>
                </a:solidFill>
                <a:effectLst>
                  <a:outerShdw blurRad="38100" dist="38100" dir="2700000" algn="tl">
                    <a:srgbClr val="000000">
                      <a:alpha val="43137"/>
                    </a:srgbClr>
                  </a:outerShdw>
                </a:effectLst>
              </a:rPr>
              <a:t>April 24</a:t>
            </a:r>
            <a:r>
              <a:rPr lang="en-CA" sz="2400" b="1" baseline="30000" dirty="0" smtClean="0">
                <a:solidFill>
                  <a:srgbClr val="00002C"/>
                </a:solidFill>
                <a:effectLst>
                  <a:outerShdw blurRad="38100" dist="38100" dir="2700000" algn="tl">
                    <a:srgbClr val="000000">
                      <a:alpha val="43137"/>
                    </a:srgbClr>
                  </a:outerShdw>
                </a:effectLst>
              </a:rPr>
              <a:t>th</a:t>
            </a:r>
            <a:r>
              <a:rPr lang="en-CA" sz="2400" b="1" dirty="0" smtClean="0">
                <a:solidFill>
                  <a:srgbClr val="00002C"/>
                </a:solidFill>
                <a:effectLst>
                  <a:outerShdw blurRad="38100" dist="38100" dir="2700000" algn="tl">
                    <a:srgbClr val="000000">
                      <a:alpha val="43137"/>
                    </a:srgbClr>
                  </a:outerShdw>
                </a:effectLst>
              </a:rPr>
              <a:t> </a:t>
            </a:r>
            <a:r>
              <a:rPr lang="en-CA" sz="2400" b="1" dirty="0">
                <a:solidFill>
                  <a:srgbClr val="00002C"/>
                </a:solidFill>
                <a:effectLst>
                  <a:outerShdw blurRad="38100" dist="38100" dir="2700000" algn="tl">
                    <a:srgbClr val="000000">
                      <a:alpha val="43137"/>
                    </a:srgbClr>
                  </a:outerShdw>
                </a:effectLst>
              </a:rPr>
              <a:t>2014</a:t>
            </a:r>
            <a:endParaRPr lang="en-US" sz="2400" b="1" dirty="0">
              <a:solidFill>
                <a:srgbClr val="00002C"/>
              </a:solidFill>
              <a:effectLst>
                <a:outerShdw blurRad="38100" dist="38100" dir="2700000" algn="tl">
                  <a:srgbClr val="000000">
                    <a:alpha val="43137"/>
                  </a:srgbClr>
                </a:outerShdw>
              </a:effectLst>
            </a:endParaRPr>
          </a:p>
        </p:txBody>
      </p:sp>
      <p:sp>
        <p:nvSpPr>
          <p:cNvPr id="288774" name="Rectangle 6"/>
          <p:cNvSpPr>
            <a:spLocks noChangeArrowheads="1"/>
          </p:cNvSpPr>
          <p:nvPr/>
        </p:nvSpPr>
        <p:spPr bwMode="auto">
          <a:xfrm>
            <a:off x="533400" y="1143000"/>
            <a:ext cx="8077200" cy="1143000"/>
          </a:xfrm>
          <a:prstGeom prst="rect">
            <a:avLst/>
          </a:prstGeom>
          <a:solidFill>
            <a:schemeClr val="bg1">
              <a:alpha val="50000"/>
            </a:schemeClr>
          </a:solidFill>
          <a:ln w="9525">
            <a:noFill/>
            <a:miter lim="800000"/>
            <a:headEnd/>
            <a:tailEnd/>
          </a:ln>
          <a:effectLst/>
        </p:spPr>
        <p:txBody>
          <a:bodyPr anchor="b"/>
          <a:lstStyle/>
          <a:p>
            <a:pPr algn="ctr" eaLnBrk="1" hangingPunct="1">
              <a:defRPr/>
            </a:pPr>
            <a:r>
              <a:rPr lang="en-CA" sz="3200" b="1" dirty="0" smtClean="0">
                <a:solidFill>
                  <a:srgbClr val="00002C"/>
                </a:solidFill>
                <a:effectLst>
                  <a:outerShdw blurRad="38100" dist="38100" dir="2700000" algn="tl">
                    <a:srgbClr val="000000">
                      <a:alpha val="43137"/>
                    </a:srgbClr>
                  </a:outerShdw>
                </a:effectLst>
              </a:rPr>
              <a:t>Lake </a:t>
            </a:r>
            <a:r>
              <a:rPr lang="en-CA" sz="3200" b="1" dirty="0">
                <a:solidFill>
                  <a:srgbClr val="00002C"/>
                </a:solidFill>
                <a:effectLst>
                  <a:outerShdw blurRad="38100" dist="38100" dir="2700000" algn="tl">
                    <a:srgbClr val="000000">
                      <a:alpha val="43137"/>
                    </a:srgbClr>
                  </a:outerShdw>
                </a:effectLst>
              </a:rPr>
              <a:t>Trout </a:t>
            </a:r>
            <a:r>
              <a:rPr lang="en-CA" sz="3200" b="1" dirty="0" smtClean="0">
                <a:solidFill>
                  <a:srgbClr val="00002C"/>
                </a:solidFill>
                <a:effectLst>
                  <a:outerShdw blurRad="38100" dist="38100" dir="2700000" algn="tl">
                    <a:srgbClr val="000000">
                      <a:alpha val="43137"/>
                    </a:srgbClr>
                  </a:outerShdw>
                </a:effectLst>
              </a:rPr>
              <a:t>Strategic Project</a:t>
            </a:r>
          </a:p>
          <a:p>
            <a:pPr algn="ctr" eaLnBrk="1" hangingPunct="1">
              <a:defRPr/>
            </a:pPr>
            <a:r>
              <a:rPr lang="en-CA" sz="3200" b="1" dirty="0" smtClean="0">
                <a:solidFill>
                  <a:srgbClr val="00002C"/>
                </a:solidFill>
                <a:effectLst>
                  <a:outerShdw blurRad="38100" dist="38100" dir="2700000" algn="tl">
                    <a:srgbClr val="000000">
                      <a:alpha val="43137"/>
                    </a:srgbClr>
                  </a:outerShdw>
                </a:effectLst>
              </a:rPr>
              <a:t>Meeting 1</a:t>
            </a:r>
            <a:endParaRPr lang="en-US" sz="3200" b="1" dirty="0">
              <a:solidFill>
                <a:srgbClr val="00002C"/>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609600"/>
          </a:xfrm>
        </p:spPr>
        <p:txBody>
          <a:bodyPr/>
          <a:lstStyle/>
          <a:p>
            <a:pPr>
              <a:defRPr/>
            </a:pPr>
            <a:r>
              <a:rPr lang="en-CA" dirty="0" smtClean="0"/>
              <a:t>Study Lakes</a:t>
            </a:r>
            <a:endParaRPr lang="en-CA" dirty="0"/>
          </a:p>
        </p:txBody>
      </p:sp>
      <p:pic>
        <p:nvPicPr>
          <p:cNvPr id="25603" name="Picture 3" descr="temp2.png"/>
          <p:cNvPicPr>
            <a:picLocks noChangeAspect="1"/>
          </p:cNvPicPr>
          <p:nvPr/>
        </p:nvPicPr>
        <p:blipFill>
          <a:blip r:embed="rId3" cstate="print"/>
          <a:srcRect/>
          <a:stretch>
            <a:fillRect/>
          </a:stretch>
        </p:blipFill>
        <p:spPr bwMode="auto">
          <a:xfrm>
            <a:off x="685800" y="1255713"/>
            <a:ext cx="7848600" cy="49164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smtClean="0"/>
              <a:t>Timeline/Milestones (Short term)</a:t>
            </a:r>
            <a:endParaRPr lang="en-CA" sz="3600" dirty="0"/>
          </a:p>
        </p:txBody>
      </p:sp>
      <p:graphicFrame>
        <p:nvGraphicFramePr>
          <p:cNvPr id="4" name="Table 3"/>
          <p:cNvGraphicFramePr>
            <a:graphicFrameLocks noGrp="1"/>
          </p:cNvGraphicFramePr>
          <p:nvPr/>
        </p:nvGraphicFramePr>
        <p:xfrm>
          <a:off x="111456" y="889000"/>
          <a:ext cx="8921088" cy="5191760"/>
        </p:xfrm>
        <a:graphic>
          <a:graphicData uri="http://schemas.openxmlformats.org/drawingml/2006/table">
            <a:tbl>
              <a:tblPr firstRow="1" bandRow="1">
                <a:tableStyleId>{5C22544A-7EE6-4342-B048-85BDC9FD1C3A}</a:tableStyleId>
              </a:tblPr>
              <a:tblGrid>
                <a:gridCol w="2230272"/>
                <a:gridCol w="3830472"/>
                <a:gridCol w="1447800"/>
                <a:gridCol w="1412544"/>
              </a:tblGrid>
              <a:tr h="370840">
                <a:tc>
                  <a:txBody>
                    <a:bodyPr/>
                    <a:lstStyle/>
                    <a:p>
                      <a:pPr algn="ctr"/>
                      <a:r>
                        <a:rPr lang="en-CA" dirty="0" smtClean="0">
                          <a:solidFill>
                            <a:schemeClr val="tx1"/>
                          </a:solidFill>
                        </a:rPr>
                        <a:t>Milestone</a:t>
                      </a:r>
                      <a:endParaRPr lang="en-CA" dirty="0">
                        <a:solidFill>
                          <a:schemeClr val="tx1"/>
                        </a:solidFill>
                      </a:endParaRPr>
                    </a:p>
                  </a:txBody>
                  <a:tcPr/>
                </a:tc>
                <a:tc>
                  <a:txBody>
                    <a:bodyPr/>
                    <a:lstStyle/>
                    <a:p>
                      <a:pPr algn="ctr"/>
                      <a:r>
                        <a:rPr lang="en-CA" dirty="0" smtClean="0">
                          <a:solidFill>
                            <a:schemeClr val="tx1"/>
                          </a:solidFill>
                        </a:rPr>
                        <a:t>Description</a:t>
                      </a:r>
                      <a:endParaRPr lang="en-CA" dirty="0">
                        <a:solidFill>
                          <a:schemeClr val="tx1"/>
                        </a:solidFill>
                      </a:endParaRPr>
                    </a:p>
                  </a:txBody>
                  <a:tcPr/>
                </a:tc>
                <a:tc>
                  <a:txBody>
                    <a:bodyPr/>
                    <a:lstStyle/>
                    <a:p>
                      <a:pPr algn="ctr"/>
                      <a:r>
                        <a:rPr lang="en-CA" dirty="0" smtClean="0">
                          <a:solidFill>
                            <a:schemeClr val="tx1"/>
                          </a:solidFill>
                        </a:rPr>
                        <a:t>Start</a:t>
                      </a:r>
                      <a:endParaRPr lang="en-CA" dirty="0">
                        <a:solidFill>
                          <a:schemeClr val="tx1"/>
                        </a:solidFill>
                      </a:endParaRPr>
                    </a:p>
                  </a:txBody>
                  <a:tcPr/>
                </a:tc>
                <a:tc>
                  <a:txBody>
                    <a:bodyPr/>
                    <a:lstStyle/>
                    <a:p>
                      <a:pPr algn="ctr"/>
                      <a:r>
                        <a:rPr lang="en-CA" dirty="0" smtClean="0">
                          <a:solidFill>
                            <a:schemeClr val="tx1"/>
                          </a:solidFill>
                        </a:rPr>
                        <a:t>Finish</a:t>
                      </a:r>
                      <a:endParaRPr lang="en-CA" dirty="0">
                        <a:solidFill>
                          <a:schemeClr val="tx1"/>
                        </a:solidFill>
                      </a:endParaRPr>
                    </a:p>
                  </a:txBody>
                  <a:tcPr/>
                </a:tc>
              </a:tr>
              <a:tr h="370840">
                <a:tc>
                  <a:txBody>
                    <a:bodyPr/>
                    <a:lstStyle/>
                    <a:p>
                      <a:r>
                        <a:rPr lang="en-CA" sz="1600" dirty="0" smtClean="0">
                          <a:solidFill>
                            <a:schemeClr val="tx1"/>
                          </a:solidFill>
                        </a:rPr>
                        <a:t>1. Recruit graduate</a:t>
                      </a:r>
                      <a:r>
                        <a:rPr lang="en-CA" sz="1600" baseline="0" dirty="0" smtClean="0">
                          <a:solidFill>
                            <a:schemeClr val="tx1"/>
                          </a:solidFill>
                        </a:rPr>
                        <a:t> students and PDF</a:t>
                      </a:r>
                      <a:endParaRPr lang="en-CA" sz="1600" dirty="0">
                        <a:solidFill>
                          <a:schemeClr val="tx1"/>
                        </a:solidFill>
                      </a:endParaRPr>
                    </a:p>
                  </a:txBody>
                  <a:tcPr/>
                </a:tc>
                <a:tc>
                  <a:txBody>
                    <a:bodyPr/>
                    <a:lstStyle/>
                    <a:p>
                      <a:r>
                        <a:rPr lang="en-CA" sz="1600" dirty="0" smtClean="0">
                          <a:solidFill>
                            <a:schemeClr val="tx1"/>
                          </a:solidFill>
                        </a:rPr>
                        <a:t>Theme1 PDF and PhD1; Theme2</a:t>
                      </a:r>
                      <a:r>
                        <a:rPr lang="en-CA" sz="1600" baseline="0" dirty="0" smtClean="0">
                          <a:solidFill>
                            <a:schemeClr val="tx1"/>
                          </a:solidFill>
                        </a:rPr>
                        <a:t> MSc; Theme3 PhD2</a:t>
                      </a:r>
                      <a:endParaRPr lang="en-CA" sz="1600" dirty="0">
                        <a:solidFill>
                          <a:schemeClr val="tx1"/>
                        </a:solidFill>
                      </a:endParaRPr>
                    </a:p>
                  </a:txBody>
                  <a:tcPr/>
                </a:tc>
                <a:tc>
                  <a:txBody>
                    <a:bodyPr/>
                    <a:lstStyle/>
                    <a:p>
                      <a:r>
                        <a:rPr lang="en-CA" sz="1600" dirty="0" smtClean="0">
                          <a:solidFill>
                            <a:schemeClr val="tx1"/>
                          </a:solidFill>
                        </a:rPr>
                        <a:t>2013-Oct-15</a:t>
                      </a:r>
                      <a:endParaRPr lang="en-CA" sz="1600" dirty="0">
                        <a:solidFill>
                          <a:schemeClr val="tx1"/>
                        </a:solidFill>
                      </a:endParaRPr>
                    </a:p>
                  </a:txBody>
                  <a:tcPr/>
                </a:tc>
                <a:tc>
                  <a:txBody>
                    <a:bodyPr/>
                    <a:lstStyle/>
                    <a:p>
                      <a:r>
                        <a:rPr lang="en-CA" sz="1600" dirty="0" smtClean="0">
                          <a:solidFill>
                            <a:schemeClr val="tx1"/>
                          </a:solidFill>
                        </a:rPr>
                        <a:t>2013-Dec-16</a:t>
                      </a:r>
                      <a:endParaRPr lang="en-CA" sz="1600" dirty="0">
                        <a:solidFill>
                          <a:schemeClr val="tx1"/>
                        </a:solidFill>
                      </a:endParaRPr>
                    </a:p>
                  </a:txBody>
                  <a:tcPr/>
                </a:tc>
              </a:tr>
              <a:tr h="370840">
                <a:tc>
                  <a:txBody>
                    <a:bodyPr/>
                    <a:lstStyle/>
                    <a:p>
                      <a:r>
                        <a:rPr lang="en-CA" sz="1600" dirty="0" smtClean="0">
                          <a:solidFill>
                            <a:schemeClr val="tx1"/>
                          </a:solidFill>
                        </a:rPr>
                        <a:t>2. Project orientation and data collection</a:t>
                      </a:r>
                      <a:endParaRPr lang="en-CA" sz="1600" dirty="0">
                        <a:solidFill>
                          <a:schemeClr val="tx1"/>
                        </a:solidFill>
                      </a:endParaRPr>
                    </a:p>
                  </a:txBody>
                  <a:tcPr/>
                </a:tc>
                <a:tc>
                  <a:txBody>
                    <a:bodyPr/>
                    <a:lstStyle/>
                    <a:p>
                      <a:r>
                        <a:rPr lang="en-CA" sz="1600" dirty="0" smtClean="0">
                          <a:solidFill>
                            <a:schemeClr val="tx1"/>
                          </a:solidFill>
                        </a:rPr>
                        <a:t>Study of field sites, long-term datasets and existing models, learn and develop methodologies</a:t>
                      </a:r>
                      <a:endParaRPr lang="en-CA" sz="1600" dirty="0">
                        <a:solidFill>
                          <a:schemeClr val="tx1"/>
                        </a:solidFill>
                      </a:endParaRPr>
                    </a:p>
                  </a:txBody>
                  <a:tcPr/>
                </a:tc>
                <a:tc>
                  <a:txBody>
                    <a:bodyPr/>
                    <a:lstStyle/>
                    <a:p>
                      <a:r>
                        <a:rPr lang="en-CA" sz="1600" dirty="0" smtClean="0">
                          <a:solidFill>
                            <a:schemeClr val="tx1"/>
                          </a:solidFill>
                        </a:rPr>
                        <a:t>2014-Jan-01</a:t>
                      </a:r>
                      <a:endParaRPr lang="en-CA" sz="1600" dirty="0">
                        <a:solidFill>
                          <a:schemeClr val="tx1"/>
                        </a:solidFill>
                      </a:endParaRPr>
                    </a:p>
                  </a:txBody>
                  <a:tcPr/>
                </a:tc>
                <a:tc>
                  <a:txBody>
                    <a:bodyPr/>
                    <a:lstStyle/>
                    <a:p>
                      <a:r>
                        <a:rPr lang="en-CA" sz="1600" dirty="0" smtClean="0">
                          <a:solidFill>
                            <a:schemeClr val="tx1"/>
                          </a:solidFill>
                        </a:rPr>
                        <a:t>2014-Jul-01</a:t>
                      </a:r>
                      <a:endParaRPr lang="en-CA" sz="1600" dirty="0">
                        <a:solidFill>
                          <a:schemeClr val="tx1"/>
                        </a:solidFill>
                      </a:endParaRPr>
                    </a:p>
                  </a:txBody>
                  <a:tcPr/>
                </a:tc>
              </a:tr>
              <a:tr h="370840">
                <a:tc>
                  <a:txBody>
                    <a:bodyPr/>
                    <a:lstStyle/>
                    <a:p>
                      <a:r>
                        <a:rPr lang="en-CA" sz="1600" dirty="0" smtClean="0">
                          <a:solidFill>
                            <a:schemeClr val="tx1"/>
                          </a:solidFill>
                        </a:rPr>
                        <a:t>3. Workshop 1</a:t>
                      </a:r>
                      <a:endParaRPr lang="en-CA" sz="1600" dirty="0">
                        <a:solidFill>
                          <a:schemeClr val="tx1"/>
                        </a:solidFill>
                      </a:endParaRPr>
                    </a:p>
                  </a:txBody>
                  <a:tcPr/>
                </a:tc>
                <a:tc>
                  <a:txBody>
                    <a:bodyPr/>
                    <a:lstStyle/>
                    <a:p>
                      <a:r>
                        <a:rPr lang="en-CA" sz="1600" dirty="0" smtClean="0">
                          <a:solidFill>
                            <a:schemeClr val="tx1"/>
                          </a:solidFill>
                        </a:rPr>
                        <a:t>Initial workshop/data sharing</a:t>
                      </a:r>
                      <a:r>
                        <a:rPr lang="en-CA" sz="1600" baseline="0" dirty="0" smtClean="0">
                          <a:solidFill>
                            <a:schemeClr val="tx1"/>
                          </a:solidFill>
                        </a:rPr>
                        <a:t> meeting</a:t>
                      </a:r>
                      <a:endParaRPr lang="en-CA" sz="1600" dirty="0">
                        <a:solidFill>
                          <a:schemeClr val="tx1"/>
                        </a:solidFill>
                      </a:endParaRPr>
                    </a:p>
                  </a:txBody>
                  <a:tcPr/>
                </a:tc>
                <a:tc>
                  <a:txBody>
                    <a:bodyPr/>
                    <a:lstStyle/>
                    <a:p>
                      <a:r>
                        <a:rPr lang="en-CA" sz="1600" dirty="0" smtClean="0">
                          <a:solidFill>
                            <a:schemeClr val="tx1"/>
                          </a:solidFill>
                        </a:rPr>
                        <a:t>2014-Apr-01</a:t>
                      </a:r>
                      <a:endParaRPr lang="en-CA" sz="1600" dirty="0">
                        <a:solidFill>
                          <a:schemeClr val="tx1"/>
                        </a:solidFill>
                      </a:endParaRPr>
                    </a:p>
                  </a:txBody>
                  <a:tcPr/>
                </a:tc>
                <a:tc>
                  <a:txBody>
                    <a:bodyPr/>
                    <a:lstStyle/>
                    <a:p>
                      <a:r>
                        <a:rPr lang="en-CA" sz="1600" dirty="0" smtClean="0">
                          <a:solidFill>
                            <a:schemeClr val="tx1"/>
                          </a:solidFill>
                        </a:rPr>
                        <a:t>2014-Apr-01</a:t>
                      </a:r>
                      <a:endParaRPr lang="en-CA" sz="1600" dirty="0">
                        <a:solidFill>
                          <a:schemeClr val="tx1"/>
                        </a:solidFill>
                      </a:endParaRPr>
                    </a:p>
                  </a:txBody>
                  <a:tcPr/>
                </a:tc>
              </a:tr>
              <a:tr h="370840">
                <a:tc>
                  <a:txBody>
                    <a:bodyPr/>
                    <a:lstStyle/>
                    <a:p>
                      <a:r>
                        <a:rPr lang="en-CA" sz="1600" dirty="0" smtClean="0">
                          <a:solidFill>
                            <a:schemeClr val="tx1"/>
                          </a:solidFill>
                        </a:rPr>
                        <a:t>4. Field Season 1</a:t>
                      </a:r>
                      <a:endParaRPr lang="en-CA" sz="1600" dirty="0">
                        <a:solidFill>
                          <a:schemeClr val="tx1"/>
                        </a:solidFill>
                      </a:endParaRPr>
                    </a:p>
                  </a:txBody>
                  <a:tcPr/>
                </a:tc>
                <a:tc>
                  <a:txBody>
                    <a:bodyPr/>
                    <a:lstStyle/>
                    <a:p>
                      <a:r>
                        <a:rPr lang="en-CA" sz="1600" dirty="0" smtClean="0">
                          <a:solidFill>
                            <a:schemeClr val="tx1"/>
                          </a:solidFill>
                        </a:rPr>
                        <a:t>Collection</a:t>
                      </a:r>
                      <a:r>
                        <a:rPr lang="en-CA" sz="1600" baseline="0" dirty="0" smtClean="0">
                          <a:solidFill>
                            <a:schemeClr val="tx1"/>
                          </a:solidFill>
                        </a:rPr>
                        <a:t> of sediment cores from the study lakes located in Eastern and Central Ontario (PDF, PhD1)</a:t>
                      </a:r>
                      <a:endParaRPr lang="en-CA" sz="1600" dirty="0">
                        <a:solidFill>
                          <a:schemeClr val="tx1"/>
                        </a:solidFill>
                      </a:endParaRPr>
                    </a:p>
                  </a:txBody>
                  <a:tcPr/>
                </a:tc>
                <a:tc>
                  <a:txBody>
                    <a:bodyPr/>
                    <a:lstStyle/>
                    <a:p>
                      <a:r>
                        <a:rPr lang="en-CA" sz="1600" dirty="0" smtClean="0">
                          <a:solidFill>
                            <a:schemeClr val="tx1"/>
                          </a:solidFill>
                        </a:rPr>
                        <a:t>2014-Apr-01</a:t>
                      </a:r>
                      <a:endParaRPr lang="en-CA" sz="1600" dirty="0">
                        <a:solidFill>
                          <a:schemeClr val="tx1"/>
                        </a:solidFill>
                      </a:endParaRPr>
                    </a:p>
                  </a:txBody>
                  <a:tcPr/>
                </a:tc>
                <a:tc>
                  <a:txBody>
                    <a:bodyPr/>
                    <a:lstStyle/>
                    <a:p>
                      <a:r>
                        <a:rPr lang="en-CA" sz="1600" dirty="0" smtClean="0">
                          <a:solidFill>
                            <a:schemeClr val="tx1"/>
                          </a:solidFill>
                        </a:rPr>
                        <a:t>2014-Sep-01</a:t>
                      </a:r>
                      <a:endParaRPr lang="en-CA" sz="1600" dirty="0">
                        <a:solidFill>
                          <a:schemeClr val="tx1"/>
                        </a:solidFill>
                      </a:endParaRPr>
                    </a:p>
                  </a:txBody>
                  <a:tcPr/>
                </a:tc>
              </a:tr>
              <a:tr h="370840">
                <a:tc>
                  <a:txBody>
                    <a:bodyPr/>
                    <a:lstStyle/>
                    <a:p>
                      <a:r>
                        <a:rPr lang="en-CA" sz="1600" dirty="0" smtClean="0">
                          <a:solidFill>
                            <a:schemeClr val="tx1"/>
                          </a:solidFill>
                        </a:rPr>
                        <a:t>5. Coupling of 1D</a:t>
                      </a:r>
                      <a:r>
                        <a:rPr lang="en-CA" sz="1600" baseline="0" dirty="0" smtClean="0">
                          <a:solidFill>
                            <a:schemeClr val="tx1"/>
                          </a:solidFill>
                        </a:rPr>
                        <a:t> models</a:t>
                      </a:r>
                      <a:endParaRPr lang="en-CA" sz="1600" dirty="0">
                        <a:solidFill>
                          <a:schemeClr val="tx1"/>
                        </a:solidFill>
                      </a:endParaRPr>
                    </a:p>
                  </a:txBody>
                  <a:tcPr/>
                </a:tc>
                <a:tc>
                  <a:txBody>
                    <a:bodyPr/>
                    <a:lstStyle/>
                    <a:p>
                      <a:r>
                        <a:rPr lang="en-CA" sz="1600" baseline="0" dirty="0" smtClean="0">
                          <a:solidFill>
                            <a:schemeClr val="tx1"/>
                          </a:solidFill>
                        </a:rPr>
                        <a:t>Couple 1D physical and biogeochemical models (PhD2)</a:t>
                      </a:r>
                      <a:endParaRPr lang="en-CA" sz="1600" dirty="0">
                        <a:solidFill>
                          <a:schemeClr val="tx1"/>
                        </a:solidFill>
                      </a:endParaRPr>
                    </a:p>
                  </a:txBody>
                  <a:tcPr/>
                </a:tc>
                <a:tc>
                  <a:txBody>
                    <a:bodyPr/>
                    <a:lstStyle/>
                    <a:p>
                      <a:r>
                        <a:rPr lang="en-CA" sz="1600" dirty="0" smtClean="0">
                          <a:solidFill>
                            <a:schemeClr val="tx1"/>
                          </a:solidFill>
                        </a:rPr>
                        <a:t>2014-Apr-01</a:t>
                      </a:r>
                      <a:endParaRPr lang="en-CA" sz="1600" dirty="0">
                        <a:solidFill>
                          <a:schemeClr val="tx1"/>
                        </a:solidFill>
                      </a:endParaRPr>
                    </a:p>
                  </a:txBody>
                  <a:tcPr/>
                </a:tc>
                <a:tc>
                  <a:txBody>
                    <a:bodyPr/>
                    <a:lstStyle/>
                    <a:p>
                      <a:r>
                        <a:rPr lang="en-CA" sz="1600" dirty="0" smtClean="0">
                          <a:solidFill>
                            <a:schemeClr val="tx1"/>
                          </a:solidFill>
                        </a:rPr>
                        <a:t>2015-Jul-01</a:t>
                      </a:r>
                      <a:endParaRPr lang="en-CA" sz="1600" dirty="0">
                        <a:solidFill>
                          <a:schemeClr val="tx1"/>
                        </a:solidFill>
                      </a:endParaRPr>
                    </a:p>
                  </a:txBody>
                  <a:tcPr/>
                </a:tc>
              </a:tr>
              <a:tr h="370840">
                <a:tc>
                  <a:txBody>
                    <a:bodyPr/>
                    <a:lstStyle/>
                    <a:p>
                      <a:r>
                        <a:rPr lang="en-CA" sz="1600" dirty="0" smtClean="0">
                          <a:solidFill>
                            <a:schemeClr val="tx1"/>
                          </a:solidFill>
                        </a:rPr>
                        <a:t>6. Sediment Analysis</a:t>
                      </a:r>
                      <a:endParaRPr lang="en-CA" sz="1600" dirty="0">
                        <a:solidFill>
                          <a:schemeClr val="tx1"/>
                        </a:solidFill>
                      </a:endParaRPr>
                    </a:p>
                  </a:txBody>
                  <a:tcPr/>
                </a:tc>
                <a:tc>
                  <a:txBody>
                    <a:bodyPr/>
                    <a:lstStyle/>
                    <a:p>
                      <a:r>
                        <a:rPr lang="en-CA" sz="1600" dirty="0" smtClean="0">
                          <a:solidFill>
                            <a:schemeClr val="tx1"/>
                          </a:solidFill>
                        </a:rPr>
                        <a:t>Analyze</a:t>
                      </a:r>
                      <a:r>
                        <a:rPr lang="en-CA" sz="1600" baseline="0" dirty="0" smtClean="0">
                          <a:solidFill>
                            <a:schemeClr val="tx1"/>
                          </a:solidFill>
                        </a:rPr>
                        <a:t> in Field Season 1 sediments for invert remains, spectral signatures, radioisotopes (PDF), diatoms (PhD1).</a:t>
                      </a:r>
                      <a:endParaRPr lang="en-CA" sz="1600" dirty="0">
                        <a:solidFill>
                          <a:schemeClr val="tx1"/>
                        </a:solidFill>
                      </a:endParaRPr>
                    </a:p>
                  </a:txBody>
                  <a:tcPr/>
                </a:tc>
                <a:tc>
                  <a:txBody>
                    <a:bodyPr/>
                    <a:lstStyle/>
                    <a:p>
                      <a:r>
                        <a:rPr lang="en-CA" sz="1600" dirty="0" smtClean="0">
                          <a:solidFill>
                            <a:schemeClr val="tx1"/>
                          </a:solidFill>
                        </a:rPr>
                        <a:t>2014-Jul-01</a:t>
                      </a:r>
                      <a:endParaRPr lang="en-CA" sz="1600" dirty="0">
                        <a:solidFill>
                          <a:schemeClr val="tx1"/>
                        </a:solidFill>
                      </a:endParaRPr>
                    </a:p>
                  </a:txBody>
                  <a:tcPr/>
                </a:tc>
                <a:tc>
                  <a:txBody>
                    <a:bodyPr/>
                    <a:lstStyle/>
                    <a:p>
                      <a:r>
                        <a:rPr lang="en-CA" sz="1600" dirty="0" smtClean="0">
                          <a:solidFill>
                            <a:schemeClr val="tx1"/>
                          </a:solidFill>
                        </a:rPr>
                        <a:t>2016-Jan-01</a:t>
                      </a:r>
                      <a:endParaRPr lang="en-CA" sz="1600" dirty="0">
                        <a:solidFill>
                          <a:schemeClr val="tx1"/>
                        </a:solidFill>
                      </a:endParaRPr>
                    </a:p>
                  </a:txBody>
                  <a:tcPr/>
                </a:tc>
              </a:tr>
              <a:tr h="370840">
                <a:tc>
                  <a:txBody>
                    <a:bodyPr/>
                    <a:lstStyle/>
                    <a:p>
                      <a:r>
                        <a:rPr lang="en-CA" sz="1600" dirty="0" smtClean="0">
                          <a:solidFill>
                            <a:schemeClr val="tx1"/>
                          </a:solidFill>
                        </a:rPr>
                        <a:t>7. Test original empirical model</a:t>
                      </a:r>
                      <a:endParaRPr lang="en-CA" sz="1600" dirty="0">
                        <a:solidFill>
                          <a:schemeClr val="tx1"/>
                        </a:solidFill>
                      </a:endParaRPr>
                    </a:p>
                  </a:txBody>
                  <a:tcPr/>
                </a:tc>
                <a:tc>
                  <a:txBody>
                    <a:bodyPr/>
                    <a:lstStyle/>
                    <a:p>
                      <a:r>
                        <a:rPr lang="en-CA" sz="1600" dirty="0" smtClean="0">
                          <a:solidFill>
                            <a:schemeClr val="tx1"/>
                          </a:solidFill>
                        </a:rPr>
                        <a:t>Test original empirical</a:t>
                      </a:r>
                      <a:r>
                        <a:rPr lang="en-CA" sz="1600" baseline="0" dirty="0" smtClean="0">
                          <a:solidFill>
                            <a:schemeClr val="tx1"/>
                          </a:solidFill>
                        </a:rPr>
                        <a:t> model for predicting end-of-summer oxygen profiles with current data (MSc)</a:t>
                      </a:r>
                      <a:endParaRPr lang="en-CA" sz="1600" dirty="0">
                        <a:solidFill>
                          <a:schemeClr val="tx1"/>
                        </a:solidFill>
                      </a:endParaRPr>
                    </a:p>
                  </a:txBody>
                  <a:tcPr/>
                </a:tc>
                <a:tc>
                  <a:txBody>
                    <a:bodyPr/>
                    <a:lstStyle/>
                    <a:p>
                      <a:r>
                        <a:rPr lang="en-CA" sz="1600" dirty="0" smtClean="0">
                          <a:solidFill>
                            <a:schemeClr val="tx1"/>
                          </a:solidFill>
                        </a:rPr>
                        <a:t>2014-Jul-01</a:t>
                      </a:r>
                      <a:endParaRPr lang="en-CA" sz="1600" dirty="0">
                        <a:solidFill>
                          <a:schemeClr val="tx1"/>
                        </a:solidFill>
                      </a:endParaRPr>
                    </a:p>
                  </a:txBody>
                  <a:tcPr/>
                </a:tc>
                <a:tc>
                  <a:txBody>
                    <a:bodyPr/>
                    <a:lstStyle/>
                    <a:p>
                      <a:r>
                        <a:rPr lang="en-CA" sz="1600" dirty="0" smtClean="0">
                          <a:solidFill>
                            <a:schemeClr val="tx1"/>
                          </a:solidFill>
                        </a:rPr>
                        <a:t>2014-Oct-01</a:t>
                      </a:r>
                      <a:endParaRPr lang="en-CA" sz="1600" dirty="0">
                        <a:solidFill>
                          <a:schemeClr val="tx1"/>
                        </a:solidFill>
                      </a:endParaRPr>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smtClean="0"/>
              <a:t>Timeline/Milestones (Medium term)</a:t>
            </a:r>
            <a:endParaRPr lang="en-CA" sz="3600" dirty="0"/>
          </a:p>
        </p:txBody>
      </p:sp>
      <p:graphicFrame>
        <p:nvGraphicFramePr>
          <p:cNvPr id="4" name="Table 3"/>
          <p:cNvGraphicFramePr>
            <a:graphicFrameLocks noGrp="1"/>
          </p:cNvGraphicFramePr>
          <p:nvPr/>
        </p:nvGraphicFramePr>
        <p:xfrm>
          <a:off x="111456" y="889000"/>
          <a:ext cx="8921088" cy="5552440"/>
        </p:xfrm>
        <a:graphic>
          <a:graphicData uri="http://schemas.openxmlformats.org/drawingml/2006/table">
            <a:tbl>
              <a:tblPr firstRow="1" bandRow="1">
                <a:tableStyleId>{5C22544A-7EE6-4342-B048-85BDC9FD1C3A}</a:tableStyleId>
              </a:tblPr>
              <a:tblGrid>
                <a:gridCol w="2230272"/>
                <a:gridCol w="3830472"/>
                <a:gridCol w="1447800"/>
                <a:gridCol w="1412544"/>
              </a:tblGrid>
              <a:tr h="370840">
                <a:tc>
                  <a:txBody>
                    <a:bodyPr/>
                    <a:lstStyle/>
                    <a:p>
                      <a:pPr algn="ctr"/>
                      <a:r>
                        <a:rPr lang="en-CA" dirty="0" smtClean="0">
                          <a:solidFill>
                            <a:schemeClr val="tx1"/>
                          </a:solidFill>
                        </a:rPr>
                        <a:t>Milestone</a:t>
                      </a:r>
                      <a:endParaRPr lang="en-CA" dirty="0">
                        <a:solidFill>
                          <a:schemeClr val="tx1"/>
                        </a:solidFill>
                      </a:endParaRPr>
                    </a:p>
                  </a:txBody>
                  <a:tcPr/>
                </a:tc>
                <a:tc>
                  <a:txBody>
                    <a:bodyPr/>
                    <a:lstStyle/>
                    <a:p>
                      <a:pPr algn="ctr"/>
                      <a:r>
                        <a:rPr lang="en-CA" dirty="0" smtClean="0">
                          <a:solidFill>
                            <a:schemeClr val="tx1"/>
                          </a:solidFill>
                        </a:rPr>
                        <a:t>Description</a:t>
                      </a:r>
                      <a:endParaRPr lang="en-CA" dirty="0">
                        <a:solidFill>
                          <a:schemeClr val="tx1"/>
                        </a:solidFill>
                      </a:endParaRPr>
                    </a:p>
                  </a:txBody>
                  <a:tcPr/>
                </a:tc>
                <a:tc>
                  <a:txBody>
                    <a:bodyPr/>
                    <a:lstStyle/>
                    <a:p>
                      <a:pPr algn="ctr"/>
                      <a:r>
                        <a:rPr lang="en-CA" dirty="0" smtClean="0">
                          <a:solidFill>
                            <a:schemeClr val="tx1"/>
                          </a:solidFill>
                        </a:rPr>
                        <a:t>Start</a:t>
                      </a:r>
                      <a:endParaRPr lang="en-CA" dirty="0">
                        <a:solidFill>
                          <a:schemeClr val="tx1"/>
                        </a:solidFill>
                      </a:endParaRPr>
                    </a:p>
                  </a:txBody>
                  <a:tcPr/>
                </a:tc>
                <a:tc>
                  <a:txBody>
                    <a:bodyPr/>
                    <a:lstStyle/>
                    <a:p>
                      <a:pPr algn="ctr"/>
                      <a:r>
                        <a:rPr lang="en-CA" dirty="0" smtClean="0">
                          <a:solidFill>
                            <a:schemeClr val="tx1"/>
                          </a:solidFill>
                        </a:rPr>
                        <a:t>Finish</a:t>
                      </a:r>
                      <a:endParaRPr lang="en-CA" dirty="0">
                        <a:solidFill>
                          <a:schemeClr val="tx1"/>
                        </a:solidFill>
                      </a:endParaRPr>
                    </a:p>
                  </a:txBody>
                  <a:tcPr/>
                </a:tc>
              </a:tr>
              <a:tr h="370840">
                <a:tc>
                  <a:txBody>
                    <a:bodyPr/>
                    <a:lstStyle/>
                    <a:p>
                      <a:r>
                        <a:rPr lang="en-CA" sz="1600" dirty="0" smtClean="0">
                          <a:solidFill>
                            <a:schemeClr val="tx1"/>
                          </a:solidFill>
                        </a:rPr>
                        <a:t>8.  Transfer</a:t>
                      </a:r>
                      <a:r>
                        <a:rPr lang="en-CA" sz="1600" baseline="0" dirty="0" smtClean="0">
                          <a:solidFill>
                            <a:schemeClr val="tx1"/>
                          </a:solidFill>
                        </a:rPr>
                        <a:t> </a:t>
                      </a:r>
                      <a:r>
                        <a:rPr lang="en-CA" sz="1600" baseline="0" dirty="0" err="1" smtClean="0">
                          <a:solidFill>
                            <a:schemeClr val="tx1"/>
                          </a:solidFill>
                        </a:rPr>
                        <a:t>paleo</a:t>
                      </a:r>
                      <a:r>
                        <a:rPr lang="en-CA" sz="1600" baseline="0" dirty="0" smtClean="0">
                          <a:solidFill>
                            <a:schemeClr val="tx1"/>
                          </a:solidFill>
                        </a:rPr>
                        <a:t> data</a:t>
                      </a:r>
                      <a:endParaRPr lang="en-CA" sz="1600" dirty="0">
                        <a:solidFill>
                          <a:schemeClr val="tx1"/>
                        </a:solidFill>
                      </a:endParaRPr>
                    </a:p>
                  </a:txBody>
                  <a:tcPr/>
                </a:tc>
                <a:tc>
                  <a:txBody>
                    <a:bodyPr/>
                    <a:lstStyle/>
                    <a:p>
                      <a:r>
                        <a:rPr lang="en-CA" sz="1600" dirty="0" smtClean="0">
                          <a:solidFill>
                            <a:schemeClr val="tx1"/>
                          </a:solidFill>
                        </a:rPr>
                        <a:t>Transfer of </a:t>
                      </a:r>
                      <a:r>
                        <a:rPr lang="en-CA" sz="1600" dirty="0" err="1" smtClean="0">
                          <a:solidFill>
                            <a:schemeClr val="tx1"/>
                          </a:solidFill>
                        </a:rPr>
                        <a:t>paleo</a:t>
                      </a:r>
                      <a:r>
                        <a:rPr lang="en-CA" sz="1600" dirty="0" smtClean="0">
                          <a:solidFill>
                            <a:schemeClr val="tx1"/>
                          </a:solidFill>
                        </a:rPr>
                        <a:t> data to modelling groups as analyses of individual sediment cores are completed (PDF, PhD1)</a:t>
                      </a:r>
                      <a:endParaRPr lang="en-CA" sz="1600" dirty="0">
                        <a:solidFill>
                          <a:schemeClr val="tx1"/>
                        </a:solidFill>
                      </a:endParaRPr>
                    </a:p>
                  </a:txBody>
                  <a:tcPr/>
                </a:tc>
                <a:tc>
                  <a:txBody>
                    <a:bodyPr/>
                    <a:lstStyle/>
                    <a:p>
                      <a:r>
                        <a:rPr lang="en-CA" sz="1600" dirty="0" smtClean="0">
                          <a:solidFill>
                            <a:schemeClr val="tx1"/>
                          </a:solidFill>
                        </a:rPr>
                        <a:t>2014-Sep-01</a:t>
                      </a:r>
                      <a:endParaRPr lang="en-CA" sz="1600" dirty="0">
                        <a:solidFill>
                          <a:schemeClr val="tx1"/>
                        </a:solidFill>
                      </a:endParaRPr>
                    </a:p>
                  </a:txBody>
                  <a:tcPr/>
                </a:tc>
                <a:tc>
                  <a:txBody>
                    <a:bodyPr/>
                    <a:lstStyle/>
                    <a:p>
                      <a:r>
                        <a:rPr lang="en-CA" sz="1600" dirty="0" smtClean="0">
                          <a:solidFill>
                            <a:schemeClr val="tx1"/>
                          </a:solidFill>
                        </a:rPr>
                        <a:t>2015-Oct-01</a:t>
                      </a:r>
                      <a:endParaRPr lang="en-CA" sz="1600" dirty="0">
                        <a:solidFill>
                          <a:schemeClr val="tx1"/>
                        </a:solidFill>
                      </a:endParaRPr>
                    </a:p>
                  </a:txBody>
                  <a:tcPr/>
                </a:tc>
              </a:tr>
              <a:tr h="370840">
                <a:tc>
                  <a:txBody>
                    <a:bodyPr/>
                    <a:lstStyle/>
                    <a:p>
                      <a:r>
                        <a:rPr lang="en-CA" sz="1600" dirty="0" smtClean="0">
                          <a:solidFill>
                            <a:schemeClr val="tx1"/>
                          </a:solidFill>
                        </a:rPr>
                        <a:t>9. Workshop 2</a:t>
                      </a:r>
                      <a:endParaRPr lang="en-CA" sz="1600" dirty="0">
                        <a:solidFill>
                          <a:schemeClr val="tx1"/>
                        </a:solidFill>
                      </a:endParaRPr>
                    </a:p>
                  </a:txBody>
                  <a:tcPr/>
                </a:tc>
                <a:tc>
                  <a:txBody>
                    <a:bodyPr/>
                    <a:lstStyle/>
                    <a:p>
                      <a:r>
                        <a:rPr lang="en-CA" sz="1600" dirty="0" smtClean="0">
                          <a:solidFill>
                            <a:schemeClr val="tx1"/>
                          </a:solidFill>
                        </a:rPr>
                        <a:t>Workshop/data sharing meeting at Queen’s all PI’s and partners</a:t>
                      </a:r>
                      <a:endParaRPr lang="en-CA" sz="1600" dirty="0">
                        <a:solidFill>
                          <a:schemeClr val="tx1"/>
                        </a:solidFill>
                      </a:endParaRPr>
                    </a:p>
                  </a:txBody>
                  <a:tcPr/>
                </a:tc>
                <a:tc>
                  <a:txBody>
                    <a:bodyPr/>
                    <a:lstStyle/>
                    <a:p>
                      <a:r>
                        <a:rPr lang="en-CA" sz="1600" dirty="0" smtClean="0">
                          <a:solidFill>
                            <a:schemeClr val="tx1"/>
                          </a:solidFill>
                        </a:rPr>
                        <a:t>2014-Oct-01</a:t>
                      </a:r>
                      <a:endParaRPr lang="en-CA" sz="1600" dirty="0">
                        <a:solidFill>
                          <a:schemeClr val="tx1"/>
                        </a:solidFill>
                      </a:endParaRPr>
                    </a:p>
                  </a:txBody>
                  <a:tcPr/>
                </a:tc>
                <a:tc>
                  <a:txBody>
                    <a:bodyPr/>
                    <a:lstStyle/>
                    <a:p>
                      <a:r>
                        <a:rPr lang="en-CA" sz="1600" dirty="0" smtClean="0">
                          <a:solidFill>
                            <a:schemeClr val="tx1"/>
                          </a:solidFill>
                        </a:rPr>
                        <a:t>2014-Oct-01</a:t>
                      </a:r>
                      <a:endParaRPr lang="en-CA" sz="1600" dirty="0">
                        <a:solidFill>
                          <a:schemeClr val="tx1"/>
                        </a:solidFill>
                      </a:endParaRPr>
                    </a:p>
                  </a:txBody>
                  <a:tcPr/>
                </a:tc>
              </a:tr>
              <a:tr h="370840">
                <a:tc>
                  <a:txBody>
                    <a:bodyPr/>
                    <a:lstStyle/>
                    <a:p>
                      <a:r>
                        <a:rPr lang="en-CA" sz="1600" dirty="0" smtClean="0">
                          <a:solidFill>
                            <a:schemeClr val="tx1"/>
                          </a:solidFill>
                        </a:rPr>
                        <a:t>10. Revision of empirical model</a:t>
                      </a:r>
                      <a:endParaRPr lang="en-CA" sz="1600" dirty="0">
                        <a:solidFill>
                          <a:schemeClr val="tx1"/>
                        </a:solidFill>
                      </a:endParaRPr>
                    </a:p>
                  </a:txBody>
                  <a:tcPr/>
                </a:tc>
                <a:tc>
                  <a:txBody>
                    <a:bodyPr/>
                    <a:lstStyle/>
                    <a:p>
                      <a:r>
                        <a:rPr lang="en-CA" sz="1600" dirty="0" smtClean="0">
                          <a:solidFill>
                            <a:schemeClr val="tx1"/>
                          </a:solidFill>
                        </a:rPr>
                        <a:t>MSc will revise empirical model using 1999-2010 data including DOC as an independent variable</a:t>
                      </a:r>
                      <a:endParaRPr lang="en-CA" sz="1600" dirty="0">
                        <a:solidFill>
                          <a:schemeClr val="tx1"/>
                        </a:solidFill>
                      </a:endParaRPr>
                    </a:p>
                  </a:txBody>
                  <a:tcPr/>
                </a:tc>
                <a:tc>
                  <a:txBody>
                    <a:bodyPr/>
                    <a:lstStyle/>
                    <a:p>
                      <a:r>
                        <a:rPr lang="en-CA" sz="1600" dirty="0" smtClean="0">
                          <a:solidFill>
                            <a:schemeClr val="tx1"/>
                          </a:solidFill>
                        </a:rPr>
                        <a:t>2014-Oct-01</a:t>
                      </a:r>
                      <a:endParaRPr lang="en-CA" sz="1600" dirty="0">
                        <a:solidFill>
                          <a:schemeClr val="tx1"/>
                        </a:solidFill>
                      </a:endParaRPr>
                    </a:p>
                  </a:txBody>
                  <a:tcPr/>
                </a:tc>
                <a:tc>
                  <a:txBody>
                    <a:bodyPr/>
                    <a:lstStyle/>
                    <a:p>
                      <a:r>
                        <a:rPr lang="en-CA" sz="1600" dirty="0" smtClean="0">
                          <a:solidFill>
                            <a:schemeClr val="tx1"/>
                          </a:solidFill>
                        </a:rPr>
                        <a:t>2015-Apr-01</a:t>
                      </a:r>
                      <a:endParaRPr lang="en-CA" sz="1600" dirty="0">
                        <a:solidFill>
                          <a:schemeClr val="tx1"/>
                        </a:solidFill>
                      </a:endParaRPr>
                    </a:p>
                  </a:txBody>
                  <a:tcPr/>
                </a:tc>
              </a:tr>
              <a:tr h="370840">
                <a:tc>
                  <a:txBody>
                    <a:bodyPr/>
                    <a:lstStyle/>
                    <a:p>
                      <a:r>
                        <a:rPr lang="en-CA" sz="1600" dirty="0" smtClean="0">
                          <a:solidFill>
                            <a:schemeClr val="tx1"/>
                          </a:solidFill>
                        </a:rPr>
                        <a:t>11. Development of SOD model</a:t>
                      </a:r>
                      <a:r>
                        <a:rPr lang="en-CA" sz="1600" baseline="0" dirty="0" smtClean="0">
                          <a:solidFill>
                            <a:schemeClr val="tx1"/>
                          </a:solidFill>
                        </a:rPr>
                        <a:t> and validation of 1D model</a:t>
                      </a:r>
                      <a:endParaRPr lang="en-CA" sz="1600" dirty="0">
                        <a:solidFill>
                          <a:schemeClr val="tx1"/>
                        </a:solidFill>
                      </a:endParaRPr>
                    </a:p>
                  </a:txBody>
                  <a:tcPr/>
                </a:tc>
                <a:tc>
                  <a:txBody>
                    <a:bodyPr/>
                    <a:lstStyle/>
                    <a:p>
                      <a:r>
                        <a:rPr lang="en-CA" sz="1600" dirty="0" smtClean="0">
                          <a:solidFill>
                            <a:schemeClr val="tx1"/>
                          </a:solidFill>
                        </a:rPr>
                        <a:t>PhD2 </a:t>
                      </a:r>
                      <a:r>
                        <a:rPr lang="en-CA" sz="1600" dirty="0" err="1" smtClean="0">
                          <a:solidFill>
                            <a:schemeClr val="tx1"/>
                          </a:solidFill>
                        </a:rPr>
                        <a:t>wil</a:t>
                      </a:r>
                      <a:r>
                        <a:rPr lang="en-CA" sz="1600" dirty="0" smtClean="0">
                          <a:solidFill>
                            <a:schemeClr val="tx1"/>
                          </a:solidFill>
                        </a:rPr>
                        <a:t> develop carbon based predictive SOD model from </a:t>
                      </a:r>
                      <a:r>
                        <a:rPr lang="en-CA" sz="1600" dirty="0" err="1" smtClean="0">
                          <a:solidFill>
                            <a:schemeClr val="tx1"/>
                          </a:solidFill>
                        </a:rPr>
                        <a:t>paleo</a:t>
                      </a:r>
                      <a:r>
                        <a:rPr lang="en-CA" sz="1600" dirty="0" smtClean="0">
                          <a:solidFill>
                            <a:schemeClr val="tx1"/>
                          </a:solidFill>
                        </a:rPr>
                        <a:t> cores and validate models against long-term DESC data sets.</a:t>
                      </a:r>
                      <a:endParaRPr lang="en-CA" sz="1600" dirty="0">
                        <a:solidFill>
                          <a:schemeClr val="tx1"/>
                        </a:solidFill>
                      </a:endParaRPr>
                    </a:p>
                  </a:txBody>
                  <a:tcPr/>
                </a:tc>
                <a:tc>
                  <a:txBody>
                    <a:bodyPr/>
                    <a:lstStyle/>
                    <a:p>
                      <a:r>
                        <a:rPr lang="en-CA" sz="1600" dirty="0" smtClean="0">
                          <a:solidFill>
                            <a:schemeClr val="tx1"/>
                          </a:solidFill>
                        </a:rPr>
                        <a:t>2014-Oct-01</a:t>
                      </a:r>
                      <a:endParaRPr lang="en-CA" sz="1600" dirty="0">
                        <a:solidFill>
                          <a:schemeClr val="tx1"/>
                        </a:solidFill>
                      </a:endParaRPr>
                    </a:p>
                  </a:txBody>
                  <a:tcPr/>
                </a:tc>
                <a:tc>
                  <a:txBody>
                    <a:bodyPr/>
                    <a:lstStyle/>
                    <a:p>
                      <a:r>
                        <a:rPr lang="en-CA" sz="1600" dirty="0" smtClean="0">
                          <a:solidFill>
                            <a:schemeClr val="tx1"/>
                          </a:solidFill>
                        </a:rPr>
                        <a:t>2015-Oct-01</a:t>
                      </a:r>
                      <a:endParaRPr lang="en-CA" sz="1600" dirty="0">
                        <a:solidFill>
                          <a:schemeClr val="tx1"/>
                        </a:solidFill>
                      </a:endParaRPr>
                    </a:p>
                  </a:txBody>
                  <a:tcPr/>
                </a:tc>
              </a:tr>
              <a:tr h="370840">
                <a:tc>
                  <a:txBody>
                    <a:bodyPr/>
                    <a:lstStyle/>
                    <a:p>
                      <a:r>
                        <a:rPr lang="en-CA" sz="1600" dirty="0" smtClean="0">
                          <a:solidFill>
                            <a:schemeClr val="tx1"/>
                          </a:solidFill>
                        </a:rPr>
                        <a:t>12. Workshop 3</a:t>
                      </a:r>
                      <a:endParaRPr lang="en-CA" sz="1600" dirty="0">
                        <a:solidFill>
                          <a:schemeClr val="tx1"/>
                        </a:solidFill>
                      </a:endParaRPr>
                    </a:p>
                  </a:txBody>
                  <a:tcPr/>
                </a:tc>
                <a:tc>
                  <a:txBody>
                    <a:bodyPr/>
                    <a:lstStyle/>
                    <a:p>
                      <a:r>
                        <a:rPr lang="en-CA" sz="1600" dirty="0" smtClean="0">
                          <a:solidFill>
                            <a:schemeClr val="tx1"/>
                          </a:solidFill>
                        </a:rPr>
                        <a:t>Workshop/data</a:t>
                      </a:r>
                      <a:r>
                        <a:rPr lang="en-CA" sz="1600" baseline="0" dirty="0" smtClean="0">
                          <a:solidFill>
                            <a:schemeClr val="tx1"/>
                          </a:solidFill>
                        </a:rPr>
                        <a:t> sharing meeting at one of the research or partner hubs; all PI’s and partners.</a:t>
                      </a:r>
                      <a:endParaRPr lang="en-CA" sz="1600" dirty="0">
                        <a:solidFill>
                          <a:schemeClr val="tx1"/>
                        </a:solidFill>
                      </a:endParaRPr>
                    </a:p>
                  </a:txBody>
                  <a:tcPr/>
                </a:tc>
                <a:tc>
                  <a:txBody>
                    <a:bodyPr/>
                    <a:lstStyle/>
                    <a:p>
                      <a:r>
                        <a:rPr lang="en-CA" sz="1600" dirty="0" smtClean="0">
                          <a:solidFill>
                            <a:schemeClr val="tx1"/>
                          </a:solidFill>
                        </a:rPr>
                        <a:t>2015-Apr-01</a:t>
                      </a:r>
                      <a:endParaRPr lang="en-CA" sz="1600" dirty="0">
                        <a:solidFill>
                          <a:schemeClr val="tx1"/>
                        </a:solidFill>
                      </a:endParaRPr>
                    </a:p>
                  </a:txBody>
                  <a:tcPr/>
                </a:tc>
                <a:tc>
                  <a:txBody>
                    <a:bodyPr/>
                    <a:lstStyle/>
                    <a:p>
                      <a:r>
                        <a:rPr lang="en-CA" sz="1600" dirty="0" smtClean="0">
                          <a:solidFill>
                            <a:schemeClr val="tx1"/>
                          </a:solidFill>
                        </a:rPr>
                        <a:t>2015-Apr-01</a:t>
                      </a:r>
                      <a:endParaRPr lang="en-CA" sz="1600" dirty="0">
                        <a:solidFill>
                          <a:schemeClr val="tx1"/>
                        </a:solidFill>
                      </a:endParaRPr>
                    </a:p>
                  </a:txBody>
                  <a:tcPr/>
                </a:tc>
              </a:tr>
              <a:tr h="370840">
                <a:tc>
                  <a:txBody>
                    <a:bodyPr/>
                    <a:lstStyle/>
                    <a:p>
                      <a:r>
                        <a:rPr lang="en-CA" sz="1600" dirty="0" smtClean="0">
                          <a:solidFill>
                            <a:schemeClr val="tx1"/>
                          </a:solidFill>
                        </a:rPr>
                        <a:t>13. Field Season 2</a:t>
                      </a:r>
                      <a:endParaRPr lang="en-CA" sz="1600" dirty="0">
                        <a:solidFill>
                          <a:schemeClr val="tx1"/>
                        </a:solidFill>
                      </a:endParaRPr>
                    </a:p>
                  </a:txBody>
                  <a:tcPr/>
                </a:tc>
                <a:tc>
                  <a:txBody>
                    <a:bodyPr/>
                    <a:lstStyle/>
                    <a:p>
                      <a:r>
                        <a:rPr lang="en-CA" sz="1600" dirty="0" smtClean="0">
                          <a:solidFill>
                            <a:schemeClr val="tx1"/>
                          </a:solidFill>
                        </a:rPr>
                        <a:t>Collection of sediment cores from Lake of the Woods and Lake Manitou (PDF,</a:t>
                      </a:r>
                      <a:r>
                        <a:rPr lang="en-CA" sz="1600" baseline="0" dirty="0" smtClean="0">
                          <a:solidFill>
                            <a:schemeClr val="tx1"/>
                          </a:solidFill>
                        </a:rPr>
                        <a:t> PhD 1)</a:t>
                      </a:r>
                      <a:endParaRPr lang="en-CA" sz="1600" dirty="0">
                        <a:solidFill>
                          <a:schemeClr val="tx1"/>
                        </a:solidFill>
                      </a:endParaRPr>
                    </a:p>
                  </a:txBody>
                  <a:tcPr/>
                </a:tc>
                <a:tc>
                  <a:txBody>
                    <a:bodyPr/>
                    <a:lstStyle/>
                    <a:p>
                      <a:r>
                        <a:rPr lang="en-CA" sz="1600" dirty="0" smtClean="0">
                          <a:solidFill>
                            <a:schemeClr val="tx1"/>
                          </a:solidFill>
                        </a:rPr>
                        <a:t>2015-Apr-01</a:t>
                      </a:r>
                      <a:endParaRPr lang="en-CA" sz="1600" dirty="0">
                        <a:solidFill>
                          <a:schemeClr val="tx1"/>
                        </a:solidFill>
                      </a:endParaRPr>
                    </a:p>
                  </a:txBody>
                  <a:tcPr/>
                </a:tc>
                <a:tc>
                  <a:txBody>
                    <a:bodyPr/>
                    <a:lstStyle/>
                    <a:p>
                      <a:r>
                        <a:rPr lang="en-CA" sz="1600" dirty="0" smtClean="0">
                          <a:solidFill>
                            <a:schemeClr val="tx1"/>
                          </a:solidFill>
                        </a:rPr>
                        <a:t>2015-Sep-01</a:t>
                      </a:r>
                      <a:endParaRPr lang="en-CA" sz="1600" dirty="0">
                        <a:solidFill>
                          <a:schemeClr val="tx1"/>
                        </a:solidFill>
                      </a:endParaRPr>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smtClean="0"/>
              <a:t>Timeline/Milestones (Medium term)</a:t>
            </a:r>
            <a:endParaRPr lang="en-CA" sz="3600" dirty="0"/>
          </a:p>
        </p:txBody>
      </p:sp>
      <p:graphicFrame>
        <p:nvGraphicFramePr>
          <p:cNvPr id="4" name="Table 3"/>
          <p:cNvGraphicFramePr>
            <a:graphicFrameLocks noGrp="1"/>
          </p:cNvGraphicFramePr>
          <p:nvPr/>
        </p:nvGraphicFramePr>
        <p:xfrm>
          <a:off x="111456" y="889000"/>
          <a:ext cx="8921088" cy="4973320"/>
        </p:xfrm>
        <a:graphic>
          <a:graphicData uri="http://schemas.openxmlformats.org/drawingml/2006/table">
            <a:tbl>
              <a:tblPr firstRow="1" bandRow="1">
                <a:tableStyleId>{5C22544A-7EE6-4342-B048-85BDC9FD1C3A}</a:tableStyleId>
              </a:tblPr>
              <a:tblGrid>
                <a:gridCol w="2230272"/>
                <a:gridCol w="3830472"/>
                <a:gridCol w="1447800"/>
                <a:gridCol w="1412544"/>
              </a:tblGrid>
              <a:tr h="370840">
                <a:tc>
                  <a:txBody>
                    <a:bodyPr/>
                    <a:lstStyle/>
                    <a:p>
                      <a:pPr algn="ctr"/>
                      <a:r>
                        <a:rPr lang="en-CA" dirty="0" smtClean="0">
                          <a:solidFill>
                            <a:schemeClr val="tx1"/>
                          </a:solidFill>
                        </a:rPr>
                        <a:t>Milestone</a:t>
                      </a:r>
                      <a:endParaRPr lang="en-CA" dirty="0">
                        <a:solidFill>
                          <a:schemeClr val="tx1"/>
                        </a:solidFill>
                      </a:endParaRPr>
                    </a:p>
                  </a:txBody>
                  <a:tcPr/>
                </a:tc>
                <a:tc>
                  <a:txBody>
                    <a:bodyPr/>
                    <a:lstStyle/>
                    <a:p>
                      <a:pPr algn="ctr"/>
                      <a:r>
                        <a:rPr lang="en-CA" dirty="0" smtClean="0">
                          <a:solidFill>
                            <a:schemeClr val="tx1"/>
                          </a:solidFill>
                        </a:rPr>
                        <a:t>Description</a:t>
                      </a:r>
                      <a:endParaRPr lang="en-CA" dirty="0">
                        <a:solidFill>
                          <a:schemeClr val="tx1"/>
                        </a:solidFill>
                      </a:endParaRPr>
                    </a:p>
                  </a:txBody>
                  <a:tcPr/>
                </a:tc>
                <a:tc>
                  <a:txBody>
                    <a:bodyPr/>
                    <a:lstStyle/>
                    <a:p>
                      <a:pPr algn="ctr"/>
                      <a:r>
                        <a:rPr lang="en-CA" dirty="0" smtClean="0">
                          <a:solidFill>
                            <a:schemeClr val="tx1"/>
                          </a:solidFill>
                        </a:rPr>
                        <a:t>Start</a:t>
                      </a:r>
                      <a:endParaRPr lang="en-CA" dirty="0">
                        <a:solidFill>
                          <a:schemeClr val="tx1"/>
                        </a:solidFill>
                      </a:endParaRPr>
                    </a:p>
                  </a:txBody>
                  <a:tcPr/>
                </a:tc>
                <a:tc>
                  <a:txBody>
                    <a:bodyPr/>
                    <a:lstStyle/>
                    <a:p>
                      <a:pPr algn="ctr"/>
                      <a:r>
                        <a:rPr lang="en-CA" dirty="0" smtClean="0">
                          <a:solidFill>
                            <a:schemeClr val="tx1"/>
                          </a:solidFill>
                        </a:rPr>
                        <a:t>Finish</a:t>
                      </a:r>
                      <a:endParaRPr lang="en-CA" dirty="0">
                        <a:solidFill>
                          <a:schemeClr val="tx1"/>
                        </a:solidFill>
                      </a:endParaRPr>
                    </a:p>
                  </a:txBody>
                  <a:tcPr/>
                </a:tc>
              </a:tr>
              <a:tr h="370840">
                <a:tc>
                  <a:txBody>
                    <a:bodyPr/>
                    <a:lstStyle/>
                    <a:p>
                      <a:r>
                        <a:rPr lang="en-CA" sz="1600" dirty="0" smtClean="0">
                          <a:solidFill>
                            <a:schemeClr val="tx1"/>
                          </a:solidFill>
                        </a:rPr>
                        <a:t>14. Validation of revised empirical model</a:t>
                      </a:r>
                      <a:endParaRPr lang="en-CA" sz="1600" dirty="0">
                        <a:solidFill>
                          <a:schemeClr val="tx1"/>
                        </a:solidFill>
                      </a:endParaRPr>
                    </a:p>
                  </a:txBody>
                  <a:tcPr/>
                </a:tc>
                <a:tc>
                  <a:txBody>
                    <a:bodyPr/>
                    <a:lstStyle/>
                    <a:p>
                      <a:r>
                        <a:rPr lang="en-CA" sz="1600" dirty="0" smtClean="0">
                          <a:solidFill>
                            <a:schemeClr val="tx1"/>
                          </a:solidFill>
                        </a:rPr>
                        <a:t>MSc will validate and compare the revised empirical model with the long-term observational data, </a:t>
                      </a:r>
                      <a:r>
                        <a:rPr lang="en-CA" sz="1600" dirty="0" err="1" smtClean="0">
                          <a:solidFill>
                            <a:schemeClr val="tx1"/>
                          </a:solidFill>
                        </a:rPr>
                        <a:t>paleo</a:t>
                      </a:r>
                      <a:r>
                        <a:rPr lang="en-CA" sz="1600" baseline="0" dirty="0" smtClean="0">
                          <a:solidFill>
                            <a:schemeClr val="tx1"/>
                          </a:solidFill>
                        </a:rPr>
                        <a:t> reconstructions and 1D dynamic model</a:t>
                      </a:r>
                      <a:endParaRPr lang="en-CA" sz="1600" dirty="0">
                        <a:solidFill>
                          <a:schemeClr val="tx1"/>
                        </a:solidFill>
                      </a:endParaRPr>
                    </a:p>
                  </a:txBody>
                  <a:tcPr/>
                </a:tc>
                <a:tc>
                  <a:txBody>
                    <a:bodyPr/>
                    <a:lstStyle/>
                    <a:p>
                      <a:r>
                        <a:rPr lang="en-CA" sz="1600" dirty="0" smtClean="0">
                          <a:solidFill>
                            <a:schemeClr val="tx1"/>
                          </a:solidFill>
                        </a:rPr>
                        <a:t>2015-Apr-01</a:t>
                      </a:r>
                      <a:endParaRPr lang="en-CA" sz="1600" dirty="0">
                        <a:solidFill>
                          <a:schemeClr val="tx1"/>
                        </a:solidFill>
                      </a:endParaRPr>
                    </a:p>
                  </a:txBody>
                  <a:tcPr/>
                </a:tc>
                <a:tc>
                  <a:txBody>
                    <a:bodyPr/>
                    <a:lstStyle/>
                    <a:p>
                      <a:r>
                        <a:rPr lang="en-CA" sz="1600" dirty="0" smtClean="0">
                          <a:solidFill>
                            <a:schemeClr val="tx1"/>
                          </a:solidFill>
                        </a:rPr>
                        <a:t>2015-Oct-01</a:t>
                      </a:r>
                      <a:endParaRPr lang="en-CA" sz="1600" dirty="0">
                        <a:solidFill>
                          <a:schemeClr val="tx1"/>
                        </a:solidFill>
                      </a:endParaRPr>
                    </a:p>
                  </a:txBody>
                  <a:tcPr/>
                </a:tc>
              </a:tr>
              <a:tr h="370840">
                <a:tc>
                  <a:txBody>
                    <a:bodyPr/>
                    <a:lstStyle/>
                    <a:p>
                      <a:r>
                        <a:rPr lang="en-CA" sz="1600" dirty="0" smtClean="0">
                          <a:solidFill>
                            <a:schemeClr val="tx1"/>
                          </a:solidFill>
                        </a:rPr>
                        <a:t>15. Application of revised empirical model</a:t>
                      </a:r>
                      <a:endParaRPr lang="en-CA" sz="1600" dirty="0">
                        <a:solidFill>
                          <a:schemeClr val="tx1"/>
                        </a:solidFill>
                      </a:endParaRPr>
                    </a:p>
                  </a:txBody>
                  <a:tcPr/>
                </a:tc>
                <a:tc>
                  <a:txBody>
                    <a:bodyPr/>
                    <a:lstStyle/>
                    <a:p>
                      <a:r>
                        <a:rPr lang="en-CA" sz="1600" dirty="0" smtClean="0">
                          <a:solidFill>
                            <a:schemeClr val="tx1"/>
                          </a:solidFill>
                        </a:rPr>
                        <a:t>MSc will apply the revised empirical model to several</a:t>
                      </a:r>
                      <a:r>
                        <a:rPr lang="en-CA" sz="1600" baseline="0" dirty="0" smtClean="0">
                          <a:solidFill>
                            <a:schemeClr val="tx1"/>
                          </a:solidFill>
                        </a:rPr>
                        <a:t> inland lakes at risk of </a:t>
                      </a:r>
                      <a:r>
                        <a:rPr lang="en-CA" sz="1600" baseline="0" dirty="0" err="1" smtClean="0">
                          <a:solidFill>
                            <a:schemeClr val="tx1"/>
                          </a:solidFill>
                        </a:rPr>
                        <a:t>cyanobacteria</a:t>
                      </a:r>
                      <a:r>
                        <a:rPr lang="en-CA" sz="1600" baseline="0" dirty="0" smtClean="0">
                          <a:solidFill>
                            <a:schemeClr val="tx1"/>
                          </a:solidFill>
                        </a:rPr>
                        <a:t> blooms</a:t>
                      </a:r>
                      <a:endParaRPr lang="en-CA" sz="1600" dirty="0">
                        <a:solidFill>
                          <a:schemeClr val="tx1"/>
                        </a:solidFill>
                      </a:endParaRPr>
                    </a:p>
                  </a:txBody>
                  <a:tcPr/>
                </a:tc>
                <a:tc>
                  <a:txBody>
                    <a:bodyPr/>
                    <a:lstStyle/>
                    <a:p>
                      <a:r>
                        <a:rPr lang="en-CA" sz="1600" dirty="0" smtClean="0">
                          <a:solidFill>
                            <a:schemeClr val="tx1"/>
                          </a:solidFill>
                        </a:rPr>
                        <a:t>2015-Jul-01</a:t>
                      </a:r>
                      <a:endParaRPr lang="en-CA" sz="1600" dirty="0">
                        <a:solidFill>
                          <a:schemeClr val="tx1"/>
                        </a:solidFill>
                      </a:endParaRPr>
                    </a:p>
                  </a:txBody>
                  <a:tcPr/>
                </a:tc>
                <a:tc>
                  <a:txBody>
                    <a:bodyPr/>
                    <a:lstStyle/>
                    <a:p>
                      <a:r>
                        <a:rPr lang="en-CA" sz="1600" dirty="0" smtClean="0">
                          <a:solidFill>
                            <a:schemeClr val="tx1"/>
                          </a:solidFill>
                        </a:rPr>
                        <a:t>2015-Oct-01</a:t>
                      </a:r>
                      <a:endParaRPr lang="en-CA" sz="1600" dirty="0">
                        <a:solidFill>
                          <a:schemeClr val="tx1"/>
                        </a:solidFill>
                      </a:endParaRPr>
                    </a:p>
                  </a:txBody>
                  <a:tcPr/>
                </a:tc>
              </a:tr>
              <a:tr h="370840">
                <a:tc>
                  <a:txBody>
                    <a:bodyPr/>
                    <a:lstStyle/>
                    <a:p>
                      <a:r>
                        <a:rPr lang="en-CA" sz="1600" dirty="0" smtClean="0">
                          <a:solidFill>
                            <a:schemeClr val="tx1"/>
                          </a:solidFill>
                        </a:rPr>
                        <a:t>16. Validation of dynamic models</a:t>
                      </a:r>
                      <a:endParaRPr lang="en-CA" sz="1600" dirty="0">
                        <a:solidFill>
                          <a:schemeClr val="tx1"/>
                        </a:solidFill>
                      </a:endParaRPr>
                    </a:p>
                  </a:txBody>
                  <a:tcPr/>
                </a:tc>
                <a:tc>
                  <a:txBody>
                    <a:bodyPr/>
                    <a:lstStyle/>
                    <a:p>
                      <a:r>
                        <a:rPr lang="en-CA" sz="1600" dirty="0" smtClean="0">
                          <a:solidFill>
                            <a:schemeClr val="tx1"/>
                          </a:solidFill>
                        </a:rPr>
                        <a:t>Validation of the dynamic models against</a:t>
                      </a:r>
                      <a:r>
                        <a:rPr lang="en-CA" sz="1600" baseline="0" dirty="0" smtClean="0">
                          <a:solidFill>
                            <a:schemeClr val="tx1"/>
                          </a:solidFill>
                        </a:rPr>
                        <a:t> long-term observation datasets and </a:t>
                      </a:r>
                      <a:r>
                        <a:rPr lang="en-CA" sz="1600" baseline="0" dirty="0" err="1" smtClean="0">
                          <a:solidFill>
                            <a:schemeClr val="tx1"/>
                          </a:solidFill>
                        </a:rPr>
                        <a:t>paleo</a:t>
                      </a:r>
                      <a:r>
                        <a:rPr lang="en-CA" sz="1600" baseline="0" dirty="0" smtClean="0">
                          <a:solidFill>
                            <a:schemeClr val="tx1"/>
                          </a:solidFill>
                        </a:rPr>
                        <a:t> reconstructions (TP, DO, DOC), (PhD2, PDF, PhD1)</a:t>
                      </a:r>
                      <a:endParaRPr lang="en-CA" sz="1600" dirty="0">
                        <a:solidFill>
                          <a:schemeClr val="tx1"/>
                        </a:solidFill>
                      </a:endParaRPr>
                    </a:p>
                  </a:txBody>
                  <a:tcPr/>
                </a:tc>
                <a:tc>
                  <a:txBody>
                    <a:bodyPr/>
                    <a:lstStyle/>
                    <a:p>
                      <a:r>
                        <a:rPr lang="en-CA" sz="1600" dirty="0" smtClean="0">
                          <a:solidFill>
                            <a:schemeClr val="tx1"/>
                          </a:solidFill>
                        </a:rPr>
                        <a:t>2015-Jul-01</a:t>
                      </a:r>
                      <a:endParaRPr lang="en-CA" sz="1600" dirty="0">
                        <a:solidFill>
                          <a:schemeClr val="tx1"/>
                        </a:solidFill>
                      </a:endParaRPr>
                    </a:p>
                  </a:txBody>
                  <a:tcPr/>
                </a:tc>
                <a:tc>
                  <a:txBody>
                    <a:bodyPr/>
                    <a:lstStyle/>
                    <a:p>
                      <a:r>
                        <a:rPr lang="en-CA" sz="1600" dirty="0" smtClean="0">
                          <a:solidFill>
                            <a:schemeClr val="tx1"/>
                          </a:solidFill>
                        </a:rPr>
                        <a:t>2016-Apr-01</a:t>
                      </a:r>
                      <a:endParaRPr lang="en-CA" sz="1600" dirty="0">
                        <a:solidFill>
                          <a:schemeClr val="tx1"/>
                        </a:solidFill>
                      </a:endParaRPr>
                    </a:p>
                  </a:txBody>
                  <a:tcPr/>
                </a:tc>
              </a:tr>
              <a:tr h="370840">
                <a:tc>
                  <a:txBody>
                    <a:bodyPr/>
                    <a:lstStyle/>
                    <a:p>
                      <a:r>
                        <a:rPr lang="en-CA" sz="1600" dirty="0" smtClean="0">
                          <a:solidFill>
                            <a:schemeClr val="tx1"/>
                          </a:solidFill>
                        </a:rPr>
                        <a:t>17. Workshop 4</a:t>
                      </a:r>
                      <a:endParaRPr lang="en-CA" sz="1600" dirty="0">
                        <a:solidFill>
                          <a:schemeClr val="tx1"/>
                        </a:solidFill>
                      </a:endParaRPr>
                    </a:p>
                  </a:txBody>
                  <a:tcPr/>
                </a:tc>
                <a:tc>
                  <a:txBody>
                    <a:bodyPr/>
                    <a:lstStyle/>
                    <a:p>
                      <a:r>
                        <a:rPr lang="en-CA" sz="1600" dirty="0" smtClean="0">
                          <a:solidFill>
                            <a:schemeClr val="tx1"/>
                          </a:solidFill>
                        </a:rPr>
                        <a:t>Workshop/data</a:t>
                      </a:r>
                      <a:r>
                        <a:rPr lang="en-CA" sz="1600" baseline="0" dirty="0" smtClean="0">
                          <a:solidFill>
                            <a:schemeClr val="tx1"/>
                          </a:solidFill>
                        </a:rPr>
                        <a:t> sharing meeting at one of the research or partner hubs; all PI’s and partners.</a:t>
                      </a:r>
                      <a:endParaRPr lang="en-CA" sz="1600" dirty="0">
                        <a:solidFill>
                          <a:schemeClr val="tx1"/>
                        </a:solidFill>
                      </a:endParaRPr>
                    </a:p>
                  </a:txBody>
                  <a:tcPr/>
                </a:tc>
                <a:tc>
                  <a:txBody>
                    <a:bodyPr/>
                    <a:lstStyle/>
                    <a:p>
                      <a:r>
                        <a:rPr lang="en-CA" sz="1600" dirty="0" smtClean="0">
                          <a:solidFill>
                            <a:schemeClr val="tx1"/>
                          </a:solidFill>
                        </a:rPr>
                        <a:t>2015-Oct-01</a:t>
                      </a:r>
                      <a:endParaRPr lang="en-CA" sz="1600" dirty="0">
                        <a:solidFill>
                          <a:schemeClr val="tx1"/>
                        </a:solidFill>
                      </a:endParaRPr>
                    </a:p>
                  </a:txBody>
                  <a:tcPr/>
                </a:tc>
                <a:tc>
                  <a:txBody>
                    <a:bodyPr/>
                    <a:lstStyle/>
                    <a:p>
                      <a:r>
                        <a:rPr lang="en-CA" sz="1600" dirty="0" smtClean="0">
                          <a:solidFill>
                            <a:schemeClr val="tx1"/>
                          </a:solidFill>
                        </a:rPr>
                        <a:t>2015-Oct-01</a:t>
                      </a:r>
                      <a:endParaRPr lang="en-CA" sz="1600" dirty="0">
                        <a:solidFill>
                          <a:schemeClr val="tx1"/>
                        </a:solidFill>
                      </a:endParaRPr>
                    </a:p>
                  </a:txBody>
                  <a:tcPr/>
                </a:tc>
              </a:tr>
              <a:tr h="370840">
                <a:tc>
                  <a:txBody>
                    <a:bodyPr/>
                    <a:lstStyle/>
                    <a:p>
                      <a:r>
                        <a:rPr lang="en-CA" sz="1600" dirty="0" smtClean="0">
                          <a:solidFill>
                            <a:schemeClr val="tx1"/>
                          </a:solidFill>
                        </a:rPr>
                        <a:t>18. Workshop 5</a:t>
                      </a:r>
                      <a:endParaRPr lang="en-CA" sz="1600" dirty="0">
                        <a:solidFill>
                          <a:schemeClr val="tx1"/>
                        </a:solidFill>
                      </a:endParaRPr>
                    </a:p>
                  </a:txBody>
                  <a:tcPr/>
                </a:tc>
                <a:tc>
                  <a:txBody>
                    <a:bodyPr/>
                    <a:lstStyle/>
                    <a:p>
                      <a:r>
                        <a:rPr lang="en-CA" sz="1600" dirty="0" smtClean="0">
                          <a:solidFill>
                            <a:schemeClr val="tx1"/>
                          </a:solidFill>
                        </a:rPr>
                        <a:t>Workshop/data</a:t>
                      </a:r>
                      <a:r>
                        <a:rPr lang="en-CA" sz="1600" baseline="0" dirty="0" smtClean="0">
                          <a:solidFill>
                            <a:schemeClr val="tx1"/>
                          </a:solidFill>
                        </a:rPr>
                        <a:t> sharing meeting at one of the research or partner hubs; all PI’s and partners.</a:t>
                      </a:r>
                      <a:endParaRPr lang="en-CA" sz="1600" dirty="0">
                        <a:solidFill>
                          <a:schemeClr val="tx1"/>
                        </a:solidFill>
                      </a:endParaRPr>
                    </a:p>
                  </a:txBody>
                  <a:tcPr/>
                </a:tc>
                <a:tc>
                  <a:txBody>
                    <a:bodyPr/>
                    <a:lstStyle/>
                    <a:p>
                      <a:r>
                        <a:rPr lang="en-CA" sz="1600" dirty="0" smtClean="0">
                          <a:solidFill>
                            <a:schemeClr val="tx1"/>
                          </a:solidFill>
                        </a:rPr>
                        <a:t>2016-Apr-01</a:t>
                      </a:r>
                      <a:endParaRPr lang="en-CA" sz="1600" dirty="0">
                        <a:solidFill>
                          <a:schemeClr val="tx1"/>
                        </a:solidFill>
                      </a:endParaRPr>
                    </a:p>
                  </a:txBody>
                  <a:tcPr/>
                </a:tc>
                <a:tc>
                  <a:txBody>
                    <a:bodyPr/>
                    <a:lstStyle/>
                    <a:p>
                      <a:r>
                        <a:rPr lang="en-CA" sz="1600" dirty="0" smtClean="0">
                          <a:solidFill>
                            <a:schemeClr val="tx1"/>
                          </a:solidFill>
                        </a:rPr>
                        <a:t>2016-Apr-01</a:t>
                      </a:r>
                      <a:endParaRPr lang="en-CA" sz="1600" dirty="0">
                        <a:solidFill>
                          <a:schemeClr val="tx1"/>
                        </a:solidFill>
                      </a:endParaRPr>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smtClean="0"/>
              <a:t>Timeline/Milestones (Long term)</a:t>
            </a:r>
            <a:endParaRPr lang="en-CA" sz="3600" dirty="0"/>
          </a:p>
        </p:txBody>
      </p:sp>
      <p:graphicFrame>
        <p:nvGraphicFramePr>
          <p:cNvPr id="4" name="Table 3"/>
          <p:cNvGraphicFramePr>
            <a:graphicFrameLocks noGrp="1"/>
          </p:cNvGraphicFramePr>
          <p:nvPr/>
        </p:nvGraphicFramePr>
        <p:xfrm>
          <a:off x="111456" y="889000"/>
          <a:ext cx="8921088" cy="3083560"/>
        </p:xfrm>
        <a:graphic>
          <a:graphicData uri="http://schemas.openxmlformats.org/drawingml/2006/table">
            <a:tbl>
              <a:tblPr firstRow="1" bandRow="1">
                <a:tableStyleId>{5C22544A-7EE6-4342-B048-85BDC9FD1C3A}</a:tableStyleId>
              </a:tblPr>
              <a:tblGrid>
                <a:gridCol w="2230272"/>
                <a:gridCol w="3830472"/>
                <a:gridCol w="1447800"/>
                <a:gridCol w="1412544"/>
              </a:tblGrid>
              <a:tr h="370840">
                <a:tc>
                  <a:txBody>
                    <a:bodyPr/>
                    <a:lstStyle/>
                    <a:p>
                      <a:pPr algn="ctr"/>
                      <a:r>
                        <a:rPr lang="en-CA" dirty="0" smtClean="0">
                          <a:solidFill>
                            <a:schemeClr val="tx1"/>
                          </a:solidFill>
                        </a:rPr>
                        <a:t>Milestone</a:t>
                      </a:r>
                      <a:endParaRPr lang="en-CA" dirty="0">
                        <a:solidFill>
                          <a:schemeClr val="tx1"/>
                        </a:solidFill>
                      </a:endParaRPr>
                    </a:p>
                  </a:txBody>
                  <a:tcPr/>
                </a:tc>
                <a:tc>
                  <a:txBody>
                    <a:bodyPr/>
                    <a:lstStyle/>
                    <a:p>
                      <a:pPr algn="ctr"/>
                      <a:r>
                        <a:rPr lang="en-CA" dirty="0" smtClean="0">
                          <a:solidFill>
                            <a:schemeClr val="tx1"/>
                          </a:solidFill>
                        </a:rPr>
                        <a:t>Description</a:t>
                      </a:r>
                      <a:endParaRPr lang="en-CA" dirty="0">
                        <a:solidFill>
                          <a:schemeClr val="tx1"/>
                        </a:solidFill>
                      </a:endParaRPr>
                    </a:p>
                  </a:txBody>
                  <a:tcPr/>
                </a:tc>
                <a:tc>
                  <a:txBody>
                    <a:bodyPr/>
                    <a:lstStyle/>
                    <a:p>
                      <a:pPr algn="ctr"/>
                      <a:r>
                        <a:rPr lang="en-CA" dirty="0" smtClean="0">
                          <a:solidFill>
                            <a:schemeClr val="tx1"/>
                          </a:solidFill>
                        </a:rPr>
                        <a:t>Start</a:t>
                      </a:r>
                      <a:endParaRPr lang="en-CA" dirty="0">
                        <a:solidFill>
                          <a:schemeClr val="tx1"/>
                        </a:solidFill>
                      </a:endParaRPr>
                    </a:p>
                  </a:txBody>
                  <a:tcPr/>
                </a:tc>
                <a:tc>
                  <a:txBody>
                    <a:bodyPr/>
                    <a:lstStyle/>
                    <a:p>
                      <a:pPr algn="ctr"/>
                      <a:r>
                        <a:rPr lang="en-CA" dirty="0" smtClean="0">
                          <a:solidFill>
                            <a:schemeClr val="tx1"/>
                          </a:solidFill>
                        </a:rPr>
                        <a:t>Finish</a:t>
                      </a:r>
                      <a:endParaRPr lang="en-CA" dirty="0">
                        <a:solidFill>
                          <a:schemeClr val="tx1"/>
                        </a:solidFill>
                      </a:endParaRPr>
                    </a:p>
                  </a:txBody>
                  <a:tcPr/>
                </a:tc>
              </a:tr>
              <a:tr h="370840">
                <a:tc>
                  <a:txBody>
                    <a:bodyPr/>
                    <a:lstStyle/>
                    <a:p>
                      <a:r>
                        <a:rPr lang="en-CA" sz="1600" dirty="0" smtClean="0">
                          <a:solidFill>
                            <a:schemeClr val="tx1"/>
                          </a:solidFill>
                        </a:rPr>
                        <a:t>19.  Application of dynamic models</a:t>
                      </a:r>
                      <a:endParaRPr lang="en-CA" sz="1600" dirty="0">
                        <a:solidFill>
                          <a:schemeClr val="tx1"/>
                        </a:solidFill>
                      </a:endParaRPr>
                    </a:p>
                  </a:txBody>
                  <a:tcPr/>
                </a:tc>
                <a:tc>
                  <a:txBody>
                    <a:bodyPr/>
                    <a:lstStyle/>
                    <a:p>
                      <a:r>
                        <a:rPr lang="en-CA" sz="1600" dirty="0" smtClean="0">
                          <a:solidFill>
                            <a:schemeClr val="tx1"/>
                          </a:solidFill>
                        </a:rPr>
                        <a:t>Apply models to predict future</a:t>
                      </a:r>
                      <a:r>
                        <a:rPr lang="en-CA" sz="1600" baseline="0" dirty="0" smtClean="0">
                          <a:solidFill>
                            <a:schemeClr val="tx1"/>
                          </a:solidFill>
                        </a:rPr>
                        <a:t> [DO] in lake trout lakes under climate change scenarios (PhD2)</a:t>
                      </a:r>
                      <a:endParaRPr lang="en-CA" sz="1600" dirty="0">
                        <a:solidFill>
                          <a:schemeClr val="tx1"/>
                        </a:solidFill>
                      </a:endParaRPr>
                    </a:p>
                  </a:txBody>
                  <a:tcPr/>
                </a:tc>
                <a:tc>
                  <a:txBody>
                    <a:bodyPr/>
                    <a:lstStyle/>
                    <a:p>
                      <a:r>
                        <a:rPr lang="en-CA" sz="1600" dirty="0" smtClean="0">
                          <a:solidFill>
                            <a:schemeClr val="tx1"/>
                          </a:solidFill>
                        </a:rPr>
                        <a:t>2016-Apr-01</a:t>
                      </a:r>
                      <a:endParaRPr lang="en-CA" sz="1600" dirty="0">
                        <a:solidFill>
                          <a:schemeClr val="tx1"/>
                        </a:solidFill>
                      </a:endParaRPr>
                    </a:p>
                  </a:txBody>
                  <a:tcPr/>
                </a:tc>
                <a:tc>
                  <a:txBody>
                    <a:bodyPr/>
                    <a:lstStyle/>
                    <a:p>
                      <a:r>
                        <a:rPr lang="en-CA" sz="1600" dirty="0" smtClean="0">
                          <a:solidFill>
                            <a:schemeClr val="tx1"/>
                          </a:solidFill>
                        </a:rPr>
                        <a:t>2016-Dec-31</a:t>
                      </a:r>
                      <a:endParaRPr lang="en-CA" sz="1600" dirty="0">
                        <a:solidFill>
                          <a:schemeClr val="tx1"/>
                        </a:solidFill>
                      </a:endParaRPr>
                    </a:p>
                  </a:txBody>
                  <a:tcPr/>
                </a:tc>
              </a:tr>
              <a:tr h="370840">
                <a:tc>
                  <a:txBody>
                    <a:bodyPr/>
                    <a:lstStyle/>
                    <a:p>
                      <a:r>
                        <a:rPr lang="en-CA" sz="1600" dirty="0" smtClean="0">
                          <a:solidFill>
                            <a:schemeClr val="tx1"/>
                          </a:solidFill>
                        </a:rPr>
                        <a:t>20. Paleolimnological synthesis</a:t>
                      </a:r>
                      <a:endParaRPr lang="en-CA" sz="1600" dirty="0">
                        <a:solidFill>
                          <a:schemeClr val="tx1"/>
                        </a:solidFill>
                      </a:endParaRPr>
                    </a:p>
                  </a:txBody>
                  <a:tcPr/>
                </a:tc>
                <a:tc>
                  <a:txBody>
                    <a:bodyPr/>
                    <a:lstStyle/>
                    <a:p>
                      <a:r>
                        <a:rPr lang="en-CA" sz="1600" dirty="0" smtClean="0">
                          <a:solidFill>
                            <a:schemeClr val="tx1"/>
                          </a:solidFill>
                        </a:rPr>
                        <a:t>Synthesize paleolimnological information (</a:t>
                      </a:r>
                      <a:r>
                        <a:rPr lang="en-CA" sz="1600" dirty="0" err="1" smtClean="0">
                          <a:solidFill>
                            <a:schemeClr val="tx1"/>
                          </a:solidFill>
                        </a:rPr>
                        <a:t>chironomids</a:t>
                      </a:r>
                      <a:r>
                        <a:rPr lang="en-CA" sz="1600" dirty="0" smtClean="0">
                          <a:solidFill>
                            <a:schemeClr val="tx1"/>
                          </a:solidFill>
                        </a:rPr>
                        <a:t>, diatoms, radioisotopes)</a:t>
                      </a:r>
                      <a:r>
                        <a:rPr lang="en-CA" sz="1600" baseline="0" dirty="0" smtClean="0">
                          <a:solidFill>
                            <a:schemeClr val="tx1"/>
                          </a:solidFill>
                        </a:rPr>
                        <a:t> to examine relationship among [DO], algal blooms, nutrient, climate, and/or other environmental factors.</a:t>
                      </a:r>
                      <a:endParaRPr lang="en-CA" sz="1600" dirty="0">
                        <a:solidFill>
                          <a:schemeClr val="tx1"/>
                        </a:solidFill>
                      </a:endParaRPr>
                    </a:p>
                  </a:txBody>
                  <a:tcPr/>
                </a:tc>
                <a:tc>
                  <a:txBody>
                    <a:bodyPr/>
                    <a:lstStyle/>
                    <a:p>
                      <a:r>
                        <a:rPr lang="en-CA" sz="1600" dirty="0" smtClean="0">
                          <a:solidFill>
                            <a:schemeClr val="tx1"/>
                          </a:solidFill>
                        </a:rPr>
                        <a:t>2016-Jul-01</a:t>
                      </a:r>
                      <a:endParaRPr lang="en-CA" sz="1600" dirty="0">
                        <a:solidFill>
                          <a:schemeClr val="tx1"/>
                        </a:solidFill>
                      </a:endParaRPr>
                    </a:p>
                  </a:txBody>
                  <a:tcPr/>
                </a:tc>
                <a:tc>
                  <a:txBody>
                    <a:bodyPr/>
                    <a:lstStyle/>
                    <a:p>
                      <a:r>
                        <a:rPr lang="en-CA" sz="1600" dirty="0" smtClean="0">
                          <a:solidFill>
                            <a:schemeClr val="tx1"/>
                          </a:solidFill>
                        </a:rPr>
                        <a:t>2016-Dec-31</a:t>
                      </a:r>
                      <a:endParaRPr lang="en-CA" sz="1600" dirty="0">
                        <a:solidFill>
                          <a:schemeClr val="tx1"/>
                        </a:solidFill>
                      </a:endParaRPr>
                    </a:p>
                  </a:txBody>
                  <a:tcPr/>
                </a:tc>
              </a:tr>
              <a:tr h="370840">
                <a:tc>
                  <a:txBody>
                    <a:bodyPr/>
                    <a:lstStyle/>
                    <a:p>
                      <a:r>
                        <a:rPr lang="en-CA" sz="1600" dirty="0" smtClean="0">
                          <a:solidFill>
                            <a:schemeClr val="tx1"/>
                          </a:solidFill>
                        </a:rPr>
                        <a:t>21. Workshop 6</a:t>
                      </a:r>
                      <a:endParaRPr lang="en-CA" sz="1600" dirty="0">
                        <a:solidFill>
                          <a:schemeClr val="tx1"/>
                        </a:solidFill>
                      </a:endParaRPr>
                    </a:p>
                  </a:txBody>
                  <a:tcPr/>
                </a:tc>
                <a:tc>
                  <a:txBody>
                    <a:bodyPr/>
                    <a:lstStyle/>
                    <a:p>
                      <a:r>
                        <a:rPr lang="en-CA" sz="1600" dirty="0" smtClean="0">
                          <a:solidFill>
                            <a:schemeClr val="tx1"/>
                          </a:solidFill>
                        </a:rPr>
                        <a:t>Final workshop/data sharing meeting; user sector workshop.</a:t>
                      </a:r>
                      <a:endParaRPr lang="en-CA" sz="1600" dirty="0">
                        <a:solidFill>
                          <a:schemeClr val="tx1"/>
                        </a:solidFill>
                      </a:endParaRPr>
                    </a:p>
                  </a:txBody>
                  <a:tcPr/>
                </a:tc>
                <a:tc>
                  <a:txBody>
                    <a:bodyPr/>
                    <a:lstStyle/>
                    <a:p>
                      <a:r>
                        <a:rPr lang="en-CA" sz="1600" dirty="0" smtClean="0">
                          <a:solidFill>
                            <a:schemeClr val="tx1"/>
                          </a:solidFill>
                        </a:rPr>
                        <a:t>2016-Oct-01</a:t>
                      </a:r>
                      <a:endParaRPr lang="en-CA" sz="1600" dirty="0">
                        <a:solidFill>
                          <a:schemeClr val="tx1"/>
                        </a:solidFill>
                      </a:endParaRPr>
                    </a:p>
                  </a:txBody>
                  <a:tcPr/>
                </a:tc>
                <a:tc>
                  <a:txBody>
                    <a:bodyPr/>
                    <a:lstStyle/>
                    <a:p>
                      <a:r>
                        <a:rPr lang="en-CA" sz="1600" dirty="0" smtClean="0">
                          <a:solidFill>
                            <a:schemeClr val="tx1"/>
                          </a:solidFill>
                        </a:rPr>
                        <a:t>2016-Oct-01</a:t>
                      </a:r>
                      <a:endParaRPr lang="en-CA" sz="1600" dirty="0">
                        <a:solidFill>
                          <a:schemeClr val="tx1"/>
                        </a:solidFill>
                      </a:endParaRPr>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Communication Strategy</a:t>
            </a:r>
            <a:endParaRPr lang="en-CA" dirty="0"/>
          </a:p>
        </p:txBody>
      </p:sp>
      <p:sp>
        <p:nvSpPr>
          <p:cNvPr id="3" name="Content Placeholder 2"/>
          <p:cNvSpPr>
            <a:spLocks noGrp="1"/>
          </p:cNvSpPr>
          <p:nvPr>
            <p:ph idx="1"/>
          </p:nvPr>
        </p:nvSpPr>
        <p:spPr/>
        <p:txBody>
          <a:bodyPr/>
          <a:lstStyle/>
          <a:p>
            <a:r>
              <a:rPr lang="en-CA" dirty="0" smtClean="0"/>
              <a:t>PI’s, Government, </a:t>
            </a:r>
            <a:r>
              <a:rPr lang="en-CA" dirty="0" err="1" smtClean="0"/>
              <a:t>LotW</a:t>
            </a:r>
            <a:r>
              <a:rPr lang="en-CA" dirty="0" smtClean="0"/>
              <a:t>/FOCA</a:t>
            </a:r>
          </a:p>
          <a:p>
            <a:r>
              <a:rPr lang="en-CA" dirty="0" smtClean="0"/>
              <a:t>Website (papers, presentations, etc.)</a:t>
            </a:r>
          </a:p>
          <a:p>
            <a:pPr lvl="1"/>
            <a:r>
              <a:rPr lang="en-CA" dirty="0" smtClean="0"/>
              <a:t>Avoid detail fatigue in partners</a:t>
            </a:r>
          </a:p>
          <a:p>
            <a:pPr lvl="1"/>
            <a:r>
              <a:rPr lang="en-CA" dirty="0" smtClean="0"/>
              <a:t> </a:t>
            </a:r>
            <a:endParaRPr lang="en-C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Budget Items</a:t>
            </a:r>
            <a:endParaRPr lang="en-CA" dirty="0"/>
          </a:p>
        </p:txBody>
      </p:sp>
      <p:sp>
        <p:nvSpPr>
          <p:cNvPr id="3" name="Content Placeholder 2"/>
          <p:cNvSpPr>
            <a:spLocks noGrp="1"/>
          </p:cNvSpPr>
          <p:nvPr>
            <p:ph idx="1"/>
          </p:nvPr>
        </p:nvSpPr>
        <p:spPr/>
        <p:txBody>
          <a:bodyPr/>
          <a:lstStyle/>
          <a:p>
            <a:endParaRPr lang="en-CA"/>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Theme 1 Progress (</a:t>
            </a:r>
            <a:r>
              <a:rPr lang="en-CA" dirty="0" err="1" smtClean="0"/>
              <a:t>Paleo</a:t>
            </a:r>
            <a:r>
              <a:rPr lang="en-CA" dirty="0" smtClean="0"/>
              <a:t>)</a:t>
            </a:r>
            <a:endParaRPr lang="en-CA" dirty="0"/>
          </a:p>
        </p:txBody>
      </p:sp>
      <p:sp>
        <p:nvSpPr>
          <p:cNvPr id="3" name="Content Placeholder 2"/>
          <p:cNvSpPr>
            <a:spLocks noGrp="1"/>
          </p:cNvSpPr>
          <p:nvPr>
            <p:ph idx="1"/>
          </p:nvPr>
        </p:nvSpPr>
        <p:spPr/>
        <p:txBody>
          <a:bodyPr/>
          <a:lstStyle/>
          <a:p>
            <a:pPr>
              <a:buNone/>
            </a:pPr>
            <a:r>
              <a:rPr lang="en-CA" dirty="0" smtClean="0"/>
              <a:t>Sediments:</a:t>
            </a:r>
          </a:p>
          <a:p>
            <a:r>
              <a:rPr lang="en-CA" sz="2800" dirty="0" smtClean="0"/>
              <a:t>Harp </a:t>
            </a:r>
            <a:r>
              <a:rPr lang="en-CA" sz="2800" dirty="0" smtClean="0"/>
              <a:t>Lake</a:t>
            </a:r>
          </a:p>
          <a:p>
            <a:r>
              <a:rPr lang="en-CA" sz="2800" dirty="0" smtClean="0"/>
              <a:t>Red Chalk Lake</a:t>
            </a:r>
          </a:p>
          <a:p>
            <a:r>
              <a:rPr lang="en-CA" sz="2800" dirty="0" smtClean="0"/>
              <a:t>Charleston Lake</a:t>
            </a:r>
          </a:p>
          <a:p>
            <a:r>
              <a:rPr lang="en-CA" sz="2800" dirty="0" smtClean="0"/>
              <a:t>Eagle Lake</a:t>
            </a:r>
          </a:p>
          <a:p>
            <a:r>
              <a:rPr lang="en-CA" sz="2800" dirty="0" smtClean="0"/>
              <a:t>Limerick Lake</a:t>
            </a:r>
          </a:p>
          <a:p>
            <a:r>
              <a:rPr lang="en-CA" sz="2800" dirty="0" smtClean="0"/>
              <a:t>Loughborough Lake</a:t>
            </a:r>
          </a:p>
          <a:p>
            <a:r>
              <a:rPr lang="en-CA" sz="2800" dirty="0" smtClean="0"/>
              <a:t>Muskrat Lake</a:t>
            </a:r>
          </a:p>
          <a:p>
            <a:r>
              <a:rPr lang="en-CA" sz="2800" dirty="0" smtClean="0"/>
              <a:t>Lake Manitou</a:t>
            </a:r>
          </a:p>
          <a:p>
            <a:r>
              <a:rPr lang="en-CA" sz="2800" dirty="0" smtClean="0"/>
              <a:t>Lake of the </a:t>
            </a:r>
            <a:r>
              <a:rPr lang="en-CA" sz="2800" dirty="0" smtClean="0"/>
              <a:t>Woods</a:t>
            </a:r>
            <a:endParaRPr lang="en-CA" sz="2800" dirty="0" smtClean="0"/>
          </a:p>
          <a:p>
            <a:endParaRPr lang="en-CA" dirty="0" smtClean="0"/>
          </a:p>
          <a:p>
            <a:endParaRPr lang="en-CA" dirty="0" smtClean="0"/>
          </a:p>
          <a:p>
            <a:endParaRPr lang="en-CA" dirty="0" smtClean="0"/>
          </a:p>
          <a:p>
            <a:endParaRPr lang="en-CA" dirty="0"/>
          </a:p>
        </p:txBody>
      </p:sp>
      <p:cxnSp>
        <p:nvCxnSpPr>
          <p:cNvPr id="7" name="Straight Connector 6"/>
          <p:cNvCxnSpPr/>
          <p:nvPr/>
        </p:nvCxnSpPr>
        <p:spPr bwMode="auto">
          <a:xfrm>
            <a:off x="609600" y="2694296"/>
            <a:ext cx="7848600" cy="0"/>
          </a:xfrm>
          <a:prstGeom prst="line">
            <a:avLst/>
          </a:prstGeom>
          <a:solidFill>
            <a:schemeClr val="accent1"/>
          </a:solidFill>
          <a:ln w="19050" cap="flat" cmpd="sng" algn="ctr">
            <a:solidFill>
              <a:srgbClr val="FF0000"/>
            </a:solidFill>
            <a:prstDash val="solid"/>
            <a:round/>
            <a:headEnd type="none" w="med" len="med"/>
            <a:tailEnd type="none" w="med" len="med"/>
          </a:ln>
          <a:effectLst/>
        </p:spPr>
      </p:cxnSp>
      <p:cxnSp>
        <p:nvCxnSpPr>
          <p:cNvPr id="9" name="Straight Connector 8"/>
          <p:cNvCxnSpPr/>
          <p:nvPr/>
        </p:nvCxnSpPr>
        <p:spPr bwMode="auto">
          <a:xfrm>
            <a:off x="609600" y="5257800"/>
            <a:ext cx="7848600" cy="0"/>
          </a:xfrm>
          <a:prstGeom prst="line">
            <a:avLst/>
          </a:prstGeom>
          <a:solidFill>
            <a:schemeClr val="accent1"/>
          </a:solidFill>
          <a:ln w="19050" cap="flat" cmpd="sng" algn="ctr">
            <a:solidFill>
              <a:srgbClr val="FF0000"/>
            </a:solidFill>
            <a:prstDash val="solid"/>
            <a:round/>
            <a:headEnd type="none" w="med" len="med"/>
            <a:tailEnd type="none" w="med" len="med"/>
          </a:ln>
          <a:effectLst/>
        </p:spPr>
      </p:cxnSp>
      <p:sp>
        <p:nvSpPr>
          <p:cNvPr id="10" name="TextBox 9"/>
          <p:cNvSpPr txBox="1"/>
          <p:nvPr/>
        </p:nvSpPr>
        <p:spPr>
          <a:xfrm>
            <a:off x="5060635" y="1828800"/>
            <a:ext cx="2460482" cy="369332"/>
          </a:xfrm>
          <a:prstGeom prst="rect">
            <a:avLst/>
          </a:prstGeom>
          <a:noFill/>
        </p:spPr>
        <p:txBody>
          <a:bodyPr wrap="none" rtlCol="0">
            <a:spAutoFit/>
          </a:bodyPr>
          <a:lstStyle/>
          <a:p>
            <a:r>
              <a:rPr lang="en-CA" dirty="0" smtClean="0"/>
              <a:t>Collected August 2013</a:t>
            </a:r>
            <a:endParaRPr lang="en-CA" dirty="0"/>
          </a:p>
        </p:txBody>
      </p:sp>
      <p:sp>
        <p:nvSpPr>
          <p:cNvPr id="11" name="TextBox 10"/>
          <p:cNvSpPr txBox="1"/>
          <p:nvPr/>
        </p:nvSpPr>
        <p:spPr>
          <a:xfrm>
            <a:off x="4633884" y="3745468"/>
            <a:ext cx="3313984" cy="369332"/>
          </a:xfrm>
          <a:prstGeom prst="rect">
            <a:avLst/>
          </a:prstGeom>
          <a:noFill/>
        </p:spPr>
        <p:txBody>
          <a:bodyPr wrap="none" rtlCol="0">
            <a:spAutoFit/>
          </a:bodyPr>
          <a:lstStyle/>
          <a:p>
            <a:r>
              <a:rPr lang="en-CA" dirty="0" smtClean="0"/>
              <a:t>Will be collected summer 2014</a:t>
            </a:r>
            <a:endParaRPr lang="en-CA" dirty="0"/>
          </a:p>
        </p:txBody>
      </p:sp>
      <p:sp>
        <p:nvSpPr>
          <p:cNvPr id="12" name="TextBox 11"/>
          <p:cNvSpPr txBox="1"/>
          <p:nvPr/>
        </p:nvSpPr>
        <p:spPr>
          <a:xfrm>
            <a:off x="4114800" y="5562600"/>
            <a:ext cx="4352153" cy="369332"/>
          </a:xfrm>
          <a:prstGeom prst="rect">
            <a:avLst/>
          </a:prstGeom>
          <a:noFill/>
        </p:spPr>
        <p:txBody>
          <a:bodyPr wrap="none" rtlCol="0">
            <a:spAutoFit/>
          </a:bodyPr>
          <a:lstStyle/>
          <a:p>
            <a:r>
              <a:rPr lang="en-CA" dirty="0" smtClean="0"/>
              <a:t>Will be collected fall 2014/ summer 2015</a:t>
            </a:r>
            <a:endParaRPr lang="en-C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Theme 1 Progress (</a:t>
            </a:r>
            <a:r>
              <a:rPr lang="en-CA" dirty="0" err="1" smtClean="0"/>
              <a:t>Paleo</a:t>
            </a:r>
            <a:r>
              <a:rPr lang="en-CA" dirty="0" smtClean="0"/>
              <a:t>)</a:t>
            </a:r>
            <a:endParaRPr lang="en-CA" dirty="0"/>
          </a:p>
        </p:txBody>
      </p:sp>
      <p:sp>
        <p:nvSpPr>
          <p:cNvPr id="3" name="Content Placeholder 2"/>
          <p:cNvSpPr>
            <a:spLocks noGrp="1"/>
          </p:cNvSpPr>
          <p:nvPr>
            <p:ph idx="1"/>
          </p:nvPr>
        </p:nvSpPr>
        <p:spPr>
          <a:xfrm>
            <a:off x="304800" y="1066800"/>
            <a:ext cx="4267200" cy="5105400"/>
          </a:xfrm>
        </p:spPr>
        <p:txBody>
          <a:bodyPr/>
          <a:lstStyle/>
          <a:p>
            <a:r>
              <a:rPr lang="en-CA" sz="2800" dirty="0" smtClean="0"/>
              <a:t>Harp and Red Chalk sediment cores both dated (RC</a:t>
            </a:r>
          </a:p>
          <a:p>
            <a:r>
              <a:rPr lang="en-CA" sz="2800" dirty="0" smtClean="0"/>
              <a:t>~Half of Harp </a:t>
            </a:r>
            <a:r>
              <a:rPr lang="en-CA" sz="2800" dirty="0" err="1" smtClean="0"/>
              <a:t>chironomid</a:t>
            </a:r>
            <a:r>
              <a:rPr lang="en-CA" sz="2800" dirty="0" smtClean="0"/>
              <a:t> counts complete</a:t>
            </a:r>
            <a:endParaRPr lang="en-CA" sz="2800" dirty="0" smtClean="0"/>
          </a:p>
          <a:p>
            <a:r>
              <a:rPr lang="en-CA" sz="2800" dirty="0" smtClean="0"/>
              <a:t>Clare starts May 1</a:t>
            </a:r>
            <a:r>
              <a:rPr lang="en-CA" sz="2800" baseline="30000" dirty="0" smtClean="0"/>
              <a:t>st</a:t>
            </a:r>
            <a:r>
              <a:rPr lang="en-CA" sz="2800" dirty="0" smtClean="0"/>
              <a:t> and will begin diatom analysis immediately</a:t>
            </a:r>
          </a:p>
          <a:p>
            <a:endParaRPr lang="en-CA" dirty="0"/>
          </a:p>
        </p:txBody>
      </p:sp>
      <p:pic>
        <p:nvPicPr>
          <p:cNvPr id="4" name="Picture 3" descr="Rplot.jpeg"/>
          <p:cNvPicPr>
            <a:picLocks noChangeAspect="1"/>
          </p:cNvPicPr>
          <p:nvPr/>
        </p:nvPicPr>
        <p:blipFill>
          <a:blip r:embed="rId2" cstate="print"/>
          <a:stretch>
            <a:fillRect/>
          </a:stretch>
        </p:blipFill>
        <p:spPr>
          <a:xfrm>
            <a:off x="4505325" y="1066800"/>
            <a:ext cx="4638675" cy="335533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Agenda</a:t>
            </a:r>
            <a:endParaRPr lang="en-CA" dirty="0"/>
          </a:p>
        </p:txBody>
      </p:sp>
      <p:sp>
        <p:nvSpPr>
          <p:cNvPr id="3" name="Content Placeholder 2"/>
          <p:cNvSpPr>
            <a:spLocks noGrp="1"/>
          </p:cNvSpPr>
          <p:nvPr>
            <p:ph idx="1"/>
          </p:nvPr>
        </p:nvSpPr>
        <p:spPr/>
        <p:txBody>
          <a:bodyPr/>
          <a:lstStyle/>
          <a:p>
            <a:pPr lvl="0"/>
            <a:r>
              <a:rPr lang="en-CA" dirty="0" smtClean="0"/>
              <a:t>Project Objectives</a:t>
            </a:r>
          </a:p>
          <a:p>
            <a:pPr lvl="1"/>
            <a:r>
              <a:rPr lang="en-CA" dirty="0" smtClean="0"/>
              <a:t>Summary </a:t>
            </a:r>
            <a:r>
              <a:rPr lang="en-CA" dirty="0" smtClean="0"/>
              <a:t>of what we </a:t>
            </a:r>
            <a:r>
              <a:rPr lang="en-CA" dirty="0" smtClean="0"/>
              <a:t>promised</a:t>
            </a:r>
            <a:endParaRPr lang="en-CA" sz="2000" dirty="0" smtClean="0"/>
          </a:p>
          <a:p>
            <a:r>
              <a:rPr lang="en-CA" dirty="0" smtClean="0"/>
              <a:t>Timeline </a:t>
            </a:r>
            <a:r>
              <a:rPr lang="en-CA" dirty="0" smtClean="0"/>
              <a:t>and </a:t>
            </a:r>
            <a:r>
              <a:rPr lang="en-CA" dirty="0" smtClean="0"/>
              <a:t>Milestones</a:t>
            </a:r>
          </a:p>
          <a:p>
            <a:pPr lvl="1"/>
            <a:r>
              <a:rPr lang="en-CA" dirty="0" smtClean="0"/>
              <a:t>Short, medium and long-term</a:t>
            </a:r>
            <a:endParaRPr lang="en-CA" sz="2000" dirty="0" smtClean="0"/>
          </a:p>
          <a:p>
            <a:pPr lvl="0"/>
            <a:r>
              <a:rPr lang="en-CA" dirty="0" smtClean="0"/>
              <a:t>Communication </a:t>
            </a:r>
            <a:r>
              <a:rPr lang="en-CA" dirty="0" smtClean="0"/>
              <a:t>Strategy</a:t>
            </a:r>
            <a:endParaRPr lang="en-CA" sz="2400" dirty="0" smtClean="0"/>
          </a:p>
          <a:p>
            <a:pPr lvl="0"/>
            <a:r>
              <a:rPr lang="en-CA" dirty="0" smtClean="0"/>
              <a:t>Budget Items</a:t>
            </a:r>
          </a:p>
          <a:p>
            <a:r>
              <a:rPr lang="en-CA" dirty="0" smtClean="0"/>
              <a:t>Progress </a:t>
            </a:r>
            <a:r>
              <a:rPr lang="en-CA" dirty="0" smtClean="0"/>
              <a:t>of the </a:t>
            </a:r>
            <a:r>
              <a:rPr lang="en-CA" dirty="0" err="1" smtClean="0"/>
              <a:t>paleo</a:t>
            </a:r>
            <a:r>
              <a:rPr lang="en-CA" dirty="0" smtClean="0"/>
              <a:t> group</a:t>
            </a:r>
          </a:p>
          <a:p>
            <a:pPr lvl="0"/>
            <a:r>
              <a:rPr lang="en-CA" dirty="0" smtClean="0"/>
              <a:t>Other </a:t>
            </a:r>
            <a:r>
              <a:rPr lang="en-CA" dirty="0" smtClean="0"/>
              <a:t>Business</a:t>
            </a:r>
            <a:endParaRPr lang="en-CA" sz="2400" dirty="0" smtClean="0"/>
          </a:p>
          <a:p>
            <a:endParaRPr lang="en-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Project Objective</a:t>
            </a:r>
            <a:endParaRPr lang="en-CA" dirty="0"/>
          </a:p>
        </p:txBody>
      </p:sp>
      <p:sp>
        <p:nvSpPr>
          <p:cNvPr id="3" name="Content Placeholder 2"/>
          <p:cNvSpPr>
            <a:spLocks noGrp="1"/>
          </p:cNvSpPr>
          <p:nvPr>
            <p:ph idx="1"/>
          </p:nvPr>
        </p:nvSpPr>
        <p:spPr/>
        <p:txBody>
          <a:bodyPr/>
          <a:lstStyle/>
          <a:p>
            <a:r>
              <a:rPr lang="en-CA" dirty="0" smtClean="0"/>
              <a:t>“To develop new predictive tools for forecasting the impact of climate change and other anthropogenic activities on hypolimnetic dissolved oxygen concentrations in Lake Trout lakes of Ontario”</a:t>
            </a:r>
            <a:endParaRPr lang="en-C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609600"/>
          </a:xfrm>
        </p:spPr>
        <p:txBody>
          <a:bodyPr/>
          <a:lstStyle/>
          <a:p>
            <a:pPr>
              <a:defRPr/>
            </a:pPr>
            <a:r>
              <a:rPr lang="en-CA" dirty="0" smtClean="0"/>
              <a:t>Project Overview</a:t>
            </a:r>
            <a:endParaRPr lang="en-CA" dirty="0"/>
          </a:p>
        </p:txBody>
      </p:sp>
      <p:grpSp>
        <p:nvGrpSpPr>
          <p:cNvPr id="3" name="Group 35"/>
          <p:cNvGrpSpPr>
            <a:grpSpLocks/>
          </p:cNvGrpSpPr>
          <p:nvPr/>
        </p:nvGrpSpPr>
        <p:grpSpPr bwMode="auto">
          <a:xfrm>
            <a:off x="796925" y="1266825"/>
            <a:ext cx="7581900" cy="5245100"/>
            <a:chOff x="609600" y="1266736"/>
            <a:chExt cx="7581725" cy="5244763"/>
          </a:xfrm>
        </p:grpSpPr>
        <p:grpSp>
          <p:nvGrpSpPr>
            <p:cNvPr id="4" name="Group 15"/>
            <p:cNvGrpSpPr>
              <a:grpSpLocks/>
            </p:cNvGrpSpPr>
            <p:nvPr/>
          </p:nvGrpSpPr>
          <p:grpSpPr bwMode="auto">
            <a:xfrm>
              <a:off x="609600" y="1266736"/>
              <a:ext cx="7581725" cy="1200329"/>
              <a:chOff x="609600" y="1266736"/>
              <a:chExt cx="7581725" cy="1200329"/>
            </a:xfrm>
          </p:grpSpPr>
          <p:sp>
            <p:nvSpPr>
              <p:cNvPr id="21518" name="TextBox 3"/>
              <p:cNvSpPr txBox="1">
                <a:spLocks noChangeAspect="1"/>
              </p:cNvSpPr>
              <p:nvPr/>
            </p:nvSpPr>
            <p:spPr bwMode="auto">
              <a:xfrm>
                <a:off x="609600" y="1266736"/>
                <a:ext cx="2252540" cy="1200329"/>
              </a:xfrm>
              <a:prstGeom prst="rect">
                <a:avLst/>
              </a:prstGeom>
              <a:noFill/>
              <a:ln w="9525">
                <a:noFill/>
                <a:miter lim="800000"/>
                <a:headEnd/>
                <a:tailEnd/>
              </a:ln>
            </p:spPr>
            <p:txBody>
              <a:bodyPr wrap="none">
                <a:spAutoFit/>
              </a:bodyPr>
              <a:lstStyle/>
              <a:p>
                <a:pPr algn="ctr"/>
                <a:r>
                  <a:rPr lang="en-CA" sz="2400"/>
                  <a:t>Theme 1:</a:t>
                </a:r>
                <a:br>
                  <a:rPr lang="en-CA" sz="2400"/>
                </a:br>
                <a:r>
                  <a:rPr lang="en-CA" sz="2400"/>
                  <a:t>Understanding </a:t>
                </a:r>
                <a:br>
                  <a:rPr lang="en-CA" sz="2400"/>
                </a:br>
                <a:r>
                  <a:rPr lang="en-CA" sz="2400"/>
                  <a:t>the past</a:t>
                </a:r>
              </a:p>
            </p:txBody>
          </p:sp>
          <p:sp>
            <p:nvSpPr>
              <p:cNvPr id="21519" name="TextBox 4"/>
              <p:cNvSpPr txBox="1">
                <a:spLocks noChangeArrowheads="1"/>
              </p:cNvSpPr>
              <p:nvPr/>
            </p:nvSpPr>
            <p:spPr bwMode="auto">
              <a:xfrm>
                <a:off x="3645000" y="1266736"/>
                <a:ext cx="1731500" cy="1200329"/>
              </a:xfrm>
              <a:prstGeom prst="rect">
                <a:avLst/>
              </a:prstGeom>
              <a:noFill/>
              <a:ln w="9525">
                <a:noFill/>
                <a:miter lim="800000"/>
                <a:headEnd/>
                <a:tailEnd/>
              </a:ln>
            </p:spPr>
            <p:txBody>
              <a:bodyPr wrap="none">
                <a:spAutoFit/>
              </a:bodyPr>
              <a:lstStyle/>
              <a:p>
                <a:pPr algn="ctr"/>
                <a:r>
                  <a:rPr lang="en-CA" sz="2400"/>
                  <a:t>Theme 2:</a:t>
                </a:r>
                <a:br>
                  <a:rPr lang="en-CA" sz="2400"/>
                </a:br>
                <a:r>
                  <a:rPr lang="en-CA" sz="2400"/>
                  <a:t>Modeling </a:t>
                </a:r>
                <a:br>
                  <a:rPr lang="en-CA" sz="2400"/>
                </a:br>
                <a:r>
                  <a:rPr lang="en-CA" sz="2400"/>
                  <a:t>the present</a:t>
                </a:r>
              </a:p>
            </p:txBody>
          </p:sp>
          <p:sp>
            <p:nvSpPr>
              <p:cNvPr id="21520" name="TextBox 5"/>
              <p:cNvSpPr txBox="1">
                <a:spLocks noChangeArrowheads="1"/>
              </p:cNvSpPr>
              <p:nvPr/>
            </p:nvSpPr>
            <p:spPr bwMode="auto">
              <a:xfrm>
                <a:off x="6362875" y="1266736"/>
                <a:ext cx="1828450" cy="1200329"/>
              </a:xfrm>
              <a:prstGeom prst="rect">
                <a:avLst/>
              </a:prstGeom>
              <a:noFill/>
              <a:ln w="9525">
                <a:noFill/>
                <a:miter lim="800000"/>
                <a:headEnd/>
                <a:tailEnd/>
              </a:ln>
            </p:spPr>
            <p:txBody>
              <a:bodyPr wrap="none">
                <a:spAutoFit/>
              </a:bodyPr>
              <a:lstStyle/>
              <a:p>
                <a:pPr algn="ctr"/>
                <a:r>
                  <a:rPr lang="en-CA" sz="2400"/>
                  <a:t>Theme 3:</a:t>
                </a:r>
                <a:br>
                  <a:rPr lang="en-CA" sz="2400"/>
                </a:br>
                <a:r>
                  <a:rPr lang="en-CA" sz="2400"/>
                  <a:t>Forecasting </a:t>
                </a:r>
                <a:br>
                  <a:rPr lang="en-CA" sz="2400"/>
                </a:br>
                <a:r>
                  <a:rPr lang="en-CA" sz="2400"/>
                  <a:t>the future</a:t>
                </a:r>
              </a:p>
            </p:txBody>
          </p:sp>
        </p:grpSp>
        <p:sp>
          <p:nvSpPr>
            <p:cNvPr id="21509" name="TextBox 6"/>
            <p:cNvSpPr txBox="1">
              <a:spLocks noChangeArrowheads="1"/>
            </p:cNvSpPr>
            <p:nvPr/>
          </p:nvSpPr>
          <p:spPr bwMode="auto">
            <a:xfrm>
              <a:off x="2133600" y="3013502"/>
              <a:ext cx="4724400" cy="830997"/>
            </a:xfrm>
            <a:prstGeom prst="rect">
              <a:avLst/>
            </a:prstGeom>
            <a:noFill/>
            <a:ln w="9525">
              <a:noFill/>
              <a:miter lim="800000"/>
              <a:headEnd/>
              <a:tailEnd/>
            </a:ln>
          </p:spPr>
          <p:txBody>
            <a:bodyPr>
              <a:spAutoFit/>
            </a:bodyPr>
            <a:lstStyle/>
            <a:p>
              <a:pPr algn="ctr"/>
              <a:r>
                <a:rPr lang="en-CA" sz="2400"/>
                <a:t>Develop and calibrate models on a common set of study lakes</a:t>
              </a:r>
            </a:p>
          </p:txBody>
        </p:sp>
        <p:sp>
          <p:nvSpPr>
            <p:cNvPr id="21510" name="TextBox 7"/>
            <p:cNvSpPr txBox="1">
              <a:spLocks noChangeArrowheads="1"/>
            </p:cNvSpPr>
            <p:nvPr/>
          </p:nvSpPr>
          <p:spPr bwMode="auto">
            <a:xfrm>
              <a:off x="1371600" y="4385102"/>
              <a:ext cx="6248400" cy="830997"/>
            </a:xfrm>
            <a:prstGeom prst="rect">
              <a:avLst/>
            </a:prstGeom>
            <a:noFill/>
            <a:ln w="9525">
              <a:noFill/>
              <a:miter lim="800000"/>
              <a:headEnd/>
              <a:tailEnd/>
            </a:ln>
          </p:spPr>
          <p:txBody>
            <a:bodyPr>
              <a:spAutoFit/>
            </a:bodyPr>
            <a:lstStyle/>
            <a:p>
              <a:pPr algn="ctr"/>
              <a:r>
                <a:rPr lang="en-CA" sz="2400"/>
                <a:t>Apply models to lakes of significant interest to supporting organizations</a:t>
              </a:r>
            </a:p>
          </p:txBody>
        </p:sp>
        <p:sp>
          <p:nvSpPr>
            <p:cNvPr id="21511" name="TextBox 8"/>
            <p:cNvSpPr txBox="1">
              <a:spLocks noChangeArrowheads="1"/>
            </p:cNvSpPr>
            <p:nvPr/>
          </p:nvSpPr>
          <p:spPr bwMode="auto">
            <a:xfrm>
              <a:off x="2133600" y="5680502"/>
              <a:ext cx="4724400" cy="830997"/>
            </a:xfrm>
            <a:prstGeom prst="rect">
              <a:avLst/>
            </a:prstGeom>
            <a:noFill/>
            <a:ln w="9525">
              <a:noFill/>
              <a:miter lim="800000"/>
              <a:headEnd/>
              <a:tailEnd/>
            </a:ln>
          </p:spPr>
          <p:txBody>
            <a:bodyPr>
              <a:spAutoFit/>
            </a:bodyPr>
            <a:lstStyle/>
            <a:p>
              <a:pPr algn="ctr"/>
              <a:r>
                <a:rPr lang="en-CA" sz="2400"/>
                <a:t>New toolset for lake and resource</a:t>
              </a:r>
              <a:br>
                <a:rPr lang="en-CA" sz="2400"/>
              </a:br>
              <a:r>
                <a:rPr lang="en-CA" sz="2400"/>
                <a:t>managers</a:t>
              </a:r>
            </a:p>
          </p:txBody>
        </p:sp>
        <p:grpSp>
          <p:nvGrpSpPr>
            <p:cNvPr id="5" name="Group 32"/>
            <p:cNvGrpSpPr>
              <a:grpSpLocks/>
            </p:cNvGrpSpPr>
            <p:nvPr/>
          </p:nvGrpSpPr>
          <p:grpSpPr bwMode="auto">
            <a:xfrm>
              <a:off x="2438400" y="2600877"/>
              <a:ext cx="4038600" cy="304801"/>
              <a:chOff x="2438400" y="2600877"/>
              <a:chExt cx="4038600" cy="304801"/>
            </a:xfrm>
          </p:grpSpPr>
          <p:cxnSp>
            <p:nvCxnSpPr>
              <p:cNvPr id="21515" name="Straight Arrow Connector 24"/>
              <p:cNvCxnSpPr>
                <a:cxnSpLocks noChangeShapeType="1"/>
              </p:cNvCxnSpPr>
              <p:nvPr/>
            </p:nvCxnSpPr>
            <p:spPr bwMode="auto">
              <a:xfrm rot="16200000" flipH="1">
                <a:off x="2438400" y="2600878"/>
                <a:ext cx="304800" cy="304800"/>
              </a:xfrm>
              <a:prstGeom prst="straightConnector1">
                <a:avLst/>
              </a:prstGeom>
              <a:noFill/>
              <a:ln w="25400" algn="ctr">
                <a:solidFill>
                  <a:schemeClr val="tx1"/>
                </a:solidFill>
                <a:round/>
                <a:headEnd/>
                <a:tailEnd type="arrow" w="med" len="med"/>
              </a:ln>
            </p:spPr>
          </p:cxnSp>
          <p:cxnSp>
            <p:nvCxnSpPr>
              <p:cNvPr id="21516" name="Straight Arrow Connector 30"/>
              <p:cNvCxnSpPr>
                <a:cxnSpLocks noChangeShapeType="1"/>
              </p:cNvCxnSpPr>
              <p:nvPr/>
            </p:nvCxnSpPr>
            <p:spPr bwMode="auto">
              <a:xfrm flipH="1">
                <a:off x="6172200" y="2600877"/>
                <a:ext cx="304800" cy="304800"/>
              </a:xfrm>
              <a:prstGeom prst="straightConnector1">
                <a:avLst/>
              </a:prstGeom>
              <a:noFill/>
              <a:ln w="25400" algn="ctr">
                <a:solidFill>
                  <a:schemeClr val="tx1"/>
                </a:solidFill>
                <a:round/>
                <a:headEnd/>
                <a:tailEnd type="arrow" w="med" len="med"/>
              </a:ln>
            </p:spPr>
          </p:cxnSp>
          <p:cxnSp>
            <p:nvCxnSpPr>
              <p:cNvPr id="21517" name="Straight Arrow Connector 31"/>
              <p:cNvCxnSpPr>
                <a:cxnSpLocks noChangeShapeType="1"/>
              </p:cNvCxnSpPr>
              <p:nvPr/>
            </p:nvCxnSpPr>
            <p:spPr bwMode="auto">
              <a:xfrm rot="18900000" flipH="1">
                <a:off x="4343400" y="2600877"/>
                <a:ext cx="304800" cy="304800"/>
              </a:xfrm>
              <a:prstGeom prst="straightConnector1">
                <a:avLst/>
              </a:prstGeom>
              <a:noFill/>
              <a:ln w="25400" algn="ctr">
                <a:solidFill>
                  <a:schemeClr val="tx1"/>
                </a:solidFill>
                <a:round/>
                <a:headEnd/>
                <a:tailEnd type="arrow" w="med" len="med"/>
              </a:ln>
            </p:spPr>
          </p:cxnSp>
        </p:grpSp>
        <p:cxnSp>
          <p:nvCxnSpPr>
            <p:cNvPr id="21513" name="Straight Arrow Connector 33"/>
            <p:cNvCxnSpPr>
              <a:cxnSpLocks noChangeShapeType="1"/>
            </p:cNvCxnSpPr>
            <p:nvPr/>
          </p:nvCxnSpPr>
          <p:spPr bwMode="auto">
            <a:xfrm rot="18900000" flipH="1">
              <a:off x="4341902" y="3975473"/>
              <a:ext cx="304800" cy="304800"/>
            </a:xfrm>
            <a:prstGeom prst="straightConnector1">
              <a:avLst/>
            </a:prstGeom>
            <a:noFill/>
            <a:ln w="25400" algn="ctr">
              <a:solidFill>
                <a:schemeClr val="tx1"/>
              </a:solidFill>
              <a:round/>
              <a:headEnd/>
              <a:tailEnd type="arrow" w="med" len="med"/>
            </a:ln>
          </p:spPr>
        </p:cxnSp>
        <p:cxnSp>
          <p:nvCxnSpPr>
            <p:cNvPr id="21514" name="Straight Arrow Connector 34"/>
            <p:cNvCxnSpPr>
              <a:cxnSpLocks noChangeShapeType="1"/>
            </p:cNvCxnSpPr>
            <p:nvPr/>
          </p:nvCxnSpPr>
          <p:spPr bwMode="auto">
            <a:xfrm rot="18900000" flipH="1">
              <a:off x="4341902" y="5347073"/>
              <a:ext cx="304800" cy="304800"/>
            </a:xfrm>
            <a:prstGeom prst="straightConnector1">
              <a:avLst/>
            </a:prstGeom>
            <a:noFill/>
            <a:ln w="25400" algn="ctr">
              <a:solidFill>
                <a:schemeClr val="tx1"/>
              </a:solidFill>
              <a:round/>
              <a:headEnd/>
              <a:tailEnd type="arrow" w="med" len="med"/>
            </a:ln>
          </p:spPr>
        </p:cxn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Theme 1 – Paleolimnology</a:t>
            </a:r>
            <a:endParaRPr lang="en-CA" dirty="0"/>
          </a:p>
        </p:txBody>
      </p:sp>
      <p:sp>
        <p:nvSpPr>
          <p:cNvPr id="3" name="Content Placeholder 2"/>
          <p:cNvSpPr>
            <a:spLocks noGrp="1"/>
          </p:cNvSpPr>
          <p:nvPr>
            <p:ph idx="1"/>
          </p:nvPr>
        </p:nvSpPr>
        <p:spPr/>
        <p:txBody>
          <a:bodyPr/>
          <a:lstStyle/>
          <a:p>
            <a:r>
              <a:rPr lang="en-CA" sz="2800" dirty="0" smtClean="0"/>
              <a:t>Provide lake managers with detailed paleolimnological reconstructions of hypolimnetic [DO], TP, lake production, DOC, and climate variables for the strategically selected study lakes.</a:t>
            </a:r>
          </a:p>
          <a:p>
            <a:r>
              <a:rPr lang="en-CA" sz="2800" dirty="0" smtClean="0"/>
              <a:t>The </a:t>
            </a:r>
            <a:r>
              <a:rPr lang="en-CA" sz="2800" dirty="0" err="1" smtClean="0"/>
              <a:t>paleoenvironmental</a:t>
            </a:r>
            <a:r>
              <a:rPr lang="en-CA" sz="2800" dirty="0" smtClean="0"/>
              <a:t> data will be used by the project’s </a:t>
            </a:r>
            <a:r>
              <a:rPr lang="en-CA" sz="2800" dirty="0" err="1" smtClean="0"/>
              <a:t>modelers</a:t>
            </a:r>
            <a:r>
              <a:rPr lang="en-CA" sz="2800" dirty="0" smtClean="0"/>
              <a:t> to validate broad-scale environmental drivers of historic [DO]. </a:t>
            </a:r>
          </a:p>
          <a:p>
            <a:r>
              <a:rPr lang="en-CA" sz="2800" dirty="0" smtClean="0"/>
              <a:t>The relationships between [DO] and its drivers in the </a:t>
            </a:r>
            <a:r>
              <a:rPr lang="en-CA" sz="2800" dirty="0" err="1" smtClean="0"/>
              <a:t>paleo</a:t>
            </a:r>
            <a:r>
              <a:rPr lang="en-CA" sz="2800" dirty="0" smtClean="0"/>
              <a:t> data sets will be compared to those from both empirical and computational lake models</a:t>
            </a:r>
            <a:r>
              <a:rPr lang="en-CA" dirty="0" smtClean="0"/>
              <a:t>.</a:t>
            </a:r>
            <a:endParaRPr lang="en-C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Theme 2 – Empirical Model</a:t>
            </a:r>
            <a:endParaRPr lang="en-CA" dirty="0"/>
          </a:p>
        </p:txBody>
      </p:sp>
      <p:sp>
        <p:nvSpPr>
          <p:cNvPr id="3" name="Content Placeholder 2"/>
          <p:cNvSpPr>
            <a:spLocks noGrp="1"/>
          </p:cNvSpPr>
          <p:nvPr>
            <p:ph idx="1"/>
          </p:nvPr>
        </p:nvSpPr>
        <p:spPr/>
        <p:txBody>
          <a:bodyPr/>
          <a:lstStyle/>
          <a:p>
            <a:r>
              <a:rPr lang="en-CA" sz="2800" dirty="0" smtClean="0"/>
              <a:t>New model developed using 1999-2010 data  before generating results to compare with recent paleolimnological data and the dynamic 1D model.</a:t>
            </a:r>
          </a:p>
          <a:p>
            <a:r>
              <a:rPr lang="en-CA" sz="2800" dirty="0" smtClean="0"/>
              <a:t>Empirical model rebuilt to include lake [DOC] as an independent variable in addition to TP.</a:t>
            </a:r>
          </a:p>
          <a:p>
            <a:r>
              <a:rPr lang="en-CA" sz="2800" dirty="0" smtClean="0"/>
              <a:t>Predictions of end-of-summer [DO] profiles will be transformed into volume-weighted hypolimnetic DO and compared with </a:t>
            </a:r>
            <a:r>
              <a:rPr lang="en-CA" sz="2800" dirty="0" err="1" smtClean="0"/>
              <a:t>paleo</a:t>
            </a:r>
            <a:r>
              <a:rPr lang="en-CA" sz="2800" dirty="0" smtClean="0"/>
              <a:t> reconstructions and dynamic model predictions from recent years. </a:t>
            </a:r>
          </a:p>
          <a:p>
            <a:r>
              <a:rPr lang="en-CA" sz="2800" dirty="0" smtClean="0"/>
              <a:t>Revised model will be applied to several inland lakes at high risk of </a:t>
            </a:r>
            <a:r>
              <a:rPr lang="en-CA" sz="2800" dirty="0" err="1" smtClean="0"/>
              <a:t>cyanobacteria</a:t>
            </a:r>
            <a:r>
              <a:rPr lang="en-CA" sz="2800" dirty="0" smtClean="0"/>
              <a:t> blooms</a:t>
            </a:r>
            <a:endParaRPr lang="en-CA"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Theme 3 – Dynamic Model</a:t>
            </a:r>
            <a:endParaRPr lang="en-CA" dirty="0"/>
          </a:p>
        </p:txBody>
      </p:sp>
      <p:sp>
        <p:nvSpPr>
          <p:cNvPr id="3" name="Content Placeholder 2"/>
          <p:cNvSpPr>
            <a:spLocks noGrp="1"/>
          </p:cNvSpPr>
          <p:nvPr>
            <p:ph idx="1"/>
          </p:nvPr>
        </p:nvSpPr>
        <p:spPr/>
        <p:txBody>
          <a:bodyPr/>
          <a:lstStyle/>
          <a:p>
            <a:r>
              <a:rPr lang="en-CA" sz="2800" dirty="0" smtClean="0"/>
              <a:t>A 1D (vertical) model will be developed to simulate physics and biogeochemistry over timescales relevant to future climate change. </a:t>
            </a:r>
          </a:p>
          <a:p>
            <a:r>
              <a:rPr lang="en-CA" sz="2800" dirty="0" smtClean="0"/>
              <a:t>Model predictions will be validated against historical lakewater observations (“A” lakes) and paleolimnological data. </a:t>
            </a:r>
          </a:p>
          <a:p>
            <a:r>
              <a:rPr lang="en-CA" sz="2800" dirty="0" smtClean="0"/>
              <a:t>The technology developed will be transferred to Environment Canada who have already embedded the 1D hydrodynamic </a:t>
            </a:r>
            <a:r>
              <a:rPr lang="en-CA" sz="2800" dirty="0" err="1" smtClean="0"/>
              <a:t>submodel</a:t>
            </a:r>
            <a:r>
              <a:rPr lang="en-CA" sz="2800" dirty="0" smtClean="0"/>
              <a:t> within their Canadian Land Surface Scheme, General and Regional Climate Models (GCMs) and Numerical Weather Prediction models. </a:t>
            </a:r>
            <a:endParaRPr lang="en-CA"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Theme 3 – Dynamic Model</a:t>
            </a:r>
            <a:endParaRPr lang="en-CA" dirty="0"/>
          </a:p>
        </p:txBody>
      </p:sp>
      <p:sp>
        <p:nvSpPr>
          <p:cNvPr id="3" name="Content Placeholder 2"/>
          <p:cNvSpPr>
            <a:spLocks noGrp="1"/>
          </p:cNvSpPr>
          <p:nvPr>
            <p:ph idx="1"/>
          </p:nvPr>
        </p:nvSpPr>
        <p:spPr/>
        <p:txBody>
          <a:bodyPr/>
          <a:lstStyle/>
          <a:p>
            <a:r>
              <a:rPr lang="en-CA" sz="2800" dirty="0" smtClean="0"/>
              <a:t>We will couple the 1D hydrodynamic Environment Canada model to the biogeochemistry algorithms from DYRESM-WQ and develop the coupled model for a Canadian setting that incorporates ice cover and is fully coupled to the Environment Canada weather and climate prediction models. </a:t>
            </a:r>
          </a:p>
          <a:p>
            <a:r>
              <a:rPr lang="en-CA" sz="2800" dirty="0" smtClean="0"/>
              <a:t>We will develop an empirical sediment oxygen demand (SOD) model, for the new dynamic 1D model, from the paleolimnological data time-history of organic matter accumulation in the sediments and reconstructed [DO].</a:t>
            </a:r>
            <a:endParaRPr lang="en-CA"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Theme 3 – Dynamic Model</a:t>
            </a:r>
            <a:endParaRPr lang="en-CA" dirty="0"/>
          </a:p>
        </p:txBody>
      </p:sp>
      <p:sp>
        <p:nvSpPr>
          <p:cNvPr id="3" name="Content Placeholder 2"/>
          <p:cNvSpPr>
            <a:spLocks noGrp="1"/>
          </p:cNvSpPr>
          <p:nvPr>
            <p:ph idx="1"/>
          </p:nvPr>
        </p:nvSpPr>
        <p:spPr/>
        <p:txBody>
          <a:bodyPr/>
          <a:lstStyle/>
          <a:p>
            <a:r>
              <a:rPr lang="en-CA" sz="2800" dirty="0" smtClean="0"/>
              <a:t>The dynamic model simulations will be calibrated and validated against the 35 year DESC “A” lake data set. The simulated data will be of higher space-time resolution than the “A” lake data, and so will be used to aid development of the empirical model. </a:t>
            </a:r>
          </a:p>
          <a:p>
            <a:r>
              <a:rPr lang="en-CA" sz="2800" dirty="0" smtClean="0"/>
              <a:t>The dynamic model will be coupled to Environment Canada GCM </a:t>
            </a:r>
            <a:r>
              <a:rPr lang="en-CA" sz="2800" dirty="0" err="1" smtClean="0"/>
              <a:t>hindcasts</a:t>
            </a:r>
            <a:r>
              <a:rPr lang="en-CA" sz="2800" dirty="0" smtClean="0"/>
              <a:t> to simulate broad-scale modeled trends during past </a:t>
            </a:r>
            <a:r>
              <a:rPr lang="en-CA" sz="2800" dirty="0" err="1" smtClean="0"/>
              <a:t>climatologies</a:t>
            </a:r>
            <a:r>
              <a:rPr lang="en-CA" sz="2800" dirty="0" smtClean="0"/>
              <a:t> (e.g., pre-industrial ~1850 AD) and the results will be compared to the </a:t>
            </a:r>
            <a:r>
              <a:rPr lang="en-CA" sz="2800" dirty="0" err="1" smtClean="0"/>
              <a:t>paleoenvironmental</a:t>
            </a:r>
            <a:r>
              <a:rPr lang="en-CA" sz="2800" dirty="0" smtClean="0"/>
              <a:t> data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himmer">
  <a:themeElements>
    <a:clrScheme name="Shimmer 16">
      <a:dk1>
        <a:srgbClr val="000000"/>
      </a:dk1>
      <a:lt1>
        <a:srgbClr val="FFFFFF"/>
      </a:lt1>
      <a:dk2>
        <a:srgbClr val="000058"/>
      </a:dk2>
      <a:lt2>
        <a:srgbClr val="DCE8F0"/>
      </a:lt2>
      <a:accent1>
        <a:srgbClr val="EAEAEA"/>
      </a:accent1>
      <a:accent2>
        <a:srgbClr val="97BAFF"/>
      </a:accent2>
      <a:accent3>
        <a:srgbClr val="FFFFFF"/>
      </a:accent3>
      <a:accent4>
        <a:srgbClr val="000000"/>
      </a:accent4>
      <a:accent5>
        <a:srgbClr val="F3F3F3"/>
      </a:accent5>
      <a:accent6>
        <a:srgbClr val="88A8E7"/>
      </a:accent6>
      <a:hlink>
        <a:srgbClr val="0066CC"/>
      </a:hlink>
      <a:folHlink>
        <a:srgbClr val="0033CC"/>
      </a:folHlink>
    </a:clrScheme>
    <a:fontScheme name="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
      <a:clrScheme name="Shimmer 10">
        <a:dk1>
          <a:srgbClr val="000000"/>
        </a:dk1>
        <a:lt1>
          <a:srgbClr val="FFFFFF"/>
        </a:lt1>
        <a:dk2>
          <a:srgbClr val="339966"/>
        </a:dk2>
        <a:lt2>
          <a:srgbClr val="C4E4BE"/>
        </a:lt2>
        <a:accent1>
          <a:srgbClr val="DDDDDD"/>
        </a:accent1>
        <a:accent2>
          <a:srgbClr val="B3FFB9"/>
        </a:accent2>
        <a:accent3>
          <a:srgbClr val="FFFFFF"/>
        </a:accent3>
        <a:accent4>
          <a:srgbClr val="000000"/>
        </a:accent4>
        <a:accent5>
          <a:srgbClr val="EBEBEB"/>
        </a:accent5>
        <a:accent6>
          <a:srgbClr val="A2E7A7"/>
        </a:accent6>
        <a:hlink>
          <a:srgbClr val="339966"/>
        </a:hlink>
        <a:folHlink>
          <a:srgbClr val="336600"/>
        </a:folHlink>
      </a:clrScheme>
      <a:clrMap bg1="lt1" tx1="dk1" bg2="lt2" tx2="dk2" accent1="accent1" accent2="accent2" accent3="accent3" accent4="accent4" accent5="accent5" accent6="accent6" hlink="hlink" folHlink="folHlink"/>
    </a:extraClrScheme>
    <a:extraClrScheme>
      <a:clrScheme name="Shimmer 11">
        <a:dk1>
          <a:srgbClr val="000000"/>
        </a:dk1>
        <a:lt1>
          <a:srgbClr val="FFFFFF"/>
        </a:lt1>
        <a:dk2>
          <a:srgbClr val="339966"/>
        </a:dk2>
        <a:lt2>
          <a:srgbClr val="CFE2C8"/>
        </a:lt2>
        <a:accent1>
          <a:srgbClr val="DDDDDD"/>
        </a:accent1>
        <a:accent2>
          <a:srgbClr val="B3FFB9"/>
        </a:accent2>
        <a:accent3>
          <a:srgbClr val="FFFFFF"/>
        </a:accent3>
        <a:accent4>
          <a:srgbClr val="000000"/>
        </a:accent4>
        <a:accent5>
          <a:srgbClr val="EBEBEB"/>
        </a:accent5>
        <a:accent6>
          <a:srgbClr val="A2E7A7"/>
        </a:accent6>
        <a:hlink>
          <a:srgbClr val="339966"/>
        </a:hlink>
        <a:folHlink>
          <a:srgbClr val="336600"/>
        </a:folHlink>
      </a:clrScheme>
      <a:clrMap bg1="lt1" tx1="dk1" bg2="lt2" tx2="dk2" accent1="accent1" accent2="accent2" accent3="accent3" accent4="accent4" accent5="accent5" accent6="accent6" hlink="hlink" folHlink="folHlink"/>
    </a:extraClrScheme>
    <a:extraClrScheme>
      <a:clrScheme name="Shimmer 12">
        <a:dk1>
          <a:srgbClr val="000000"/>
        </a:dk1>
        <a:lt1>
          <a:srgbClr val="FFFFFF"/>
        </a:lt1>
        <a:dk2>
          <a:srgbClr val="339966"/>
        </a:dk2>
        <a:lt2>
          <a:srgbClr val="E0EEDE"/>
        </a:lt2>
        <a:accent1>
          <a:srgbClr val="DDDDDD"/>
        </a:accent1>
        <a:accent2>
          <a:srgbClr val="B3FFB9"/>
        </a:accent2>
        <a:accent3>
          <a:srgbClr val="FFFFFF"/>
        </a:accent3>
        <a:accent4>
          <a:srgbClr val="000000"/>
        </a:accent4>
        <a:accent5>
          <a:srgbClr val="EBEBEB"/>
        </a:accent5>
        <a:accent6>
          <a:srgbClr val="A2E7A7"/>
        </a:accent6>
        <a:hlink>
          <a:srgbClr val="339966"/>
        </a:hlink>
        <a:folHlink>
          <a:srgbClr val="336600"/>
        </a:folHlink>
      </a:clrScheme>
      <a:clrMap bg1="lt1" tx1="dk1" bg2="lt2" tx2="dk2" accent1="accent1" accent2="accent2" accent3="accent3" accent4="accent4" accent5="accent5" accent6="accent6" hlink="hlink" folHlink="folHlink"/>
    </a:extraClrScheme>
    <a:extraClrScheme>
      <a:clrScheme name="Shimmer 13">
        <a:dk1>
          <a:srgbClr val="000000"/>
        </a:dk1>
        <a:lt1>
          <a:srgbClr val="FFFFFF"/>
        </a:lt1>
        <a:dk2>
          <a:srgbClr val="339966"/>
        </a:dk2>
        <a:lt2>
          <a:srgbClr val="DBEBD9"/>
        </a:lt2>
        <a:accent1>
          <a:srgbClr val="DDDDDD"/>
        </a:accent1>
        <a:accent2>
          <a:srgbClr val="B3FFB9"/>
        </a:accent2>
        <a:accent3>
          <a:srgbClr val="FFFFFF"/>
        </a:accent3>
        <a:accent4>
          <a:srgbClr val="000000"/>
        </a:accent4>
        <a:accent5>
          <a:srgbClr val="EBEBEB"/>
        </a:accent5>
        <a:accent6>
          <a:srgbClr val="A2E7A7"/>
        </a:accent6>
        <a:hlink>
          <a:srgbClr val="339966"/>
        </a:hlink>
        <a:folHlink>
          <a:srgbClr val="336600"/>
        </a:folHlink>
      </a:clrScheme>
      <a:clrMap bg1="lt1" tx1="dk1" bg2="lt2" tx2="dk2" accent1="accent1" accent2="accent2" accent3="accent3" accent4="accent4" accent5="accent5" accent6="accent6" hlink="hlink" folHlink="folHlink"/>
    </a:extraClrScheme>
    <a:extraClrScheme>
      <a:clrScheme name="Shimmer 14">
        <a:dk1>
          <a:srgbClr val="000000"/>
        </a:dk1>
        <a:lt1>
          <a:srgbClr val="FFFFFF"/>
        </a:lt1>
        <a:dk2>
          <a:srgbClr val="000058"/>
        </a:dk2>
        <a:lt2>
          <a:srgbClr val="E4EEF4"/>
        </a:lt2>
        <a:accent1>
          <a:srgbClr val="EAEAEA"/>
        </a:accent1>
        <a:accent2>
          <a:srgbClr val="97BAFF"/>
        </a:accent2>
        <a:accent3>
          <a:srgbClr val="FFFFFF"/>
        </a:accent3>
        <a:accent4>
          <a:srgbClr val="000000"/>
        </a:accent4>
        <a:accent5>
          <a:srgbClr val="F3F3F3"/>
        </a:accent5>
        <a:accent6>
          <a:srgbClr val="88A8E7"/>
        </a:accent6>
        <a:hlink>
          <a:srgbClr val="0066CC"/>
        </a:hlink>
        <a:folHlink>
          <a:srgbClr val="0033CC"/>
        </a:folHlink>
      </a:clrScheme>
      <a:clrMap bg1="lt1" tx1="dk1" bg2="lt2" tx2="dk2" accent1="accent1" accent2="accent2" accent3="accent3" accent4="accent4" accent5="accent5" accent6="accent6" hlink="hlink" folHlink="folHlink"/>
    </a:extraClrScheme>
    <a:extraClrScheme>
      <a:clrScheme name="Shimmer 15">
        <a:dk1>
          <a:srgbClr val="000000"/>
        </a:dk1>
        <a:lt1>
          <a:srgbClr val="FFFFFF"/>
        </a:lt1>
        <a:dk2>
          <a:srgbClr val="000058"/>
        </a:dk2>
        <a:lt2>
          <a:srgbClr val="E4EEF4"/>
        </a:lt2>
        <a:accent1>
          <a:srgbClr val="EAEAEA"/>
        </a:accent1>
        <a:accent2>
          <a:srgbClr val="97BAFF"/>
        </a:accent2>
        <a:accent3>
          <a:srgbClr val="FFFFFF"/>
        </a:accent3>
        <a:accent4>
          <a:srgbClr val="000000"/>
        </a:accent4>
        <a:accent5>
          <a:srgbClr val="F3F3F3"/>
        </a:accent5>
        <a:accent6>
          <a:srgbClr val="88A8E7"/>
        </a:accent6>
        <a:hlink>
          <a:srgbClr val="005AB4"/>
        </a:hlink>
        <a:folHlink>
          <a:srgbClr val="0033CC"/>
        </a:folHlink>
      </a:clrScheme>
      <a:clrMap bg1="lt1" tx1="dk1" bg2="lt2" tx2="dk2" accent1="accent1" accent2="accent2" accent3="accent3" accent4="accent4" accent5="accent5" accent6="accent6" hlink="hlink" folHlink="folHlink"/>
    </a:extraClrScheme>
    <a:extraClrScheme>
      <a:clrScheme name="Shimmer 16">
        <a:dk1>
          <a:srgbClr val="000000"/>
        </a:dk1>
        <a:lt1>
          <a:srgbClr val="FFFFFF"/>
        </a:lt1>
        <a:dk2>
          <a:srgbClr val="000058"/>
        </a:dk2>
        <a:lt2>
          <a:srgbClr val="DCE8F0"/>
        </a:lt2>
        <a:accent1>
          <a:srgbClr val="EAEAEA"/>
        </a:accent1>
        <a:accent2>
          <a:srgbClr val="97BAFF"/>
        </a:accent2>
        <a:accent3>
          <a:srgbClr val="FFFFFF"/>
        </a:accent3>
        <a:accent4>
          <a:srgbClr val="000000"/>
        </a:accent4>
        <a:accent5>
          <a:srgbClr val="F3F3F3"/>
        </a:accent5>
        <a:accent6>
          <a:srgbClr val="88A8E7"/>
        </a:accent6>
        <a:hlink>
          <a:srgbClr val="0066CC"/>
        </a:hlink>
        <a:folHlink>
          <a:srgbClr val="0033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31052</TotalTime>
  <Words>1464</Words>
  <Application>Microsoft Office PowerPoint</Application>
  <PresentationFormat>On-screen Show (4:3)</PresentationFormat>
  <Paragraphs>176</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Shimmer</vt:lpstr>
      <vt:lpstr>Slide 1</vt:lpstr>
      <vt:lpstr>Agenda</vt:lpstr>
      <vt:lpstr>Project Objective</vt:lpstr>
      <vt:lpstr>Project Overview</vt:lpstr>
      <vt:lpstr>Theme 1 – Paleolimnology</vt:lpstr>
      <vt:lpstr>Theme 2 – Empirical Model</vt:lpstr>
      <vt:lpstr>Theme 3 – Dynamic Model</vt:lpstr>
      <vt:lpstr>Theme 3 – Dynamic Model</vt:lpstr>
      <vt:lpstr>Theme 3 – Dynamic Model</vt:lpstr>
      <vt:lpstr>Study Lakes</vt:lpstr>
      <vt:lpstr>Timeline/Milestones (Short term)</vt:lpstr>
      <vt:lpstr>Timeline/Milestones (Medium term)</vt:lpstr>
      <vt:lpstr>Timeline/Milestones (Medium term)</vt:lpstr>
      <vt:lpstr>Timeline/Milestones (Long term)</vt:lpstr>
      <vt:lpstr>Communication Strategy</vt:lpstr>
      <vt:lpstr>Budget Items</vt:lpstr>
      <vt:lpstr>Theme 1 Progress (Paleo)</vt:lpstr>
      <vt:lpstr>Theme 1 Progress (Paleo)</vt:lpstr>
    </vt:vector>
  </TitlesOfParts>
  <Company>Queen's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Neural Networks</dc:title>
  <dc:creator>6kcm</dc:creator>
  <cp:lastModifiedBy>Adam Jeziorski</cp:lastModifiedBy>
  <cp:revision>1418</cp:revision>
  <dcterms:created xsi:type="dcterms:W3CDTF">2007-02-19T18:28:31Z</dcterms:created>
  <dcterms:modified xsi:type="dcterms:W3CDTF">2014-04-23T16:45:21Z</dcterms:modified>
</cp:coreProperties>
</file>