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20"/>
  </p:notesMasterIdLst>
  <p:sldIdLst>
    <p:sldId id="256" r:id="rId2"/>
    <p:sldId id="278" r:id="rId3"/>
    <p:sldId id="279" r:id="rId4"/>
    <p:sldId id="280" r:id="rId5"/>
    <p:sldId id="257" r:id="rId6"/>
    <p:sldId id="258" r:id="rId7"/>
    <p:sldId id="262" r:id="rId8"/>
    <p:sldId id="263" r:id="rId9"/>
    <p:sldId id="267" r:id="rId10"/>
    <p:sldId id="268" r:id="rId11"/>
    <p:sldId id="269" r:id="rId12"/>
    <p:sldId id="273" r:id="rId13"/>
    <p:sldId id="276" r:id="rId14"/>
    <p:sldId id="277" r:id="rId15"/>
    <p:sldId id="264" r:id="rId16"/>
    <p:sldId id="270" r:id="rId17"/>
    <p:sldId id="281" r:id="rId18"/>
    <p:sldId id="271"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01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E5DFF5B-7FBD-4D62-BAB2-63326B5DFE81}" type="datetimeFigureOut">
              <a:rPr lang="en-US" smtClean="0"/>
              <a:t>7/28/2016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2D897E3E-21BD-46E7-9C86-4ECF7E3FB1B2}" type="slidenum">
              <a:rPr lang="en-US" smtClean="0"/>
              <a:t>‹#›</a:t>
            </a:fld>
            <a:endParaRPr lang="en-US"/>
          </a:p>
        </p:txBody>
      </p:sp>
    </p:spTree>
    <p:extLst>
      <p:ext uri="{BB962C8B-B14F-4D97-AF65-F5344CB8AC3E}">
        <p14:creationId xmlns:p14="http://schemas.microsoft.com/office/powerpoint/2010/main" val="40223032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897E3E-21BD-46E7-9C86-4ECF7E3FB1B2}" type="slidenum">
              <a:rPr lang="en-US" smtClean="0"/>
              <a:t>1</a:t>
            </a:fld>
            <a:endParaRPr lang="en-US"/>
          </a:p>
        </p:txBody>
      </p:sp>
    </p:spTree>
    <p:extLst>
      <p:ext uri="{BB962C8B-B14F-4D97-AF65-F5344CB8AC3E}">
        <p14:creationId xmlns:p14="http://schemas.microsoft.com/office/powerpoint/2010/main" val="41290075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E135E22-AF0D-4313-8352-566494A6D065}" type="datetimeFigureOut">
              <a:rPr lang="en-US" smtClean="0"/>
              <a:t>7/28/2016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96058E-4707-47F6-B1F5-FD94FAC60B6D}"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135E22-AF0D-4313-8352-566494A6D065}" type="datetimeFigureOut">
              <a:rPr lang="en-US" smtClean="0"/>
              <a:t>7/28/2016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96058E-4707-47F6-B1F5-FD94FAC60B6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135E22-AF0D-4313-8352-566494A6D065}" type="datetimeFigureOut">
              <a:rPr lang="en-US" smtClean="0"/>
              <a:t>7/28/2016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96058E-4707-47F6-B1F5-FD94FAC60B6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135E22-AF0D-4313-8352-566494A6D065}" type="datetimeFigureOut">
              <a:rPr lang="en-US" smtClean="0"/>
              <a:t>7/28/2016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96058E-4707-47F6-B1F5-FD94FAC60B6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135E22-AF0D-4313-8352-566494A6D065}" type="datetimeFigureOut">
              <a:rPr lang="en-US" smtClean="0"/>
              <a:t>7/28/2016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96058E-4707-47F6-B1F5-FD94FAC60B6D}"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E135E22-AF0D-4313-8352-566494A6D065}" type="datetimeFigureOut">
              <a:rPr lang="en-US" smtClean="0"/>
              <a:t>7/28/2016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96058E-4707-47F6-B1F5-FD94FAC60B6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E135E22-AF0D-4313-8352-566494A6D065}" type="datetimeFigureOut">
              <a:rPr lang="en-US" smtClean="0"/>
              <a:t>7/28/2016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96058E-4707-47F6-B1F5-FD94FAC60B6D}"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E135E22-AF0D-4313-8352-566494A6D065}" type="datetimeFigureOut">
              <a:rPr lang="en-US" smtClean="0"/>
              <a:t>7/28/2016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596058E-4707-47F6-B1F5-FD94FAC60B6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135E22-AF0D-4313-8352-566494A6D065}" type="datetimeFigureOut">
              <a:rPr lang="en-US" smtClean="0"/>
              <a:t>7/28/2016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596058E-4707-47F6-B1F5-FD94FAC60B6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135E22-AF0D-4313-8352-566494A6D065}" type="datetimeFigureOut">
              <a:rPr lang="en-US" smtClean="0"/>
              <a:t>7/28/2016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96058E-4707-47F6-B1F5-FD94FAC60B6D}"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135E22-AF0D-4313-8352-566494A6D065}" type="datetimeFigureOut">
              <a:rPr lang="en-US" smtClean="0"/>
              <a:t>7/28/2016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96058E-4707-47F6-B1F5-FD94FAC60B6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E135E22-AF0D-4313-8352-566494A6D065}" type="datetimeFigureOut">
              <a:rPr lang="en-US" smtClean="0"/>
              <a:t>7/28/2016</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8596058E-4707-47F6-B1F5-FD94FAC60B6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queensu.ca/financialservices/procedures/gsthst/hst-expenses-hst-paid/22-exemptions-and-rebates/226-input-tax-credits-%E2%80%93-non"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queensu.ca/financialservices/procedures/gsthst/hst-expenses-hst-paid/22-exemptions-and-rebate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queensu.ca/financialservices/procedures/gsthst/hst-expenses-hst-paid" TargetMode="External"/><Relationship Id="rId2" Type="http://schemas.openxmlformats.org/officeDocument/2006/relationships/hyperlink" Target="http://www.cra-arc.gc.ca/E/pub/gm/13-4/13-4-e.html#P237_24920" TargetMode="External"/><Relationship Id="rId1" Type="http://schemas.openxmlformats.org/officeDocument/2006/relationships/slideLayout" Target="../slideLayouts/slideLayout2.xml"/><Relationship Id="rId4" Type="http://schemas.openxmlformats.org/officeDocument/2006/relationships/hyperlink" Target="mailto:hsthelp@queensu.ca"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mailto:luneyr@queensu.ca"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centresuite.com/centre?Scotiabank2280"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queensu.ca/secretariat/policies/finance/procurement/procurement-process-guidelin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centresuite.com/centre?Scotiabank2280"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centresuite.com/centre?Scotiabank2280"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CentreSuite – User Guide</a:t>
            </a:r>
            <a:endParaRPr lang="en-US" dirty="0"/>
          </a:p>
        </p:txBody>
      </p:sp>
      <p:sp>
        <p:nvSpPr>
          <p:cNvPr id="3" name="Subtitle 2"/>
          <p:cNvSpPr>
            <a:spLocks noGrp="1"/>
          </p:cNvSpPr>
          <p:nvPr>
            <p:ph type="subTitle" idx="1"/>
          </p:nvPr>
        </p:nvSpPr>
        <p:spPr/>
        <p:txBody>
          <a:bodyPr>
            <a:normAutofit/>
          </a:bodyPr>
          <a:lstStyle/>
          <a:p>
            <a:pPr>
              <a:spcBef>
                <a:spcPct val="0"/>
              </a:spcBef>
            </a:pPr>
            <a:r>
              <a:rPr lang="en-US" spc="-100" dirty="0" smtClean="0">
                <a:solidFill>
                  <a:schemeClr val="tx2"/>
                </a:solidFill>
                <a:latin typeface="+mj-lt"/>
                <a:ea typeface="+mj-ea"/>
                <a:cs typeface="+mj-cs"/>
              </a:rPr>
              <a:t>Card program</a:t>
            </a:r>
            <a:endParaRPr lang="en-US" spc="-100" dirty="0">
              <a:solidFill>
                <a:schemeClr val="tx2"/>
              </a:solidFill>
              <a:latin typeface="+mj-lt"/>
              <a:ea typeface="+mj-ea"/>
              <a:cs typeface="+mj-cs"/>
            </a:endParaRP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6197664"/>
            <a:ext cx="2043306" cy="381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34200" y="5294528"/>
            <a:ext cx="1933395" cy="1338262"/>
          </a:xfrm>
          <a:prstGeom prst="rect">
            <a:avLst/>
          </a:prstGeom>
        </p:spPr>
      </p:pic>
    </p:spTree>
    <p:extLst>
      <p:ext uri="{BB962C8B-B14F-4D97-AF65-F5344CB8AC3E}">
        <p14:creationId xmlns:p14="http://schemas.microsoft.com/office/powerpoint/2010/main" val="13813899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23451" y="1451973"/>
            <a:ext cx="257175" cy="276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le 2"/>
          <p:cNvSpPr>
            <a:spLocks noGrp="1"/>
          </p:cNvSpPr>
          <p:nvPr>
            <p:ph type="title"/>
          </p:nvPr>
        </p:nvSpPr>
        <p:spPr>
          <a:xfrm>
            <a:off x="457200" y="381000"/>
            <a:ext cx="8229600" cy="990600"/>
          </a:xfrm>
        </p:spPr>
        <p:txBody>
          <a:bodyPr>
            <a:normAutofit fontScale="90000"/>
          </a:bodyPr>
          <a:lstStyle/>
          <a:p>
            <a:r>
              <a:rPr lang="en-US" sz="3200" dirty="0" smtClean="0"/>
              <a:t>CentreSuite: Updating and Printing Expense </a:t>
            </a:r>
            <a:r>
              <a:rPr lang="en-US" sz="3200" dirty="0"/>
              <a:t>R</a:t>
            </a:r>
            <a:r>
              <a:rPr lang="en-US" sz="3200" dirty="0" smtClean="0"/>
              <a:t>eports (continued) </a:t>
            </a:r>
            <a:endParaRPr lang="en-US" sz="3200" dirty="0"/>
          </a:p>
        </p:txBody>
      </p:sp>
      <p:sp>
        <p:nvSpPr>
          <p:cNvPr id="2" name="Content Placeholder 1"/>
          <p:cNvSpPr>
            <a:spLocks noGrp="1"/>
          </p:cNvSpPr>
          <p:nvPr>
            <p:ph idx="1"/>
          </p:nvPr>
        </p:nvSpPr>
        <p:spPr>
          <a:xfrm>
            <a:off x="533400" y="1451973"/>
            <a:ext cx="8077200" cy="910226"/>
          </a:xfrm>
        </p:spPr>
        <p:txBody>
          <a:bodyPr>
            <a:normAutofit fontScale="77500" lnSpcReduction="20000"/>
          </a:bodyPr>
          <a:lstStyle/>
          <a:p>
            <a:pPr marL="0" indent="0">
              <a:buNone/>
            </a:pPr>
            <a:r>
              <a:rPr lang="en-US" sz="2100" dirty="0" smtClean="0"/>
              <a:t>3 C. Enter Valid Code or click on the        icon to see a drop down menu of all codes. This is where you can also search for a specific code by description if the code number is unknown. (To search by description, you can use a wildcard search by using an asterisk * before and after the descriptor you are searching (i.e. *research* ). </a:t>
            </a:r>
            <a:endParaRPr lang="en-US" sz="2100" dirty="0"/>
          </a:p>
          <a:p>
            <a:pPr marL="228600" indent="-228600">
              <a:buFont typeface="+mj-lt"/>
              <a:buAutoNum type="arabicPeriod"/>
            </a:pPr>
            <a:endParaRPr lang="en-US" sz="1400" dirty="0" smtClean="0"/>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8420" y="2514600"/>
            <a:ext cx="8852754" cy="16127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ight Arrow 3"/>
          <p:cNvSpPr/>
          <p:nvPr/>
        </p:nvSpPr>
        <p:spPr>
          <a:xfrm rot="7656991">
            <a:off x="5693807" y="3340822"/>
            <a:ext cx="540772" cy="3785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9800" y="3771900"/>
            <a:ext cx="3754393" cy="3086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400955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81000"/>
            <a:ext cx="8229600" cy="990600"/>
          </a:xfrm>
        </p:spPr>
        <p:txBody>
          <a:bodyPr>
            <a:normAutofit fontScale="90000"/>
          </a:bodyPr>
          <a:lstStyle/>
          <a:p>
            <a:r>
              <a:rPr lang="en-US" sz="3200" dirty="0" smtClean="0"/>
              <a:t>CentreSuite: Updating and Printing Expense </a:t>
            </a:r>
            <a:r>
              <a:rPr lang="en-US" sz="3200" dirty="0"/>
              <a:t>R</a:t>
            </a:r>
            <a:r>
              <a:rPr lang="en-US" sz="3200" dirty="0" smtClean="0"/>
              <a:t>eports (continued) </a:t>
            </a:r>
            <a:endParaRPr lang="en-US" sz="3200" dirty="0"/>
          </a:p>
        </p:txBody>
      </p:sp>
      <p:sp>
        <p:nvSpPr>
          <p:cNvPr id="2" name="Content Placeholder 1"/>
          <p:cNvSpPr>
            <a:spLocks noGrp="1"/>
          </p:cNvSpPr>
          <p:nvPr>
            <p:ph idx="1"/>
          </p:nvPr>
        </p:nvSpPr>
        <p:spPr>
          <a:xfrm>
            <a:off x="457200" y="1338147"/>
            <a:ext cx="7543800" cy="761999"/>
          </a:xfrm>
        </p:spPr>
        <p:txBody>
          <a:bodyPr>
            <a:normAutofit fontScale="92500" lnSpcReduction="10000"/>
          </a:bodyPr>
          <a:lstStyle/>
          <a:p>
            <a:pPr marL="0" indent="0">
              <a:buNone/>
            </a:pPr>
            <a:r>
              <a:rPr lang="en-US" sz="1600" dirty="0" smtClean="0"/>
              <a:t>3 D. Next, apply the appropriate </a:t>
            </a:r>
            <a:r>
              <a:rPr lang="en-US" sz="1600" b="1" dirty="0" smtClean="0"/>
              <a:t>Tax Treatment . </a:t>
            </a:r>
          </a:p>
          <a:p>
            <a:pPr marL="0" indent="0">
              <a:buNone/>
            </a:pPr>
            <a:r>
              <a:rPr lang="en-US" sz="1600" dirty="0" smtClean="0"/>
              <a:t>(In the event that this is not visible on your screen, you will need to scroll to the right to view this field and may consider changing the resolution on your laptop to show all fields.) </a:t>
            </a:r>
          </a:p>
        </p:txBody>
      </p:sp>
      <p:sp>
        <p:nvSpPr>
          <p:cNvPr id="5" name="Right Arrow 4"/>
          <p:cNvSpPr/>
          <p:nvPr/>
        </p:nvSpPr>
        <p:spPr>
          <a:xfrm>
            <a:off x="7010400" y="3581400"/>
            <a:ext cx="762000" cy="1649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86000"/>
            <a:ext cx="9144000" cy="23915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927706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Tax Treatments</a:t>
            </a:r>
            <a:endParaRPr lang="en-US" dirty="0"/>
          </a:p>
        </p:txBody>
      </p:sp>
      <p:sp>
        <p:nvSpPr>
          <p:cNvPr id="3" name="Content Placeholder 2"/>
          <p:cNvSpPr>
            <a:spLocks noGrp="1"/>
          </p:cNvSpPr>
          <p:nvPr>
            <p:ph idx="1"/>
          </p:nvPr>
        </p:nvSpPr>
        <p:spPr/>
        <p:txBody>
          <a:bodyPr>
            <a:normAutofit fontScale="70000" lnSpcReduction="20000"/>
          </a:bodyPr>
          <a:lstStyle/>
          <a:p>
            <a:r>
              <a:rPr lang="en-US" dirty="0"/>
              <a:t>By selecting the appropriate ‘Delivered To’ and ‘Tax Treatment to Apply’ the proper taxes will be recorded automatically for all </a:t>
            </a:r>
            <a:r>
              <a:rPr lang="en-US" dirty="0" err="1"/>
              <a:t>PCard</a:t>
            </a:r>
            <a:r>
              <a:rPr lang="en-US" dirty="0"/>
              <a:t> transactions. There will be no need to make adjustments or self-assessments.</a:t>
            </a:r>
          </a:p>
          <a:p>
            <a:r>
              <a:rPr lang="en-US" b="1" u="sng" dirty="0"/>
              <a:t>Deliver To:</a:t>
            </a:r>
            <a:endParaRPr lang="en-US" dirty="0"/>
          </a:p>
          <a:p>
            <a:r>
              <a:rPr lang="en-US" dirty="0"/>
              <a:t>This is intended to capture the place of supply for the purpose of proper tax treatment. </a:t>
            </a:r>
            <a:r>
              <a:rPr lang="en-US" b="1" dirty="0"/>
              <a:t>The default is set to Ontario as the majority of Queen’s purchases are delivered to Ontario.</a:t>
            </a:r>
            <a:endParaRPr lang="en-US" dirty="0"/>
          </a:p>
          <a:p>
            <a:pPr lvl="0"/>
            <a:r>
              <a:rPr lang="en-US" dirty="0"/>
              <a:t>Goods: 	</a:t>
            </a:r>
          </a:p>
          <a:p>
            <a:pPr lvl="1"/>
            <a:r>
              <a:rPr lang="en-US" dirty="0"/>
              <a:t>Select the location where the goods are going to be delivered. </a:t>
            </a:r>
          </a:p>
          <a:p>
            <a:pPr lvl="0"/>
            <a:r>
              <a:rPr lang="en-US" dirty="0"/>
              <a:t>Services: </a:t>
            </a:r>
          </a:p>
          <a:p>
            <a:pPr lvl="1"/>
            <a:r>
              <a:rPr lang="en-US" dirty="0"/>
              <a:t>Select the location where the benefit of the service is received.</a:t>
            </a:r>
          </a:p>
          <a:p>
            <a:r>
              <a:rPr lang="en-US" b="1" u="sng" dirty="0"/>
              <a:t>Tax Treatment to Apply:</a:t>
            </a:r>
            <a:endParaRPr lang="en-US" dirty="0"/>
          </a:p>
          <a:p>
            <a:pPr lvl="0"/>
            <a:r>
              <a:rPr lang="en-US" dirty="0"/>
              <a:t>Normal HST Rebate</a:t>
            </a:r>
          </a:p>
          <a:p>
            <a:pPr lvl="1"/>
            <a:r>
              <a:rPr lang="en-US" b="1" dirty="0"/>
              <a:t>Default option, most goods and services would fall under this type.</a:t>
            </a:r>
            <a:r>
              <a:rPr lang="en-US" dirty="0"/>
              <a:t> This is the rebate that Queen’s normally receives in carrying out activities in its capacity as a University.</a:t>
            </a:r>
          </a:p>
          <a:p>
            <a:pPr lvl="0"/>
            <a:r>
              <a:rPr lang="en-US" dirty="0"/>
              <a:t>Full 100% ITC</a:t>
            </a:r>
          </a:p>
          <a:p>
            <a:pPr lvl="1"/>
            <a:r>
              <a:rPr lang="en-US" dirty="0"/>
              <a:t>Only applies to transactions that are deemed commercial in nature. If good/service is purchased to be resold in a taxable sale, it qualifies for full 100% ITC. Certain departments get this treatment for all transactions. See list: </a:t>
            </a:r>
            <a:r>
              <a:rPr lang="en-US" u="sng" dirty="0">
                <a:hlinkClick r:id="rId2"/>
              </a:rPr>
              <a:t>http://www.queensu.ca/financialservices/procedures/gsthst/hst-expenses-hst-paid/22-exemptions-and-rebates/226-input-tax-credits-%E2%80%93-non</a:t>
            </a:r>
            <a:endParaRPr lang="en-US" dirty="0"/>
          </a:p>
          <a:p>
            <a:endParaRPr lang="en-US" dirty="0"/>
          </a:p>
        </p:txBody>
      </p:sp>
    </p:spTree>
    <p:extLst>
      <p:ext uri="{BB962C8B-B14F-4D97-AF65-F5344CB8AC3E}">
        <p14:creationId xmlns:p14="http://schemas.microsoft.com/office/powerpoint/2010/main" val="4442492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Tax Treatments Continued</a:t>
            </a:r>
            <a:endParaRPr lang="en-US" dirty="0"/>
          </a:p>
        </p:txBody>
      </p:sp>
      <p:sp>
        <p:nvSpPr>
          <p:cNvPr id="3" name="Content Placeholder 2"/>
          <p:cNvSpPr>
            <a:spLocks noGrp="1"/>
          </p:cNvSpPr>
          <p:nvPr>
            <p:ph idx="1"/>
          </p:nvPr>
        </p:nvSpPr>
        <p:spPr/>
        <p:txBody>
          <a:bodyPr>
            <a:normAutofit fontScale="85000" lnSpcReduction="20000"/>
          </a:bodyPr>
          <a:lstStyle/>
          <a:p>
            <a:pPr lvl="0"/>
            <a:r>
              <a:rPr lang="en-US" dirty="0"/>
              <a:t>GST/HST Exempt</a:t>
            </a:r>
          </a:p>
          <a:p>
            <a:pPr lvl="1"/>
            <a:r>
              <a:rPr lang="en-US" dirty="0"/>
              <a:t>Applies to goods and services (mostly services) which are exempt from tax. This includes: courses that lead to a certificate or diploma, most health, medical and dental services, music lessons – for more details see: </a:t>
            </a:r>
            <a:r>
              <a:rPr lang="en-US" u="sng" dirty="0">
                <a:hlinkClick r:id="rId2"/>
              </a:rPr>
              <a:t>http://www.queensu.ca/financialservices/procedures/gsthst/hst-expenses-hst-paid/22-exemptions-and-rebates</a:t>
            </a:r>
            <a:endParaRPr lang="en-US" dirty="0"/>
          </a:p>
          <a:p>
            <a:pPr lvl="0"/>
            <a:r>
              <a:rPr lang="en-US" dirty="0"/>
              <a:t>No HST Charged – self-assess 13%</a:t>
            </a:r>
          </a:p>
          <a:p>
            <a:pPr lvl="1"/>
            <a:r>
              <a:rPr lang="en-US" dirty="0"/>
              <a:t>Use when the supplier did not charge any GST/HST on services or on goods that </a:t>
            </a:r>
            <a:r>
              <a:rPr lang="en-US" u="sng" dirty="0"/>
              <a:t>ARE NOT</a:t>
            </a:r>
            <a:r>
              <a:rPr lang="en-US" dirty="0"/>
              <a:t> being physically shipped across the border.</a:t>
            </a:r>
          </a:p>
          <a:p>
            <a:pPr lvl="1"/>
            <a:r>
              <a:rPr lang="en-US" dirty="0"/>
              <a:t>Examples: software, licenses</a:t>
            </a:r>
          </a:p>
          <a:p>
            <a:pPr lvl="0"/>
            <a:r>
              <a:rPr lang="en-US" dirty="0"/>
              <a:t>No HST Charged – self-assess 8%</a:t>
            </a:r>
          </a:p>
          <a:p>
            <a:pPr lvl="1"/>
            <a:r>
              <a:rPr lang="en-US" dirty="0"/>
              <a:t>Use when the supplier did not charge any GST/HST on goods that </a:t>
            </a:r>
            <a:r>
              <a:rPr lang="en-US" u="sng" dirty="0"/>
              <a:t>ARE</a:t>
            </a:r>
            <a:r>
              <a:rPr lang="en-US" dirty="0"/>
              <a:t> being physically shipped across the border (our customs broker will be assessing the 5% tax)</a:t>
            </a:r>
          </a:p>
          <a:p>
            <a:pPr lvl="1"/>
            <a:r>
              <a:rPr lang="en-US" dirty="0"/>
              <a:t>Examples: computers, lab equipment </a:t>
            </a:r>
          </a:p>
          <a:p>
            <a:pPr lvl="0"/>
            <a:r>
              <a:rPr lang="en-US" dirty="0"/>
              <a:t>Printed Books Rebate</a:t>
            </a:r>
          </a:p>
          <a:p>
            <a:r>
              <a:rPr lang="en-US" dirty="0"/>
              <a:t>For purchases of printed books different tax rules apply where Queen’s is eligible for a 100% rebate of the federal component (5%) of the HST. </a:t>
            </a:r>
          </a:p>
          <a:p>
            <a:pPr lvl="1"/>
            <a:r>
              <a:rPr lang="en-US" dirty="0"/>
              <a:t>Use this option for:</a:t>
            </a:r>
          </a:p>
          <a:p>
            <a:pPr lvl="2"/>
            <a:r>
              <a:rPr lang="en-US" dirty="0"/>
              <a:t>Printed book or an update of a printed book</a:t>
            </a:r>
          </a:p>
          <a:p>
            <a:endParaRPr lang="en-US" dirty="0"/>
          </a:p>
        </p:txBody>
      </p:sp>
    </p:spTree>
    <p:extLst>
      <p:ext uri="{BB962C8B-B14F-4D97-AF65-F5344CB8AC3E}">
        <p14:creationId xmlns:p14="http://schemas.microsoft.com/office/powerpoint/2010/main" val="3703424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Tax Treatments Continued</a:t>
            </a:r>
            <a:endParaRPr lang="en-US" dirty="0"/>
          </a:p>
        </p:txBody>
      </p:sp>
      <p:sp>
        <p:nvSpPr>
          <p:cNvPr id="3" name="Content Placeholder 2"/>
          <p:cNvSpPr>
            <a:spLocks noGrp="1"/>
          </p:cNvSpPr>
          <p:nvPr>
            <p:ph idx="1"/>
          </p:nvPr>
        </p:nvSpPr>
        <p:spPr/>
        <p:txBody>
          <a:bodyPr>
            <a:normAutofit fontScale="92500" lnSpcReduction="20000"/>
          </a:bodyPr>
          <a:lstStyle/>
          <a:p>
            <a:pPr lvl="2"/>
            <a:r>
              <a:rPr lang="en-US" dirty="0"/>
              <a:t>An audio recording 90% or more of which is a spoken reading of a printed book</a:t>
            </a:r>
          </a:p>
          <a:p>
            <a:pPr lvl="2"/>
            <a:r>
              <a:rPr lang="en-US" dirty="0"/>
              <a:t>Bound or unbound printed version of scripture of any religion</a:t>
            </a:r>
          </a:p>
          <a:p>
            <a:pPr lvl="2"/>
            <a:r>
              <a:rPr lang="en-US" dirty="0"/>
              <a:t>Magazines, periodicals that are obtained by subscription AND in which 5% or less of the total printed space is advertising</a:t>
            </a:r>
          </a:p>
          <a:p>
            <a:pPr lvl="1"/>
            <a:r>
              <a:rPr lang="en-US" dirty="0"/>
              <a:t>Do not use this option for (Use the Normal HST Rebate):</a:t>
            </a:r>
          </a:p>
          <a:p>
            <a:pPr lvl="2"/>
            <a:r>
              <a:rPr lang="en-US" dirty="0"/>
              <a:t>Books that are in electronic format (e.g. a CD)</a:t>
            </a:r>
          </a:p>
          <a:p>
            <a:pPr lvl="2"/>
            <a:r>
              <a:rPr lang="en-US" dirty="0"/>
              <a:t>Newspaper, magazine</a:t>
            </a:r>
          </a:p>
          <a:p>
            <a:pPr lvl="2"/>
            <a:r>
              <a:rPr lang="en-US" dirty="0"/>
              <a:t>Periodical acquired otherwise than by way of subscription</a:t>
            </a:r>
          </a:p>
          <a:p>
            <a:pPr lvl="2"/>
            <a:r>
              <a:rPr lang="en-US" dirty="0"/>
              <a:t>Agenda, calendar, timetable </a:t>
            </a:r>
          </a:p>
          <a:p>
            <a:pPr lvl="1"/>
            <a:r>
              <a:rPr lang="en-US" dirty="0"/>
              <a:t>Further guidance can be found at: </a:t>
            </a:r>
            <a:r>
              <a:rPr lang="en-US" u="sng" dirty="0">
                <a:hlinkClick r:id="rId2"/>
              </a:rPr>
              <a:t>http://www.cra-arc.gc.ca/E/pub/gm/13-4/13-4-e.html#P237_24920</a:t>
            </a:r>
            <a:endParaRPr lang="en-US" dirty="0"/>
          </a:p>
          <a:p>
            <a:r>
              <a:rPr lang="en-US" b="1" u="sng" dirty="0"/>
              <a:t>Questions and Contact Information:</a:t>
            </a:r>
            <a:endParaRPr lang="en-US" dirty="0"/>
          </a:p>
          <a:p>
            <a:r>
              <a:rPr lang="en-US" dirty="0"/>
              <a:t>Any questions, visit the HST Guidance found here: </a:t>
            </a:r>
            <a:r>
              <a:rPr lang="en-US" u="sng" dirty="0">
                <a:hlinkClick r:id="rId3"/>
              </a:rPr>
              <a:t>http://www.queensu.ca/financialservices/procedures/gsthst/hst-expenses-hst-paid</a:t>
            </a:r>
            <a:endParaRPr lang="en-US" dirty="0"/>
          </a:p>
          <a:p>
            <a:r>
              <a:rPr lang="en-US" dirty="0"/>
              <a:t>Or, contact </a:t>
            </a:r>
            <a:r>
              <a:rPr lang="en-US" u="sng" dirty="0">
                <a:hlinkClick r:id="rId4"/>
              </a:rPr>
              <a:t>hsthelp@queensu.ca</a:t>
            </a:r>
            <a:r>
              <a:rPr lang="en-US" dirty="0"/>
              <a:t> or Financial Services Office at x 32050</a:t>
            </a:r>
          </a:p>
          <a:p>
            <a:endParaRPr lang="en-US" dirty="0"/>
          </a:p>
        </p:txBody>
      </p:sp>
    </p:spTree>
    <p:extLst>
      <p:ext uri="{BB962C8B-B14F-4D97-AF65-F5344CB8AC3E}">
        <p14:creationId xmlns:p14="http://schemas.microsoft.com/office/powerpoint/2010/main" val="31560461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81000"/>
            <a:ext cx="8229600" cy="990600"/>
          </a:xfrm>
        </p:spPr>
        <p:txBody>
          <a:bodyPr>
            <a:normAutofit fontScale="90000"/>
          </a:bodyPr>
          <a:lstStyle/>
          <a:p>
            <a:r>
              <a:rPr lang="en-US" sz="3200" dirty="0" smtClean="0"/>
              <a:t>CentreSuite: Updating and Printing Expense </a:t>
            </a:r>
            <a:r>
              <a:rPr lang="en-US" sz="3200" dirty="0"/>
              <a:t>R</a:t>
            </a:r>
            <a:r>
              <a:rPr lang="en-US" sz="3200" dirty="0" smtClean="0"/>
              <a:t>eports (continued) </a:t>
            </a:r>
            <a:endParaRPr lang="en-US" sz="3200" dirty="0"/>
          </a:p>
        </p:txBody>
      </p:sp>
      <p:sp>
        <p:nvSpPr>
          <p:cNvPr id="2" name="Content Placeholder 1"/>
          <p:cNvSpPr>
            <a:spLocks noGrp="1"/>
          </p:cNvSpPr>
          <p:nvPr>
            <p:ph idx="1"/>
          </p:nvPr>
        </p:nvSpPr>
        <p:spPr>
          <a:xfrm>
            <a:off x="457199" y="1288376"/>
            <a:ext cx="7620001" cy="1073823"/>
          </a:xfrm>
        </p:spPr>
        <p:txBody>
          <a:bodyPr>
            <a:normAutofit/>
          </a:bodyPr>
          <a:lstStyle/>
          <a:p>
            <a:pPr marL="0" indent="0">
              <a:buNone/>
            </a:pPr>
            <a:r>
              <a:rPr lang="en-US" sz="1600" dirty="0"/>
              <a:t>4</a:t>
            </a:r>
            <a:r>
              <a:rPr lang="en-US" sz="1600" dirty="0" smtClean="0"/>
              <a:t>. Once descriptions are added and coding has been completed. Please ensure to </a:t>
            </a:r>
            <a:r>
              <a:rPr lang="en-US" sz="1600" b="1" dirty="0" smtClean="0"/>
              <a:t>save</a:t>
            </a:r>
            <a:r>
              <a:rPr lang="en-US" sz="1600" dirty="0" smtClean="0"/>
              <a:t> expense report during this process, in order not to loose any information. </a:t>
            </a:r>
          </a:p>
          <a:p>
            <a:pPr marL="0" indent="0">
              <a:buNone/>
            </a:pPr>
            <a:endParaRPr lang="en-US" sz="1600" dirty="0"/>
          </a:p>
          <a:p>
            <a:pPr marL="0" indent="0">
              <a:buNone/>
            </a:pPr>
            <a:endParaRPr lang="en-US" sz="1600" dirty="0" smtClean="0"/>
          </a:p>
        </p:txBody>
      </p:sp>
      <p:sp>
        <p:nvSpPr>
          <p:cNvPr id="8" name="Content Placeholder 1"/>
          <p:cNvSpPr txBox="1">
            <a:spLocks/>
          </p:cNvSpPr>
          <p:nvPr/>
        </p:nvSpPr>
        <p:spPr>
          <a:xfrm>
            <a:off x="454839" y="1850869"/>
            <a:ext cx="7811932" cy="615177"/>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Font typeface="Arial" pitchFamily="34" charset="0"/>
              <a:buNone/>
            </a:pPr>
            <a:r>
              <a:rPr lang="en-US" sz="1600" dirty="0"/>
              <a:t>5</a:t>
            </a:r>
            <a:r>
              <a:rPr lang="en-US" sz="1600" dirty="0" smtClean="0"/>
              <a:t>. To print the expense report click on “Print Expense Report,”</a:t>
            </a:r>
            <a:r>
              <a:rPr lang="en-US" sz="1600" dirty="0"/>
              <a:t> </a:t>
            </a:r>
            <a:r>
              <a:rPr lang="en-US" sz="1600" dirty="0" smtClean="0"/>
              <a:t>and the report will open as a ‘.PDF’ where it can then be printed and forwarded with receipts or invoices attached. </a:t>
            </a:r>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4889" y="2466046"/>
            <a:ext cx="6286500" cy="1057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21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3443130"/>
            <a:ext cx="8763000" cy="4958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379819" y="4114800"/>
            <a:ext cx="8612961" cy="830997"/>
          </a:xfrm>
          <a:prstGeom prst="rect">
            <a:avLst/>
          </a:prstGeom>
          <a:noFill/>
        </p:spPr>
        <p:txBody>
          <a:bodyPr wrap="square" rtlCol="0">
            <a:spAutoFit/>
          </a:bodyPr>
          <a:lstStyle/>
          <a:p>
            <a:r>
              <a:rPr lang="en-US" sz="1600" dirty="0"/>
              <a:t>6. </a:t>
            </a:r>
            <a:r>
              <a:rPr lang="en-US" sz="1600" dirty="0" smtClean="0"/>
              <a:t>Finally, review </a:t>
            </a:r>
            <a:r>
              <a:rPr lang="en-US" sz="1600" dirty="0"/>
              <a:t>the printed expense </a:t>
            </a:r>
            <a:r>
              <a:rPr lang="en-US" sz="1600" dirty="0" smtClean="0"/>
              <a:t>report, and on the bottom of the last page print your name, add signature, and date the report with the date it was submitted to your approver. bottom </a:t>
            </a:r>
            <a:r>
              <a:rPr lang="en-US" sz="1600" dirty="0"/>
              <a:t>of the </a:t>
            </a:r>
            <a:r>
              <a:rPr lang="en-US" sz="1600" dirty="0" smtClean="0"/>
              <a:t>page on your Expense Report. </a:t>
            </a:r>
            <a:endParaRPr lang="en-US" sz="1600" dirty="0"/>
          </a:p>
        </p:txBody>
      </p:sp>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2713" y="4945797"/>
            <a:ext cx="7219950" cy="1562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611056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Dates</a:t>
            </a:r>
            <a:endParaRPr lang="en-US" dirty="0"/>
          </a:p>
        </p:txBody>
      </p:sp>
      <p:sp>
        <p:nvSpPr>
          <p:cNvPr id="3" name="Content Placeholder 2"/>
          <p:cNvSpPr>
            <a:spLocks noGrp="1"/>
          </p:cNvSpPr>
          <p:nvPr>
            <p:ph idx="1"/>
          </p:nvPr>
        </p:nvSpPr>
        <p:spPr/>
        <p:txBody>
          <a:bodyPr/>
          <a:lstStyle/>
          <a:p>
            <a:r>
              <a:rPr lang="en-US" dirty="0" smtClean="0"/>
              <a:t>Last Day to use the US Bank Visa card is </a:t>
            </a:r>
            <a:r>
              <a:rPr lang="en-US" dirty="0" smtClean="0">
                <a:solidFill>
                  <a:srgbClr val="FF0000"/>
                </a:solidFill>
              </a:rPr>
              <a:t>August 11, 2016.</a:t>
            </a:r>
            <a:r>
              <a:rPr lang="en-US" dirty="0" smtClean="0"/>
              <a:t>  After this date transactions on the US Bank Visa will be </a:t>
            </a:r>
            <a:r>
              <a:rPr lang="en-US" dirty="0" smtClean="0">
                <a:solidFill>
                  <a:srgbClr val="FF0000"/>
                </a:solidFill>
              </a:rPr>
              <a:t>declined</a:t>
            </a:r>
            <a:r>
              <a:rPr lang="en-US" dirty="0" smtClean="0"/>
              <a:t>.  </a:t>
            </a:r>
            <a:r>
              <a:rPr lang="en-US" dirty="0"/>
              <a:t>M</a:t>
            </a:r>
            <a:r>
              <a:rPr lang="en-US" dirty="0" smtClean="0"/>
              <a:t>ake sure to contact any suppliers who automatically debit your card with your new Scotiabank card number before this date.</a:t>
            </a:r>
          </a:p>
          <a:p>
            <a:pPr marL="0" indent="0">
              <a:buNone/>
            </a:pPr>
            <a:endParaRPr lang="en-US" dirty="0" smtClean="0"/>
          </a:p>
          <a:p>
            <a:r>
              <a:rPr lang="en-US" dirty="0" smtClean="0"/>
              <a:t>First day to start using your new Scotiabank Visa card is </a:t>
            </a:r>
            <a:r>
              <a:rPr lang="en-US" dirty="0" smtClean="0">
                <a:solidFill>
                  <a:srgbClr val="00B050"/>
                </a:solidFill>
              </a:rPr>
              <a:t>August 12</a:t>
            </a:r>
            <a:r>
              <a:rPr lang="en-US" baseline="30000" dirty="0" smtClean="0">
                <a:solidFill>
                  <a:srgbClr val="00B050"/>
                </a:solidFill>
              </a:rPr>
              <a:t>th</a:t>
            </a:r>
            <a:r>
              <a:rPr lang="en-US" dirty="0" smtClean="0">
                <a:solidFill>
                  <a:srgbClr val="00B050"/>
                </a:solidFill>
              </a:rPr>
              <a:t>, 2016.</a:t>
            </a:r>
          </a:p>
          <a:p>
            <a:endParaRPr lang="en-US" dirty="0">
              <a:solidFill>
                <a:srgbClr val="00B050"/>
              </a:solidFill>
            </a:endParaRPr>
          </a:p>
          <a:p>
            <a:r>
              <a:rPr lang="en-US" dirty="0" smtClean="0">
                <a:solidFill>
                  <a:schemeClr val="tx1">
                    <a:lumMod val="95000"/>
                    <a:lumOff val="5000"/>
                  </a:schemeClr>
                </a:solidFill>
              </a:rPr>
              <a:t>On the August 20</a:t>
            </a:r>
            <a:r>
              <a:rPr lang="en-US" baseline="30000" dirty="0" smtClean="0">
                <a:solidFill>
                  <a:schemeClr val="tx1">
                    <a:lumMod val="95000"/>
                    <a:lumOff val="5000"/>
                  </a:schemeClr>
                </a:solidFill>
              </a:rPr>
              <a:t>th</a:t>
            </a:r>
            <a:r>
              <a:rPr lang="en-US" dirty="0" smtClean="0">
                <a:solidFill>
                  <a:schemeClr val="tx1">
                    <a:lumMod val="95000"/>
                    <a:lumOff val="5000"/>
                  </a:schemeClr>
                </a:solidFill>
              </a:rPr>
              <a:t> cycle, depending on when you have used your card, you may have to reconcile in </a:t>
            </a:r>
            <a:r>
              <a:rPr lang="en-US" dirty="0" smtClean="0">
                <a:solidFill>
                  <a:srgbClr val="FF0000"/>
                </a:solidFill>
              </a:rPr>
              <a:t>both</a:t>
            </a:r>
            <a:r>
              <a:rPr lang="en-US" dirty="0" smtClean="0">
                <a:solidFill>
                  <a:schemeClr val="tx1">
                    <a:lumMod val="95000"/>
                    <a:lumOff val="5000"/>
                  </a:schemeClr>
                </a:solidFill>
              </a:rPr>
              <a:t> the US Bank Access Online an Scotiabank’s </a:t>
            </a:r>
            <a:r>
              <a:rPr lang="en-US" dirty="0" err="1" smtClean="0">
                <a:solidFill>
                  <a:schemeClr val="tx1">
                    <a:lumMod val="95000"/>
                    <a:lumOff val="5000"/>
                  </a:schemeClr>
                </a:solidFill>
              </a:rPr>
              <a:t>CentreSuite</a:t>
            </a:r>
            <a:r>
              <a:rPr lang="en-US" dirty="0" smtClean="0">
                <a:solidFill>
                  <a:schemeClr val="tx1">
                    <a:lumMod val="95000"/>
                    <a:lumOff val="5000"/>
                  </a:schemeClr>
                </a:solidFill>
              </a:rPr>
              <a:t>.  </a:t>
            </a:r>
            <a:endParaRPr lang="en-US" dirty="0">
              <a:solidFill>
                <a:schemeClr val="tx1">
                  <a:lumMod val="95000"/>
                  <a:lumOff val="5000"/>
                </a:schemeClr>
              </a:solidFill>
            </a:endParaRPr>
          </a:p>
        </p:txBody>
      </p:sp>
    </p:spTree>
    <p:extLst>
      <p:ext uri="{BB962C8B-B14F-4D97-AF65-F5344CB8AC3E}">
        <p14:creationId xmlns:p14="http://schemas.microsoft.com/office/powerpoint/2010/main" val="21405823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NEXT</a:t>
            </a:r>
            <a:endParaRPr lang="en-US" dirty="0"/>
          </a:p>
        </p:txBody>
      </p:sp>
      <p:sp>
        <p:nvSpPr>
          <p:cNvPr id="3" name="Content Placeholder 2"/>
          <p:cNvSpPr>
            <a:spLocks noGrp="1"/>
          </p:cNvSpPr>
          <p:nvPr>
            <p:ph idx="1"/>
          </p:nvPr>
        </p:nvSpPr>
        <p:spPr/>
        <p:txBody>
          <a:bodyPr>
            <a:normAutofit/>
          </a:bodyPr>
          <a:lstStyle/>
          <a:p>
            <a:r>
              <a:rPr lang="en-US" dirty="0">
                <a:cs typeface="Arial" panose="020B0604020202020204" pitchFamily="34" charset="0"/>
              </a:rPr>
              <a:t>Next phase of the procurement card program </a:t>
            </a:r>
          </a:p>
          <a:p>
            <a:pPr lvl="1"/>
            <a:r>
              <a:rPr lang="en-US" sz="2400" dirty="0">
                <a:cs typeface="Arial" panose="020B0604020202020204" pitchFamily="34" charset="0"/>
              </a:rPr>
              <a:t>T</a:t>
            </a:r>
            <a:r>
              <a:rPr lang="en-US" sz="2400" dirty="0" smtClean="0">
                <a:cs typeface="Arial" panose="020B0604020202020204" pitchFamily="34" charset="0"/>
              </a:rPr>
              <a:t>ravel </a:t>
            </a:r>
            <a:r>
              <a:rPr lang="en-US" sz="2400" dirty="0">
                <a:cs typeface="Arial" panose="020B0604020202020204" pitchFamily="34" charset="0"/>
              </a:rPr>
              <a:t>cards roll out in </a:t>
            </a:r>
            <a:r>
              <a:rPr lang="en-US" sz="2400" dirty="0" smtClean="0">
                <a:cs typeface="Arial" panose="020B0604020202020204" pitchFamily="34" charset="0"/>
              </a:rPr>
              <a:t>2017</a:t>
            </a:r>
          </a:p>
          <a:p>
            <a:pPr lvl="1"/>
            <a:endParaRPr lang="en-US" sz="2400" dirty="0">
              <a:cs typeface="Arial" panose="020B0604020202020204" pitchFamily="34" charset="0"/>
            </a:endParaRPr>
          </a:p>
          <a:p>
            <a:r>
              <a:rPr lang="en-US" dirty="0">
                <a:cs typeface="Arial" panose="020B0604020202020204" pitchFamily="34" charset="0"/>
              </a:rPr>
              <a:t>Policy Changes </a:t>
            </a:r>
          </a:p>
          <a:p>
            <a:pPr lvl="1"/>
            <a:r>
              <a:rPr lang="en-US" sz="2400" dirty="0">
                <a:cs typeface="Arial" panose="020B0604020202020204" pitchFamily="34" charset="0"/>
              </a:rPr>
              <a:t> In support of IT equipment purchase</a:t>
            </a:r>
          </a:p>
          <a:p>
            <a:pPr lvl="1"/>
            <a:r>
              <a:rPr lang="en-US" sz="2400" dirty="0">
                <a:cs typeface="Arial" panose="020B0604020202020204" pitchFamily="34" charset="0"/>
              </a:rPr>
              <a:t> </a:t>
            </a:r>
            <a:r>
              <a:rPr lang="en-US" sz="2400" dirty="0" smtClean="0">
                <a:cs typeface="Arial" panose="020B0604020202020204" pitchFamily="34" charset="0"/>
              </a:rPr>
              <a:t>Adding </a:t>
            </a:r>
            <a:r>
              <a:rPr lang="en-US" sz="2400" dirty="0">
                <a:cs typeface="Arial" panose="020B0604020202020204" pitchFamily="34" charset="0"/>
              </a:rPr>
              <a:t>Rental Cars to P Card </a:t>
            </a:r>
            <a:r>
              <a:rPr lang="en-US" sz="2400" dirty="0" smtClean="0">
                <a:cs typeface="Arial" panose="020B0604020202020204" pitchFamily="34" charset="0"/>
              </a:rPr>
              <a:t>Use</a:t>
            </a:r>
          </a:p>
          <a:p>
            <a:pPr lvl="1"/>
            <a:endParaRPr lang="en-US" sz="2400" dirty="0">
              <a:cs typeface="Arial" panose="020B0604020202020204" pitchFamily="34" charset="0"/>
            </a:endParaRPr>
          </a:p>
          <a:p>
            <a:r>
              <a:rPr lang="en-US" dirty="0">
                <a:cs typeface="Arial" panose="020B0604020202020204" pitchFamily="34" charset="0"/>
              </a:rPr>
              <a:t>E-Procurement ( </a:t>
            </a:r>
            <a:r>
              <a:rPr lang="en-US" dirty="0" err="1">
                <a:cs typeface="Arial" panose="020B0604020202020204" pitchFamily="34" charset="0"/>
              </a:rPr>
              <a:t>SciQuest</a:t>
            </a:r>
            <a:r>
              <a:rPr lang="en-US" dirty="0">
                <a:cs typeface="Arial" panose="020B0604020202020204" pitchFamily="34" charset="0"/>
              </a:rPr>
              <a:t> ) go live May </a:t>
            </a:r>
            <a:r>
              <a:rPr lang="en-US" dirty="0" smtClean="0">
                <a:cs typeface="Arial" panose="020B0604020202020204" pitchFamily="34" charset="0"/>
              </a:rPr>
              <a:t>2017</a:t>
            </a:r>
          </a:p>
          <a:p>
            <a:endParaRPr lang="en-US" dirty="0">
              <a:cs typeface="Arial" panose="020B0604020202020204" pitchFamily="34" charset="0"/>
            </a:endParaRPr>
          </a:p>
          <a:p>
            <a:r>
              <a:rPr lang="en-US" dirty="0">
                <a:cs typeface="Arial" panose="020B0604020202020204" pitchFamily="34" charset="0"/>
              </a:rPr>
              <a:t>Additional </a:t>
            </a:r>
            <a:r>
              <a:rPr lang="en-US" dirty="0" smtClean="0">
                <a:cs typeface="Arial" panose="020B0604020202020204" pitchFamily="34" charset="0"/>
              </a:rPr>
              <a:t>IT Support </a:t>
            </a:r>
            <a:r>
              <a:rPr lang="en-US" dirty="0">
                <a:cs typeface="Arial" panose="020B0604020202020204" pitchFamily="34" charset="0"/>
              </a:rPr>
              <a:t>on queries – Ryan </a:t>
            </a:r>
            <a:r>
              <a:rPr lang="en-US" dirty="0" err="1">
                <a:cs typeface="Arial" panose="020B0604020202020204" pitchFamily="34" charset="0"/>
              </a:rPr>
              <a:t>Luney</a:t>
            </a:r>
            <a:r>
              <a:rPr lang="en-US" dirty="0">
                <a:cs typeface="Arial" panose="020B0604020202020204" pitchFamily="34" charset="0"/>
              </a:rPr>
              <a:t> </a:t>
            </a:r>
            <a:r>
              <a:rPr lang="en-US" dirty="0" smtClean="0">
                <a:hlinkClick r:id="rId2"/>
              </a:rPr>
              <a:t>luneyr@queensu.ca</a:t>
            </a:r>
            <a:r>
              <a:rPr lang="en-US" dirty="0" smtClean="0"/>
              <a:t> or </a:t>
            </a:r>
            <a:r>
              <a:rPr lang="en-US" dirty="0" err="1" smtClean="0"/>
              <a:t>ext</a:t>
            </a:r>
            <a:r>
              <a:rPr lang="en-US" dirty="0" smtClean="0"/>
              <a:t> 33007</a:t>
            </a:r>
            <a:endParaRPr lang="en-US" dirty="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11071690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Things to remember</a:t>
            </a:r>
            <a:endParaRPr lang="en-US" dirty="0"/>
          </a:p>
        </p:txBody>
      </p:sp>
      <p:sp>
        <p:nvSpPr>
          <p:cNvPr id="3" name="Content Placeholder 2"/>
          <p:cNvSpPr>
            <a:spLocks noGrp="1"/>
          </p:cNvSpPr>
          <p:nvPr>
            <p:ph idx="1"/>
          </p:nvPr>
        </p:nvSpPr>
        <p:spPr/>
        <p:txBody>
          <a:bodyPr>
            <a:normAutofit lnSpcReduction="10000"/>
          </a:bodyPr>
          <a:lstStyle/>
          <a:p>
            <a:pPr marL="0" indent="0" algn="ctr">
              <a:buNone/>
            </a:pPr>
            <a:endParaRPr lang="en-US" dirty="0" smtClean="0"/>
          </a:p>
          <a:p>
            <a:pPr marL="0" indent="0" algn="ctr">
              <a:buNone/>
            </a:pPr>
            <a:r>
              <a:rPr lang="en-US" dirty="0" smtClean="0"/>
              <a:t>Scotiabank </a:t>
            </a:r>
            <a:r>
              <a:rPr lang="en-US" dirty="0" smtClean="0"/>
              <a:t>Card Service Centre</a:t>
            </a:r>
          </a:p>
          <a:p>
            <a:pPr marL="0" indent="0" algn="ctr">
              <a:buNone/>
            </a:pPr>
            <a:r>
              <a:rPr lang="en-US" dirty="0" smtClean="0"/>
              <a:t>1-888-823-9657  </a:t>
            </a:r>
          </a:p>
          <a:p>
            <a:pPr marL="0" indent="0" algn="ctr">
              <a:buNone/>
            </a:pPr>
            <a:r>
              <a:rPr lang="en-US" dirty="0" smtClean="0"/>
              <a:t>  outside Canada </a:t>
            </a:r>
            <a:r>
              <a:rPr lang="en-US" dirty="0" smtClean="0"/>
              <a:t>1-416-750-6138</a:t>
            </a:r>
            <a:endParaRPr lang="en-US" dirty="0" smtClean="0"/>
          </a:p>
          <a:p>
            <a:pPr marL="0" indent="0" algn="ctr">
              <a:buNone/>
            </a:pPr>
            <a:r>
              <a:rPr lang="en-US" dirty="0" smtClean="0"/>
              <a:t>for card declines, lost or stolen cards, and </a:t>
            </a:r>
            <a:r>
              <a:rPr lang="en-US" dirty="0" smtClean="0"/>
              <a:t>frauds password resets.</a:t>
            </a:r>
          </a:p>
          <a:p>
            <a:pPr marL="0" indent="0" algn="ctr">
              <a:buNone/>
            </a:pPr>
            <a:endParaRPr lang="en-US" dirty="0" smtClean="0"/>
          </a:p>
          <a:p>
            <a:pPr marL="0" indent="0" algn="ctr">
              <a:buNone/>
            </a:pPr>
            <a:r>
              <a:rPr lang="en-US" dirty="0" smtClean="0">
                <a:solidFill>
                  <a:srgbClr val="FF0000"/>
                </a:solidFill>
              </a:rPr>
              <a:t>LAST DAY TO USE US BANK CARDS AUGUST 11TH</a:t>
            </a:r>
            <a:endParaRPr lang="en-US" dirty="0" smtClean="0">
              <a:solidFill>
                <a:srgbClr val="FF0000"/>
              </a:solidFill>
            </a:endParaRPr>
          </a:p>
          <a:p>
            <a:pPr marL="0" indent="0" algn="ctr">
              <a:buNone/>
            </a:pPr>
            <a:r>
              <a:rPr lang="en-US" dirty="0" smtClean="0"/>
              <a:t>    </a:t>
            </a:r>
            <a:endParaRPr lang="en-US" dirty="0"/>
          </a:p>
          <a:p>
            <a:pPr marL="0" indent="0" algn="ctr">
              <a:buNone/>
            </a:pPr>
            <a:r>
              <a:rPr lang="en-US" b="1" dirty="0" smtClean="0"/>
              <a:t>FIRST DAY TO USE NEW CARDS AUGUST 12TH</a:t>
            </a:r>
            <a:r>
              <a:rPr lang="en-US" dirty="0" smtClean="0"/>
              <a:t>    </a:t>
            </a:r>
          </a:p>
          <a:p>
            <a:pPr marL="0" indent="0" algn="ctr">
              <a:buNone/>
            </a:pPr>
            <a:endParaRPr lang="en-US" dirty="0" smtClean="0">
              <a:solidFill>
                <a:srgbClr val="92D050"/>
              </a:solidFill>
            </a:endParaRPr>
          </a:p>
          <a:p>
            <a:pPr marL="0" indent="0" algn="ctr">
              <a:buNone/>
            </a:pPr>
            <a:r>
              <a:rPr lang="en-US" u="sng" dirty="0">
                <a:hlinkClick r:id="rId2"/>
              </a:rPr>
              <a:t>https://www.centresuite.com/centre?Scotiabank2280</a:t>
            </a:r>
            <a:endParaRPr lang="en-US" u="sng" dirty="0"/>
          </a:p>
          <a:p>
            <a:pPr marL="0" indent="0" algn="ctr">
              <a:buNone/>
            </a:pPr>
            <a:endParaRPr lang="en-US" dirty="0">
              <a:solidFill>
                <a:srgbClr val="92D050"/>
              </a:solidFill>
            </a:endParaRPr>
          </a:p>
        </p:txBody>
      </p:sp>
    </p:spTree>
    <p:extLst>
      <p:ext uri="{BB962C8B-B14F-4D97-AF65-F5344CB8AC3E}">
        <p14:creationId xmlns:p14="http://schemas.microsoft.com/office/powerpoint/2010/main" val="30470695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the change</a:t>
            </a:r>
            <a:endParaRPr lang="en-US" dirty="0"/>
          </a:p>
        </p:txBody>
      </p:sp>
      <p:sp>
        <p:nvSpPr>
          <p:cNvPr id="3" name="Content Placeholder 2"/>
          <p:cNvSpPr>
            <a:spLocks noGrp="1"/>
          </p:cNvSpPr>
          <p:nvPr>
            <p:ph idx="1"/>
          </p:nvPr>
        </p:nvSpPr>
        <p:spPr/>
        <p:txBody>
          <a:bodyPr/>
          <a:lstStyle/>
          <a:p>
            <a:r>
              <a:rPr lang="en-US" dirty="0" smtClean="0"/>
              <a:t>End of the contract with US Bank and we need to be BPS compliant</a:t>
            </a:r>
          </a:p>
          <a:p>
            <a:pPr marL="0" indent="0">
              <a:buNone/>
            </a:pPr>
            <a:endParaRPr lang="en-US" dirty="0" smtClean="0"/>
          </a:p>
          <a:p>
            <a:r>
              <a:rPr lang="en-US" dirty="0" smtClean="0"/>
              <a:t>Update software platform</a:t>
            </a:r>
          </a:p>
          <a:p>
            <a:pPr marL="0" indent="0">
              <a:buNone/>
            </a:pPr>
            <a:endParaRPr lang="en-US" dirty="0" smtClean="0"/>
          </a:p>
          <a:p>
            <a:r>
              <a:rPr lang="en-US" dirty="0" smtClean="0"/>
              <a:t>Improvements in how we calculate taxes on the p-card</a:t>
            </a:r>
          </a:p>
          <a:p>
            <a:pPr marL="0" indent="0">
              <a:buNone/>
            </a:pPr>
            <a:endParaRPr lang="en-US" dirty="0" smtClean="0"/>
          </a:p>
          <a:p>
            <a:r>
              <a:rPr lang="en-US" dirty="0" smtClean="0"/>
              <a:t>Increase efficiencies</a:t>
            </a:r>
          </a:p>
          <a:p>
            <a:pPr marL="0" indent="0">
              <a:buNone/>
            </a:pPr>
            <a:endParaRPr lang="en-US" dirty="0"/>
          </a:p>
        </p:txBody>
      </p:sp>
    </p:spTree>
    <p:extLst>
      <p:ext uri="{BB962C8B-B14F-4D97-AF65-F5344CB8AC3E}">
        <p14:creationId xmlns:p14="http://schemas.microsoft.com/office/powerpoint/2010/main" val="12190656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Access for Ontarians with Disabilities Act  (AODA)</a:t>
            </a:r>
            <a:endParaRPr lang="en-US" dirty="0"/>
          </a:p>
        </p:txBody>
      </p:sp>
      <p:sp>
        <p:nvSpPr>
          <p:cNvPr id="3" name="Content Placeholder 2"/>
          <p:cNvSpPr>
            <a:spLocks noGrp="1"/>
          </p:cNvSpPr>
          <p:nvPr>
            <p:ph idx="1"/>
          </p:nvPr>
        </p:nvSpPr>
        <p:spPr/>
        <p:txBody>
          <a:bodyPr/>
          <a:lstStyle/>
          <a:p>
            <a:pPr marL="0" indent="0">
              <a:buNone/>
            </a:pPr>
            <a:r>
              <a:rPr lang="en-US" dirty="0"/>
              <a:t>As per Ontario Regulation 191/11 made under the Accessibility </a:t>
            </a:r>
            <a:endParaRPr lang="en-US" dirty="0" smtClean="0"/>
          </a:p>
          <a:p>
            <a:pPr marL="0" indent="0">
              <a:buNone/>
            </a:pPr>
            <a:endParaRPr lang="en-US" dirty="0" smtClean="0"/>
          </a:p>
          <a:p>
            <a:pPr marL="0" indent="0">
              <a:buNone/>
            </a:pPr>
            <a:r>
              <a:rPr lang="en-US" dirty="0" smtClean="0"/>
              <a:t>for </a:t>
            </a:r>
            <a:r>
              <a:rPr lang="en-US" dirty="0"/>
              <a:t>Ontarians with Disabilities Act, 2005, Queen's will </a:t>
            </a:r>
            <a:r>
              <a:rPr lang="en-US" dirty="0" smtClean="0"/>
              <a:t>incorporate</a:t>
            </a:r>
          </a:p>
          <a:p>
            <a:pPr marL="0" indent="0">
              <a:buNone/>
            </a:pPr>
            <a:endParaRPr lang="en-US" dirty="0" smtClean="0"/>
          </a:p>
          <a:p>
            <a:pPr marL="0" indent="0">
              <a:buNone/>
            </a:pPr>
            <a:r>
              <a:rPr lang="en-US" dirty="0" smtClean="0"/>
              <a:t>accessibility </a:t>
            </a:r>
            <a:r>
              <a:rPr lang="en-US" dirty="0"/>
              <a:t>criteria and features when procuring, goods, </a:t>
            </a:r>
            <a:endParaRPr lang="en-US" dirty="0" smtClean="0"/>
          </a:p>
          <a:p>
            <a:pPr marL="0" indent="0">
              <a:buNone/>
            </a:pPr>
            <a:endParaRPr lang="en-US" dirty="0" smtClean="0"/>
          </a:p>
          <a:p>
            <a:pPr marL="0" indent="0">
              <a:buNone/>
            </a:pPr>
            <a:r>
              <a:rPr lang="en-US" dirty="0" smtClean="0"/>
              <a:t>services </a:t>
            </a:r>
            <a:r>
              <a:rPr lang="en-US" dirty="0"/>
              <a:t>and facilities, except where it is not practical to do so</a:t>
            </a:r>
            <a:r>
              <a:rPr lang="en-US" dirty="0" smtClean="0"/>
              <a:t>.</a:t>
            </a:r>
          </a:p>
          <a:p>
            <a:pPr marL="0" indent="0">
              <a:buNone/>
            </a:pPr>
            <a:r>
              <a:rPr lang="en-US" dirty="0"/>
              <a:t> </a:t>
            </a:r>
          </a:p>
          <a:p>
            <a:pPr marL="0" indent="0">
              <a:buNone/>
            </a:pPr>
            <a:endParaRPr lang="en-US" dirty="0"/>
          </a:p>
        </p:txBody>
      </p:sp>
    </p:spTree>
    <p:extLst>
      <p:ext uri="{BB962C8B-B14F-4D97-AF65-F5344CB8AC3E}">
        <p14:creationId xmlns:p14="http://schemas.microsoft.com/office/powerpoint/2010/main" val="10276255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to Incorporate Accessible Features</a:t>
            </a:r>
            <a:endParaRPr lang="en-US" dirty="0"/>
          </a:p>
        </p:txBody>
      </p:sp>
      <p:sp>
        <p:nvSpPr>
          <p:cNvPr id="3" name="Content Placeholder 2"/>
          <p:cNvSpPr>
            <a:spLocks noGrp="1"/>
          </p:cNvSpPr>
          <p:nvPr>
            <p:ph idx="1"/>
          </p:nvPr>
        </p:nvSpPr>
        <p:spPr/>
        <p:txBody>
          <a:bodyPr>
            <a:normAutofit lnSpcReduction="10000"/>
          </a:bodyPr>
          <a:lstStyle/>
          <a:p>
            <a:pPr marL="0" lvl="0" indent="0" eaLnBrk="0" fontAlgn="base" hangingPunct="0">
              <a:spcBef>
                <a:spcPct val="0"/>
              </a:spcBef>
              <a:spcAft>
                <a:spcPct val="0"/>
              </a:spcAft>
              <a:buClrTx/>
              <a:buSzTx/>
              <a:buNone/>
            </a:pPr>
            <a:r>
              <a:rPr lang="en-US" altLang="en-US" dirty="0"/>
              <a:t>Description of features promoting accessibility, examples include but are not limited to: </a:t>
            </a:r>
          </a:p>
          <a:p>
            <a:pPr marL="0" lvl="0" indent="0" eaLnBrk="0" fontAlgn="base" hangingPunct="0">
              <a:spcBef>
                <a:spcPct val="0"/>
              </a:spcBef>
              <a:spcAft>
                <a:spcPct val="0"/>
              </a:spcAft>
              <a:buClrTx/>
              <a:buSzTx/>
              <a:buNone/>
            </a:pPr>
            <a:endParaRPr lang="en-US" altLang="en-US" dirty="0"/>
          </a:p>
          <a:p>
            <a:pPr marL="227013" lvl="1" indent="0" eaLnBrk="0" fontAlgn="base" hangingPunct="0">
              <a:spcBef>
                <a:spcPct val="0"/>
              </a:spcBef>
              <a:spcAft>
                <a:spcPct val="0"/>
              </a:spcAft>
              <a:buFontTx/>
              <a:buChar char="•"/>
            </a:pPr>
            <a:r>
              <a:rPr lang="en-US" altLang="en-US" sz="2400" dirty="0"/>
              <a:t> Monitor screens with adjustable </a:t>
            </a:r>
            <a:r>
              <a:rPr lang="en-US" altLang="en-US" sz="2400" dirty="0" err="1"/>
              <a:t>colours</a:t>
            </a:r>
            <a:r>
              <a:rPr lang="en-US" altLang="en-US" sz="2400" dirty="0"/>
              <a:t> and contrast </a:t>
            </a:r>
          </a:p>
          <a:p>
            <a:pPr marL="227013" lvl="1" indent="0" eaLnBrk="0" fontAlgn="base" hangingPunct="0">
              <a:spcBef>
                <a:spcPct val="0"/>
              </a:spcBef>
              <a:spcAft>
                <a:spcPct val="0"/>
              </a:spcAft>
              <a:buFontTx/>
              <a:buChar char="•"/>
            </a:pPr>
            <a:r>
              <a:rPr lang="en-US" altLang="en-US" sz="2400" dirty="0"/>
              <a:t> Support materials, such as manuals, training or service calls, available in accessible formats at no additional charge </a:t>
            </a:r>
          </a:p>
          <a:p>
            <a:pPr marL="227013" lvl="1" indent="0" eaLnBrk="0" fontAlgn="base" hangingPunct="0">
              <a:spcBef>
                <a:spcPct val="0"/>
              </a:spcBef>
              <a:spcAft>
                <a:spcPct val="0"/>
              </a:spcAft>
              <a:buFontTx/>
              <a:buChar char="•"/>
            </a:pPr>
            <a:r>
              <a:rPr lang="en-US" altLang="en-US" sz="2400" dirty="0"/>
              <a:t> Accessible customer service, as required under the Customer Service Standard </a:t>
            </a:r>
          </a:p>
          <a:p>
            <a:pPr marL="227013" lvl="1" indent="0" eaLnBrk="0" fontAlgn="base" hangingPunct="0">
              <a:spcBef>
                <a:spcPct val="0"/>
              </a:spcBef>
              <a:spcAft>
                <a:spcPct val="0"/>
              </a:spcAft>
              <a:buFontTx/>
              <a:buChar char="•"/>
            </a:pPr>
            <a:r>
              <a:rPr lang="en-US" altLang="en-US" sz="2400" dirty="0"/>
              <a:t> Software containing accessible features allowing people with disabilities to use it  </a:t>
            </a:r>
          </a:p>
          <a:p>
            <a:pPr marL="227013" lvl="1" indent="0" eaLnBrk="0" fontAlgn="base" hangingPunct="0">
              <a:spcBef>
                <a:spcPct val="0"/>
              </a:spcBef>
              <a:spcAft>
                <a:spcPct val="0"/>
              </a:spcAft>
              <a:buFontTx/>
              <a:buChar char="•"/>
            </a:pPr>
            <a:endParaRPr lang="en-US" altLang="en-US" sz="2400" dirty="0"/>
          </a:p>
          <a:p>
            <a:pPr marL="227013" lvl="1" indent="0" eaLnBrk="0" fontAlgn="base" hangingPunct="0">
              <a:spcBef>
                <a:spcPct val="0"/>
              </a:spcBef>
              <a:spcAft>
                <a:spcPct val="0"/>
              </a:spcAft>
              <a:buNone/>
            </a:pPr>
            <a:r>
              <a:rPr lang="en-US" altLang="en-US" sz="2400" dirty="0">
                <a:solidFill>
                  <a:srgbClr val="FF0000"/>
                </a:solidFill>
              </a:rPr>
              <a:t>More information can be found at:</a:t>
            </a:r>
          </a:p>
          <a:p>
            <a:pPr marL="227013" lvl="1" indent="0" eaLnBrk="0" fontAlgn="base" hangingPunct="0">
              <a:spcBef>
                <a:spcPct val="0"/>
              </a:spcBef>
              <a:spcAft>
                <a:spcPct val="0"/>
              </a:spcAft>
              <a:buNone/>
            </a:pPr>
            <a:r>
              <a:rPr lang="en-US" altLang="en-US" sz="2400" dirty="0">
                <a:hlinkClick r:id="rId2"/>
              </a:rPr>
              <a:t>http://www.queensu.ca/secretariat/policies/finance/procurement/procurement-process-guideline</a:t>
            </a:r>
            <a:r>
              <a:rPr lang="en-US" altLang="en-US" sz="2400" dirty="0"/>
              <a:t> </a:t>
            </a:r>
          </a:p>
          <a:p>
            <a:pPr marL="0" indent="0">
              <a:buNone/>
            </a:pPr>
            <a:endParaRPr lang="en-US" dirty="0"/>
          </a:p>
        </p:txBody>
      </p:sp>
    </p:spTree>
    <p:extLst>
      <p:ext uri="{BB962C8B-B14F-4D97-AF65-F5344CB8AC3E}">
        <p14:creationId xmlns:p14="http://schemas.microsoft.com/office/powerpoint/2010/main" val="1145450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533400"/>
            <a:ext cx="8229600" cy="609600"/>
          </a:xfrm>
        </p:spPr>
        <p:txBody>
          <a:bodyPr>
            <a:normAutofit/>
          </a:bodyPr>
          <a:lstStyle/>
          <a:p>
            <a:r>
              <a:rPr lang="en-US" sz="2900" dirty="0"/>
              <a:t>Introduction</a:t>
            </a:r>
          </a:p>
        </p:txBody>
      </p:sp>
      <p:sp>
        <p:nvSpPr>
          <p:cNvPr id="2" name="Content Placeholder 1"/>
          <p:cNvSpPr>
            <a:spLocks noGrp="1"/>
          </p:cNvSpPr>
          <p:nvPr>
            <p:ph idx="1"/>
          </p:nvPr>
        </p:nvSpPr>
        <p:spPr>
          <a:xfrm>
            <a:off x="457200" y="1219200"/>
            <a:ext cx="8229600" cy="5257800"/>
          </a:xfrm>
        </p:spPr>
        <p:txBody>
          <a:bodyPr>
            <a:normAutofit lnSpcReduction="10000"/>
          </a:bodyPr>
          <a:lstStyle/>
          <a:p>
            <a:r>
              <a:rPr lang="en-US" sz="2400" dirty="0" err="1" smtClean="0"/>
              <a:t>CentreSuite</a:t>
            </a:r>
            <a:r>
              <a:rPr lang="en-US" sz="2400" dirty="0" smtClean="0"/>
              <a:t> is a web based application used for expense management and expense approval. </a:t>
            </a:r>
          </a:p>
          <a:p>
            <a:pPr marL="0" indent="0">
              <a:buNone/>
            </a:pPr>
            <a:endParaRPr lang="en-US" sz="2400" dirty="0" smtClean="0"/>
          </a:p>
          <a:p>
            <a:r>
              <a:rPr lang="en-US" sz="2400" dirty="0" smtClean="0"/>
              <a:t>Link </a:t>
            </a:r>
            <a:r>
              <a:rPr lang="en-US" sz="2400" dirty="0"/>
              <a:t>to CentreSuite: </a:t>
            </a:r>
            <a:r>
              <a:rPr lang="en-US" u="sng" dirty="0">
                <a:hlinkClick r:id="rId2"/>
              </a:rPr>
              <a:t>https://</a:t>
            </a:r>
            <a:r>
              <a:rPr lang="en-US" u="sng" dirty="0" smtClean="0">
                <a:hlinkClick r:id="rId2"/>
              </a:rPr>
              <a:t>www.centresuite.com/centre?Scotiabank2280</a:t>
            </a:r>
            <a:endParaRPr lang="en-US" u="sng" dirty="0" smtClean="0"/>
          </a:p>
          <a:p>
            <a:pPr marL="0" indent="0">
              <a:buNone/>
            </a:pPr>
            <a:endParaRPr lang="en-US" u="sng" dirty="0" smtClean="0"/>
          </a:p>
          <a:p>
            <a:r>
              <a:rPr lang="en-US" dirty="0" smtClean="0"/>
              <a:t>Your expense report is created automatically after the first card transaction of the current cycle is processed. </a:t>
            </a:r>
          </a:p>
          <a:p>
            <a:pPr marL="0" indent="0">
              <a:buNone/>
            </a:pPr>
            <a:endParaRPr lang="en-US" dirty="0"/>
          </a:p>
          <a:p>
            <a:r>
              <a:rPr lang="en-US" sz="2400" dirty="0" smtClean="0"/>
              <a:t>All expenses must be allocated with the correct codes and descriptions, printed, </a:t>
            </a:r>
            <a:r>
              <a:rPr lang="en-US" dirty="0" smtClean="0"/>
              <a:t>and given to your Supervisors with the appropriate supporting documents for review and signoff.   This must be done each and every month during the reconciliation dates on Strategic Procurement Services website.</a:t>
            </a:r>
            <a:endParaRPr lang="en-US" dirty="0"/>
          </a:p>
          <a:p>
            <a:endParaRPr lang="en-US" sz="2400" dirty="0" smtClean="0"/>
          </a:p>
          <a:p>
            <a:pPr marL="0" indent="0">
              <a:buNone/>
            </a:pPr>
            <a:endParaRPr lang="en-US" sz="2400" dirty="0"/>
          </a:p>
        </p:txBody>
      </p:sp>
    </p:spTree>
    <p:extLst>
      <p:ext uri="{BB962C8B-B14F-4D97-AF65-F5344CB8AC3E}">
        <p14:creationId xmlns:p14="http://schemas.microsoft.com/office/powerpoint/2010/main" val="18602239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2900" dirty="0"/>
              <a:t>CentreSuite: Sign-on page</a:t>
            </a:r>
          </a:p>
        </p:txBody>
      </p:sp>
      <p:sp>
        <p:nvSpPr>
          <p:cNvPr id="2" name="Content Placeholder 1"/>
          <p:cNvSpPr>
            <a:spLocks noGrp="1"/>
          </p:cNvSpPr>
          <p:nvPr>
            <p:ph idx="1"/>
          </p:nvPr>
        </p:nvSpPr>
        <p:spPr>
          <a:xfrm>
            <a:off x="457200" y="1295400"/>
            <a:ext cx="8229600" cy="5181600"/>
          </a:xfrm>
        </p:spPr>
        <p:txBody>
          <a:bodyPr>
            <a:normAutofit/>
          </a:bodyPr>
          <a:lstStyle/>
          <a:p>
            <a:r>
              <a:rPr lang="en-US" u="sng" dirty="0">
                <a:solidFill>
                  <a:srgbClr val="080199"/>
                </a:solidFill>
                <a:hlinkClick r:id="rId2"/>
              </a:rPr>
              <a:t>https://www.centresuite.com/centre?Scotiabank2280</a:t>
            </a:r>
            <a:endParaRPr lang="en-US" dirty="0">
              <a:solidFill>
                <a:srgbClr val="080199"/>
              </a:solidFill>
            </a:endParaRPr>
          </a:p>
          <a:p>
            <a:pPr marL="0" indent="0">
              <a:buNone/>
            </a:pPr>
            <a:endParaRPr lang="en-US" sz="2400" dirty="0"/>
          </a:p>
        </p:txBody>
      </p:sp>
      <p:sp>
        <p:nvSpPr>
          <p:cNvPr id="4" name="TextBox 3"/>
          <p:cNvSpPr txBox="1"/>
          <p:nvPr/>
        </p:nvSpPr>
        <p:spPr>
          <a:xfrm>
            <a:off x="654434" y="1828800"/>
            <a:ext cx="6889366" cy="1077218"/>
          </a:xfrm>
          <a:prstGeom prst="rect">
            <a:avLst/>
          </a:prstGeom>
          <a:noFill/>
        </p:spPr>
        <p:txBody>
          <a:bodyPr wrap="square" rtlCol="0">
            <a:spAutoFit/>
          </a:bodyPr>
          <a:lstStyle/>
          <a:p>
            <a:r>
              <a:rPr lang="en-US" sz="1600" dirty="0" smtClean="0"/>
              <a:t>This screen Allows you to:</a:t>
            </a:r>
          </a:p>
          <a:p>
            <a:pPr marL="342900" indent="-342900">
              <a:buFont typeface="+mj-lt"/>
              <a:buAutoNum type="arabicPeriod"/>
            </a:pPr>
            <a:r>
              <a:rPr lang="en-US" sz="1600" dirty="0" smtClean="0"/>
              <a:t>Log-on to access your account</a:t>
            </a:r>
          </a:p>
          <a:p>
            <a:pPr marL="342900" indent="-342900">
              <a:buFont typeface="+mj-lt"/>
              <a:buAutoNum type="arabicPeriod"/>
            </a:pPr>
            <a:r>
              <a:rPr lang="en-US" sz="1600" dirty="0" smtClean="0"/>
              <a:t>Reset or unlock your user ID</a:t>
            </a:r>
          </a:p>
          <a:p>
            <a:pPr marL="342900" indent="-342900">
              <a:buFont typeface="+mj-lt"/>
              <a:buAutoNum type="arabicPeriod"/>
            </a:pPr>
            <a:r>
              <a:rPr lang="en-US" sz="1600" dirty="0" smtClean="0"/>
              <a:t>Send your password hint</a:t>
            </a:r>
            <a:endParaRPr lang="en-US" sz="1600"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3029129"/>
            <a:ext cx="8317978" cy="37144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300591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533400"/>
            <a:ext cx="8229600" cy="762000"/>
          </a:xfrm>
        </p:spPr>
        <p:txBody>
          <a:bodyPr>
            <a:normAutofit fontScale="90000"/>
          </a:bodyPr>
          <a:lstStyle/>
          <a:p>
            <a:r>
              <a:rPr lang="en-US" sz="3200" dirty="0" smtClean="0"/>
              <a:t>CentreSuite: Updating and Printing Expense reports</a:t>
            </a:r>
            <a:endParaRPr lang="en-US" sz="3200" dirty="0"/>
          </a:p>
        </p:txBody>
      </p:sp>
      <p:sp>
        <p:nvSpPr>
          <p:cNvPr id="2" name="Content Placeholder 1"/>
          <p:cNvSpPr>
            <a:spLocks noGrp="1"/>
          </p:cNvSpPr>
          <p:nvPr>
            <p:ph idx="1"/>
          </p:nvPr>
        </p:nvSpPr>
        <p:spPr>
          <a:xfrm>
            <a:off x="457200" y="1288377"/>
            <a:ext cx="7086600" cy="761999"/>
          </a:xfrm>
        </p:spPr>
        <p:txBody>
          <a:bodyPr>
            <a:normAutofit/>
          </a:bodyPr>
          <a:lstStyle/>
          <a:p>
            <a:pPr marL="0" indent="0">
              <a:buNone/>
            </a:pPr>
            <a:r>
              <a:rPr lang="en-US" sz="1600" dirty="0" smtClean="0"/>
              <a:t>1. To access your Expense </a:t>
            </a:r>
            <a:r>
              <a:rPr lang="en-US" sz="1600" dirty="0"/>
              <a:t>R</a:t>
            </a:r>
            <a:r>
              <a:rPr lang="en-US" sz="1600" dirty="0" smtClean="0"/>
              <a:t>eport from the </a:t>
            </a:r>
            <a:r>
              <a:rPr lang="en-US" sz="1600" b="1" dirty="0" smtClean="0"/>
              <a:t>Home Page</a:t>
            </a:r>
            <a:r>
              <a:rPr lang="en-US" sz="1600" dirty="0"/>
              <a:t> </a:t>
            </a:r>
            <a:r>
              <a:rPr lang="en-US" sz="1600" dirty="0" smtClean="0"/>
              <a:t>click on the “In Progress” link</a:t>
            </a:r>
          </a:p>
          <a:p>
            <a:pPr marL="228600" indent="-228600">
              <a:buFont typeface="+mj-lt"/>
              <a:buAutoNum type="arabicPeriod"/>
            </a:pPr>
            <a:endParaRPr lang="en-US" sz="1400" dirty="0" smtClean="0"/>
          </a:p>
        </p:txBody>
      </p:sp>
      <p:sp>
        <p:nvSpPr>
          <p:cNvPr id="13" name="Content Placeholder 1"/>
          <p:cNvSpPr txBox="1">
            <a:spLocks/>
          </p:cNvSpPr>
          <p:nvPr/>
        </p:nvSpPr>
        <p:spPr>
          <a:xfrm>
            <a:off x="529683" y="3657600"/>
            <a:ext cx="7086600" cy="761999"/>
          </a:xfrm>
          <a:prstGeom prst="rect">
            <a:avLst/>
          </a:prstGeom>
        </p:spPr>
        <p:txBody>
          <a:bodyPr vert="horz" lIns="91440" tIns="45720" rIns="91440" bIns="45720" rtlCol="0">
            <a:normAutofit fontScale="92500" lnSpcReduction="10000"/>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en-US" sz="1200" dirty="0" smtClean="0"/>
          </a:p>
          <a:p>
            <a:pPr marL="0" indent="0">
              <a:buNone/>
            </a:pPr>
            <a:endParaRPr lang="en-US" sz="1600" dirty="0"/>
          </a:p>
          <a:p>
            <a:pPr marL="0" indent="0">
              <a:buNone/>
            </a:pPr>
            <a:r>
              <a:rPr lang="en-US" sz="1600" dirty="0" smtClean="0"/>
              <a:t>2. Select the details button for the expense report that is automatically created for you</a:t>
            </a:r>
          </a:p>
        </p:txBody>
      </p:sp>
      <p:pic>
        <p:nvPicPr>
          <p:cNvPr id="6151"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039" y="4753351"/>
            <a:ext cx="9067800" cy="5516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532" y="1981200"/>
            <a:ext cx="4857750" cy="1495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966804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81000"/>
            <a:ext cx="8229600" cy="990600"/>
          </a:xfrm>
        </p:spPr>
        <p:txBody>
          <a:bodyPr>
            <a:normAutofit fontScale="90000"/>
          </a:bodyPr>
          <a:lstStyle/>
          <a:p>
            <a:r>
              <a:rPr lang="en-US" sz="3200" dirty="0" smtClean="0"/>
              <a:t>CentreSuite: Updating and Printing Expense </a:t>
            </a:r>
            <a:r>
              <a:rPr lang="en-US" sz="3200" dirty="0"/>
              <a:t>R</a:t>
            </a:r>
            <a:r>
              <a:rPr lang="en-US" sz="3200" dirty="0" smtClean="0"/>
              <a:t>eports (continued) </a:t>
            </a:r>
            <a:endParaRPr lang="en-US" sz="3200" dirty="0"/>
          </a:p>
        </p:txBody>
      </p:sp>
      <p:sp>
        <p:nvSpPr>
          <p:cNvPr id="2" name="Content Placeholder 1"/>
          <p:cNvSpPr>
            <a:spLocks noGrp="1"/>
          </p:cNvSpPr>
          <p:nvPr>
            <p:ph idx="1"/>
          </p:nvPr>
        </p:nvSpPr>
        <p:spPr>
          <a:xfrm>
            <a:off x="457200" y="1288377"/>
            <a:ext cx="7086600" cy="761999"/>
          </a:xfrm>
        </p:spPr>
        <p:txBody>
          <a:bodyPr>
            <a:normAutofit/>
          </a:bodyPr>
          <a:lstStyle/>
          <a:p>
            <a:pPr marL="0" indent="0">
              <a:buNone/>
            </a:pPr>
            <a:r>
              <a:rPr lang="en-US" sz="1600" dirty="0" smtClean="0"/>
              <a:t>3 a. This is where you review your Expense Report for the Current Cycle</a:t>
            </a:r>
            <a:endParaRPr lang="en-US" sz="1600" dirty="0"/>
          </a:p>
          <a:p>
            <a:pPr marL="228600" indent="-228600">
              <a:buFont typeface="+mj-lt"/>
              <a:buAutoNum type="arabicPeriod"/>
            </a:pPr>
            <a:endParaRPr lang="en-US" sz="1400" dirty="0" smtClean="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676400"/>
            <a:ext cx="7391400" cy="50749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4650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81000"/>
            <a:ext cx="8229600" cy="990600"/>
          </a:xfrm>
        </p:spPr>
        <p:txBody>
          <a:bodyPr>
            <a:normAutofit fontScale="90000"/>
          </a:bodyPr>
          <a:lstStyle/>
          <a:p>
            <a:r>
              <a:rPr lang="en-US" sz="3200" dirty="0" smtClean="0"/>
              <a:t>CentreSuite: Updating and Printing Expense </a:t>
            </a:r>
            <a:r>
              <a:rPr lang="en-US" sz="3200" dirty="0"/>
              <a:t>R</a:t>
            </a:r>
            <a:r>
              <a:rPr lang="en-US" sz="3200" dirty="0" smtClean="0"/>
              <a:t>eports (continued) </a:t>
            </a:r>
            <a:endParaRPr lang="en-US" sz="3200" dirty="0"/>
          </a:p>
        </p:txBody>
      </p:sp>
      <p:sp>
        <p:nvSpPr>
          <p:cNvPr id="2" name="Content Placeholder 1"/>
          <p:cNvSpPr>
            <a:spLocks noGrp="1"/>
          </p:cNvSpPr>
          <p:nvPr>
            <p:ph idx="1"/>
          </p:nvPr>
        </p:nvSpPr>
        <p:spPr>
          <a:xfrm>
            <a:off x="457200" y="1288377"/>
            <a:ext cx="7086600" cy="692823"/>
          </a:xfrm>
        </p:spPr>
        <p:txBody>
          <a:bodyPr>
            <a:normAutofit/>
          </a:bodyPr>
          <a:lstStyle/>
          <a:p>
            <a:pPr marL="0" indent="0">
              <a:buNone/>
            </a:pPr>
            <a:r>
              <a:rPr lang="en-US" sz="1600" dirty="0" smtClean="0"/>
              <a:t>3 b. This is also where you allocate transactions with valid codes and descriptions</a:t>
            </a:r>
            <a:endParaRPr lang="en-US" sz="1600" dirty="0"/>
          </a:p>
          <a:p>
            <a:pPr marL="228600" indent="-228600">
              <a:buFont typeface="+mj-lt"/>
              <a:buAutoNum type="arabicPeriod"/>
            </a:pPr>
            <a:endParaRPr lang="en-US" sz="1400" dirty="0" smtClean="0"/>
          </a:p>
        </p:txBody>
      </p:sp>
      <p:sp>
        <p:nvSpPr>
          <p:cNvPr id="6" name="Content Placeholder 1"/>
          <p:cNvSpPr txBox="1">
            <a:spLocks/>
          </p:cNvSpPr>
          <p:nvPr/>
        </p:nvSpPr>
        <p:spPr>
          <a:xfrm>
            <a:off x="249044" y="3896422"/>
            <a:ext cx="8686800" cy="838200"/>
          </a:xfrm>
          <a:prstGeom prst="rect">
            <a:avLst/>
          </a:prstGeom>
        </p:spPr>
        <p:txBody>
          <a:bodyPr vert="horz" lIns="91440" tIns="45720" rIns="91440" bIns="45720" rtlCol="0">
            <a:normAutofit fontScale="92500" lnSpcReduction="20000"/>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Font typeface="Arial" pitchFamily="34" charset="0"/>
              <a:buNone/>
            </a:pPr>
            <a:endParaRPr lang="en-US" sz="1200" dirty="0"/>
          </a:p>
          <a:p>
            <a:pPr marL="0" indent="0">
              <a:buFont typeface="Arial" pitchFamily="34" charset="0"/>
              <a:buNone/>
            </a:pPr>
            <a:r>
              <a:rPr lang="en-US" sz="1600" dirty="0" smtClean="0"/>
              <a:t>If you attempt to save the expense report without adding valid codes to the mandatory fields, a message stating that “One or more allocation code(s) are required”  will be displayed, and the field in question will be highlighted in orange as shown in the below example:</a:t>
            </a: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2133600"/>
            <a:ext cx="8852754" cy="16127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7" y="4953000"/>
            <a:ext cx="9151434" cy="12556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1187854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ustom 9">
      <a:dk1>
        <a:sysClr val="windowText" lastClr="000000"/>
      </a:dk1>
      <a:lt1>
        <a:sysClr val="window" lastClr="FFFFFF"/>
      </a:lt1>
      <a:dk2>
        <a:srgbClr val="B80000"/>
      </a:dk2>
      <a:lt2>
        <a:srgbClr val="DBF5F9"/>
      </a:lt2>
      <a:accent1>
        <a:srgbClr val="B80000"/>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653</TotalTime>
  <Words>1275</Words>
  <Application>Microsoft Office PowerPoint</Application>
  <PresentationFormat>On-screen Show (4:3)</PresentationFormat>
  <Paragraphs>132</Paragraphs>
  <Slides>18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Cambria</vt:lpstr>
      <vt:lpstr>Clarity</vt:lpstr>
      <vt:lpstr>CentreSuite – User Guide</vt:lpstr>
      <vt:lpstr>Why the change</vt:lpstr>
      <vt:lpstr>Access for Ontarians with Disabilities Act  (AODA)</vt:lpstr>
      <vt:lpstr>How to Incorporate Accessible Features</vt:lpstr>
      <vt:lpstr>Introduction</vt:lpstr>
      <vt:lpstr>CentreSuite: Sign-on page</vt:lpstr>
      <vt:lpstr>CentreSuite: Updating and Printing Expense reports</vt:lpstr>
      <vt:lpstr>CentreSuite: Updating and Printing Expense Reports (continued) </vt:lpstr>
      <vt:lpstr>CentreSuite: Updating and Printing Expense Reports (continued) </vt:lpstr>
      <vt:lpstr>CentreSuite: Updating and Printing Expense Reports (continued) </vt:lpstr>
      <vt:lpstr>CentreSuite: Updating and Printing Expense Reports (continued) </vt:lpstr>
      <vt:lpstr>Tax Treatments</vt:lpstr>
      <vt:lpstr>Tax Treatments Continued</vt:lpstr>
      <vt:lpstr>Tax Treatments Continued</vt:lpstr>
      <vt:lpstr>CentreSuite: Updating and Printing Expense Reports (continued) </vt:lpstr>
      <vt:lpstr>Important Dates</vt:lpstr>
      <vt:lpstr>WHAT’S NEXT</vt:lpstr>
      <vt:lpstr>Things to remember</vt:lpstr>
    </vt:vector>
  </TitlesOfParts>
  <Company>Scotiabank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CentreSuite – User Guide</dc:title>
  <dc:creator>Priom Howlader</dc:creator>
  <cp:lastModifiedBy>Shirley Romain</cp:lastModifiedBy>
  <cp:revision>61</cp:revision>
  <cp:lastPrinted>2016-06-30T16:56:34Z</cp:lastPrinted>
  <dcterms:created xsi:type="dcterms:W3CDTF">2012-02-16T17:35:31Z</dcterms:created>
  <dcterms:modified xsi:type="dcterms:W3CDTF">2016-07-28T19:21:53Z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