
<file path=[Content_Types].xml><?xml version="1.0" encoding="utf-8"?>
<Types xmlns="http://schemas.openxmlformats.org/package/2006/content-types">
  <Default Extension="gif" ContentType="image/gif"/>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ink/ink1.xml" ContentType="application/inkml+xml"/>
  <Override PartName="/ppt/notesSlides/notesSlide2.xml" ContentType="application/vnd.openxmlformats-officedocument.presentationml.notesSlide+xml"/>
  <Override PartName="/ppt/notesSlides/notesSlide3.xml" ContentType="application/vnd.openxmlformats-officedocument.presentationml.notesSlide+xml"/>
  <Override PartName="/ppt/ink/ink2.xml" ContentType="application/inkml+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17"/>
  </p:notesMasterIdLst>
  <p:sldIdLst>
    <p:sldId id="272" r:id="rId5"/>
    <p:sldId id="259" r:id="rId6"/>
    <p:sldId id="739" r:id="rId7"/>
    <p:sldId id="277" r:id="rId8"/>
    <p:sldId id="273" r:id="rId9"/>
    <p:sldId id="274" r:id="rId10"/>
    <p:sldId id="266" r:id="rId11"/>
    <p:sldId id="267" r:id="rId12"/>
    <p:sldId id="262" r:id="rId13"/>
    <p:sldId id="278" r:id="rId14"/>
    <p:sldId id="268" r:id="rId15"/>
    <p:sldId id="280" r:id="rId1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Jason Burns" initials="JB" lastIdx="5" clrIdx="0">
    <p:extLst>
      <p:ext uri="{19B8F6BF-5375-455C-9EA6-DF929625EA0E}">
        <p15:presenceInfo xmlns:p15="http://schemas.microsoft.com/office/powerpoint/2012/main" userId="Jason Burns" providerId="None"/>
      </p:ext>
    </p:extLst>
  </p:cmAuthor>
  <p:cmAuthor id="2" name="Sari van Anders" initials="SvA" lastIdx="19" clrIdx="1">
    <p:extLst>
      <p:ext uri="{19B8F6BF-5375-455C-9EA6-DF929625EA0E}">
        <p15:presenceInfo xmlns:p15="http://schemas.microsoft.com/office/powerpoint/2012/main" userId="S::sva5@queensu.ca::14c57638-e2da-48ee-81f7-1bc3ea5ce1d4"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D7B5B"/>
    <a:srgbClr val="C0C6F6"/>
    <a:srgbClr val="5B2D90"/>
    <a:srgbClr val="E3D257"/>
    <a:srgbClr val="BB7E8C"/>
    <a:srgbClr val="E7D973"/>
    <a:srgbClr val="C795A1"/>
    <a:srgbClr val="CA9AA5"/>
    <a:srgbClr val="6A8B67"/>
    <a:srgbClr val="97B195"/>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86536" autoAdjust="0"/>
  </p:normalViewPr>
  <p:slideViewPr>
    <p:cSldViewPr snapToGrid="0">
      <p:cViewPr varScale="1">
        <p:scale>
          <a:sx n="69" d="100"/>
          <a:sy n="69" d="100"/>
        </p:scale>
        <p:origin x="1157" y="6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commentAuthors" Target="commentAuthors.xml"/><Relationship Id="rId3" Type="http://schemas.openxmlformats.org/officeDocument/2006/relationships/customXml" Target="../customXml/item3.xml"/><Relationship Id="rId21" Type="http://schemas.openxmlformats.org/officeDocument/2006/relationships/theme" Target="theme/theme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slide" Target="slides/slide11.xml"/><Relationship Id="rId10" Type="http://schemas.openxmlformats.org/officeDocument/2006/relationships/slide" Target="slides/slide6.xml"/><Relationship Id="rId19"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tableStyles" Target="tableStyles.xml"/></Relationships>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1-09-13T21:15:14.098"/>
    </inkml:context>
    <inkml:brush xml:id="br0">
      <inkml:brushProperty name="width" value="0.1" units="cm"/>
      <inkml:brushProperty name="height" value="0.1" units="cm"/>
      <inkml:brushProperty name="color" value="#E3D257"/>
      <inkml:brushProperty name="ignorePressure" value="1"/>
    </inkml:brush>
  </inkml:definitions>
  <inkml:trace contextRef="#ctx0" brushRef="#br0">1 0</inkml:trace>
</inkml:ink>
</file>

<file path=ppt/ink/ink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1-08-12T16:37:38.667"/>
    </inkml:context>
    <inkml:brush xml:id="br0">
      <inkml:brushProperty name="width" value="0.025" units="cm"/>
      <inkml:brushProperty name="height" value="0.025" units="cm"/>
      <inkml:brushProperty name="color" value="#0099CC"/>
      <inkml:brushProperty name="ignorePressure" value="1"/>
    </inkml:brush>
  </inkml:definitions>
  <inkml:trace contextRef="#ctx0" brushRef="#br0">0 1</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CA"/>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079AE0D-975A-4BE7-951D-BC047B607E47}" type="datetimeFigureOut">
              <a:rPr lang="en-CA" smtClean="0"/>
              <a:t>2021-12-03</a:t>
            </a:fld>
            <a:endParaRPr lang="en-CA"/>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CA"/>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CA"/>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A872B02-4DAF-40A1-BB78-C415CDFA9412}" type="slidenum">
              <a:rPr lang="en-CA" smtClean="0"/>
              <a:t>‹#›</a:t>
            </a:fld>
            <a:endParaRPr lang="en-CA"/>
          </a:p>
        </p:txBody>
      </p:sp>
    </p:spTree>
    <p:extLst>
      <p:ext uri="{BB962C8B-B14F-4D97-AF65-F5344CB8AC3E}">
        <p14:creationId xmlns:p14="http://schemas.microsoft.com/office/powerpoint/2010/main" val="266676566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5"/>
          </p:nvPr>
        </p:nvSpPr>
        <p:spPr/>
        <p:txBody>
          <a:bodyPr/>
          <a:lstStyle/>
          <a:p>
            <a:fld id="{CA872B02-4DAF-40A1-BB78-C415CDFA9412}" type="slidenum">
              <a:rPr lang="en-CA" smtClean="0"/>
              <a:t>8</a:t>
            </a:fld>
            <a:endParaRPr lang="en-CA"/>
          </a:p>
        </p:txBody>
      </p:sp>
    </p:spTree>
    <p:extLst>
      <p:ext uri="{BB962C8B-B14F-4D97-AF65-F5344CB8AC3E}">
        <p14:creationId xmlns:p14="http://schemas.microsoft.com/office/powerpoint/2010/main" val="151848238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5"/>
          </p:nvPr>
        </p:nvSpPr>
        <p:spPr/>
        <p:txBody>
          <a:bodyPr/>
          <a:lstStyle/>
          <a:p>
            <a:fld id="{CA872B02-4DAF-40A1-BB78-C415CDFA9412}" type="slidenum">
              <a:rPr lang="en-CA" smtClean="0"/>
              <a:t>9</a:t>
            </a:fld>
            <a:endParaRPr lang="en-CA"/>
          </a:p>
        </p:txBody>
      </p:sp>
    </p:spTree>
    <p:extLst>
      <p:ext uri="{BB962C8B-B14F-4D97-AF65-F5344CB8AC3E}">
        <p14:creationId xmlns:p14="http://schemas.microsoft.com/office/powerpoint/2010/main" val="377024362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5"/>
          </p:nvPr>
        </p:nvSpPr>
        <p:spPr/>
        <p:txBody>
          <a:bodyPr/>
          <a:lstStyle/>
          <a:p>
            <a:fld id="{CA872B02-4DAF-40A1-BB78-C415CDFA9412}" type="slidenum">
              <a:rPr lang="en-CA" smtClean="0"/>
              <a:t>10</a:t>
            </a:fld>
            <a:endParaRPr lang="en-CA"/>
          </a:p>
        </p:txBody>
      </p:sp>
    </p:spTree>
    <p:extLst>
      <p:ext uri="{BB962C8B-B14F-4D97-AF65-F5344CB8AC3E}">
        <p14:creationId xmlns:p14="http://schemas.microsoft.com/office/powerpoint/2010/main" val="167395897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1AE7F2-6FAB-4334-8905-6AA7C31EB6BF}"/>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CA"/>
          </a:p>
        </p:txBody>
      </p:sp>
      <p:sp>
        <p:nvSpPr>
          <p:cNvPr id="3" name="Subtitle 2">
            <a:extLst>
              <a:ext uri="{FF2B5EF4-FFF2-40B4-BE49-F238E27FC236}">
                <a16:creationId xmlns:a16="http://schemas.microsoft.com/office/drawing/2014/main" id="{AD0AF055-6152-4F8C-B247-4382B696B329}"/>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CA"/>
          </a:p>
        </p:txBody>
      </p:sp>
      <p:sp>
        <p:nvSpPr>
          <p:cNvPr id="4" name="Date Placeholder 3">
            <a:extLst>
              <a:ext uri="{FF2B5EF4-FFF2-40B4-BE49-F238E27FC236}">
                <a16:creationId xmlns:a16="http://schemas.microsoft.com/office/drawing/2014/main" id="{6FF59F86-3918-487B-BC62-1BB90B5D61CA}"/>
              </a:ext>
            </a:extLst>
          </p:cNvPr>
          <p:cNvSpPr>
            <a:spLocks noGrp="1"/>
          </p:cNvSpPr>
          <p:nvPr>
            <p:ph type="dt" sz="half" idx="10"/>
          </p:nvPr>
        </p:nvSpPr>
        <p:spPr/>
        <p:txBody>
          <a:bodyPr/>
          <a:lstStyle/>
          <a:p>
            <a:fld id="{B3DD41F3-51B8-436E-83A3-6E6A795F8F7C}" type="datetimeFigureOut">
              <a:rPr lang="en-CA" smtClean="0"/>
              <a:t>2021-12-03</a:t>
            </a:fld>
            <a:endParaRPr lang="en-CA"/>
          </a:p>
        </p:txBody>
      </p:sp>
      <p:sp>
        <p:nvSpPr>
          <p:cNvPr id="5" name="Footer Placeholder 4">
            <a:extLst>
              <a:ext uri="{FF2B5EF4-FFF2-40B4-BE49-F238E27FC236}">
                <a16:creationId xmlns:a16="http://schemas.microsoft.com/office/drawing/2014/main" id="{07CE8CF1-019A-4C95-835E-2865FECCC87B}"/>
              </a:ext>
            </a:extLst>
          </p:cNvPr>
          <p:cNvSpPr>
            <a:spLocks noGrp="1"/>
          </p:cNvSpPr>
          <p:nvPr>
            <p:ph type="ftr" sz="quarter" idx="11"/>
          </p:nvPr>
        </p:nvSpPr>
        <p:spPr/>
        <p:txBody>
          <a:bodyPr/>
          <a:lstStyle/>
          <a:p>
            <a:endParaRPr lang="en-CA"/>
          </a:p>
        </p:txBody>
      </p:sp>
      <p:sp>
        <p:nvSpPr>
          <p:cNvPr id="6" name="Slide Number Placeholder 5">
            <a:extLst>
              <a:ext uri="{FF2B5EF4-FFF2-40B4-BE49-F238E27FC236}">
                <a16:creationId xmlns:a16="http://schemas.microsoft.com/office/drawing/2014/main" id="{3CA9EBC1-39E2-471D-A0A2-147EA90AD3F6}"/>
              </a:ext>
            </a:extLst>
          </p:cNvPr>
          <p:cNvSpPr>
            <a:spLocks noGrp="1"/>
          </p:cNvSpPr>
          <p:nvPr>
            <p:ph type="sldNum" sz="quarter" idx="12"/>
          </p:nvPr>
        </p:nvSpPr>
        <p:spPr/>
        <p:txBody>
          <a:bodyPr/>
          <a:lstStyle/>
          <a:p>
            <a:fld id="{FB4C4693-F9F3-481C-A8F9-F2D7B4A9AE1A}" type="slidenum">
              <a:rPr lang="en-CA" smtClean="0"/>
              <a:t>‹#›</a:t>
            </a:fld>
            <a:endParaRPr lang="en-CA"/>
          </a:p>
        </p:txBody>
      </p:sp>
    </p:spTree>
    <p:extLst>
      <p:ext uri="{BB962C8B-B14F-4D97-AF65-F5344CB8AC3E}">
        <p14:creationId xmlns:p14="http://schemas.microsoft.com/office/powerpoint/2010/main" val="182184940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BD9C5C-FD93-443D-9351-1EAD9F19C2B5}"/>
              </a:ext>
            </a:extLst>
          </p:cNvPr>
          <p:cNvSpPr>
            <a:spLocks noGrp="1"/>
          </p:cNvSpPr>
          <p:nvPr>
            <p:ph type="title"/>
          </p:nvPr>
        </p:nvSpPr>
        <p:spPr/>
        <p:txBody>
          <a:bodyPr/>
          <a:lstStyle/>
          <a:p>
            <a:r>
              <a:rPr lang="en-US"/>
              <a:t>Click to edit Master title style</a:t>
            </a:r>
            <a:endParaRPr lang="en-CA"/>
          </a:p>
        </p:txBody>
      </p:sp>
      <p:sp>
        <p:nvSpPr>
          <p:cNvPr id="3" name="Vertical Text Placeholder 2">
            <a:extLst>
              <a:ext uri="{FF2B5EF4-FFF2-40B4-BE49-F238E27FC236}">
                <a16:creationId xmlns:a16="http://schemas.microsoft.com/office/drawing/2014/main" id="{1A190B1E-DA0E-4743-A281-AE3BF222F9C0}"/>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a:extLst>
              <a:ext uri="{FF2B5EF4-FFF2-40B4-BE49-F238E27FC236}">
                <a16:creationId xmlns:a16="http://schemas.microsoft.com/office/drawing/2014/main" id="{F08F345A-30CC-47A3-B4B6-81CAB71182E5}"/>
              </a:ext>
            </a:extLst>
          </p:cNvPr>
          <p:cNvSpPr>
            <a:spLocks noGrp="1"/>
          </p:cNvSpPr>
          <p:nvPr>
            <p:ph type="dt" sz="half" idx="10"/>
          </p:nvPr>
        </p:nvSpPr>
        <p:spPr/>
        <p:txBody>
          <a:bodyPr/>
          <a:lstStyle/>
          <a:p>
            <a:fld id="{B3DD41F3-51B8-436E-83A3-6E6A795F8F7C}" type="datetimeFigureOut">
              <a:rPr lang="en-CA" smtClean="0"/>
              <a:t>2021-12-03</a:t>
            </a:fld>
            <a:endParaRPr lang="en-CA"/>
          </a:p>
        </p:txBody>
      </p:sp>
      <p:sp>
        <p:nvSpPr>
          <p:cNvPr id="5" name="Footer Placeholder 4">
            <a:extLst>
              <a:ext uri="{FF2B5EF4-FFF2-40B4-BE49-F238E27FC236}">
                <a16:creationId xmlns:a16="http://schemas.microsoft.com/office/drawing/2014/main" id="{0B5DE802-5879-479C-BD23-D31D234838B1}"/>
              </a:ext>
            </a:extLst>
          </p:cNvPr>
          <p:cNvSpPr>
            <a:spLocks noGrp="1"/>
          </p:cNvSpPr>
          <p:nvPr>
            <p:ph type="ftr" sz="quarter" idx="11"/>
          </p:nvPr>
        </p:nvSpPr>
        <p:spPr/>
        <p:txBody>
          <a:bodyPr/>
          <a:lstStyle/>
          <a:p>
            <a:endParaRPr lang="en-CA"/>
          </a:p>
        </p:txBody>
      </p:sp>
      <p:sp>
        <p:nvSpPr>
          <p:cNvPr id="6" name="Slide Number Placeholder 5">
            <a:extLst>
              <a:ext uri="{FF2B5EF4-FFF2-40B4-BE49-F238E27FC236}">
                <a16:creationId xmlns:a16="http://schemas.microsoft.com/office/drawing/2014/main" id="{C11A4913-EA6E-4CF5-A63E-2E6D93AA96CE}"/>
              </a:ext>
            </a:extLst>
          </p:cNvPr>
          <p:cNvSpPr>
            <a:spLocks noGrp="1"/>
          </p:cNvSpPr>
          <p:nvPr>
            <p:ph type="sldNum" sz="quarter" idx="12"/>
          </p:nvPr>
        </p:nvSpPr>
        <p:spPr/>
        <p:txBody>
          <a:bodyPr/>
          <a:lstStyle/>
          <a:p>
            <a:fld id="{FB4C4693-F9F3-481C-A8F9-F2D7B4A9AE1A}" type="slidenum">
              <a:rPr lang="en-CA" smtClean="0"/>
              <a:t>‹#›</a:t>
            </a:fld>
            <a:endParaRPr lang="en-CA"/>
          </a:p>
        </p:txBody>
      </p:sp>
    </p:spTree>
    <p:extLst>
      <p:ext uri="{BB962C8B-B14F-4D97-AF65-F5344CB8AC3E}">
        <p14:creationId xmlns:p14="http://schemas.microsoft.com/office/powerpoint/2010/main" val="72313947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03CEC7A0-2CC2-4681-A2D9-F727C674D38B}"/>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CA"/>
          </a:p>
        </p:txBody>
      </p:sp>
      <p:sp>
        <p:nvSpPr>
          <p:cNvPr id="3" name="Vertical Text Placeholder 2">
            <a:extLst>
              <a:ext uri="{FF2B5EF4-FFF2-40B4-BE49-F238E27FC236}">
                <a16:creationId xmlns:a16="http://schemas.microsoft.com/office/drawing/2014/main" id="{DA759990-0C9E-43EE-9A49-9E8EE4D93452}"/>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a:extLst>
              <a:ext uri="{FF2B5EF4-FFF2-40B4-BE49-F238E27FC236}">
                <a16:creationId xmlns:a16="http://schemas.microsoft.com/office/drawing/2014/main" id="{678AC414-642E-417F-9F97-8349CD0CC9A5}"/>
              </a:ext>
            </a:extLst>
          </p:cNvPr>
          <p:cNvSpPr>
            <a:spLocks noGrp="1"/>
          </p:cNvSpPr>
          <p:nvPr>
            <p:ph type="dt" sz="half" idx="10"/>
          </p:nvPr>
        </p:nvSpPr>
        <p:spPr/>
        <p:txBody>
          <a:bodyPr/>
          <a:lstStyle/>
          <a:p>
            <a:fld id="{B3DD41F3-51B8-436E-83A3-6E6A795F8F7C}" type="datetimeFigureOut">
              <a:rPr lang="en-CA" smtClean="0"/>
              <a:t>2021-12-03</a:t>
            </a:fld>
            <a:endParaRPr lang="en-CA"/>
          </a:p>
        </p:txBody>
      </p:sp>
      <p:sp>
        <p:nvSpPr>
          <p:cNvPr id="5" name="Footer Placeholder 4">
            <a:extLst>
              <a:ext uri="{FF2B5EF4-FFF2-40B4-BE49-F238E27FC236}">
                <a16:creationId xmlns:a16="http://schemas.microsoft.com/office/drawing/2014/main" id="{7134CA3C-4E76-48E4-A225-01614DA01A5B}"/>
              </a:ext>
            </a:extLst>
          </p:cNvPr>
          <p:cNvSpPr>
            <a:spLocks noGrp="1"/>
          </p:cNvSpPr>
          <p:nvPr>
            <p:ph type="ftr" sz="quarter" idx="11"/>
          </p:nvPr>
        </p:nvSpPr>
        <p:spPr/>
        <p:txBody>
          <a:bodyPr/>
          <a:lstStyle/>
          <a:p>
            <a:endParaRPr lang="en-CA"/>
          </a:p>
        </p:txBody>
      </p:sp>
      <p:sp>
        <p:nvSpPr>
          <p:cNvPr id="6" name="Slide Number Placeholder 5">
            <a:extLst>
              <a:ext uri="{FF2B5EF4-FFF2-40B4-BE49-F238E27FC236}">
                <a16:creationId xmlns:a16="http://schemas.microsoft.com/office/drawing/2014/main" id="{025A274A-E978-4B3B-95D7-24E5DAECB25C}"/>
              </a:ext>
            </a:extLst>
          </p:cNvPr>
          <p:cNvSpPr>
            <a:spLocks noGrp="1"/>
          </p:cNvSpPr>
          <p:nvPr>
            <p:ph type="sldNum" sz="quarter" idx="12"/>
          </p:nvPr>
        </p:nvSpPr>
        <p:spPr/>
        <p:txBody>
          <a:bodyPr/>
          <a:lstStyle/>
          <a:p>
            <a:fld id="{FB4C4693-F9F3-481C-A8F9-F2D7B4A9AE1A}" type="slidenum">
              <a:rPr lang="en-CA" smtClean="0"/>
              <a:t>‹#›</a:t>
            </a:fld>
            <a:endParaRPr lang="en-CA"/>
          </a:p>
        </p:txBody>
      </p:sp>
    </p:spTree>
    <p:extLst>
      <p:ext uri="{BB962C8B-B14F-4D97-AF65-F5344CB8AC3E}">
        <p14:creationId xmlns:p14="http://schemas.microsoft.com/office/powerpoint/2010/main" val="137738519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8DC3F2-0C7F-424A-AD8E-BB50A04BB1D5}"/>
              </a:ext>
            </a:extLst>
          </p:cNvPr>
          <p:cNvSpPr>
            <a:spLocks noGrp="1"/>
          </p:cNvSpPr>
          <p:nvPr>
            <p:ph type="title"/>
          </p:nvPr>
        </p:nvSpPr>
        <p:spPr/>
        <p:txBody>
          <a:bodyPr/>
          <a:lstStyle/>
          <a:p>
            <a:r>
              <a:rPr lang="en-US"/>
              <a:t>Click to edit Master title style</a:t>
            </a:r>
            <a:endParaRPr lang="en-CA"/>
          </a:p>
        </p:txBody>
      </p:sp>
      <p:sp>
        <p:nvSpPr>
          <p:cNvPr id="3" name="Content Placeholder 2">
            <a:extLst>
              <a:ext uri="{FF2B5EF4-FFF2-40B4-BE49-F238E27FC236}">
                <a16:creationId xmlns:a16="http://schemas.microsoft.com/office/drawing/2014/main" id="{7A06B35B-0006-4BF8-BCFA-E0EFFA6E0D83}"/>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a:extLst>
              <a:ext uri="{FF2B5EF4-FFF2-40B4-BE49-F238E27FC236}">
                <a16:creationId xmlns:a16="http://schemas.microsoft.com/office/drawing/2014/main" id="{5B2B9FD0-0E67-4E35-A206-8D4ED68DFC1E}"/>
              </a:ext>
            </a:extLst>
          </p:cNvPr>
          <p:cNvSpPr>
            <a:spLocks noGrp="1"/>
          </p:cNvSpPr>
          <p:nvPr>
            <p:ph type="dt" sz="half" idx="10"/>
          </p:nvPr>
        </p:nvSpPr>
        <p:spPr/>
        <p:txBody>
          <a:bodyPr/>
          <a:lstStyle/>
          <a:p>
            <a:fld id="{B3DD41F3-51B8-436E-83A3-6E6A795F8F7C}" type="datetimeFigureOut">
              <a:rPr lang="en-CA" smtClean="0"/>
              <a:t>2021-12-03</a:t>
            </a:fld>
            <a:endParaRPr lang="en-CA"/>
          </a:p>
        </p:txBody>
      </p:sp>
      <p:sp>
        <p:nvSpPr>
          <p:cNvPr id="5" name="Footer Placeholder 4">
            <a:extLst>
              <a:ext uri="{FF2B5EF4-FFF2-40B4-BE49-F238E27FC236}">
                <a16:creationId xmlns:a16="http://schemas.microsoft.com/office/drawing/2014/main" id="{1CD70573-A196-4EC1-9649-32FD17700BC6}"/>
              </a:ext>
            </a:extLst>
          </p:cNvPr>
          <p:cNvSpPr>
            <a:spLocks noGrp="1"/>
          </p:cNvSpPr>
          <p:nvPr>
            <p:ph type="ftr" sz="quarter" idx="11"/>
          </p:nvPr>
        </p:nvSpPr>
        <p:spPr/>
        <p:txBody>
          <a:bodyPr/>
          <a:lstStyle/>
          <a:p>
            <a:endParaRPr lang="en-CA"/>
          </a:p>
        </p:txBody>
      </p:sp>
      <p:sp>
        <p:nvSpPr>
          <p:cNvPr id="6" name="Slide Number Placeholder 5">
            <a:extLst>
              <a:ext uri="{FF2B5EF4-FFF2-40B4-BE49-F238E27FC236}">
                <a16:creationId xmlns:a16="http://schemas.microsoft.com/office/drawing/2014/main" id="{72C4B829-A491-4D7C-B0E5-F30549F8614C}"/>
              </a:ext>
            </a:extLst>
          </p:cNvPr>
          <p:cNvSpPr>
            <a:spLocks noGrp="1"/>
          </p:cNvSpPr>
          <p:nvPr>
            <p:ph type="sldNum" sz="quarter" idx="12"/>
          </p:nvPr>
        </p:nvSpPr>
        <p:spPr/>
        <p:txBody>
          <a:bodyPr/>
          <a:lstStyle/>
          <a:p>
            <a:fld id="{FB4C4693-F9F3-481C-A8F9-F2D7B4A9AE1A}" type="slidenum">
              <a:rPr lang="en-CA" smtClean="0"/>
              <a:t>‹#›</a:t>
            </a:fld>
            <a:endParaRPr lang="en-CA"/>
          </a:p>
        </p:txBody>
      </p:sp>
    </p:spTree>
    <p:extLst>
      <p:ext uri="{BB962C8B-B14F-4D97-AF65-F5344CB8AC3E}">
        <p14:creationId xmlns:p14="http://schemas.microsoft.com/office/powerpoint/2010/main" val="213881698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910AB5-BEA6-482B-9B64-496ABFD33DED}"/>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CA"/>
          </a:p>
        </p:txBody>
      </p:sp>
      <p:sp>
        <p:nvSpPr>
          <p:cNvPr id="3" name="Text Placeholder 2">
            <a:extLst>
              <a:ext uri="{FF2B5EF4-FFF2-40B4-BE49-F238E27FC236}">
                <a16:creationId xmlns:a16="http://schemas.microsoft.com/office/drawing/2014/main" id="{39B5C9C2-B5B0-41D6-95AB-AFC3492D6E65}"/>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5F3FEC76-4B25-47D5-B75C-EC2861FE6D81}"/>
              </a:ext>
            </a:extLst>
          </p:cNvPr>
          <p:cNvSpPr>
            <a:spLocks noGrp="1"/>
          </p:cNvSpPr>
          <p:nvPr>
            <p:ph type="dt" sz="half" idx="10"/>
          </p:nvPr>
        </p:nvSpPr>
        <p:spPr/>
        <p:txBody>
          <a:bodyPr/>
          <a:lstStyle/>
          <a:p>
            <a:fld id="{B3DD41F3-51B8-436E-83A3-6E6A795F8F7C}" type="datetimeFigureOut">
              <a:rPr lang="en-CA" smtClean="0"/>
              <a:t>2021-12-03</a:t>
            </a:fld>
            <a:endParaRPr lang="en-CA"/>
          </a:p>
        </p:txBody>
      </p:sp>
      <p:sp>
        <p:nvSpPr>
          <p:cNvPr id="5" name="Footer Placeholder 4">
            <a:extLst>
              <a:ext uri="{FF2B5EF4-FFF2-40B4-BE49-F238E27FC236}">
                <a16:creationId xmlns:a16="http://schemas.microsoft.com/office/drawing/2014/main" id="{BABBE6B9-5782-4464-B3BE-6948A95A760E}"/>
              </a:ext>
            </a:extLst>
          </p:cNvPr>
          <p:cNvSpPr>
            <a:spLocks noGrp="1"/>
          </p:cNvSpPr>
          <p:nvPr>
            <p:ph type="ftr" sz="quarter" idx="11"/>
          </p:nvPr>
        </p:nvSpPr>
        <p:spPr/>
        <p:txBody>
          <a:bodyPr/>
          <a:lstStyle/>
          <a:p>
            <a:endParaRPr lang="en-CA"/>
          </a:p>
        </p:txBody>
      </p:sp>
      <p:sp>
        <p:nvSpPr>
          <p:cNvPr id="6" name="Slide Number Placeholder 5">
            <a:extLst>
              <a:ext uri="{FF2B5EF4-FFF2-40B4-BE49-F238E27FC236}">
                <a16:creationId xmlns:a16="http://schemas.microsoft.com/office/drawing/2014/main" id="{2D0F59E2-F776-4136-A97D-1850B592CEF0}"/>
              </a:ext>
            </a:extLst>
          </p:cNvPr>
          <p:cNvSpPr>
            <a:spLocks noGrp="1"/>
          </p:cNvSpPr>
          <p:nvPr>
            <p:ph type="sldNum" sz="quarter" idx="12"/>
          </p:nvPr>
        </p:nvSpPr>
        <p:spPr/>
        <p:txBody>
          <a:bodyPr/>
          <a:lstStyle/>
          <a:p>
            <a:fld id="{FB4C4693-F9F3-481C-A8F9-F2D7B4A9AE1A}" type="slidenum">
              <a:rPr lang="en-CA" smtClean="0"/>
              <a:t>‹#›</a:t>
            </a:fld>
            <a:endParaRPr lang="en-CA"/>
          </a:p>
        </p:txBody>
      </p:sp>
    </p:spTree>
    <p:extLst>
      <p:ext uri="{BB962C8B-B14F-4D97-AF65-F5344CB8AC3E}">
        <p14:creationId xmlns:p14="http://schemas.microsoft.com/office/powerpoint/2010/main" val="359598160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B427FB-6463-4FAF-95D4-78D2879CC992}"/>
              </a:ext>
            </a:extLst>
          </p:cNvPr>
          <p:cNvSpPr>
            <a:spLocks noGrp="1"/>
          </p:cNvSpPr>
          <p:nvPr>
            <p:ph type="title"/>
          </p:nvPr>
        </p:nvSpPr>
        <p:spPr/>
        <p:txBody>
          <a:bodyPr/>
          <a:lstStyle/>
          <a:p>
            <a:r>
              <a:rPr lang="en-US"/>
              <a:t>Click to edit Master title style</a:t>
            </a:r>
            <a:endParaRPr lang="en-CA"/>
          </a:p>
        </p:txBody>
      </p:sp>
      <p:sp>
        <p:nvSpPr>
          <p:cNvPr id="3" name="Content Placeholder 2">
            <a:extLst>
              <a:ext uri="{FF2B5EF4-FFF2-40B4-BE49-F238E27FC236}">
                <a16:creationId xmlns:a16="http://schemas.microsoft.com/office/drawing/2014/main" id="{24F3599F-400C-4723-9D56-F97F53A98FB3}"/>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Content Placeholder 3">
            <a:extLst>
              <a:ext uri="{FF2B5EF4-FFF2-40B4-BE49-F238E27FC236}">
                <a16:creationId xmlns:a16="http://schemas.microsoft.com/office/drawing/2014/main" id="{C72BAAA3-1680-4F3C-BA70-939F42D8F850}"/>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5" name="Date Placeholder 4">
            <a:extLst>
              <a:ext uri="{FF2B5EF4-FFF2-40B4-BE49-F238E27FC236}">
                <a16:creationId xmlns:a16="http://schemas.microsoft.com/office/drawing/2014/main" id="{FD5B27F9-09A7-40B9-87D0-627C084DBCE6}"/>
              </a:ext>
            </a:extLst>
          </p:cNvPr>
          <p:cNvSpPr>
            <a:spLocks noGrp="1"/>
          </p:cNvSpPr>
          <p:nvPr>
            <p:ph type="dt" sz="half" idx="10"/>
          </p:nvPr>
        </p:nvSpPr>
        <p:spPr/>
        <p:txBody>
          <a:bodyPr/>
          <a:lstStyle/>
          <a:p>
            <a:fld id="{B3DD41F3-51B8-436E-83A3-6E6A795F8F7C}" type="datetimeFigureOut">
              <a:rPr lang="en-CA" smtClean="0"/>
              <a:t>2021-12-03</a:t>
            </a:fld>
            <a:endParaRPr lang="en-CA"/>
          </a:p>
        </p:txBody>
      </p:sp>
      <p:sp>
        <p:nvSpPr>
          <p:cNvPr id="6" name="Footer Placeholder 5">
            <a:extLst>
              <a:ext uri="{FF2B5EF4-FFF2-40B4-BE49-F238E27FC236}">
                <a16:creationId xmlns:a16="http://schemas.microsoft.com/office/drawing/2014/main" id="{773A47BD-9CBD-470A-BF55-F7B3CC04D9EA}"/>
              </a:ext>
            </a:extLst>
          </p:cNvPr>
          <p:cNvSpPr>
            <a:spLocks noGrp="1"/>
          </p:cNvSpPr>
          <p:nvPr>
            <p:ph type="ftr" sz="quarter" idx="11"/>
          </p:nvPr>
        </p:nvSpPr>
        <p:spPr/>
        <p:txBody>
          <a:bodyPr/>
          <a:lstStyle/>
          <a:p>
            <a:endParaRPr lang="en-CA"/>
          </a:p>
        </p:txBody>
      </p:sp>
      <p:sp>
        <p:nvSpPr>
          <p:cNvPr id="7" name="Slide Number Placeholder 6">
            <a:extLst>
              <a:ext uri="{FF2B5EF4-FFF2-40B4-BE49-F238E27FC236}">
                <a16:creationId xmlns:a16="http://schemas.microsoft.com/office/drawing/2014/main" id="{8D597BC3-B2BC-4F60-AC7A-B086D92E2E03}"/>
              </a:ext>
            </a:extLst>
          </p:cNvPr>
          <p:cNvSpPr>
            <a:spLocks noGrp="1"/>
          </p:cNvSpPr>
          <p:nvPr>
            <p:ph type="sldNum" sz="quarter" idx="12"/>
          </p:nvPr>
        </p:nvSpPr>
        <p:spPr/>
        <p:txBody>
          <a:bodyPr/>
          <a:lstStyle/>
          <a:p>
            <a:fld id="{FB4C4693-F9F3-481C-A8F9-F2D7B4A9AE1A}" type="slidenum">
              <a:rPr lang="en-CA" smtClean="0"/>
              <a:t>‹#›</a:t>
            </a:fld>
            <a:endParaRPr lang="en-CA"/>
          </a:p>
        </p:txBody>
      </p:sp>
    </p:spTree>
    <p:extLst>
      <p:ext uri="{BB962C8B-B14F-4D97-AF65-F5344CB8AC3E}">
        <p14:creationId xmlns:p14="http://schemas.microsoft.com/office/powerpoint/2010/main" val="46354222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711807-2B8D-402F-8C93-790BF833BCBF}"/>
              </a:ext>
            </a:extLst>
          </p:cNvPr>
          <p:cNvSpPr>
            <a:spLocks noGrp="1"/>
          </p:cNvSpPr>
          <p:nvPr>
            <p:ph type="title"/>
          </p:nvPr>
        </p:nvSpPr>
        <p:spPr>
          <a:xfrm>
            <a:off x="839788" y="365125"/>
            <a:ext cx="10515600" cy="1325563"/>
          </a:xfrm>
        </p:spPr>
        <p:txBody>
          <a:bodyPr/>
          <a:lstStyle/>
          <a:p>
            <a:r>
              <a:rPr lang="en-US"/>
              <a:t>Click to edit Master title style</a:t>
            </a:r>
            <a:endParaRPr lang="en-CA"/>
          </a:p>
        </p:txBody>
      </p:sp>
      <p:sp>
        <p:nvSpPr>
          <p:cNvPr id="3" name="Text Placeholder 2">
            <a:extLst>
              <a:ext uri="{FF2B5EF4-FFF2-40B4-BE49-F238E27FC236}">
                <a16:creationId xmlns:a16="http://schemas.microsoft.com/office/drawing/2014/main" id="{316D0E0B-E504-40F3-B1F6-C451A61374E8}"/>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20B386B5-1626-40E3-A39F-E839E06B240C}"/>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5" name="Text Placeholder 4">
            <a:extLst>
              <a:ext uri="{FF2B5EF4-FFF2-40B4-BE49-F238E27FC236}">
                <a16:creationId xmlns:a16="http://schemas.microsoft.com/office/drawing/2014/main" id="{F783C806-7DC5-4C4A-83ED-C4BECC0DA685}"/>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96DB117B-3B15-449D-97D7-52584E4654B6}"/>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7" name="Date Placeholder 6">
            <a:extLst>
              <a:ext uri="{FF2B5EF4-FFF2-40B4-BE49-F238E27FC236}">
                <a16:creationId xmlns:a16="http://schemas.microsoft.com/office/drawing/2014/main" id="{EC59786E-EBE8-48D0-9077-52C459C43B4D}"/>
              </a:ext>
            </a:extLst>
          </p:cNvPr>
          <p:cNvSpPr>
            <a:spLocks noGrp="1"/>
          </p:cNvSpPr>
          <p:nvPr>
            <p:ph type="dt" sz="half" idx="10"/>
          </p:nvPr>
        </p:nvSpPr>
        <p:spPr/>
        <p:txBody>
          <a:bodyPr/>
          <a:lstStyle/>
          <a:p>
            <a:fld id="{B3DD41F3-51B8-436E-83A3-6E6A795F8F7C}" type="datetimeFigureOut">
              <a:rPr lang="en-CA" smtClean="0"/>
              <a:t>2021-12-03</a:t>
            </a:fld>
            <a:endParaRPr lang="en-CA"/>
          </a:p>
        </p:txBody>
      </p:sp>
      <p:sp>
        <p:nvSpPr>
          <p:cNvPr id="8" name="Footer Placeholder 7">
            <a:extLst>
              <a:ext uri="{FF2B5EF4-FFF2-40B4-BE49-F238E27FC236}">
                <a16:creationId xmlns:a16="http://schemas.microsoft.com/office/drawing/2014/main" id="{2A744215-880A-4C57-BDEB-B6FCB8AFDE07}"/>
              </a:ext>
            </a:extLst>
          </p:cNvPr>
          <p:cNvSpPr>
            <a:spLocks noGrp="1"/>
          </p:cNvSpPr>
          <p:nvPr>
            <p:ph type="ftr" sz="quarter" idx="11"/>
          </p:nvPr>
        </p:nvSpPr>
        <p:spPr/>
        <p:txBody>
          <a:bodyPr/>
          <a:lstStyle/>
          <a:p>
            <a:endParaRPr lang="en-CA"/>
          </a:p>
        </p:txBody>
      </p:sp>
      <p:sp>
        <p:nvSpPr>
          <p:cNvPr id="9" name="Slide Number Placeholder 8">
            <a:extLst>
              <a:ext uri="{FF2B5EF4-FFF2-40B4-BE49-F238E27FC236}">
                <a16:creationId xmlns:a16="http://schemas.microsoft.com/office/drawing/2014/main" id="{E3064FE3-0AB6-4E4F-82FC-B913786BDE18}"/>
              </a:ext>
            </a:extLst>
          </p:cNvPr>
          <p:cNvSpPr>
            <a:spLocks noGrp="1"/>
          </p:cNvSpPr>
          <p:nvPr>
            <p:ph type="sldNum" sz="quarter" idx="12"/>
          </p:nvPr>
        </p:nvSpPr>
        <p:spPr/>
        <p:txBody>
          <a:bodyPr/>
          <a:lstStyle/>
          <a:p>
            <a:fld id="{FB4C4693-F9F3-481C-A8F9-F2D7B4A9AE1A}" type="slidenum">
              <a:rPr lang="en-CA" smtClean="0"/>
              <a:t>‹#›</a:t>
            </a:fld>
            <a:endParaRPr lang="en-CA"/>
          </a:p>
        </p:txBody>
      </p:sp>
    </p:spTree>
    <p:extLst>
      <p:ext uri="{BB962C8B-B14F-4D97-AF65-F5344CB8AC3E}">
        <p14:creationId xmlns:p14="http://schemas.microsoft.com/office/powerpoint/2010/main" val="428237452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276E05-A01B-4EC7-8DE4-4B29A4512665}"/>
              </a:ext>
            </a:extLst>
          </p:cNvPr>
          <p:cNvSpPr>
            <a:spLocks noGrp="1"/>
          </p:cNvSpPr>
          <p:nvPr>
            <p:ph type="title"/>
          </p:nvPr>
        </p:nvSpPr>
        <p:spPr/>
        <p:txBody>
          <a:bodyPr/>
          <a:lstStyle/>
          <a:p>
            <a:r>
              <a:rPr lang="en-US"/>
              <a:t>Click to edit Master title style</a:t>
            </a:r>
            <a:endParaRPr lang="en-CA"/>
          </a:p>
        </p:txBody>
      </p:sp>
      <p:sp>
        <p:nvSpPr>
          <p:cNvPr id="3" name="Date Placeholder 2">
            <a:extLst>
              <a:ext uri="{FF2B5EF4-FFF2-40B4-BE49-F238E27FC236}">
                <a16:creationId xmlns:a16="http://schemas.microsoft.com/office/drawing/2014/main" id="{BC7C9FA5-61EF-4831-9EF2-8E5865299EC9}"/>
              </a:ext>
            </a:extLst>
          </p:cNvPr>
          <p:cNvSpPr>
            <a:spLocks noGrp="1"/>
          </p:cNvSpPr>
          <p:nvPr>
            <p:ph type="dt" sz="half" idx="10"/>
          </p:nvPr>
        </p:nvSpPr>
        <p:spPr/>
        <p:txBody>
          <a:bodyPr/>
          <a:lstStyle/>
          <a:p>
            <a:fld id="{B3DD41F3-51B8-436E-83A3-6E6A795F8F7C}" type="datetimeFigureOut">
              <a:rPr lang="en-CA" smtClean="0"/>
              <a:t>2021-12-03</a:t>
            </a:fld>
            <a:endParaRPr lang="en-CA"/>
          </a:p>
        </p:txBody>
      </p:sp>
      <p:sp>
        <p:nvSpPr>
          <p:cNvPr id="4" name="Footer Placeholder 3">
            <a:extLst>
              <a:ext uri="{FF2B5EF4-FFF2-40B4-BE49-F238E27FC236}">
                <a16:creationId xmlns:a16="http://schemas.microsoft.com/office/drawing/2014/main" id="{6040AFBB-5127-4CE2-9EA8-0FD4963FC143}"/>
              </a:ext>
            </a:extLst>
          </p:cNvPr>
          <p:cNvSpPr>
            <a:spLocks noGrp="1"/>
          </p:cNvSpPr>
          <p:nvPr>
            <p:ph type="ftr" sz="quarter" idx="11"/>
          </p:nvPr>
        </p:nvSpPr>
        <p:spPr/>
        <p:txBody>
          <a:bodyPr/>
          <a:lstStyle/>
          <a:p>
            <a:endParaRPr lang="en-CA"/>
          </a:p>
        </p:txBody>
      </p:sp>
      <p:sp>
        <p:nvSpPr>
          <p:cNvPr id="5" name="Slide Number Placeholder 4">
            <a:extLst>
              <a:ext uri="{FF2B5EF4-FFF2-40B4-BE49-F238E27FC236}">
                <a16:creationId xmlns:a16="http://schemas.microsoft.com/office/drawing/2014/main" id="{09DA2ACC-D14C-42B0-8BBE-B48BFBE97D76}"/>
              </a:ext>
            </a:extLst>
          </p:cNvPr>
          <p:cNvSpPr>
            <a:spLocks noGrp="1"/>
          </p:cNvSpPr>
          <p:nvPr>
            <p:ph type="sldNum" sz="quarter" idx="12"/>
          </p:nvPr>
        </p:nvSpPr>
        <p:spPr/>
        <p:txBody>
          <a:bodyPr/>
          <a:lstStyle/>
          <a:p>
            <a:fld id="{FB4C4693-F9F3-481C-A8F9-F2D7B4A9AE1A}" type="slidenum">
              <a:rPr lang="en-CA" smtClean="0"/>
              <a:t>‹#›</a:t>
            </a:fld>
            <a:endParaRPr lang="en-CA"/>
          </a:p>
        </p:txBody>
      </p:sp>
    </p:spTree>
    <p:extLst>
      <p:ext uri="{BB962C8B-B14F-4D97-AF65-F5344CB8AC3E}">
        <p14:creationId xmlns:p14="http://schemas.microsoft.com/office/powerpoint/2010/main" val="396421134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C816D226-1FAB-4A71-B00D-6F88952E1076}"/>
              </a:ext>
            </a:extLst>
          </p:cNvPr>
          <p:cNvSpPr>
            <a:spLocks noGrp="1"/>
          </p:cNvSpPr>
          <p:nvPr>
            <p:ph type="dt" sz="half" idx="10"/>
          </p:nvPr>
        </p:nvSpPr>
        <p:spPr/>
        <p:txBody>
          <a:bodyPr/>
          <a:lstStyle/>
          <a:p>
            <a:fld id="{B3DD41F3-51B8-436E-83A3-6E6A795F8F7C}" type="datetimeFigureOut">
              <a:rPr lang="en-CA" smtClean="0"/>
              <a:t>2021-12-03</a:t>
            </a:fld>
            <a:endParaRPr lang="en-CA"/>
          </a:p>
        </p:txBody>
      </p:sp>
      <p:sp>
        <p:nvSpPr>
          <p:cNvPr id="3" name="Footer Placeholder 2">
            <a:extLst>
              <a:ext uri="{FF2B5EF4-FFF2-40B4-BE49-F238E27FC236}">
                <a16:creationId xmlns:a16="http://schemas.microsoft.com/office/drawing/2014/main" id="{AC1945F6-C750-4775-8356-43378FAE0E42}"/>
              </a:ext>
            </a:extLst>
          </p:cNvPr>
          <p:cNvSpPr>
            <a:spLocks noGrp="1"/>
          </p:cNvSpPr>
          <p:nvPr>
            <p:ph type="ftr" sz="quarter" idx="11"/>
          </p:nvPr>
        </p:nvSpPr>
        <p:spPr/>
        <p:txBody>
          <a:bodyPr/>
          <a:lstStyle/>
          <a:p>
            <a:endParaRPr lang="en-CA"/>
          </a:p>
        </p:txBody>
      </p:sp>
      <p:sp>
        <p:nvSpPr>
          <p:cNvPr id="4" name="Slide Number Placeholder 3">
            <a:extLst>
              <a:ext uri="{FF2B5EF4-FFF2-40B4-BE49-F238E27FC236}">
                <a16:creationId xmlns:a16="http://schemas.microsoft.com/office/drawing/2014/main" id="{C338FAAD-75E6-40C3-8E0A-CAB9055ABAF7}"/>
              </a:ext>
            </a:extLst>
          </p:cNvPr>
          <p:cNvSpPr>
            <a:spLocks noGrp="1"/>
          </p:cNvSpPr>
          <p:nvPr>
            <p:ph type="sldNum" sz="quarter" idx="12"/>
          </p:nvPr>
        </p:nvSpPr>
        <p:spPr/>
        <p:txBody>
          <a:bodyPr/>
          <a:lstStyle/>
          <a:p>
            <a:fld id="{FB4C4693-F9F3-481C-A8F9-F2D7B4A9AE1A}" type="slidenum">
              <a:rPr lang="en-CA" smtClean="0"/>
              <a:t>‹#›</a:t>
            </a:fld>
            <a:endParaRPr lang="en-CA"/>
          </a:p>
        </p:txBody>
      </p:sp>
    </p:spTree>
    <p:extLst>
      <p:ext uri="{BB962C8B-B14F-4D97-AF65-F5344CB8AC3E}">
        <p14:creationId xmlns:p14="http://schemas.microsoft.com/office/powerpoint/2010/main" val="396741968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6BF755-F2B1-425D-826D-D6DA27EAFD4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CA"/>
          </a:p>
        </p:txBody>
      </p:sp>
      <p:sp>
        <p:nvSpPr>
          <p:cNvPr id="3" name="Content Placeholder 2">
            <a:extLst>
              <a:ext uri="{FF2B5EF4-FFF2-40B4-BE49-F238E27FC236}">
                <a16:creationId xmlns:a16="http://schemas.microsoft.com/office/drawing/2014/main" id="{81483852-EECD-426E-9380-D19F3B0B4BA1}"/>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Text Placeholder 3">
            <a:extLst>
              <a:ext uri="{FF2B5EF4-FFF2-40B4-BE49-F238E27FC236}">
                <a16:creationId xmlns:a16="http://schemas.microsoft.com/office/drawing/2014/main" id="{3C19140C-3290-42D0-BAB5-817A200B856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9047F417-27F9-4C2E-8642-CDD0C5F211A2}"/>
              </a:ext>
            </a:extLst>
          </p:cNvPr>
          <p:cNvSpPr>
            <a:spLocks noGrp="1"/>
          </p:cNvSpPr>
          <p:nvPr>
            <p:ph type="dt" sz="half" idx="10"/>
          </p:nvPr>
        </p:nvSpPr>
        <p:spPr/>
        <p:txBody>
          <a:bodyPr/>
          <a:lstStyle/>
          <a:p>
            <a:fld id="{B3DD41F3-51B8-436E-83A3-6E6A795F8F7C}" type="datetimeFigureOut">
              <a:rPr lang="en-CA" smtClean="0"/>
              <a:t>2021-12-03</a:t>
            </a:fld>
            <a:endParaRPr lang="en-CA"/>
          </a:p>
        </p:txBody>
      </p:sp>
      <p:sp>
        <p:nvSpPr>
          <p:cNvPr id="6" name="Footer Placeholder 5">
            <a:extLst>
              <a:ext uri="{FF2B5EF4-FFF2-40B4-BE49-F238E27FC236}">
                <a16:creationId xmlns:a16="http://schemas.microsoft.com/office/drawing/2014/main" id="{E2010EDA-4438-437C-9A45-CC09EF74FE39}"/>
              </a:ext>
            </a:extLst>
          </p:cNvPr>
          <p:cNvSpPr>
            <a:spLocks noGrp="1"/>
          </p:cNvSpPr>
          <p:nvPr>
            <p:ph type="ftr" sz="quarter" idx="11"/>
          </p:nvPr>
        </p:nvSpPr>
        <p:spPr/>
        <p:txBody>
          <a:bodyPr/>
          <a:lstStyle/>
          <a:p>
            <a:endParaRPr lang="en-CA"/>
          </a:p>
        </p:txBody>
      </p:sp>
      <p:sp>
        <p:nvSpPr>
          <p:cNvPr id="7" name="Slide Number Placeholder 6">
            <a:extLst>
              <a:ext uri="{FF2B5EF4-FFF2-40B4-BE49-F238E27FC236}">
                <a16:creationId xmlns:a16="http://schemas.microsoft.com/office/drawing/2014/main" id="{6082AB9F-F656-4110-9085-9CA33DED9269}"/>
              </a:ext>
            </a:extLst>
          </p:cNvPr>
          <p:cNvSpPr>
            <a:spLocks noGrp="1"/>
          </p:cNvSpPr>
          <p:nvPr>
            <p:ph type="sldNum" sz="quarter" idx="12"/>
          </p:nvPr>
        </p:nvSpPr>
        <p:spPr/>
        <p:txBody>
          <a:bodyPr/>
          <a:lstStyle/>
          <a:p>
            <a:fld id="{FB4C4693-F9F3-481C-A8F9-F2D7B4A9AE1A}" type="slidenum">
              <a:rPr lang="en-CA" smtClean="0"/>
              <a:t>‹#›</a:t>
            </a:fld>
            <a:endParaRPr lang="en-CA"/>
          </a:p>
        </p:txBody>
      </p:sp>
    </p:spTree>
    <p:extLst>
      <p:ext uri="{BB962C8B-B14F-4D97-AF65-F5344CB8AC3E}">
        <p14:creationId xmlns:p14="http://schemas.microsoft.com/office/powerpoint/2010/main" val="373409784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1A7D66-D966-40FD-AD80-BFA0D26461EE}"/>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CA"/>
          </a:p>
        </p:txBody>
      </p:sp>
      <p:sp>
        <p:nvSpPr>
          <p:cNvPr id="3" name="Picture Placeholder 2">
            <a:extLst>
              <a:ext uri="{FF2B5EF4-FFF2-40B4-BE49-F238E27FC236}">
                <a16:creationId xmlns:a16="http://schemas.microsoft.com/office/drawing/2014/main" id="{74BF8F1E-429A-4D37-86EE-C89190F4195E}"/>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CA"/>
          </a:p>
        </p:txBody>
      </p:sp>
      <p:sp>
        <p:nvSpPr>
          <p:cNvPr id="4" name="Text Placeholder 3">
            <a:extLst>
              <a:ext uri="{FF2B5EF4-FFF2-40B4-BE49-F238E27FC236}">
                <a16:creationId xmlns:a16="http://schemas.microsoft.com/office/drawing/2014/main" id="{20DF2356-6C09-4FAE-973E-6DF290058FB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9F162150-D85F-42AF-B5F3-ACB6948268EE}"/>
              </a:ext>
            </a:extLst>
          </p:cNvPr>
          <p:cNvSpPr>
            <a:spLocks noGrp="1"/>
          </p:cNvSpPr>
          <p:nvPr>
            <p:ph type="dt" sz="half" idx="10"/>
          </p:nvPr>
        </p:nvSpPr>
        <p:spPr/>
        <p:txBody>
          <a:bodyPr/>
          <a:lstStyle/>
          <a:p>
            <a:fld id="{B3DD41F3-51B8-436E-83A3-6E6A795F8F7C}" type="datetimeFigureOut">
              <a:rPr lang="en-CA" smtClean="0"/>
              <a:t>2021-12-03</a:t>
            </a:fld>
            <a:endParaRPr lang="en-CA"/>
          </a:p>
        </p:txBody>
      </p:sp>
      <p:sp>
        <p:nvSpPr>
          <p:cNvPr id="6" name="Footer Placeholder 5">
            <a:extLst>
              <a:ext uri="{FF2B5EF4-FFF2-40B4-BE49-F238E27FC236}">
                <a16:creationId xmlns:a16="http://schemas.microsoft.com/office/drawing/2014/main" id="{A72FDA52-3DC0-4540-BF17-655C6F1E471D}"/>
              </a:ext>
            </a:extLst>
          </p:cNvPr>
          <p:cNvSpPr>
            <a:spLocks noGrp="1"/>
          </p:cNvSpPr>
          <p:nvPr>
            <p:ph type="ftr" sz="quarter" idx="11"/>
          </p:nvPr>
        </p:nvSpPr>
        <p:spPr/>
        <p:txBody>
          <a:bodyPr/>
          <a:lstStyle/>
          <a:p>
            <a:endParaRPr lang="en-CA"/>
          </a:p>
        </p:txBody>
      </p:sp>
      <p:sp>
        <p:nvSpPr>
          <p:cNvPr id="7" name="Slide Number Placeholder 6">
            <a:extLst>
              <a:ext uri="{FF2B5EF4-FFF2-40B4-BE49-F238E27FC236}">
                <a16:creationId xmlns:a16="http://schemas.microsoft.com/office/drawing/2014/main" id="{838D5C5E-59B0-4C22-A2EC-361AE0992C3A}"/>
              </a:ext>
            </a:extLst>
          </p:cNvPr>
          <p:cNvSpPr>
            <a:spLocks noGrp="1"/>
          </p:cNvSpPr>
          <p:nvPr>
            <p:ph type="sldNum" sz="quarter" idx="12"/>
          </p:nvPr>
        </p:nvSpPr>
        <p:spPr/>
        <p:txBody>
          <a:bodyPr/>
          <a:lstStyle/>
          <a:p>
            <a:fld id="{FB4C4693-F9F3-481C-A8F9-F2D7B4A9AE1A}" type="slidenum">
              <a:rPr lang="en-CA" smtClean="0"/>
              <a:t>‹#›</a:t>
            </a:fld>
            <a:endParaRPr lang="en-CA"/>
          </a:p>
        </p:txBody>
      </p:sp>
    </p:spTree>
    <p:extLst>
      <p:ext uri="{BB962C8B-B14F-4D97-AF65-F5344CB8AC3E}">
        <p14:creationId xmlns:p14="http://schemas.microsoft.com/office/powerpoint/2010/main" val="38173268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15D1BDFF-0402-4068-939A-F71FB1E78174}"/>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CA"/>
          </a:p>
        </p:txBody>
      </p:sp>
      <p:sp>
        <p:nvSpPr>
          <p:cNvPr id="3" name="Text Placeholder 2">
            <a:extLst>
              <a:ext uri="{FF2B5EF4-FFF2-40B4-BE49-F238E27FC236}">
                <a16:creationId xmlns:a16="http://schemas.microsoft.com/office/drawing/2014/main" id="{3EACF637-FB2D-4762-8D26-86B0A35D51BD}"/>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a:extLst>
              <a:ext uri="{FF2B5EF4-FFF2-40B4-BE49-F238E27FC236}">
                <a16:creationId xmlns:a16="http://schemas.microsoft.com/office/drawing/2014/main" id="{E24A3140-C0AF-4D46-8F42-2D8686305810}"/>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3DD41F3-51B8-436E-83A3-6E6A795F8F7C}" type="datetimeFigureOut">
              <a:rPr lang="en-CA" smtClean="0"/>
              <a:t>2021-12-03</a:t>
            </a:fld>
            <a:endParaRPr lang="en-CA"/>
          </a:p>
        </p:txBody>
      </p:sp>
      <p:sp>
        <p:nvSpPr>
          <p:cNvPr id="5" name="Footer Placeholder 4">
            <a:extLst>
              <a:ext uri="{FF2B5EF4-FFF2-40B4-BE49-F238E27FC236}">
                <a16:creationId xmlns:a16="http://schemas.microsoft.com/office/drawing/2014/main" id="{6D5E6DF7-40A4-4D84-ACD3-B8642C293EBB}"/>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CA"/>
          </a:p>
        </p:txBody>
      </p:sp>
      <p:sp>
        <p:nvSpPr>
          <p:cNvPr id="6" name="Slide Number Placeholder 5">
            <a:extLst>
              <a:ext uri="{FF2B5EF4-FFF2-40B4-BE49-F238E27FC236}">
                <a16:creationId xmlns:a16="http://schemas.microsoft.com/office/drawing/2014/main" id="{2F28364A-9288-4EF7-BDF2-D4D8EEE37B1D}"/>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B4C4693-F9F3-481C-A8F9-F2D7B4A9AE1A}" type="slidenum">
              <a:rPr lang="en-CA" smtClean="0"/>
              <a:t>‹#›</a:t>
            </a:fld>
            <a:endParaRPr lang="en-CA"/>
          </a:p>
        </p:txBody>
      </p:sp>
    </p:spTree>
    <p:extLst>
      <p:ext uri="{BB962C8B-B14F-4D97-AF65-F5344CB8AC3E}">
        <p14:creationId xmlns:p14="http://schemas.microsoft.com/office/powerpoint/2010/main" val="294767128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Layout" Target="../slideLayouts/slideLayout7.xml"/><Relationship Id="rId4" Type="http://schemas.openxmlformats.org/officeDocument/2006/relationships/image" Target="../media/image2.gif"/></Relationships>
</file>

<file path=ppt/slides/_rels/slide1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3.xml"/><Relationship Id="rId1" Type="http://schemas.openxmlformats.org/officeDocument/2006/relationships/slideLayout" Target="../slideLayouts/slideLayout7.xml"/><Relationship Id="rId6" Type="http://schemas.openxmlformats.org/officeDocument/2006/relationships/image" Target="../media/image2.gif"/><Relationship Id="rId5" Type="http://schemas.openxmlformats.org/officeDocument/2006/relationships/image" Target="../media/image16.png"/><Relationship Id="rId4" Type="http://schemas.openxmlformats.org/officeDocument/2006/relationships/image" Target="../media/image15.png"/></Relationships>
</file>

<file path=ppt/slides/_rels/slide11.xml.rels><?xml version="1.0" encoding="UTF-8" standalone="yes"?>
<Relationships xmlns="http://schemas.openxmlformats.org/package/2006/relationships"><Relationship Id="rId3" Type="http://schemas.openxmlformats.org/officeDocument/2006/relationships/customXml" Target="../ink/ink2.xml"/><Relationship Id="rId68" Type="http://schemas.openxmlformats.org/officeDocument/2006/relationships/image" Target="../media/image20.png"/><Relationship Id="rId67" Type="http://schemas.openxmlformats.org/officeDocument/2006/relationships/image" Target="../media/image19.png"/><Relationship Id="rId2" Type="http://schemas.openxmlformats.org/officeDocument/2006/relationships/image" Target="../media/image17.png"/><Relationship Id="rId70" Type="http://schemas.openxmlformats.org/officeDocument/2006/relationships/image" Target="../media/image22.png"/><Relationship Id="rId1" Type="http://schemas.openxmlformats.org/officeDocument/2006/relationships/slideLayout" Target="../slideLayouts/slideLayout7.xml"/><Relationship Id="rId66" Type="http://schemas.openxmlformats.org/officeDocument/2006/relationships/image" Target="../media/image18.png"/><Relationship Id="rId65" Type="http://schemas.openxmlformats.org/officeDocument/2006/relationships/image" Target="../media/image2.gif"/><Relationship Id="rId64" Type="http://schemas.openxmlformats.org/officeDocument/2006/relationships/image" Target="../media/image48.png"/><Relationship Id="rId69" Type="http://schemas.openxmlformats.org/officeDocument/2006/relationships/image" Target="../media/image21.png"/></Relationships>
</file>

<file path=ppt/slides/_rels/slide12.xml.rels><?xml version="1.0" encoding="UTF-8" standalone="yes"?>
<Relationships xmlns="http://schemas.openxmlformats.org/package/2006/relationships"><Relationship Id="rId3" Type="http://schemas.openxmlformats.org/officeDocument/2006/relationships/hyperlink" Target="https://www.queensu.ca/psychology/van-anders-lab/sct.html" TargetMode="External"/><Relationship Id="rId2" Type="http://schemas.openxmlformats.org/officeDocument/2006/relationships/hyperlink" Target="https://idp.springer.com/authorize/casa?redirect_uri=https://link.springer.com/article/10.1007/s10508-015-0490-8&amp;casa_token=m0IVjQufTa4AAAAA:bs12-T7mGPT52nOLDs10W3XD8BFWCZd3dbDNNCcgLJJ5XxUKqUOVhY9vO6a5RvZ5e_vIC_lsCLqvLoY" TargetMode="Externa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7.xml"/><Relationship Id="rId5" Type="http://schemas.openxmlformats.org/officeDocument/2006/relationships/image" Target="../media/image2.gif"/><Relationship Id="rId4" Type="http://schemas.openxmlformats.org/officeDocument/2006/relationships/image" Target="../media/image5.png"/></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7.xml"/><Relationship Id="rId6" Type="http://schemas.openxmlformats.org/officeDocument/2006/relationships/image" Target="../media/image9.png"/><Relationship Id="rId5" Type="http://schemas.openxmlformats.org/officeDocument/2006/relationships/image" Target="../media/image2.gif"/><Relationship Id="rId4" Type="http://schemas.openxmlformats.org/officeDocument/2006/relationships/image" Target="../media/image8.png"/></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5" Type="http://schemas.openxmlformats.org/officeDocument/2006/relationships/image" Target="../media/image11.png"/><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customXml" Target="../ink/ink1.xml"/><Relationship Id="rId24" Type="http://schemas.openxmlformats.org/officeDocument/2006/relationships/image" Target="../media/image2.gif"/><Relationship Id="rId5" Type="http://schemas.openxmlformats.org/officeDocument/2006/relationships/image" Target="../media/image8.png"/><Relationship Id="rId23" Type="http://schemas.openxmlformats.org/officeDocument/2006/relationships/image" Target="../media/image94.png"/><Relationship Id="rId4" Type="http://schemas.openxmlformats.org/officeDocument/2006/relationships/image" Target="../media/image7.png"/></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xml"/><Relationship Id="rId1" Type="http://schemas.openxmlformats.org/officeDocument/2006/relationships/slideLayout" Target="../slideLayouts/slideLayout7.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2.gif"/></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0099CC"/>
        </a:solidFill>
        <a:effectLst/>
      </p:bgPr>
    </p:bg>
    <p:spTree>
      <p:nvGrpSpPr>
        <p:cNvPr id="1" name=""/>
        <p:cNvGrpSpPr/>
        <p:nvPr/>
      </p:nvGrpSpPr>
      <p:grpSpPr>
        <a:xfrm>
          <a:off x="0" y="0"/>
          <a:ext cx="0" cy="0"/>
          <a:chOff x="0" y="0"/>
          <a:chExt cx="0" cy="0"/>
        </a:xfrm>
      </p:grpSpPr>
      <p:sp>
        <p:nvSpPr>
          <p:cNvPr id="10" name="Freeform: Shape 9">
            <a:extLst>
              <a:ext uri="{FF2B5EF4-FFF2-40B4-BE49-F238E27FC236}">
                <a16:creationId xmlns:a16="http://schemas.microsoft.com/office/drawing/2014/main" id="{832516D4-0B7C-4819-85EF-BDF5ABA37210}"/>
              </a:ext>
            </a:extLst>
          </p:cNvPr>
          <p:cNvSpPr/>
          <p:nvPr/>
        </p:nvSpPr>
        <p:spPr>
          <a:xfrm>
            <a:off x="0" y="0"/>
            <a:ext cx="3279057" cy="6858000"/>
          </a:xfrm>
          <a:custGeom>
            <a:avLst/>
            <a:gdLst>
              <a:gd name="connsiteX0" fmla="*/ 0 w 3279057"/>
              <a:gd name="connsiteY0" fmla="*/ 0 h 6858000"/>
              <a:gd name="connsiteX1" fmla="*/ 1735698 w 3279057"/>
              <a:gd name="connsiteY1" fmla="*/ 0 h 6858000"/>
              <a:gd name="connsiteX2" fmla="*/ 1873041 w 3279057"/>
              <a:gd name="connsiteY2" fmla="*/ 110751 h 6858000"/>
              <a:gd name="connsiteX3" fmla="*/ 3279057 w 3279057"/>
              <a:gd name="connsiteY3" fmla="*/ 3325762 h 6858000"/>
              <a:gd name="connsiteX4" fmla="*/ 1575603 w 3279057"/>
              <a:gd name="connsiteY4" fmla="*/ 6780622 h 6858000"/>
              <a:gd name="connsiteX5" fmla="*/ 1463675 w 3279057"/>
              <a:gd name="connsiteY5" fmla="*/ 6858000 h 6858000"/>
              <a:gd name="connsiteX6" fmla="*/ 0 w 3279057"/>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279057" h="6858000">
                <a:moveTo>
                  <a:pt x="0" y="0"/>
                </a:moveTo>
                <a:lnTo>
                  <a:pt x="1735698" y="0"/>
                </a:lnTo>
                <a:lnTo>
                  <a:pt x="1873041" y="110751"/>
                </a:lnTo>
                <a:cubicBezTo>
                  <a:pt x="2731730" y="874933"/>
                  <a:pt x="3279057" y="2031422"/>
                  <a:pt x="3279057" y="3325762"/>
                </a:cubicBezTo>
                <a:cubicBezTo>
                  <a:pt x="3279057" y="4763918"/>
                  <a:pt x="2603345" y="6031887"/>
                  <a:pt x="1575603" y="6780622"/>
                </a:cubicBezTo>
                <a:lnTo>
                  <a:pt x="1463675" y="6858000"/>
                </a:lnTo>
                <a:lnTo>
                  <a:pt x="0" y="685800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CA"/>
          </a:p>
        </p:txBody>
      </p:sp>
      <p:sp>
        <p:nvSpPr>
          <p:cNvPr id="3" name="TextBox 2">
            <a:extLst>
              <a:ext uri="{FF2B5EF4-FFF2-40B4-BE49-F238E27FC236}">
                <a16:creationId xmlns:a16="http://schemas.microsoft.com/office/drawing/2014/main" id="{47C540D6-B264-4E78-95F0-69CD74B582A4}"/>
              </a:ext>
            </a:extLst>
          </p:cNvPr>
          <p:cNvSpPr txBox="1"/>
          <p:nvPr/>
        </p:nvSpPr>
        <p:spPr>
          <a:xfrm>
            <a:off x="3120939" y="1238938"/>
            <a:ext cx="8937838" cy="1754326"/>
          </a:xfrm>
          <a:prstGeom prst="rect">
            <a:avLst/>
          </a:prstGeom>
          <a:noFill/>
        </p:spPr>
        <p:txBody>
          <a:bodyPr wrap="square" rtlCol="0">
            <a:spAutoFit/>
          </a:bodyPr>
          <a:lstStyle/>
          <a:p>
            <a:pPr algn="ctr"/>
            <a:r>
              <a:rPr lang="en-CA" sz="5400" dirty="0">
                <a:solidFill>
                  <a:schemeClr val="bg1"/>
                </a:solidFill>
                <a:latin typeface="Arial Black" panose="020B0A04020102020204" pitchFamily="34" charset="0"/>
              </a:rPr>
              <a:t>Sexual Configurations Theory</a:t>
            </a:r>
          </a:p>
        </p:txBody>
      </p:sp>
      <p:sp>
        <p:nvSpPr>
          <p:cNvPr id="4" name="TextBox 3">
            <a:extLst>
              <a:ext uri="{FF2B5EF4-FFF2-40B4-BE49-F238E27FC236}">
                <a16:creationId xmlns:a16="http://schemas.microsoft.com/office/drawing/2014/main" id="{C418495F-17A3-445B-8033-E3DA359642E3}"/>
              </a:ext>
            </a:extLst>
          </p:cNvPr>
          <p:cNvSpPr txBox="1"/>
          <p:nvPr/>
        </p:nvSpPr>
        <p:spPr>
          <a:xfrm>
            <a:off x="3968676" y="5669528"/>
            <a:ext cx="7242364" cy="646331"/>
          </a:xfrm>
          <a:prstGeom prst="rect">
            <a:avLst/>
          </a:prstGeom>
          <a:noFill/>
        </p:spPr>
        <p:txBody>
          <a:bodyPr wrap="square" rtlCol="0">
            <a:spAutoFit/>
          </a:bodyPr>
          <a:lstStyle/>
          <a:p>
            <a:pPr algn="ctr"/>
            <a:r>
              <a:rPr lang="en-CA" dirty="0">
                <a:solidFill>
                  <a:schemeClr val="bg1"/>
                </a:solidFill>
                <a:latin typeface="Arial Nova" panose="020B0504020202020204" pitchFamily="34" charset="0"/>
              </a:rPr>
              <a:t>By: Sari van Anders, Jason Burns, Katya </a:t>
            </a:r>
            <a:r>
              <a:rPr lang="en-CA" dirty="0" err="1">
                <a:solidFill>
                  <a:schemeClr val="bg1"/>
                </a:solidFill>
                <a:latin typeface="Arial Nova" panose="020B0504020202020204" pitchFamily="34" charset="0"/>
              </a:rPr>
              <a:t>Kredl</a:t>
            </a:r>
            <a:r>
              <a:rPr lang="en-CA" dirty="0">
                <a:solidFill>
                  <a:schemeClr val="bg1"/>
                </a:solidFill>
                <a:latin typeface="Arial Nova" panose="020B0504020202020204" pitchFamily="34" charset="0"/>
              </a:rPr>
              <a:t>, and Daniel </a:t>
            </a:r>
            <a:r>
              <a:rPr lang="en-CA" dirty="0" err="1">
                <a:solidFill>
                  <a:schemeClr val="bg1"/>
                </a:solidFill>
                <a:latin typeface="Arial Nova" panose="020B0504020202020204" pitchFamily="34" charset="0"/>
              </a:rPr>
              <a:t>Shuchat</a:t>
            </a:r>
            <a:endParaRPr lang="en-CA" dirty="0">
              <a:solidFill>
                <a:schemeClr val="bg1"/>
              </a:solidFill>
              <a:latin typeface="Arial Nova" panose="020B0504020202020204" pitchFamily="34" charset="0"/>
            </a:endParaRPr>
          </a:p>
          <a:p>
            <a:pPr algn="ctr"/>
            <a:r>
              <a:rPr lang="en-CA" dirty="0">
                <a:solidFill>
                  <a:schemeClr val="bg1"/>
                </a:solidFill>
                <a:latin typeface="Arial Nova" panose="020B0504020202020204" pitchFamily="34" charset="0"/>
              </a:rPr>
              <a:t>For questions, contact Dr. Sari van Anders sva5@queensu.ca</a:t>
            </a:r>
          </a:p>
        </p:txBody>
      </p:sp>
      <p:sp>
        <p:nvSpPr>
          <p:cNvPr id="6" name="TextBox 5">
            <a:extLst>
              <a:ext uri="{FF2B5EF4-FFF2-40B4-BE49-F238E27FC236}">
                <a16:creationId xmlns:a16="http://schemas.microsoft.com/office/drawing/2014/main" id="{659BAA68-13F5-48FB-9AF8-D4D588376BDA}"/>
              </a:ext>
            </a:extLst>
          </p:cNvPr>
          <p:cNvSpPr txBox="1"/>
          <p:nvPr/>
        </p:nvSpPr>
        <p:spPr>
          <a:xfrm>
            <a:off x="3386567" y="2993264"/>
            <a:ext cx="8672209" cy="1815882"/>
          </a:xfrm>
          <a:prstGeom prst="rect">
            <a:avLst/>
          </a:prstGeom>
          <a:noFill/>
        </p:spPr>
        <p:txBody>
          <a:bodyPr wrap="square" rtlCol="0">
            <a:spAutoFit/>
          </a:bodyPr>
          <a:lstStyle/>
          <a:p>
            <a:pPr algn="ctr"/>
            <a:r>
              <a:rPr lang="en-CA" sz="2800" dirty="0">
                <a:solidFill>
                  <a:schemeClr val="bg1"/>
                </a:solidFill>
                <a:latin typeface="Arial Nova" panose="020B0504020202020204" pitchFamily="34" charset="0"/>
              </a:rPr>
              <a:t>A New Way of Understanding Gender/Sex &amp; Sexuality</a:t>
            </a:r>
          </a:p>
          <a:p>
            <a:pPr algn="ctr"/>
            <a:endParaRPr lang="en-CA" sz="1200" dirty="0">
              <a:solidFill>
                <a:schemeClr val="bg1"/>
              </a:solidFill>
              <a:latin typeface="Arial Black" panose="020B0A04020102020204" pitchFamily="34" charset="0"/>
            </a:endParaRPr>
          </a:p>
          <a:p>
            <a:pPr algn="ctr"/>
            <a:br>
              <a:rPr lang="en-CA" sz="2400" i="1" dirty="0">
                <a:solidFill>
                  <a:schemeClr val="bg1"/>
                </a:solidFill>
                <a:latin typeface="Arial Nova" panose="020B0504020202020204" pitchFamily="34" charset="0"/>
              </a:rPr>
            </a:br>
            <a:r>
              <a:rPr lang="en-CA" sz="2400" i="1" dirty="0">
                <a:solidFill>
                  <a:schemeClr val="bg1"/>
                </a:solidFill>
                <a:latin typeface="Arial Nova" panose="020B0504020202020204" pitchFamily="34" charset="0"/>
              </a:rPr>
              <a:t>For Educators &amp; Students in Courses Related to</a:t>
            </a:r>
            <a:br>
              <a:rPr lang="en-CA" sz="2400" i="1" dirty="0">
                <a:solidFill>
                  <a:schemeClr val="bg1"/>
                </a:solidFill>
                <a:latin typeface="Arial Nova" panose="020B0504020202020204" pitchFamily="34" charset="0"/>
              </a:rPr>
            </a:br>
            <a:r>
              <a:rPr lang="en-CA" sz="2400" i="1" dirty="0">
                <a:solidFill>
                  <a:schemeClr val="bg1"/>
                </a:solidFill>
                <a:latin typeface="Arial Nova" panose="020B0504020202020204" pitchFamily="34" charset="0"/>
              </a:rPr>
              <a:t> Feminist/Queer Studies and/or Human Sexuality</a:t>
            </a:r>
          </a:p>
        </p:txBody>
      </p:sp>
      <p:pic>
        <p:nvPicPr>
          <p:cNvPr id="9" name="Picture 8" descr="Diagram, engineering drawing&#10;&#10;Description automatically generated">
            <a:extLst>
              <a:ext uri="{FF2B5EF4-FFF2-40B4-BE49-F238E27FC236}">
                <a16:creationId xmlns:a16="http://schemas.microsoft.com/office/drawing/2014/main" id="{AE9F01A0-7E33-426D-AAF9-5608FE661D10}"/>
              </a:ext>
            </a:extLst>
          </p:cNvPr>
          <p:cNvPicPr>
            <a:picLocks noChangeAspect="1"/>
          </p:cNvPicPr>
          <p:nvPr/>
        </p:nvPicPr>
        <p:blipFill>
          <a:blip r:embed="rId2">
            <a:extLst>
              <a:ext uri="{BEBA8EAE-BF5A-486C-A8C5-ECC9F3942E4B}">
                <a14:imgProps xmlns:a14="http://schemas.microsoft.com/office/drawing/2010/main">
                  <a14:imgLayer r:embed="rId3">
                    <a14:imgEffect>
                      <a14:backgroundRemoval t="9419" b="92151" l="5207" r="96529">
                        <a14:foregroundMark x1="22964" y1="23862" x2="31081" y2="54617"/>
                        <a14:foregroundMark x1="31770" y1="55654" x2="59279" y2="50392"/>
                        <a14:foregroundMark x1="59279" y1="50392" x2="48999" y2="29984"/>
                        <a14:foregroundMark x1="48999" y1="29984" x2="53805" y2="70644"/>
                        <a14:foregroundMark x1="53805" y1="70644" x2="54072" y2="60754"/>
                        <a14:foregroundMark x1="54072" y1="60754" x2="51535" y2="84144"/>
                        <a14:foregroundMark x1="51535" y1="84144" x2="46195" y2="66405"/>
                        <a14:foregroundMark x1="46195" y1="66405" x2="40454" y2="57457"/>
                        <a14:foregroundMark x1="40454" y1="57457" x2="42054" y2="67455"/>
                        <a14:foregroundMark x1="57009" y1="69482" x2="65287" y2="44427"/>
                        <a14:foregroundMark x1="50868" y1="88069" x2="56936" y2="69703"/>
                        <a14:foregroundMark x1="65287" y1="44427" x2="68892" y2="54160"/>
                        <a14:foregroundMark x1="68892" y1="54160" x2="68165" y2="56123"/>
                        <a14:foregroundMark x1="58623" y1="71897" x2="53805" y2="72841"/>
                        <a14:foregroundMark x1="82243" y1="36735" x2="76831" y2="46227"/>
                        <a14:foregroundMark x1="77164" y1="46548" x2="88518" y2="29984"/>
                        <a14:foregroundMark x1="88518" y1="29984" x2="97864" y2="24804"/>
                        <a14:foregroundMark x1="97864" y1="24804" x2="92523" y2="34223"/>
                        <a14:foregroundMark x1="92523" y1="34223" x2="92056" y2="34617"/>
                        <a14:foregroundMark x1="92217" y1="34805" x2="97463" y2="28100"/>
                        <a14:foregroundMark x1="97463" y1="28100" x2="95877" y2="21572"/>
                        <a14:foregroundMark x1="91014" y1="16299" x2="61992" y2="10060"/>
                        <a14:foregroundMark x1="23553" y1="14894" x2="19359" y2="15542"/>
                        <a14:foregroundMark x1="55158" y1="10014" x2="29436" y2="13986"/>
                        <a14:foregroundMark x1="19359" y1="15542" x2="8678" y2="22135"/>
                        <a14:foregroundMark x1="8678" y1="22135" x2="5340" y2="31711"/>
                        <a14:foregroundMark x1="5340" y1="31711" x2="13867" y2="40591"/>
                        <a14:foregroundMark x1="80507" y1="12716" x2="89586" y2="16954"/>
                        <a14:foregroundMark x1="89586" y1="16954" x2="96662" y2="23548"/>
                        <a14:foregroundMark x1="96662" y1="23548" x2="92256" y2="32653"/>
                        <a14:foregroundMark x1="92256" y1="32653" x2="91722" y2="32653"/>
                        <a14:foregroundMark x1="80507" y1="14914" x2="58077" y2="13815"/>
                        <a14:foregroundMark x1="52603" y1="90110" x2="52870" y2="92151"/>
                        <a14:foregroundMark x1="13485" y1="39089" x2="14553" y2="41130"/>
                        <a14:backgroundMark x1="64085" y1="63579" x2="64085" y2="63579"/>
                        <a14:backgroundMark x1="64085" y1="63579" x2="61949" y2="71429"/>
                        <a14:backgroundMark x1="67023" y1="60283" x2="63418" y2="65934"/>
                        <a14:backgroundMark x1="65688" y1="60283" x2="69159" y2="57300"/>
                        <a14:backgroundMark x1="62350" y1="70330" x2="59813" y2="72214"/>
                        <a14:backgroundMark x1="60881" y1="70801" x2="58745" y2="72057"/>
                        <a14:backgroundMark x1="44326" y1="72214" x2="42190" y2="69231"/>
                        <a14:backgroundMark x1="31509" y1="55887" x2="30574" y2="55416"/>
                        <a14:backgroundMark x1="30708" y1="55259" x2="31909" y2="55416"/>
                        <a14:backgroundMark x1="14820" y1="41601" x2="14511" y2="41157"/>
                        <a14:backgroundMark x1="29105" y1="13344" x2="22430" y2="12716"/>
                        <a14:backgroundMark x1="95461" y1="19152" x2="90654" y2="15385"/>
                        <a14:backgroundMark x1="92390" y1="35008" x2="86382" y2="39560"/>
                        <a14:backgroundMark x1="77570" y1="46939" x2="73565" y2="51334"/>
                        <a14:backgroundMark x1="55140" y1="10047" x2="62083" y2="9890"/>
                      </a14:backgroundRemoval>
                    </a14:imgEffect>
                  </a14:imgLayer>
                </a14:imgProps>
              </a:ext>
              <a:ext uri="{28A0092B-C50C-407E-A947-70E740481C1C}">
                <a14:useLocalDpi xmlns:a14="http://schemas.microsoft.com/office/drawing/2010/main" val="0"/>
              </a:ext>
            </a:extLst>
          </a:blip>
          <a:stretch>
            <a:fillRect/>
          </a:stretch>
        </p:blipFill>
        <p:spPr>
          <a:xfrm rot="1641129">
            <a:off x="-402880" y="1995735"/>
            <a:ext cx="3325603" cy="2828317"/>
          </a:xfrm>
          <a:prstGeom prst="rect">
            <a:avLst/>
          </a:prstGeom>
        </p:spPr>
      </p:pic>
      <p:pic>
        <p:nvPicPr>
          <p:cNvPr id="5" name="Picture 4" descr="Diagram&#10;&#10;Description automatically generated">
            <a:extLst>
              <a:ext uri="{FF2B5EF4-FFF2-40B4-BE49-F238E27FC236}">
                <a16:creationId xmlns:a16="http://schemas.microsoft.com/office/drawing/2014/main" id="{25CBC708-2C9D-4D1C-8DDF-395949B173C2}"/>
              </a:ext>
            </a:extLst>
          </p:cNvPr>
          <p:cNvPicPr>
            <a:picLocks noChangeAspect="1"/>
          </p:cNvPicPr>
          <p:nvPr/>
        </p:nvPicPr>
        <p:blipFill rotWithShape="1">
          <a:blip r:embed="rId4">
            <a:extLst>
              <a:ext uri="{28A0092B-C50C-407E-A947-70E740481C1C}">
                <a14:useLocalDpi xmlns:a14="http://schemas.microsoft.com/office/drawing/2010/main" val="0"/>
              </a:ext>
            </a:extLst>
          </a:blip>
          <a:srcRect l="11083" r="9135" b="18065"/>
          <a:stretch/>
        </p:blipFill>
        <p:spPr>
          <a:xfrm>
            <a:off x="11075550" y="167182"/>
            <a:ext cx="983226" cy="904575"/>
          </a:xfrm>
          <a:prstGeom prst="rect">
            <a:avLst/>
          </a:prstGeom>
        </p:spPr>
      </p:pic>
    </p:spTree>
    <p:extLst>
      <p:ext uri="{BB962C8B-B14F-4D97-AF65-F5344CB8AC3E}">
        <p14:creationId xmlns:p14="http://schemas.microsoft.com/office/powerpoint/2010/main" val="421578362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0099CC"/>
        </a:solidFill>
        <a:effectLst/>
      </p:bgPr>
    </p:bg>
    <p:spTree>
      <p:nvGrpSpPr>
        <p:cNvPr id="1" name=""/>
        <p:cNvGrpSpPr/>
        <p:nvPr/>
      </p:nvGrpSpPr>
      <p:grpSpPr>
        <a:xfrm>
          <a:off x="0" y="0"/>
          <a:ext cx="0" cy="0"/>
          <a:chOff x="0" y="0"/>
          <a:chExt cx="0" cy="0"/>
        </a:xfrm>
      </p:grpSpPr>
      <p:sp>
        <p:nvSpPr>
          <p:cNvPr id="51" name="Rectangle 50">
            <a:extLst>
              <a:ext uri="{FF2B5EF4-FFF2-40B4-BE49-F238E27FC236}">
                <a16:creationId xmlns:a16="http://schemas.microsoft.com/office/drawing/2014/main" id="{D3E817E6-A097-4B16-AAE1-BB249FE1C86F}"/>
              </a:ext>
            </a:extLst>
          </p:cNvPr>
          <p:cNvSpPr/>
          <p:nvPr/>
        </p:nvSpPr>
        <p:spPr>
          <a:xfrm>
            <a:off x="-37046" y="-11620"/>
            <a:ext cx="6096000" cy="688124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pic>
        <p:nvPicPr>
          <p:cNvPr id="30" name="Picture 29" descr="Chart, diagram, funnel chart&#10;&#10;Description automatically generated">
            <a:extLst>
              <a:ext uri="{FF2B5EF4-FFF2-40B4-BE49-F238E27FC236}">
                <a16:creationId xmlns:a16="http://schemas.microsoft.com/office/drawing/2014/main" id="{70C43040-009D-4C13-A8B2-719174422A2A}"/>
              </a:ext>
            </a:extLst>
          </p:cNvPr>
          <p:cNvPicPr>
            <a:picLocks noChangeAspect="1"/>
          </p:cNvPicPr>
          <p:nvPr/>
        </p:nvPicPr>
        <p:blipFill rotWithShape="1">
          <a:blip r:embed="rId3">
            <a:extLst>
              <a:ext uri="{28A0092B-C50C-407E-A947-70E740481C1C}">
                <a14:useLocalDpi xmlns:a14="http://schemas.microsoft.com/office/drawing/2010/main" val="0"/>
              </a:ext>
            </a:extLst>
          </a:blip>
          <a:srcRect l="29159" t="12648" r="28876" b="11136"/>
          <a:stretch/>
        </p:blipFill>
        <p:spPr>
          <a:xfrm>
            <a:off x="683882" y="3849690"/>
            <a:ext cx="4519283" cy="2913496"/>
          </a:xfrm>
          <a:prstGeom prst="rect">
            <a:avLst/>
          </a:prstGeom>
        </p:spPr>
      </p:pic>
      <p:pic>
        <p:nvPicPr>
          <p:cNvPr id="26" name="Picture 25" descr="Chart, diagram, funnel chart&#10;&#10;Description automatically generated">
            <a:extLst>
              <a:ext uri="{FF2B5EF4-FFF2-40B4-BE49-F238E27FC236}">
                <a16:creationId xmlns:a16="http://schemas.microsoft.com/office/drawing/2014/main" id="{18E420BB-F6EB-4ACA-AD72-BB2B8D19DF3E}"/>
              </a:ext>
            </a:extLst>
          </p:cNvPr>
          <p:cNvPicPr>
            <a:picLocks noChangeAspect="1"/>
          </p:cNvPicPr>
          <p:nvPr/>
        </p:nvPicPr>
        <p:blipFill rotWithShape="1">
          <a:blip r:embed="rId4">
            <a:extLst>
              <a:ext uri="{28A0092B-C50C-407E-A947-70E740481C1C}">
                <a14:useLocalDpi xmlns:a14="http://schemas.microsoft.com/office/drawing/2010/main" val="0"/>
              </a:ext>
            </a:extLst>
          </a:blip>
          <a:srcRect l="29084" t="12699" r="28952" b="11086"/>
          <a:stretch/>
        </p:blipFill>
        <p:spPr>
          <a:xfrm>
            <a:off x="683882" y="504437"/>
            <a:ext cx="4654145" cy="3000439"/>
          </a:xfrm>
          <a:prstGeom prst="rect">
            <a:avLst/>
          </a:prstGeom>
        </p:spPr>
      </p:pic>
      <p:pic>
        <p:nvPicPr>
          <p:cNvPr id="5" name="Picture 4">
            <a:extLst>
              <a:ext uri="{FF2B5EF4-FFF2-40B4-BE49-F238E27FC236}">
                <a16:creationId xmlns:a16="http://schemas.microsoft.com/office/drawing/2014/main" id="{345E42E2-8F24-4056-9485-F673C2C7DFE7}"/>
              </a:ext>
            </a:extLst>
          </p:cNvPr>
          <p:cNvPicPr>
            <a:picLocks noChangeAspect="1"/>
          </p:cNvPicPr>
          <p:nvPr/>
        </p:nvPicPr>
        <p:blipFill rotWithShape="1">
          <a:blip r:embed="rId5"/>
          <a:srcRect l="7729"/>
          <a:stretch/>
        </p:blipFill>
        <p:spPr>
          <a:xfrm flipH="1">
            <a:off x="10085946" y="1695974"/>
            <a:ext cx="1965134" cy="2728285"/>
          </a:xfrm>
          <a:prstGeom prst="rect">
            <a:avLst/>
          </a:prstGeom>
        </p:spPr>
      </p:pic>
      <p:sp>
        <p:nvSpPr>
          <p:cNvPr id="56" name="TextBox 55">
            <a:extLst>
              <a:ext uri="{FF2B5EF4-FFF2-40B4-BE49-F238E27FC236}">
                <a16:creationId xmlns:a16="http://schemas.microsoft.com/office/drawing/2014/main" id="{42C3E93F-972A-4F3F-BF0B-A58F45B53A2E}"/>
              </a:ext>
            </a:extLst>
          </p:cNvPr>
          <p:cNvSpPr txBox="1"/>
          <p:nvPr/>
        </p:nvSpPr>
        <p:spPr>
          <a:xfrm>
            <a:off x="6350536" y="2153075"/>
            <a:ext cx="3497499" cy="1569660"/>
          </a:xfrm>
          <a:prstGeom prst="rect">
            <a:avLst/>
          </a:prstGeom>
          <a:noFill/>
        </p:spPr>
        <p:txBody>
          <a:bodyPr wrap="square" lIns="91440" tIns="45720" rIns="91440" bIns="45720" rtlCol="0" anchor="t">
            <a:spAutoFit/>
          </a:bodyPr>
          <a:lstStyle/>
          <a:p>
            <a:pPr algn="ctr"/>
            <a:r>
              <a:rPr lang="en-CA" sz="2400" dirty="0">
                <a:solidFill>
                  <a:schemeClr val="bg1"/>
                </a:solidFill>
                <a:latin typeface="Arial"/>
                <a:cs typeface="Arial"/>
              </a:rPr>
              <a:t>People’s diagrams can also coincide or branch depending on relationship type. </a:t>
            </a:r>
          </a:p>
        </p:txBody>
      </p:sp>
      <p:sp>
        <p:nvSpPr>
          <p:cNvPr id="57" name="Speech Bubble: Rectangle with Corners Rounded 56">
            <a:extLst>
              <a:ext uri="{FF2B5EF4-FFF2-40B4-BE49-F238E27FC236}">
                <a16:creationId xmlns:a16="http://schemas.microsoft.com/office/drawing/2014/main" id="{66EDA9A1-C807-4CC3-90C9-471828969198}"/>
              </a:ext>
            </a:extLst>
          </p:cNvPr>
          <p:cNvSpPr/>
          <p:nvPr/>
        </p:nvSpPr>
        <p:spPr>
          <a:xfrm>
            <a:off x="6486736" y="422907"/>
            <a:ext cx="3667304" cy="1310580"/>
          </a:xfrm>
          <a:prstGeom prst="wedgeRoundRectCallout">
            <a:avLst>
              <a:gd name="adj1" fmla="val 52618"/>
              <a:gd name="adj2" fmla="val 92897"/>
              <a:gd name="adj3" fmla="val 16667"/>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2000" dirty="0">
                <a:solidFill>
                  <a:schemeClr val="tx1"/>
                </a:solidFill>
                <a:latin typeface="Arial" panose="020B0604020202020204" pitchFamily="34" charset="0"/>
                <a:cs typeface="Arial" panose="020B0604020202020204" pitchFamily="34" charset="0"/>
              </a:rPr>
              <a:t>I prefer to have nurturant relationships with women or nonbinary people.</a:t>
            </a:r>
          </a:p>
        </p:txBody>
      </p:sp>
      <p:sp>
        <p:nvSpPr>
          <p:cNvPr id="14" name="TextBox 13">
            <a:extLst>
              <a:ext uri="{FF2B5EF4-FFF2-40B4-BE49-F238E27FC236}">
                <a16:creationId xmlns:a16="http://schemas.microsoft.com/office/drawing/2014/main" id="{7BA26055-E0BC-4067-A0C1-77EB6F16A208}"/>
              </a:ext>
            </a:extLst>
          </p:cNvPr>
          <p:cNvSpPr txBox="1"/>
          <p:nvPr/>
        </p:nvSpPr>
        <p:spPr>
          <a:xfrm>
            <a:off x="10085946" y="6483040"/>
            <a:ext cx="2191406" cy="369332"/>
          </a:xfrm>
          <a:prstGeom prst="rect">
            <a:avLst/>
          </a:prstGeom>
          <a:noFill/>
        </p:spPr>
        <p:txBody>
          <a:bodyPr wrap="square">
            <a:spAutoFit/>
          </a:bodyPr>
          <a:lstStyle/>
          <a:p>
            <a:r>
              <a:rPr lang="en-CA" sz="1800" dirty="0">
                <a:solidFill>
                  <a:schemeClr val="bg1">
                    <a:lumMod val="95000"/>
                  </a:schemeClr>
                </a:solidFill>
                <a:effectLst/>
                <a:latin typeface="Arial Nova" panose="020B0504020202020204" pitchFamily="34" charset="0"/>
              </a:rPr>
              <a:t>(van Anders, 2015)</a:t>
            </a:r>
            <a:endParaRPr lang="en-CA" sz="2000" dirty="0">
              <a:solidFill>
                <a:schemeClr val="bg1">
                  <a:lumMod val="95000"/>
                </a:schemeClr>
              </a:solidFill>
              <a:effectLst/>
              <a:latin typeface="Arial Nova" panose="020B0504020202020204" pitchFamily="34" charset="0"/>
            </a:endParaRPr>
          </a:p>
        </p:txBody>
      </p:sp>
      <p:pic>
        <p:nvPicPr>
          <p:cNvPr id="17" name="Picture 16" descr="Diagram&#10;&#10;Description automatically generated">
            <a:extLst>
              <a:ext uri="{FF2B5EF4-FFF2-40B4-BE49-F238E27FC236}">
                <a16:creationId xmlns:a16="http://schemas.microsoft.com/office/drawing/2014/main" id="{FD62CEE2-64AC-42E3-AB2F-AC5535E79CB0}"/>
              </a:ext>
            </a:extLst>
          </p:cNvPr>
          <p:cNvPicPr>
            <a:picLocks noChangeAspect="1"/>
          </p:cNvPicPr>
          <p:nvPr/>
        </p:nvPicPr>
        <p:blipFill rotWithShape="1">
          <a:blip r:embed="rId6">
            <a:extLst>
              <a:ext uri="{28A0092B-C50C-407E-A947-70E740481C1C}">
                <a14:useLocalDpi xmlns:a14="http://schemas.microsoft.com/office/drawing/2010/main" val="0"/>
              </a:ext>
            </a:extLst>
          </a:blip>
          <a:srcRect l="11083" r="9135" b="18065"/>
          <a:stretch/>
        </p:blipFill>
        <p:spPr>
          <a:xfrm>
            <a:off x="11356258" y="30298"/>
            <a:ext cx="835742" cy="768889"/>
          </a:xfrm>
          <a:prstGeom prst="rect">
            <a:avLst/>
          </a:prstGeom>
        </p:spPr>
      </p:pic>
      <p:sp>
        <p:nvSpPr>
          <p:cNvPr id="24" name="Speech Bubble: Rectangle with Corners Rounded 23">
            <a:extLst>
              <a:ext uri="{FF2B5EF4-FFF2-40B4-BE49-F238E27FC236}">
                <a16:creationId xmlns:a16="http://schemas.microsoft.com/office/drawing/2014/main" id="{0E0F63E2-DEB7-455E-85D8-05A4430E66CA}"/>
              </a:ext>
            </a:extLst>
          </p:cNvPr>
          <p:cNvSpPr/>
          <p:nvPr/>
        </p:nvSpPr>
        <p:spPr>
          <a:xfrm>
            <a:off x="6350536" y="4309353"/>
            <a:ext cx="4447166" cy="1994170"/>
          </a:xfrm>
          <a:prstGeom prst="wedgeRoundRectCallout">
            <a:avLst>
              <a:gd name="adj1" fmla="val 39221"/>
              <a:gd name="adj2" fmla="val -126409"/>
              <a:gd name="adj3" fmla="val 16667"/>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2000" dirty="0">
                <a:solidFill>
                  <a:schemeClr val="tx1"/>
                </a:solidFill>
                <a:latin typeface="Arial" panose="020B0604020202020204" pitchFamily="34" charset="0"/>
                <a:cs typeface="Arial" panose="020B0604020202020204" pitchFamily="34" charset="0"/>
              </a:rPr>
              <a:t>I’m asexual and don’t tend to experience sexual attraction. I enjoy the erotic aspects of my relationship with my current partner, so I’ll represent her on this diagram.</a:t>
            </a:r>
          </a:p>
        </p:txBody>
      </p:sp>
      <p:sp>
        <p:nvSpPr>
          <p:cNvPr id="8" name="TextBox 7">
            <a:extLst>
              <a:ext uri="{FF2B5EF4-FFF2-40B4-BE49-F238E27FC236}">
                <a16:creationId xmlns:a16="http://schemas.microsoft.com/office/drawing/2014/main" id="{74C02BDE-07E8-4E72-B1CC-CEE23D087633}"/>
              </a:ext>
            </a:extLst>
          </p:cNvPr>
          <p:cNvSpPr txBox="1"/>
          <p:nvPr/>
        </p:nvSpPr>
        <p:spPr>
          <a:xfrm>
            <a:off x="1713071" y="252769"/>
            <a:ext cx="2113079" cy="307777"/>
          </a:xfrm>
          <a:prstGeom prst="rect">
            <a:avLst/>
          </a:prstGeom>
          <a:noFill/>
        </p:spPr>
        <p:txBody>
          <a:bodyPr wrap="none" rtlCol="0">
            <a:spAutoFit/>
          </a:bodyPr>
          <a:lstStyle/>
          <a:p>
            <a:r>
              <a:rPr lang="en-CA" sz="1400" b="1" dirty="0">
                <a:latin typeface="Arial" panose="020B0604020202020204" pitchFamily="34" charset="0"/>
                <a:cs typeface="Arial" panose="020B0604020202020204" pitchFamily="34" charset="0"/>
              </a:rPr>
              <a:t>gender/sex nurturance</a:t>
            </a:r>
          </a:p>
        </p:txBody>
      </p:sp>
      <p:sp>
        <p:nvSpPr>
          <p:cNvPr id="27" name="TextBox 26">
            <a:extLst>
              <a:ext uri="{FF2B5EF4-FFF2-40B4-BE49-F238E27FC236}">
                <a16:creationId xmlns:a16="http://schemas.microsoft.com/office/drawing/2014/main" id="{AADE9240-F119-48F7-88E6-6EEC0334708D}"/>
              </a:ext>
            </a:extLst>
          </p:cNvPr>
          <p:cNvSpPr txBox="1"/>
          <p:nvPr/>
        </p:nvSpPr>
        <p:spPr>
          <a:xfrm>
            <a:off x="1739394" y="3580583"/>
            <a:ext cx="1975221" cy="307777"/>
          </a:xfrm>
          <a:prstGeom prst="rect">
            <a:avLst/>
          </a:prstGeom>
          <a:noFill/>
        </p:spPr>
        <p:txBody>
          <a:bodyPr wrap="none" rtlCol="0">
            <a:spAutoFit/>
          </a:bodyPr>
          <a:lstStyle/>
          <a:p>
            <a:r>
              <a:rPr lang="en-CA" sz="1400" b="1" dirty="0">
                <a:latin typeface="Arial" panose="020B0604020202020204" pitchFamily="34" charset="0"/>
                <a:cs typeface="Arial" panose="020B0604020202020204" pitchFamily="34" charset="0"/>
              </a:rPr>
              <a:t>gender/sex eroticism</a:t>
            </a:r>
          </a:p>
        </p:txBody>
      </p:sp>
    </p:spTree>
    <p:extLst>
      <p:ext uri="{BB962C8B-B14F-4D97-AF65-F5344CB8AC3E}">
        <p14:creationId xmlns:p14="http://schemas.microsoft.com/office/powerpoint/2010/main" val="369700564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0099CC"/>
        </a:solidFill>
        <a:effectLst/>
      </p:bgPr>
    </p:bg>
    <p:spTree>
      <p:nvGrpSpPr>
        <p:cNvPr id="1" name=""/>
        <p:cNvGrpSpPr/>
        <p:nvPr/>
      </p:nvGrpSpPr>
      <p:grpSpPr>
        <a:xfrm>
          <a:off x="0" y="0"/>
          <a:ext cx="0" cy="0"/>
          <a:chOff x="0" y="0"/>
          <a:chExt cx="0" cy="0"/>
        </a:xfrm>
      </p:grpSpPr>
      <p:pic>
        <p:nvPicPr>
          <p:cNvPr id="14" name="Picture 13" descr="A group of people in a wheelchair&#10;&#10;Description automatically generated with medium confidence">
            <a:extLst>
              <a:ext uri="{FF2B5EF4-FFF2-40B4-BE49-F238E27FC236}">
                <a16:creationId xmlns:a16="http://schemas.microsoft.com/office/drawing/2014/main" id="{DFEAE9E1-0C57-4B36-954E-BF5F0D662710}"/>
              </a:ext>
            </a:extLst>
          </p:cNvPr>
          <p:cNvPicPr>
            <a:picLocks noChangeAspect="1"/>
          </p:cNvPicPr>
          <p:nvPr/>
        </p:nvPicPr>
        <p:blipFill>
          <a:blip r:embed="rId2"/>
          <a:stretch>
            <a:fillRect/>
          </a:stretch>
        </p:blipFill>
        <p:spPr>
          <a:xfrm>
            <a:off x="2985090" y="2875959"/>
            <a:ext cx="6264183" cy="3833192"/>
          </a:xfrm>
          <a:prstGeom prst="rect">
            <a:avLst/>
          </a:prstGeom>
        </p:spPr>
      </p:pic>
      <p:sp>
        <p:nvSpPr>
          <p:cNvPr id="37" name="Thought Bubble: Cloud 36">
            <a:extLst>
              <a:ext uri="{FF2B5EF4-FFF2-40B4-BE49-F238E27FC236}">
                <a16:creationId xmlns:a16="http://schemas.microsoft.com/office/drawing/2014/main" id="{66E0FDB9-2518-400A-AF1C-82C3E16835CE}"/>
              </a:ext>
            </a:extLst>
          </p:cNvPr>
          <p:cNvSpPr/>
          <p:nvPr/>
        </p:nvSpPr>
        <p:spPr>
          <a:xfrm rot="1380482" flipH="1" flipV="1">
            <a:off x="8115539" y="1764095"/>
            <a:ext cx="1551628" cy="1270649"/>
          </a:xfrm>
          <a:prstGeom prst="cloudCallout">
            <a:avLst>
              <a:gd name="adj1" fmla="val 47646"/>
              <a:gd name="adj2" fmla="val -93538"/>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39" name="Thought Bubble: Cloud 38">
            <a:extLst>
              <a:ext uri="{FF2B5EF4-FFF2-40B4-BE49-F238E27FC236}">
                <a16:creationId xmlns:a16="http://schemas.microsoft.com/office/drawing/2014/main" id="{9BCBE663-CEE2-46D6-ABB3-0D766E8E1A54}"/>
              </a:ext>
            </a:extLst>
          </p:cNvPr>
          <p:cNvSpPr/>
          <p:nvPr/>
        </p:nvSpPr>
        <p:spPr>
          <a:xfrm rot="21005686" flipV="1">
            <a:off x="5170529" y="1880107"/>
            <a:ext cx="1888029" cy="1290866"/>
          </a:xfrm>
          <a:prstGeom prst="cloudCallout">
            <a:avLst>
              <a:gd name="adj1" fmla="val -20720"/>
              <a:gd name="adj2" fmla="val -87350"/>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3" name="TextBox 2">
            <a:extLst>
              <a:ext uri="{FF2B5EF4-FFF2-40B4-BE49-F238E27FC236}">
                <a16:creationId xmlns:a16="http://schemas.microsoft.com/office/drawing/2014/main" id="{38AD6164-7A5B-43D2-85C1-C9C543964C7C}"/>
              </a:ext>
            </a:extLst>
          </p:cNvPr>
          <p:cNvSpPr txBox="1"/>
          <p:nvPr/>
        </p:nvSpPr>
        <p:spPr>
          <a:xfrm>
            <a:off x="622496" y="414558"/>
            <a:ext cx="10920248" cy="1446550"/>
          </a:xfrm>
          <a:prstGeom prst="rect">
            <a:avLst/>
          </a:prstGeom>
          <a:noFill/>
        </p:spPr>
        <p:txBody>
          <a:bodyPr wrap="square" lIns="91440" tIns="45720" rIns="91440" bIns="45720" anchor="t">
            <a:spAutoFit/>
          </a:bodyPr>
          <a:lstStyle/>
          <a:p>
            <a:pPr algn="ctr"/>
            <a:r>
              <a:rPr lang="en-CA" sz="4400" dirty="0">
                <a:solidFill>
                  <a:schemeClr val="bg1"/>
                </a:solidFill>
                <a:latin typeface="Arial Nova" panose="020B0504020202020204" pitchFamily="34" charset="0"/>
                <a:cs typeface="Arial"/>
              </a:rPr>
              <a:t>There is no right or wrong way to use SCT - however you use it is the right way! </a:t>
            </a:r>
            <a:endParaRPr lang="en-CA" sz="4400" dirty="0">
              <a:solidFill>
                <a:schemeClr val="bg1"/>
              </a:solidFill>
              <a:latin typeface="Arial Nova" panose="020B0504020202020204" pitchFamily="34" charset="0"/>
              <a:cs typeface="Arial" panose="020B0604020202020204" pitchFamily="34" charset="0"/>
            </a:endParaRPr>
          </a:p>
        </p:txBody>
      </p:sp>
      <p:sp>
        <p:nvSpPr>
          <p:cNvPr id="2" name="Thought Bubble: Cloud 1">
            <a:extLst>
              <a:ext uri="{FF2B5EF4-FFF2-40B4-BE49-F238E27FC236}">
                <a16:creationId xmlns:a16="http://schemas.microsoft.com/office/drawing/2014/main" id="{B690571D-3BBD-4A71-993C-A486F764AE9B}"/>
              </a:ext>
            </a:extLst>
          </p:cNvPr>
          <p:cNvSpPr/>
          <p:nvPr/>
        </p:nvSpPr>
        <p:spPr>
          <a:xfrm>
            <a:off x="9633930" y="2761892"/>
            <a:ext cx="1828800" cy="1248782"/>
          </a:xfrm>
          <a:prstGeom prst="cloudCallout">
            <a:avLst>
              <a:gd name="adj1" fmla="val -83150"/>
              <a:gd name="adj2" fmla="val 24256"/>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6" name="Thought Bubble: Cloud 5">
            <a:extLst>
              <a:ext uri="{FF2B5EF4-FFF2-40B4-BE49-F238E27FC236}">
                <a16:creationId xmlns:a16="http://schemas.microsoft.com/office/drawing/2014/main" id="{9AB409ED-9A54-4E10-9CEF-B39427E49D19}"/>
              </a:ext>
            </a:extLst>
          </p:cNvPr>
          <p:cNvSpPr/>
          <p:nvPr/>
        </p:nvSpPr>
        <p:spPr>
          <a:xfrm rot="1200734">
            <a:off x="894554" y="2796275"/>
            <a:ext cx="1742483" cy="1469329"/>
          </a:xfrm>
          <a:prstGeom prst="cloudCallout">
            <a:avLst>
              <a:gd name="adj1" fmla="val 90837"/>
              <a:gd name="adj2" fmla="val -23768"/>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35" name="Thought Bubble: Cloud 34">
            <a:extLst>
              <a:ext uri="{FF2B5EF4-FFF2-40B4-BE49-F238E27FC236}">
                <a16:creationId xmlns:a16="http://schemas.microsoft.com/office/drawing/2014/main" id="{9525E784-15E4-45DB-B61D-1450C922558F}"/>
              </a:ext>
            </a:extLst>
          </p:cNvPr>
          <p:cNvSpPr/>
          <p:nvPr/>
        </p:nvSpPr>
        <p:spPr>
          <a:xfrm rot="20836179" flipH="1">
            <a:off x="2831643" y="2019901"/>
            <a:ext cx="1826446" cy="1224007"/>
          </a:xfrm>
          <a:prstGeom prst="cloudCallout">
            <a:avLst>
              <a:gd name="adj1" fmla="val -34016"/>
              <a:gd name="adj2" fmla="val 73748"/>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mc:AlternateContent xmlns:mc="http://schemas.openxmlformats.org/markup-compatibility/2006" xmlns:p14="http://schemas.microsoft.com/office/powerpoint/2010/main">
        <mc:Choice Requires="p14">
          <p:contentPart p14:bwMode="auto" r:id="rId3">
            <p14:nvContentPartPr>
              <p14:cNvPr id="61" name="Ink 60">
                <a:extLst>
                  <a:ext uri="{FF2B5EF4-FFF2-40B4-BE49-F238E27FC236}">
                    <a16:creationId xmlns:a16="http://schemas.microsoft.com/office/drawing/2014/main" id="{3442DC9C-5CF9-4755-B859-25DF37CF6A0E}"/>
                  </a:ext>
                </a:extLst>
              </p14:cNvPr>
              <p14:cNvContentPartPr/>
              <p14:nvPr/>
            </p14:nvContentPartPr>
            <p14:xfrm>
              <a:off x="9071580" y="1994265"/>
              <a:ext cx="360" cy="360"/>
            </p14:xfrm>
          </p:contentPart>
        </mc:Choice>
        <mc:Fallback xmlns="">
          <p:pic>
            <p:nvPicPr>
              <p:cNvPr id="61" name="Ink 60">
                <a:extLst>
                  <a:ext uri="{FF2B5EF4-FFF2-40B4-BE49-F238E27FC236}">
                    <a16:creationId xmlns:a16="http://schemas.microsoft.com/office/drawing/2014/main" id="{3442DC9C-5CF9-4755-B859-25DF37CF6A0E}"/>
                  </a:ext>
                </a:extLst>
              </p:cNvPr>
              <p:cNvPicPr/>
              <p:nvPr/>
            </p:nvPicPr>
            <p:blipFill>
              <a:blip r:embed="rId64"/>
              <a:stretch>
                <a:fillRect/>
              </a:stretch>
            </p:blipFill>
            <p:spPr>
              <a:xfrm>
                <a:off x="9066900" y="1989945"/>
                <a:ext cx="9000" cy="9000"/>
              </a:xfrm>
              <a:prstGeom prst="rect">
                <a:avLst/>
              </a:prstGeom>
            </p:spPr>
          </p:pic>
        </mc:Fallback>
      </mc:AlternateContent>
      <p:sp>
        <p:nvSpPr>
          <p:cNvPr id="76" name="TextBox 75">
            <a:extLst>
              <a:ext uri="{FF2B5EF4-FFF2-40B4-BE49-F238E27FC236}">
                <a16:creationId xmlns:a16="http://schemas.microsoft.com/office/drawing/2014/main" id="{22CF29E3-6A52-49A1-AE72-E013EBEB18D6}"/>
              </a:ext>
            </a:extLst>
          </p:cNvPr>
          <p:cNvSpPr txBox="1"/>
          <p:nvPr/>
        </p:nvSpPr>
        <p:spPr>
          <a:xfrm>
            <a:off x="10091667" y="6524485"/>
            <a:ext cx="2191406" cy="369332"/>
          </a:xfrm>
          <a:prstGeom prst="rect">
            <a:avLst/>
          </a:prstGeom>
          <a:noFill/>
        </p:spPr>
        <p:txBody>
          <a:bodyPr wrap="square">
            <a:spAutoFit/>
          </a:bodyPr>
          <a:lstStyle/>
          <a:p>
            <a:r>
              <a:rPr lang="en-CA" sz="1800" dirty="0">
                <a:solidFill>
                  <a:schemeClr val="bg1">
                    <a:lumMod val="95000"/>
                  </a:schemeClr>
                </a:solidFill>
                <a:effectLst/>
                <a:latin typeface="Arial Nova" panose="020B0504020202020204" pitchFamily="34" charset="0"/>
              </a:rPr>
              <a:t>(van Anders, 2015)</a:t>
            </a:r>
            <a:endParaRPr lang="en-CA" sz="2000" dirty="0">
              <a:solidFill>
                <a:schemeClr val="bg1">
                  <a:lumMod val="95000"/>
                </a:schemeClr>
              </a:solidFill>
              <a:effectLst/>
              <a:latin typeface="Arial Nova" panose="020B0504020202020204" pitchFamily="34" charset="0"/>
            </a:endParaRPr>
          </a:p>
        </p:txBody>
      </p:sp>
      <p:pic>
        <p:nvPicPr>
          <p:cNvPr id="79" name="Picture 78" descr="Diagram&#10;&#10;Description automatically generated">
            <a:extLst>
              <a:ext uri="{FF2B5EF4-FFF2-40B4-BE49-F238E27FC236}">
                <a16:creationId xmlns:a16="http://schemas.microsoft.com/office/drawing/2014/main" id="{4E372401-D4FD-4092-A80C-19CBEB92F55A}"/>
              </a:ext>
            </a:extLst>
          </p:cNvPr>
          <p:cNvPicPr>
            <a:picLocks noChangeAspect="1"/>
          </p:cNvPicPr>
          <p:nvPr/>
        </p:nvPicPr>
        <p:blipFill rotWithShape="1">
          <a:blip r:embed="rId65">
            <a:extLst>
              <a:ext uri="{28A0092B-C50C-407E-A947-70E740481C1C}">
                <a14:useLocalDpi xmlns:a14="http://schemas.microsoft.com/office/drawing/2010/main" val="0"/>
              </a:ext>
            </a:extLst>
          </a:blip>
          <a:srcRect l="11083" r="9135" b="18065"/>
          <a:stretch/>
        </p:blipFill>
        <p:spPr>
          <a:xfrm>
            <a:off x="11356258" y="30298"/>
            <a:ext cx="835742" cy="768889"/>
          </a:xfrm>
          <a:prstGeom prst="rect">
            <a:avLst/>
          </a:prstGeom>
        </p:spPr>
      </p:pic>
      <p:pic>
        <p:nvPicPr>
          <p:cNvPr id="95" name="Picture 94" descr="A diagram of a solar system&#10;&#10;Description automatically generated with low confidence">
            <a:extLst>
              <a:ext uri="{FF2B5EF4-FFF2-40B4-BE49-F238E27FC236}">
                <a16:creationId xmlns:a16="http://schemas.microsoft.com/office/drawing/2014/main" id="{10479019-7456-4C92-8B46-FC2509CBDB50}"/>
              </a:ext>
            </a:extLst>
          </p:cNvPr>
          <p:cNvPicPr>
            <a:picLocks noChangeAspect="1"/>
          </p:cNvPicPr>
          <p:nvPr/>
        </p:nvPicPr>
        <p:blipFill rotWithShape="1">
          <a:blip r:embed="rId66">
            <a:extLst>
              <a:ext uri="{28A0092B-C50C-407E-A947-70E740481C1C}">
                <a14:useLocalDpi xmlns:a14="http://schemas.microsoft.com/office/drawing/2010/main" val="0"/>
              </a:ext>
            </a:extLst>
          </a:blip>
          <a:srcRect l="6661" t="12264" r="9788" b="11265"/>
          <a:stretch/>
        </p:blipFill>
        <p:spPr>
          <a:xfrm>
            <a:off x="8349984" y="2036684"/>
            <a:ext cx="1122787" cy="725469"/>
          </a:xfrm>
          <a:prstGeom prst="rect">
            <a:avLst/>
          </a:prstGeom>
        </p:spPr>
      </p:pic>
      <p:pic>
        <p:nvPicPr>
          <p:cNvPr id="96" name="Picture 95" descr="Chart, radar chart&#10;&#10;Description automatically generated">
            <a:extLst>
              <a:ext uri="{FF2B5EF4-FFF2-40B4-BE49-F238E27FC236}">
                <a16:creationId xmlns:a16="http://schemas.microsoft.com/office/drawing/2014/main" id="{2E532578-4BA9-4E86-985C-B4DE205AE1E4}"/>
              </a:ext>
            </a:extLst>
          </p:cNvPr>
          <p:cNvPicPr>
            <a:picLocks noChangeAspect="1"/>
          </p:cNvPicPr>
          <p:nvPr/>
        </p:nvPicPr>
        <p:blipFill rotWithShape="1">
          <a:blip r:embed="rId67">
            <a:extLst>
              <a:ext uri="{28A0092B-C50C-407E-A947-70E740481C1C}">
                <a14:useLocalDpi xmlns:a14="http://schemas.microsoft.com/office/drawing/2010/main" val="0"/>
              </a:ext>
            </a:extLst>
          </a:blip>
          <a:srcRect l="2891" t="13411" r="9315" b="10966"/>
          <a:stretch/>
        </p:blipFill>
        <p:spPr>
          <a:xfrm>
            <a:off x="3086546" y="2200967"/>
            <a:ext cx="1317565" cy="801184"/>
          </a:xfrm>
          <a:prstGeom prst="rect">
            <a:avLst/>
          </a:prstGeom>
        </p:spPr>
      </p:pic>
      <p:pic>
        <p:nvPicPr>
          <p:cNvPr id="97" name="Picture 96" descr="Chart, radar chart&#10;&#10;Description automatically generated">
            <a:extLst>
              <a:ext uri="{FF2B5EF4-FFF2-40B4-BE49-F238E27FC236}">
                <a16:creationId xmlns:a16="http://schemas.microsoft.com/office/drawing/2014/main" id="{7CB2132F-38D9-4045-99D3-DE6779C21F89}"/>
              </a:ext>
            </a:extLst>
          </p:cNvPr>
          <p:cNvPicPr>
            <a:picLocks noChangeAspect="1"/>
          </p:cNvPicPr>
          <p:nvPr/>
        </p:nvPicPr>
        <p:blipFill rotWithShape="1">
          <a:blip r:embed="rId68">
            <a:extLst>
              <a:ext uri="{28A0092B-C50C-407E-A947-70E740481C1C}">
                <a14:useLocalDpi xmlns:a14="http://schemas.microsoft.com/office/drawing/2010/main" val="0"/>
              </a:ext>
            </a:extLst>
          </a:blip>
          <a:srcRect l="6503" t="13879" r="226" b="12274"/>
          <a:stretch/>
        </p:blipFill>
        <p:spPr>
          <a:xfrm>
            <a:off x="1100465" y="3061795"/>
            <a:ext cx="1402424" cy="864397"/>
          </a:xfrm>
          <a:prstGeom prst="rect">
            <a:avLst/>
          </a:prstGeom>
        </p:spPr>
      </p:pic>
      <p:pic>
        <p:nvPicPr>
          <p:cNvPr id="98" name="Picture 97">
            <a:extLst>
              <a:ext uri="{FF2B5EF4-FFF2-40B4-BE49-F238E27FC236}">
                <a16:creationId xmlns:a16="http://schemas.microsoft.com/office/drawing/2014/main" id="{87DCD0B3-1A58-4528-8FF7-DC981787CC5A}"/>
              </a:ext>
            </a:extLst>
          </p:cNvPr>
          <p:cNvPicPr>
            <a:picLocks noChangeAspect="1"/>
          </p:cNvPicPr>
          <p:nvPr/>
        </p:nvPicPr>
        <p:blipFill rotWithShape="1">
          <a:blip r:embed="rId69">
            <a:extLst>
              <a:ext uri="{28A0092B-C50C-407E-A947-70E740481C1C}">
                <a14:useLocalDpi xmlns:a14="http://schemas.microsoft.com/office/drawing/2010/main" val="0"/>
              </a:ext>
            </a:extLst>
          </a:blip>
          <a:srcRect l="29103" t="13550" r="28980" b="11795"/>
          <a:stretch/>
        </p:blipFill>
        <p:spPr>
          <a:xfrm>
            <a:off x="5467951" y="2153179"/>
            <a:ext cx="1342869" cy="848972"/>
          </a:xfrm>
          <a:prstGeom prst="rect">
            <a:avLst/>
          </a:prstGeom>
        </p:spPr>
      </p:pic>
      <p:pic>
        <p:nvPicPr>
          <p:cNvPr id="99" name="Picture 98" descr="Diagram&#10;&#10;Description automatically generated">
            <a:extLst>
              <a:ext uri="{FF2B5EF4-FFF2-40B4-BE49-F238E27FC236}">
                <a16:creationId xmlns:a16="http://schemas.microsoft.com/office/drawing/2014/main" id="{EE28FC82-8A01-4C44-81AF-F08C00DCB2B6}"/>
              </a:ext>
            </a:extLst>
          </p:cNvPr>
          <p:cNvPicPr>
            <a:picLocks noChangeAspect="1"/>
          </p:cNvPicPr>
          <p:nvPr/>
        </p:nvPicPr>
        <p:blipFill rotWithShape="1">
          <a:blip r:embed="rId70">
            <a:extLst>
              <a:ext uri="{28A0092B-C50C-407E-A947-70E740481C1C}">
                <a14:useLocalDpi xmlns:a14="http://schemas.microsoft.com/office/drawing/2010/main" val="0"/>
              </a:ext>
            </a:extLst>
          </a:blip>
          <a:srcRect l="4754" t="12782" r="5561" b="11256"/>
          <a:stretch/>
        </p:blipFill>
        <p:spPr>
          <a:xfrm>
            <a:off x="9859292" y="2993272"/>
            <a:ext cx="1317696" cy="759753"/>
          </a:xfrm>
          <a:prstGeom prst="rect">
            <a:avLst/>
          </a:prstGeom>
        </p:spPr>
      </p:pic>
    </p:spTree>
    <p:extLst>
      <p:ext uri="{BB962C8B-B14F-4D97-AF65-F5344CB8AC3E}">
        <p14:creationId xmlns:p14="http://schemas.microsoft.com/office/powerpoint/2010/main" val="290860734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0099CC"/>
        </a:solidFill>
        <a:effectLst/>
      </p:bgPr>
    </p:bg>
    <p:spTree>
      <p:nvGrpSpPr>
        <p:cNvPr id="1" name=""/>
        <p:cNvGrpSpPr/>
        <p:nvPr/>
      </p:nvGrpSpPr>
      <p:grpSpPr>
        <a:xfrm>
          <a:off x="0" y="0"/>
          <a:ext cx="0" cy="0"/>
          <a:chOff x="0" y="0"/>
          <a:chExt cx="0" cy="0"/>
        </a:xfrm>
      </p:grpSpPr>
      <p:sp>
        <p:nvSpPr>
          <p:cNvPr id="12" name="Freeform: Shape 11">
            <a:extLst>
              <a:ext uri="{FF2B5EF4-FFF2-40B4-BE49-F238E27FC236}">
                <a16:creationId xmlns:a16="http://schemas.microsoft.com/office/drawing/2014/main" id="{B32A5EDE-0B15-428E-8DF0-1DDE14612CEE}"/>
              </a:ext>
            </a:extLst>
          </p:cNvPr>
          <p:cNvSpPr/>
          <p:nvPr/>
        </p:nvSpPr>
        <p:spPr>
          <a:xfrm>
            <a:off x="0" y="1429805"/>
            <a:ext cx="6621808" cy="5428195"/>
          </a:xfrm>
          <a:custGeom>
            <a:avLst/>
            <a:gdLst>
              <a:gd name="connsiteX0" fmla="*/ 3021808 w 6621808"/>
              <a:gd name="connsiteY0" fmla="*/ 0 h 5428195"/>
              <a:gd name="connsiteX1" fmla="*/ 6621808 w 6621808"/>
              <a:gd name="connsiteY1" fmla="*/ 3600000 h 5428195"/>
              <a:gd name="connsiteX2" fmla="*/ 6187308 w 6621808"/>
              <a:gd name="connsiteY2" fmla="*/ 5315974 h 5428195"/>
              <a:gd name="connsiteX3" fmla="*/ 6119132 w 6621808"/>
              <a:gd name="connsiteY3" fmla="*/ 5428195 h 5428195"/>
              <a:gd name="connsiteX4" fmla="*/ 0 w 6621808"/>
              <a:gd name="connsiteY4" fmla="*/ 5428195 h 5428195"/>
              <a:gd name="connsiteX5" fmla="*/ 0 w 6621808"/>
              <a:gd name="connsiteY5" fmla="*/ 1647503 h 5428195"/>
              <a:gd name="connsiteX6" fmla="*/ 36632 w 6621808"/>
              <a:gd name="connsiteY6" fmla="*/ 1587206 h 5428195"/>
              <a:gd name="connsiteX7" fmla="*/ 3021808 w 6621808"/>
              <a:gd name="connsiteY7" fmla="*/ 0 h 54281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621808" h="5428195">
                <a:moveTo>
                  <a:pt x="3021808" y="0"/>
                </a:moveTo>
                <a:cubicBezTo>
                  <a:pt x="5010033" y="0"/>
                  <a:pt x="6621808" y="1611775"/>
                  <a:pt x="6621808" y="3600000"/>
                </a:cubicBezTo>
                <a:cubicBezTo>
                  <a:pt x="6621808" y="4221321"/>
                  <a:pt x="6464408" y="4805878"/>
                  <a:pt x="6187308" y="5315974"/>
                </a:cubicBezTo>
                <a:lnTo>
                  <a:pt x="6119132" y="5428195"/>
                </a:lnTo>
                <a:lnTo>
                  <a:pt x="0" y="5428195"/>
                </a:lnTo>
                <a:lnTo>
                  <a:pt x="0" y="1647503"/>
                </a:lnTo>
                <a:lnTo>
                  <a:pt x="36632" y="1587206"/>
                </a:lnTo>
                <a:cubicBezTo>
                  <a:pt x="683578" y="629600"/>
                  <a:pt x="1779168" y="0"/>
                  <a:pt x="3021808" y="0"/>
                </a:cubicBezTo>
                <a:close/>
              </a:path>
            </a:pathLst>
          </a:custGeom>
          <a:solidFill>
            <a:srgbClr val="CEA2AC"/>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CA"/>
          </a:p>
        </p:txBody>
      </p:sp>
      <p:sp>
        <p:nvSpPr>
          <p:cNvPr id="14" name="Freeform: Shape 13">
            <a:extLst>
              <a:ext uri="{FF2B5EF4-FFF2-40B4-BE49-F238E27FC236}">
                <a16:creationId xmlns:a16="http://schemas.microsoft.com/office/drawing/2014/main" id="{3F6BEC5F-29DD-4A02-B34F-A7CAC595DF73}"/>
              </a:ext>
            </a:extLst>
          </p:cNvPr>
          <p:cNvSpPr/>
          <p:nvPr/>
        </p:nvSpPr>
        <p:spPr>
          <a:xfrm>
            <a:off x="5486400" y="2820752"/>
            <a:ext cx="6705600" cy="4044915"/>
          </a:xfrm>
          <a:custGeom>
            <a:avLst/>
            <a:gdLst>
              <a:gd name="connsiteX0" fmla="*/ 3600000 w 6705600"/>
              <a:gd name="connsiteY0" fmla="*/ 0 h 4044915"/>
              <a:gd name="connsiteX1" fmla="*/ 6585177 w 6705600"/>
              <a:gd name="connsiteY1" fmla="*/ 1587206 h 4044915"/>
              <a:gd name="connsiteX2" fmla="*/ 6705600 w 6705600"/>
              <a:gd name="connsiteY2" fmla="*/ 1785429 h 4044915"/>
              <a:gd name="connsiteX3" fmla="*/ 6705600 w 6705600"/>
              <a:gd name="connsiteY3" fmla="*/ 4044915 h 4044915"/>
              <a:gd name="connsiteX4" fmla="*/ 30313 w 6705600"/>
              <a:gd name="connsiteY4" fmla="*/ 4044915 h 4044915"/>
              <a:gd name="connsiteX5" fmla="*/ 18587 w 6705600"/>
              <a:gd name="connsiteY5" fmla="*/ 3968079 h 4044915"/>
              <a:gd name="connsiteX6" fmla="*/ 0 w 6705600"/>
              <a:gd name="connsiteY6" fmla="*/ 3600000 h 4044915"/>
              <a:gd name="connsiteX7" fmla="*/ 3600000 w 6705600"/>
              <a:gd name="connsiteY7" fmla="*/ 0 h 40449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705600" h="4044915">
                <a:moveTo>
                  <a:pt x="3600000" y="0"/>
                </a:moveTo>
                <a:cubicBezTo>
                  <a:pt x="4842641" y="0"/>
                  <a:pt x="5938230" y="629600"/>
                  <a:pt x="6585177" y="1587206"/>
                </a:cubicBezTo>
                <a:lnTo>
                  <a:pt x="6705600" y="1785429"/>
                </a:lnTo>
                <a:lnTo>
                  <a:pt x="6705600" y="4044915"/>
                </a:lnTo>
                <a:lnTo>
                  <a:pt x="30313" y="4044915"/>
                </a:lnTo>
                <a:lnTo>
                  <a:pt x="18587" y="3968079"/>
                </a:lnTo>
                <a:cubicBezTo>
                  <a:pt x="6296" y="3847058"/>
                  <a:pt x="0" y="3724264"/>
                  <a:pt x="0" y="3600000"/>
                </a:cubicBezTo>
                <a:cubicBezTo>
                  <a:pt x="0" y="1611775"/>
                  <a:pt x="1611775" y="0"/>
                  <a:pt x="3600000" y="0"/>
                </a:cubicBezTo>
                <a:close/>
              </a:path>
            </a:pathLst>
          </a:custGeom>
          <a:solidFill>
            <a:srgbClr val="5D7B5B"/>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CA"/>
          </a:p>
        </p:txBody>
      </p:sp>
      <p:sp>
        <p:nvSpPr>
          <p:cNvPr id="2" name="TextBox 1">
            <a:extLst>
              <a:ext uri="{FF2B5EF4-FFF2-40B4-BE49-F238E27FC236}">
                <a16:creationId xmlns:a16="http://schemas.microsoft.com/office/drawing/2014/main" id="{8138DA90-B487-4E28-901E-9B286FA30556}"/>
              </a:ext>
            </a:extLst>
          </p:cNvPr>
          <p:cNvSpPr txBox="1"/>
          <p:nvPr/>
        </p:nvSpPr>
        <p:spPr>
          <a:xfrm>
            <a:off x="479926" y="553138"/>
            <a:ext cx="10920248" cy="769441"/>
          </a:xfrm>
          <a:prstGeom prst="rect">
            <a:avLst/>
          </a:prstGeom>
          <a:noFill/>
        </p:spPr>
        <p:txBody>
          <a:bodyPr wrap="square" lIns="91440" tIns="45720" rIns="91440" bIns="45720" anchor="t">
            <a:spAutoFit/>
          </a:bodyPr>
          <a:lstStyle/>
          <a:p>
            <a:pPr algn="ctr"/>
            <a:r>
              <a:rPr lang="en-CA" sz="4400" dirty="0">
                <a:solidFill>
                  <a:schemeClr val="bg1"/>
                </a:solidFill>
                <a:latin typeface="Arial"/>
                <a:cs typeface="Arial"/>
              </a:rPr>
              <a:t>For more information, go to:</a:t>
            </a:r>
            <a:endParaRPr lang="en-CA" sz="4400" dirty="0">
              <a:solidFill>
                <a:schemeClr val="bg1"/>
              </a:solidFill>
              <a:latin typeface="Arial" panose="020B0604020202020204" pitchFamily="34" charset="0"/>
              <a:cs typeface="Arial" panose="020B0604020202020204" pitchFamily="34" charset="0"/>
            </a:endParaRPr>
          </a:p>
        </p:txBody>
      </p:sp>
      <p:sp>
        <p:nvSpPr>
          <p:cNvPr id="4" name="TextBox 3">
            <a:extLst>
              <a:ext uri="{FF2B5EF4-FFF2-40B4-BE49-F238E27FC236}">
                <a16:creationId xmlns:a16="http://schemas.microsoft.com/office/drawing/2014/main" id="{F67F6F55-403F-4E46-8A7D-09CFF8F5CA4A}"/>
              </a:ext>
            </a:extLst>
          </p:cNvPr>
          <p:cNvSpPr txBox="1"/>
          <p:nvPr/>
        </p:nvSpPr>
        <p:spPr>
          <a:xfrm>
            <a:off x="591894" y="3426820"/>
            <a:ext cx="5086498" cy="1938992"/>
          </a:xfrm>
          <a:prstGeom prst="rect">
            <a:avLst/>
          </a:prstGeom>
          <a:noFill/>
        </p:spPr>
        <p:txBody>
          <a:bodyPr wrap="square">
            <a:spAutoFit/>
          </a:bodyPr>
          <a:lstStyle/>
          <a:p>
            <a:r>
              <a:rPr lang="en-CA" sz="2000" b="0" i="0" dirty="0">
                <a:solidFill>
                  <a:schemeClr val="bg1"/>
                </a:solidFill>
                <a:effectLst/>
                <a:latin typeface="Arial" panose="020B0604020202020204" pitchFamily="34" charset="0"/>
                <a:cs typeface="Arial" panose="020B0604020202020204" pitchFamily="34" charset="0"/>
              </a:rPr>
              <a:t>van Anders, S.M. Beyond Sexual Orientation: Integrating Gender/Sex and Diverse Sexualities via Sexual Configurations Theory. </a:t>
            </a:r>
            <a:r>
              <a:rPr lang="en-CA" sz="2000" b="0" i="1" dirty="0">
                <a:solidFill>
                  <a:schemeClr val="bg1"/>
                </a:solidFill>
                <a:effectLst/>
                <a:latin typeface="Arial" panose="020B0604020202020204" pitchFamily="34" charset="0"/>
                <a:cs typeface="Arial" panose="020B0604020202020204" pitchFamily="34" charset="0"/>
              </a:rPr>
              <a:t>Archives of Sexual Behavior,</a:t>
            </a:r>
            <a:r>
              <a:rPr lang="en-CA" sz="2000" b="0" i="0" dirty="0">
                <a:solidFill>
                  <a:schemeClr val="bg1"/>
                </a:solidFill>
                <a:effectLst/>
                <a:latin typeface="Arial" panose="020B0604020202020204" pitchFamily="34" charset="0"/>
                <a:cs typeface="Arial" panose="020B0604020202020204" pitchFamily="34" charset="0"/>
              </a:rPr>
              <a:t> </a:t>
            </a:r>
            <a:r>
              <a:rPr lang="en-CA" sz="2000" b="1" i="0" dirty="0">
                <a:solidFill>
                  <a:schemeClr val="bg1"/>
                </a:solidFill>
                <a:effectLst/>
                <a:latin typeface="Arial" panose="020B0604020202020204" pitchFamily="34" charset="0"/>
                <a:cs typeface="Arial" panose="020B0604020202020204" pitchFamily="34" charset="0"/>
              </a:rPr>
              <a:t>44, </a:t>
            </a:r>
            <a:r>
              <a:rPr lang="en-CA" sz="2000" b="0" i="0" dirty="0">
                <a:solidFill>
                  <a:schemeClr val="bg1"/>
                </a:solidFill>
                <a:effectLst/>
                <a:latin typeface="Arial" panose="020B0604020202020204" pitchFamily="34" charset="0"/>
                <a:cs typeface="Arial" panose="020B0604020202020204" pitchFamily="34" charset="0"/>
              </a:rPr>
              <a:t>1177–1213 (2015). </a:t>
            </a:r>
            <a:r>
              <a:rPr lang="en-CA" sz="2000" b="0" i="0" dirty="0">
                <a:solidFill>
                  <a:schemeClr val="bg1"/>
                </a:solidFill>
                <a:effectLst/>
                <a:latin typeface="Arial" panose="020B0604020202020204" pitchFamily="34" charset="0"/>
                <a:cs typeface="Arial" panose="020B0604020202020204" pitchFamily="34" charset="0"/>
                <a:hlinkClick r:id="rId2">
                  <a:extLst>
                    <a:ext uri="{A12FA001-AC4F-418D-AE19-62706E023703}">
                      <ahyp:hlinkClr xmlns:ahyp="http://schemas.microsoft.com/office/drawing/2018/hyperlinkcolor" val="tx"/>
                    </a:ext>
                  </a:extLst>
                </a:hlinkClick>
              </a:rPr>
              <a:t>link</a:t>
            </a:r>
            <a:endParaRPr lang="en-CA" sz="2000" b="0" i="0" dirty="0">
              <a:solidFill>
                <a:schemeClr val="bg1"/>
              </a:solidFill>
              <a:effectLst/>
              <a:latin typeface="Arial" panose="020B0604020202020204" pitchFamily="34" charset="0"/>
              <a:cs typeface="Arial" panose="020B0604020202020204" pitchFamily="34" charset="0"/>
            </a:endParaRPr>
          </a:p>
          <a:p>
            <a:endParaRPr lang="en-CA" sz="2000" dirty="0">
              <a:solidFill>
                <a:schemeClr val="bg1"/>
              </a:solidFill>
              <a:latin typeface="Arial" panose="020B0604020202020204" pitchFamily="34" charset="0"/>
              <a:cs typeface="Arial" panose="020B0604020202020204" pitchFamily="34" charset="0"/>
            </a:endParaRPr>
          </a:p>
        </p:txBody>
      </p:sp>
      <p:sp>
        <p:nvSpPr>
          <p:cNvPr id="5" name="TextBox 4">
            <a:extLst>
              <a:ext uri="{FF2B5EF4-FFF2-40B4-BE49-F238E27FC236}">
                <a16:creationId xmlns:a16="http://schemas.microsoft.com/office/drawing/2014/main" id="{912A7600-B80A-412A-9FF3-80513EDF1817}"/>
              </a:ext>
            </a:extLst>
          </p:cNvPr>
          <p:cNvSpPr txBox="1"/>
          <p:nvPr/>
        </p:nvSpPr>
        <p:spPr>
          <a:xfrm>
            <a:off x="242601" y="2842045"/>
            <a:ext cx="5512535" cy="584775"/>
          </a:xfrm>
          <a:prstGeom prst="rect">
            <a:avLst/>
          </a:prstGeom>
          <a:noFill/>
        </p:spPr>
        <p:txBody>
          <a:bodyPr wrap="square" lIns="91440" tIns="45720" rIns="91440" bIns="45720" anchor="t">
            <a:spAutoFit/>
          </a:bodyPr>
          <a:lstStyle/>
          <a:p>
            <a:pPr algn="ctr"/>
            <a:r>
              <a:rPr lang="en-CA" sz="3200" dirty="0">
                <a:solidFill>
                  <a:schemeClr val="bg1"/>
                </a:solidFill>
                <a:latin typeface="Arial Nova" panose="020B0504020202020204" pitchFamily="34" charset="0"/>
                <a:cs typeface="Arial"/>
              </a:rPr>
              <a:t>Original SCT Theory Paper</a:t>
            </a:r>
            <a:endParaRPr lang="en-CA" sz="3200" dirty="0">
              <a:solidFill>
                <a:schemeClr val="bg1"/>
              </a:solidFill>
              <a:latin typeface="Arial Nova" panose="020B0504020202020204" pitchFamily="34" charset="0"/>
              <a:cs typeface="Arial" panose="020B0604020202020204" pitchFamily="34" charset="0"/>
            </a:endParaRPr>
          </a:p>
        </p:txBody>
      </p:sp>
      <p:sp>
        <p:nvSpPr>
          <p:cNvPr id="9" name="TextBox 8">
            <a:extLst>
              <a:ext uri="{FF2B5EF4-FFF2-40B4-BE49-F238E27FC236}">
                <a16:creationId xmlns:a16="http://schemas.microsoft.com/office/drawing/2014/main" id="{881FE2F7-AA85-41EF-8CC7-22596DD7BA22}"/>
              </a:ext>
            </a:extLst>
          </p:cNvPr>
          <p:cNvSpPr txBox="1"/>
          <p:nvPr/>
        </p:nvSpPr>
        <p:spPr>
          <a:xfrm>
            <a:off x="6621809" y="5365812"/>
            <a:ext cx="4839188" cy="1631216"/>
          </a:xfrm>
          <a:prstGeom prst="rect">
            <a:avLst/>
          </a:prstGeom>
          <a:noFill/>
        </p:spPr>
        <p:txBody>
          <a:bodyPr wrap="square" numCol="2">
            <a:spAutoFit/>
          </a:bodyPr>
          <a:lstStyle/>
          <a:p>
            <a:pPr marL="342900" indent="-342900">
              <a:buFont typeface="Arial" panose="020B0604020202020204" pitchFamily="34" charset="0"/>
              <a:buChar char="•"/>
            </a:pPr>
            <a:r>
              <a:rPr lang="en-CA" sz="2000" dirty="0">
                <a:solidFill>
                  <a:schemeClr val="bg1">
                    <a:lumMod val="95000"/>
                  </a:schemeClr>
                </a:solidFill>
                <a:latin typeface="Arial" panose="020B0604020202020204" pitchFamily="34" charset="0"/>
                <a:cs typeface="Arial" panose="020B0604020202020204" pitchFamily="34" charset="0"/>
              </a:rPr>
              <a:t>Videos </a:t>
            </a:r>
          </a:p>
          <a:p>
            <a:pPr marL="342900" indent="-342900">
              <a:buFont typeface="Arial" panose="020B0604020202020204" pitchFamily="34" charset="0"/>
              <a:buChar char="•"/>
            </a:pPr>
            <a:r>
              <a:rPr lang="en-CA" sz="2000" dirty="0">
                <a:solidFill>
                  <a:schemeClr val="bg1">
                    <a:lumMod val="95000"/>
                  </a:schemeClr>
                </a:solidFill>
                <a:latin typeface="Arial" panose="020B0604020202020204" pitchFamily="34" charset="0"/>
                <a:cs typeface="Arial" panose="020B0604020202020204" pitchFamily="34" charset="0"/>
              </a:rPr>
              <a:t>A zine (with translations!)</a:t>
            </a:r>
          </a:p>
          <a:p>
            <a:pPr marL="342900" indent="-342900">
              <a:buFont typeface="Arial" panose="020B0604020202020204" pitchFamily="34" charset="0"/>
              <a:buChar char="•"/>
            </a:pPr>
            <a:endParaRPr lang="en-CA" sz="2000" dirty="0">
              <a:solidFill>
                <a:schemeClr val="bg1">
                  <a:lumMod val="95000"/>
                </a:schemeClr>
              </a:solidFill>
              <a:latin typeface="Arial" panose="020B0604020202020204" pitchFamily="34" charset="0"/>
              <a:cs typeface="Arial" panose="020B0604020202020204" pitchFamily="34" charset="0"/>
            </a:endParaRPr>
          </a:p>
          <a:p>
            <a:pPr marL="342900" indent="-342900">
              <a:buFont typeface="Arial" panose="020B0604020202020204" pitchFamily="34" charset="0"/>
              <a:buChar char="•"/>
            </a:pPr>
            <a:endParaRPr lang="en-CA" sz="2000" dirty="0">
              <a:solidFill>
                <a:schemeClr val="bg1">
                  <a:lumMod val="95000"/>
                </a:schemeClr>
              </a:solidFill>
              <a:latin typeface="Arial" panose="020B0604020202020204" pitchFamily="34" charset="0"/>
              <a:cs typeface="Arial" panose="020B0604020202020204" pitchFamily="34" charset="0"/>
            </a:endParaRPr>
          </a:p>
          <a:p>
            <a:pPr marL="342900" indent="-342900">
              <a:buFont typeface="Arial" panose="020B0604020202020204" pitchFamily="34" charset="0"/>
              <a:buChar char="•"/>
            </a:pPr>
            <a:r>
              <a:rPr lang="en-CA" sz="2000" dirty="0">
                <a:solidFill>
                  <a:schemeClr val="bg1">
                    <a:lumMod val="95000"/>
                  </a:schemeClr>
                </a:solidFill>
                <a:latin typeface="Arial" panose="020B0604020202020204" pitchFamily="34" charset="0"/>
                <a:cs typeface="Arial" panose="020B0604020202020204" pitchFamily="34" charset="0"/>
              </a:rPr>
              <a:t>Empirical articles</a:t>
            </a:r>
          </a:p>
          <a:p>
            <a:pPr marL="342900" indent="-342900">
              <a:buFont typeface="Arial" panose="020B0604020202020204" pitchFamily="34" charset="0"/>
              <a:buChar char="•"/>
            </a:pPr>
            <a:r>
              <a:rPr lang="en-CA" sz="2000" dirty="0">
                <a:solidFill>
                  <a:schemeClr val="bg1">
                    <a:lumMod val="95000"/>
                  </a:schemeClr>
                </a:solidFill>
                <a:latin typeface="Arial" panose="020B0604020202020204" pitchFamily="34" charset="0"/>
                <a:cs typeface="Arial" panose="020B0604020202020204" pitchFamily="34" charset="0"/>
              </a:rPr>
              <a:t>A workbook </a:t>
            </a:r>
          </a:p>
          <a:p>
            <a:pPr marL="342900" indent="-342900">
              <a:buFont typeface="Arial" panose="020B0604020202020204" pitchFamily="34" charset="0"/>
              <a:buChar char="•"/>
            </a:pPr>
            <a:r>
              <a:rPr lang="en-CA" sz="2000" dirty="0">
                <a:solidFill>
                  <a:schemeClr val="bg1">
                    <a:lumMod val="95000"/>
                  </a:schemeClr>
                </a:solidFill>
                <a:latin typeface="Arial" panose="020B0604020202020204" pitchFamily="34" charset="0"/>
                <a:cs typeface="Arial" panose="020B0604020202020204" pitchFamily="34" charset="0"/>
              </a:rPr>
              <a:t>And more!</a:t>
            </a:r>
          </a:p>
        </p:txBody>
      </p:sp>
      <p:sp>
        <p:nvSpPr>
          <p:cNvPr id="11" name="TextBox 10">
            <a:extLst>
              <a:ext uri="{FF2B5EF4-FFF2-40B4-BE49-F238E27FC236}">
                <a16:creationId xmlns:a16="http://schemas.microsoft.com/office/drawing/2014/main" id="{0DD8CEB4-2FCE-40C7-8C28-2B6B107DFB4D}"/>
              </a:ext>
            </a:extLst>
          </p:cNvPr>
          <p:cNvSpPr txBox="1"/>
          <p:nvPr/>
        </p:nvSpPr>
        <p:spPr>
          <a:xfrm>
            <a:off x="6010654" y="4288594"/>
            <a:ext cx="6097554" cy="1077218"/>
          </a:xfrm>
          <a:prstGeom prst="rect">
            <a:avLst/>
          </a:prstGeom>
          <a:noFill/>
        </p:spPr>
        <p:txBody>
          <a:bodyPr wrap="square">
            <a:spAutoFit/>
          </a:bodyPr>
          <a:lstStyle/>
          <a:p>
            <a:pPr algn="ctr"/>
            <a:r>
              <a:rPr lang="en-CA" sz="3200" dirty="0">
                <a:solidFill>
                  <a:schemeClr val="bg1">
                    <a:lumMod val="95000"/>
                  </a:schemeClr>
                </a:solidFill>
                <a:latin typeface="Arial Nova" panose="020B0504020202020204" pitchFamily="34" charset="0"/>
                <a:cs typeface="Arial" panose="020B0604020202020204" pitchFamily="34" charset="0"/>
              </a:rPr>
              <a:t>See </a:t>
            </a:r>
            <a:r>
              <a:rPr lang="en-CA" sz="3200" dirty="0">
                <a:solidFill>
                  <a:schemeClr val="bg1"/>
                </a:solidFill>
                <a:latin typeface="Arial Nova" panose="020B0504020202020204" pitchFamily="34" charset="0"/>
                <a:cs typeface="Arial" panose="020B0604020202020204" pitchFamily="34" charset="0"/>
              </a:rPr>
              <a:t>our </a:t>
            </a:r>
            <a:r>
              <a:rPr lang="en-CA" sz="3200" dirty="0">
                <a:solidFill>
                  <a:schemeClr val="bg1"/>
                </a:solidFill>
                <a:latin typeface="Arial Nova" panose="020B0504020202020204" pitchFamily="34" charset="0"/>
                <a:cs typeface="Arial" panose="020B0604020202020204" pitchFamily="34" charset="0"/>
                <a:hlinkClick r:id="rId3">
                  <a:extLst>
                    <a:ext uri="{A12FA001-AC4F-418D-AE19-62706E023703}">
                      <ahyp:hlinkClr xmlns:ahyp="http://schemas.microsoft.com/office/drawing/2018/hyperlinkcolor" val="tx"/>
                    </a:ext>
                  </a:extLst>
                </a:hlinkClick>
              </a:rPr>
              <a:t>lab website</a:t>
            </a:r>
            <a:r>
              <a:rPr lang="en-CA" sz="3200" dirty="0">
                <a:solidFill>
                  <a:schemeClr val="bg1"/>
                </a:solidFill>
                <a:latin typeface="Arial Nova" panose="020B0504020202020204" pitchFamily="34" charset="0"/>
                <a:cs typeface="Arial" panose="020B0604020202020204" pitchFamily="34" charset="0"/>
              </a:rPr>
              <a:t> for more including:</a:t>
            </a:r>
          </a:p>
        </p:txBody>
      </p:sp>
    </p:spTree>
    <p:extLst>
      <p:ext uri="{BB962C8B-B14F-4D97-AF65-F5344CB8AC3E}">
        <p14:creationId xmlns:p14="http://schemas.microsoft.com/office/powerpoint/2010/main" val="864249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0099CC"/>
        </a:solidFill>
        <a:effectLst/>
      </p:bgPr>
    </p:bg>
    <p:spTree>
      <p:nvGrpSpPr>
        <p:cNvPr id="1" name=""/>
        <p:cNvGrpSpPr/>
        <p:nvPr/>
      </p:nvGrpSpPr>
      <p:grpSpPr>
        <a:xfrm>
          <a:off x="0" y="0"/>
          <a:ext cx="0" cy="0"/>
          <a:chOff x="0" y="0"/>
          <a:chExt cx="0" cy="0"/>
        </a:xfrm>
      </p:grpSpPr>
      <p:sp>
        <p:nvSpPr>
          <p:cNvPr id="23" name="Rectangle: Rounded Corners 22">
            <a:extLst>
              <a:ext uri="{FF2B5EF4-FFF2-40B4-BE49-F238E27FC236}">
                <a16:creationId xmlns:a16="http://schemas.microsoft.com/office/drawing/2014/main" id="{2D8BF6DB-1DB7-4B92-9743-B601800D2A6B}"/>
              </a:ext>
            </a:extLst>
          </p:cNvPr>
          <p:cNvSpPr/>
          <p:nvPr/>
        </p:nvSpPr>
        <p:spPr>
          <a:xfrm>
            <a:off x="3729589" y="2205370"/>
            <a:ext cx="1296000" cy="1085800"/>
          </a:xfrm>
          <a:prstGeom prst="roundRect">
            <a:avLst/>
          </a:prstGeom>
          <a:solidFill>
            <a:srgbClr val="E3D257"/>
          </a:solidFill>
          <a:ln w="28575">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1" name="Rectangle: Rounded Corners 10">
            <a:extLst>
              <a:ext uri="{FF2B5EF4-FFF2-40B4-BE49-F238E27FC236}">
                <a16:creationId xmlns:a16="http://schemas.microsoft.com/office/drawing/2014/main" id="{6965ADF5-2AF5-4CCD-96FF-91A48D52F0F8}"/>
              </a:ext>
            </a:extLst>
          </p:cNvPr>
          <p:cNvSpPr/>
          <p:nvPr/>
        </p:nvSpPr>
        <p:spPr>
          <a:xfrm>
            <a:off x="3729589" y="2098482"/>
            <a:ext cx="1296000" cy="299366"/>
          </a:xfrm>
          <a:prstGeom prst="roundRect">
            <a:avLst/>
          </a:prstGeom>
          <a:solidFill>
            <a:schemeClr val="tx1">
              <a:lumMod val="75000"/>
              <a:lumOff val="25000"/>
            </a:schemeClr>
          </a:solidFill>
          <a:ln w="28575">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1700" dirty="0">
                <a:solidFill>
                  <a:schemeClr val="bg1">
                    <a:lumMod val="95000"/>
                  </a:schemeClr>
                </a:solidFill>
                <a:latin typeface="Arial Nova Cond" panose="020B0506020202020204" pitchFamily="34" charset="0"/>
              </a:rPr>
              <a:t>Gay/Lesbian</a:t>
            </a:r>
          </a:p>
        </p:txBody>
      </p:sp>
      <p:sp>
        <p:nvSpPr>
          <p:cNvPr id="4" name="TextBox 3">
            <a:extLst>
              <a:ext uri="{FF2B5EF4-FFF2-40B4-BE49-F238E27FC236}">
                <a16:creationId xmlns:a16="http://schemas.microsoft.com/office/drawing/2014/main" id="{BAB92B32-9FFB-4B4E-9F44-D7CCA30C484F}"/>
              </a:ext>
            </a:extLst>
          </p:cNvPr>
          <p:cNvSpPr txBox="1"/>
          <p:nvPr/>
        </p:nvSpPr>
        <p:spPr>
          <a:xfrm>
            <a:off x="0" y="251794"/>
            <a:ext cx="12192000" cy="1077218"/>
          </a:xfrm>
          <a:prstGeom prst="rect">
            <a:avLst/>
          </a:prstGeom>
          <a:noFill/>
        </p:spPr>
        <p:txBody>
          <a:bodyPr wrap="square" rtlCol="0">
            <a:spAutoFit/>
          </a:bodyPr>
          <a:lstStyle/>
          <a:p>
            <a:pPr algn="ctr"/>
            <a:r>
              <a:rPr lang="en-CA" sz="3200" dirty="0">
                <a:solidFill>
                  <a:schemeClr val="bg1"/>
                </a:solidFill>
                <a:latin typeface="Arial Black" panose="020B0A04020102020204" pitchFamily="34" charset="0"/>
              </a:rPr>
              <a:t>There are many ways of </a:t>
            </a:r>
            <a:br>
              <a:rPr lang="en-CA" sz="3200" dirty="0">
                <a:solidFill>
                  <a:schemeClr val="bg1"/>
                </a:solidFill>
                <a:latin typeface="Arial Black" panose="020B0A04020102020204" pitchFamily="34" charset="0"/>
              </a:rPr>
            </a:br>
            <a:r>
              <a:rPr lang="en-CA" sz="3200" dirty="0">
                <a:solidFill>
                  <a:schemeClr val="bg1"/>
                </a:solidFill>
                <a:latin typeface="Arial Black" panose="020B0A04020102020204" pitchFamily="34" charset="0"/>
              </a:rPr>
              <a:t>conceptualizing sexual orientation:</a:t>
            </a:r>
          </a:p>
        </p:txBody>
      </p:sp>
      <p:sp>
        <p:nvSpPr>
          <p:cNvPr id="5" name="TextBox 4">
            <a:extLst>
              <a:ext uri="{FF2B5EF4-FFF2-40B4-BE49-F238E27FC236}">
                <a16:creationId xmlns:a16="http://schemas.microsoft.com/office/drawing/2014/main" id="{1212658A-25A9-4089-8589-7128FE8F1AB2}"/>
              </a:ext>
            </a:extLst>
          </p:cNvPr>
          <p:cNvSpPr txBox="1"/>
          <p:nvPr/>
        </p:nvSpPr>
        <p:spPr>
          <a:xfrm>
            <a:off x="237627" y="3489261"/>
            <a:ext cx="5153632" cy="830997"/>
          </a:xfrm>
          <a:prstGeom prst="rect">
            <a:avLst/>
          </a:prstGeom>
          <a:noFill/>
        </p:spPr>
        <p:txBody>
          <a:bodyPr wrap="square" rtlCol="0">
            <a:spAutoFit/>
          </a:bodyPr>
          <a:lstStyle/>
          <a:p>
            <a:pPr algn="ctr"/>
            <a:r>
              <a:rPr lang="en-CA" sz="2400" dirty="0">
                <a:solidFill>
                  <a:schemeClr val="bg1"/>
                </a:solidFill>
                <a:latin typeface="Arial" panose="020B0604020202020204" pitchFamily="34" charset="0"/>
                <a:cs typeface="Arial" panose="020B0604020202020204" pitchFamily="34" charset="0"/>
              </a:rPr>
              <a:t>Some people use </a:t>
            </a:r>
            <a:r>
              <a:rPr lang="en-CA" sz="2400" b="1" dirty="0">
                <a:solidFill>
                  <a:schemeClr val="bg1"/>
                </a:solidFill>
                <a:latin typeface="Arial" panose="020B0604020202020204" pitchFamily="34" charset="0"/>
                <a:cs typeface="Arial" panose="020B0604020202020204" pitchFamily="34" charset="0"/>
              </a:rPr>
              <a:t>typology</a:t>
            </a:r>
            <a:r>
              <a:rPr lang="en-CA" sz="2400" dirty="0">
                <a:solidFill>
                  <a:schemeClr val="bg1"/>
                </a:solidFill>
                <a:latin typeface="Arial" panose="020B0604020202020204" pitchFamily="34" charset="0"/>
                <a:cs typeface="Arial" panose="020B0604020202020204" pitchFamily="34" charset="0"/>
              </a:rPr>
              <a:t>, classifying it using broad categories.</a:t>
            </a:r>
          </a:p>
        </p:txBody>
      </p:sp>
      <p:sp>
        <p:nvSpPr>
          <p:cNvPr id="6" name="Rectangle: Rounded Corners 5">
            <a:extLst>
              <a:ext uri="{FF2B5EF4-FFF2-40B4-BE49-F238E27FC236}">
                <a16:creationId xmlns:a16="http://schemas.microsoft.com/office/drawing/2014/main" id="{9C74F212-865B-49B0-9437-D747456D889D}"/>
              </a:ext>
            </a:extLst>
          </p:cNvPr>
          <p:cNvSpPr/>
          <p:nvPr/>
        </p:nvSpPr>
        <p:spPr>
          <a:xfrm>
            <a:off x="2118856" y="2205370"/>
            <a:ext cx="1297144" cy="1077217"/>
          </a:xfrm>
          <a:prstGeom prst="roundRect">
            <a:avLst/>
          </a:prstGeom>
          <a:solidFill>
            <a:srgbClr val="BB7E8C"/>
          </a:solidFill>
          <a:ln w="28575">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7" name="Rectangle: Rounded Corners 6">
            <a:extLst>
              <a:ext uri="{FF2B5EF4-FFF2-40B4-BE49-F238E27FC236}">
                <a16:creationId xmlns:a16="http://schemas.microsoft.com/office/drawing/2014/main" id="{E5D70AFD-FD33-4D43-9B2B-AF9EB4E8103F}"/>
              </a:ext>
            </a:extLst>
          </p:cNvPr>
          <p:cNvSpPr/>
          <p:nvPr/>
        </p:nvSpPr>
        <p:spPr>
          <a:xfrm>
            <a:off x="486023" y="2205457"/>
            <a:ext cx="1297144" cy="1077218"/>
          </a:xfrm>
          <a:prstGeom prst="roundRect">
            <a:avLst/>
          </a:prstGeom>
          <a:solidFill>
            <a:srgbClr val="5D7B5B"/>
          </a:solidFill>
          <a:ln w="28575">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2" name="Rectangle: Rounded Corners 11">
            <a:extLst>
              <a:ext uri="{FF2B5EF4-FFF2-40B4-BE49-F238E27FC236}">
                <a16:creationId xmlns:a16="http://schemas.microsoft.com/office/drawing/2014/main" id="{5A75B8BC-4004-4B2C-B75E-2C05A883E9F1}"/>
              </a:ext>
            </a:extLst>
          </p:cNvPr>
          <p:cNvSpPr/>
          <p:nvPr/>
        </p:nvSpPr>
        <p:spPr>
          <a:xfrm>
            <a:off x="486586" y="2096542"/>
            <a:ext cx="1296000" cy="299366"/>
          </a:xfrm>
          <a:prstGeom prst="roundRect">
            <a:avLst/>
          </a:prstGeom>
          <a:solidFill>
            <a:schemeClr val="tx1">
              <a:lumMod val="75000"/>
              <a:lumOff val="25000"/>
            </a:schemeClr>
          </a:solidFill>
          <a:ln w="28575">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1700" dirty="0">
                <a:latin typeface="Arial Nova Cond" panose="020B0506020202020204" pitchFamily="34" charset="0"/>
              </a:rPr>
              <a:t>Straight</a:t>
            </a:r>
          </a:p>
        </p:txBody>
      </p:sp>
      <p:sp>
        <p:nvSpPr>
          <p:cNvPr id="13" name="Isosceles Triangle 12">
            <a:extLst>
              <a:ext uri="{FF2B5EF4-FFF2-40B4-BE49-F238E27FC236}">
                <a16:creationId xmlns:a16="http://schemas.microsoft.com/office/drawing/2014/main" id="{28BB40C0-D0E0-450E-BAA7-E4945E42F55E}"/>
              </a:ext>
            </a:extLst>
          </p:cNvPr>
          <p:cNvSpPr/>
          <p:nvPr/>
        </p:nvSpPr>
        <p:spPr>
          <a:xfrm>
            <a:off x="1074324" y="2894119"/>
            <a:ext cx="270000" cy="288000"/>
          </a:xfrm>
          <a:prstGeom prst="triangle">
            <a:avLst/>
          </a:prstGeom>
          <a:solidFill>
            <a:srgbClr val="C0C6F6"/>
          </a:solid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4" name="Right Triangle 13">
            <a:extLst>
              <a:ext uri="{FF2B5EF4-FFF2-40B4-BE49-F238E27FC236}">
                <a16:creationId xmlns:a16="http://schemas.microsoft.com/office/drawing/2014/main" id="{37DE7B2D-A1A7-49F2-B7D4-6D069248E5B8}"/>
              </a:ext>
            </a:extLst>
          </p:cNvPr>
          <p:cNvSpPr/>
          <p:nvPr/>
        </p:nvSpPr>
        <p:spPr>
          <a:xfrm>
            <a:off x="753458" y="2536255"/>
            <a:ext cx="288000" cy="288000"/>
          </a:xfrm>
          <a:prstGeom prst="rtTriangle">
            <a:avLst/>
          </a:prstGeom>
          <a:solidFill>
            <a:srgbClr val="C0C6F6"/>
          </a:solid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5" name="Oval 14">
            <a:extLst>
              <a:ext uri="{FF2B5EF4-FFF2-40B4-BE49-F238E27FC236}">
                <a16:creationId xmlns:a16="http://schemas.microsoft.com/office/drawing/2014/main" id="{E16D4EC1-8363-4E9D-B361-6448C24C020C}"/>
              </a:ext>
            </a:extLst>
          </p:cNvPr>
          <p:cNvSpPr/>
          <p:nvPr/>
        </p:nvSpPr>
        <p:spPr>
          <a:xfrm>
            <a:off x="2215923" y="2503163"/>
            <a:ext cx="288000" cy="288000"/>
          </a:xfrm>
          <a:prstGeom prst="ellipse">
            <a:avLst/>
          </a:prstGeom>
          <a:solidFill>
            <a:srgbClr val="C0C6F6"/>
          </a:solidFill>
          <a:ln>
            <a:solidFill>
              <a:schemeClr val="tx1">
                <a:lumMod val="65000"/>
                <a:lumOff val="35000"/>
              </a:schemeClr>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CA"/>
          </a:p>
        </p:txBody>
      </p:sp>
      <p:sp>
        <p:nvSpPr>
          <p:cNvPr id="16" name="Diamond 15">
            <a:extLst>
              <a:ext uri="{FF2B5EF4-FFF2-40B4-BE49-F238E27FC236}">
                <a16:creationId xmlns:a16="http://schemas.microsoft.com/office/drawing/2014/main" id="{C2CADC17-D0F2-4CBD-9087-AA3C190C7807}"/>
              </a:ext>
            </a:extLst>
          </p:cNvPr>
          <p:cNvSpPr/>
          <p:nvPr/>
        </p:nvSpPr>
        <p:spPr>
          <a:xfrm>
            <a:off x="3927931" y="2553042"/>
            <a:ext cx="288000" cy="288000"/>
          </a:xfrm>
          <a:prstGeom prst="diamond">
            <a:avLst/>
          </a:prstGeom>
          <a:solidFill>
            <a:srgbClr val="C0C6F6"/>
          </a:solid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8" name="Parallelogram 17">
            <a:extLst>
              <a:ext uri="{FF2B5EF4-FFF2-40B4-BE49-F238E27FC236}">
                <a16:creationId xmlns:a16="http://schemas.microsoft.com/office/drawing/2014/main" id="{54066A94-D2B5-4DEC-8850-745AF13C530C}"/>
              </a:ext>
            </a:extLst>
          </p:cNvPr>
          <p:cNvSpPr/>
          <p:nvPr/>
        </p:nvSpPr>
        <p:spPr>
          <a:xfrm>
            <a:off x="2613887" y="2654188"/>
            <a:ext cx="306000" cy="288000"/>
          </a:xfrm>
          <a:prstGeom prst="parallelogram">
            <a:avLst/>
          </a:prstGeom>
          <a:solidFill>
            <a:srgbClr val="C0C6F6"/>
          </a:solid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9" name="Pentagon 18">
            <a:extLst>
              <a:ext uri="{FF2B5EF4-FFF2-40B4-BE49-F238E27FC236}">
                <a16:creationId xmlns:a16="http://schemas.microsoft.com/office/drawing/2014/main" id="{4FF28B0E-0B82-4AC1-AAEB-84C09037874F}"/>
              </a:ext>
            </a:extLst>
          </p:cNvPr>
          <p:cNvSpPr/>
          <p:nvPr/>
        </p:nvSpPr>
        <p:spPr>
          <a:xfrm>
            <a:off x="4599968" y="2442658"/>
            <a:ext cx="306000" cy="288000"/>
          </a:xfrm>
          <a:prstGeom prst="pentagon">
            <a:avLst/>
          </a:prstGeom>
          <a:solidFill>
            <a:srgbClr val="C0C6F6"/>
          </a:solid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20" name="Hexagon 19">
            <a:extLst>
              <a:ext uri="{FF2B5EF4-FFF2-40B4-BE49-F238E27FC236}">
                <a16:creationId xmlns:a16="http://schemas.microsoft.com/office/drawing/2014/main" id="{CF5BA52C-042A-4856-BEF2-56982692765D}"/>
              </a:ext>
            </a:extLst>
          </p:cNvPr>
          <p:cNvSpPr/>
          <p:nvPr/>
        </p:nvSpPr>
        <p:spPr>
          <a:xfrm>
            <a:off x="4294391" y="2848353"/>
            <a:ext cx="306000" cy="288000"/>
          </a:xfrm>
          <a:prstGeom prst="hexagon">
            <a:avLst/>
          </a:prstGeom>
          <a:solidFill>
            <a:srgbClr val="C0C6F6"/>
          </a:solid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29" name="Rectangle: Rounded Corners 28">
            <a:extLst>
              <a:ext uri="{FF2B5EF4-FFF2-40B4-BE49-F238E27FC236}">
                <a16:creationId xmlns:a16="http://schemas.microsoft.com/office/drawing/2014/main" id="{7E2C44D1-1C03-448C-BA8E-85A52274C60F}"/>
              </a:ext>
            </a:extLst>
          </p:cNvPr>
          <p:cNvSpPr/>
          <p:nvPr/>
        </p:nvSpPr>
        <p:spPr>
          <a:xfrm>
            <a:off x="2108378" y="2103166"/>
            <a:ext cx="1296000" cy="289327"/>
          </a:xfrm>
          <a:prstGeom prst="roundRect">
            <a:avLst/>
          </a:prstGeom>
          <a:solidFill>
            <a:schemeClr val="tx1">
              <a:lumMod val="75000"/>
              <a:lumOff val="25000"/>
            </a:schemeClr>
          </a:solidFill>
          <a:ln w="28575">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1700" dirty="0">
                <a:solidFill>
                  <a:schemeClr val="bg1">
                    <a:lumMod val="95000"/>
                  </a:schemeClr>
                </a:solidFill>
                <a:latin typeface="Arial Nova Cond" panose="020B0506020202020204" pitchFamily="34" charset="0"/>
              </a:rPr>
              <a:t>Bisexual</a:t>
            </a:r>
          </a:p>
        </p:txBody>
      </p:sp>
      <p:sp>
        <p:nvSpPr>
          <p:cNvPr id="30" name="Isosceles Triangle 29">
            <a:extLst>
              <a:ext uri="{FF2B5EF4-FFF2-40B4-BE49-F238E27FC236}">
                <a16:creationId xmlns:a16="http://schemas.microsoft.com/office/drawing/2014/main" id="{F04F7BCB-5022-4DEB-9EDE-62167291243F}"/>
              </a:ext>
            </a:extLst>
          </p:cNvPr>
          <p:cNvSpPr/>
          <p:nvPr/>
        </p:nvSpPr>
        <p:spPr>
          <a:xfrm rot="19428178">
            <a:off x="1351222" y="2479092"/>
            <a:ext cx="270000" cy="288000"/>
          </a:xfrm>
          <a:prstGeom prst="triangle">
            <a:avLst>
              <a:gd name="adj" fmla="val 68899"/>
            </a:avLst>
          </a:prstGeom>
          <a:solidFill>
            <a:srgbClr val="C0C6F6"/>
          </a:solid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31" name="Oval 30">
            <a:extLst>
              <a:ext uri="{FF2B5EF4-FFF2-40B4-BE49-F238E27FC236}">
                <a16:creationId xmlns:a16="http://schemas.microsoft.com/office/drawing/2014/main" id="{DE24B310-6D66-45FA-8540-A6E2517E1565}"/>
              </a:ext>
            </a:extLst>
          </p:cNvPr>
          <p:cNvSpPr/>
          <p:nvPr/>
        </p:nvSpPr>
        <p:spPr>
          <a:xfrm>
            <a:off x="2919931" y="2958262"/>
            <a:ext cx="324000" cy="234000"/>
          </a:xfrm>
          <a:prstGeom prst="ellipse">
            <a:avLst/>
          </a:prstGeom>
          <a:solidFill>
            <a:srgbClr val="C0C6F6"/>
          </a:solidFill>
          <a:ln>
            <a:solidFill>
              <a:schemeClr val="tx1">
                <a:lumMod val="65000"/>
                <a:lumOff val="35000"/>
              </a:schemeClr>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CA"/>
          </a:p>
        </p:txBody>
      </p:sp>
      <p:sp>
        <p:nvSpPr>
          <p:cNvPr id="32" name="TextBox 31">
            <a:extLst>
              <a:ext uri="{FF2B5EF4-FFF2-40B4-BE49-F238E27FC236}">
                <a16:creationId xmlns:a16="http://schemas.microsoft.com/office/drawing/2014/main" id="{DE53A8CD-066D-4580-B130-3F2FCFD9A27E}"/>
              </a:ext>
            </a:extLst>
          </p:cNvPr>
          <p:cNvSpPr txBox="1"/>
          <p:nvPr/>
        </p:nvSpPr>
        <p:spPr>
          <a:xfrm>
            <a:off x="6121270" y="3489261"/>
            <a:ext cx="5467732" cy="1569660"/>
          </a:xfrm>
          <a:prstGeom prst="rect">
            <a:avLst/>
          </a:prstGeom>
          <a:noFill/>
        </p:spPr>
        <p:txBody>
          <a:bodyPr wrap="square" rtlCol="0">
            <a:spAutoFit/>
          </a:bodyPr>
          <a:lstStyle/>
          <a:p>
            <a:pPr algn="ctr"/>
            <a:r>
              <a:rPr lang="en-US" sz="2400" dirty="0">
                <a:solidFill>
                  <a:schemeClr val="bg1"/>
                </a:solidFill>
                <a:latin typeface="Arial" panose="020B0604020202020204" pitchFamily="34" charset="0"/>
                <a:cs typeface="Arial" panose="020B0604020202020204" pitchFamily="34" charset="0"/>
              </a:rPr>
              <a:t>Some people think of it as a </a:t>
            </a:r>
            <a:r>
              <a:rPr lang="en-US" sz="2400" b="1" dirty="0">
                <a:solidFill>
                  <a:schemeClr val="bg1"/>
                </a:solidFill>
                <a:latin typeface="Arial" panose="020B0604020202020204" pitchFamily="34" charset="0"/>
                <a:cs typeface="Arial" panose="020B0604020202020204" pitchFamily="34" charset="0"/>
              </a:rPr>
              <a:t>continuum</a:t>
            </a:r>
            <a:r>
              <a:rPr lang="en-US" sz="2400" dirty="0">
                <a:solidFill>
                  <a:schemeClr val="bg1"/>
                </a:solidFill>
                <a:latin typeface="Arial" panose="020B0604020202020204" pitchFamily="34" charset="0"/>
                <a:cs typeface="Arial" panose="020B0604020202020204" pitchFamily="34" charset="0"/>
              </a:rPr>
              <a:t> (like the Kinsey scale), a spectrum, or a grid. Some people make categories from these continua.</a:t>
            </a:r>
            <a:endParaRPr lang="en-CA" sz="2400" dirty="0">
              <a:solidFill>
                <a:schemeClr val="bg1"/>
              </a:solidFill>
              <a:latin typeface="Arial" panose="020B0604020202020204" pitchFamily="34" charset="0"/>
              <a:cs typeface="Arial" panose="020B0604020202020204" pitchFamily="34" charset="0"/>
            </a:endParaRPr>
          </a:p>
        </p:txBody>
      </p:sp>
      <p:graphicFrame>
        <p:nvGraphicFramePr>
          <p:cNvPr id="33" name="Table 33">
            <a:extLst>
              <a:ext uri="{FF2B5EF4-FFF2-40B4-BE49-F238E27FC236}">
                <a16:creationId xmlns:a16="http://schemas.microsoft.com/office/drawing/2014/main" id="{4BB211DE-C423-4201-BC10-0EB73ED07A86}"/>
              </a:ext>
            </a:extLst>
          </p:cNvPr>
          <p:cNvGraphicFramePr>
            <a:graphicFrameLocks noGrp="1"/>
          </p:cNvGraphicFramePr>
          <p:nvPr>
            <p:extLst>
              <p:ext uri="{D42A27DB-BD31-4B8C-83A1-F6EECF244321}">
                <p14:modId xmlns:p14="http://schemas.microsoft.com/office/powerpoint/2010/main" val="3057224525"/>
              </p:ext>
            </p:extLst>
          </p:nvPr>
        </p:nvGraphicFramePr>
        <p:xfrm>
          <a:off x="6425511" y="2255878"/>
          <a:ext cx="5222304" cy="370840"/>
        </p:xfrm>
        <a:graphic>
          <a:graphicData uri="http://schemas.openxmlformats.org/drawingml/2006/table">
            <a:tbl>
              <a:tblPr firstRow="1" bandRow="1">
                <a:tableStyleId>{5C22544A-7EE6-4342-B048-85BDC9FD1C3A}</a:tableStyleId>
              </a:tblPr>
              <a:tblGrid>
                <a:gridCol w="870384">
                  <a:extLst>
                    <a:ext uri="{9D8B030D-6E8A-4147-A177-3AD203B41FA5}">
                      <a16:colId xmlns:a16="http://schemas.microsoft.com/office/drawing/2014/main" val="3960940110"/>
                    </a:ext>
                  </a:extLst>
                </a:gridCol>
                <a:gridCol w="870384">
                  <a:extLst>
                    <a:ext uri="{9D8B030D-6E8A-4147-A177-3AD203B41FA5}">
                      <a16:colId xmlns:a16="http://schemas.microsoft.com/office/drawing/2014/main" val="1884847472"/>
                    </a:ext>
                  </a:extLst>
                </a:gridCol>
                <a:gridCol w="870384">
                  <a:extLst>
                    <a:ext uri="{9D8B030D-6E8A-4147-A177-3AD203B41FA5}">
                      <a16:colId xmlns:a16="http://schemas.microsoft.com/office/drawing/2014/main" val="2828793185"/>
                    </a:ext>
                  </a:extLst>
                </a:gridCol>
                <a:gridCol w="870384">
                  <a:extLst>
                    <a:ext uri="{9D8B030D-6E8A-4147-A177-3AD203B41FA5}">
                      <a16:colId xmlns:a16="http://schemas.microsoft.com/office/drawing/2014/main" val="3279161027"/>
                    </a:ext>
                  </a:extLst>
                </a:gridCol>
                <a:gridCol w="870384">
                  <a:extLst>
                    <a:ext uri="{9D8B030D-6E8A-4147-A177-3AD203B41FA5}">
                      <a16:colId xmlns:a16="http://schemas.microsoft.com/office/drawing/2014/main" val="3455444098"/>
                    </a:ext>
                  </a:extLst>
                </a:gridCol>
                <a:gridCol w="870384">
                  <a:extLst>
                    <a:ext uri="{9D8B030D-6E8A-4147-A177-3AD203B41FA5}">
                      <a16:colId xmlns:a16="http://schemas.microsoft.com/office/drawing/2014/main" val="1634008142"/>
                    </a:ext>
                  </a:extLst>
                </a:gridCol>
              </a:tblGrid>
              <a:tr h="370840">
                <a:tc>
                  <a:txBody>
                    <a:bodyPr/>
                    <a:lstStyle/>
                    <a:p>
                      <a:endParaRPr lang="en-CA" dirty="0"/>
                    </a:p>
                  </a:txBody>
                  <a:tcPr>
                    <a:lnL w="28575" cap="flat" cmpd="sng" algn="ctr">
                      <a:solidFill>
                        <a:schemeClr val="bg1">
                          <a:lumMod val="85000"/>
                        </a:schemeClr>
                      </a:solidFill>
                      <a:prstDash val="solid"/>
                      <a:round/>
                      <a:headEnd type="none" w="med" len="med"/>
                      <a:tailEnd type="none" w="med" len="med"/>
                    </a:lnL>
                    <a:lnR w="28575" cap="flat" cmpd="sng" algn="ctr">
                      <a:solidFill>
                        <a:schemeClr val="bg1">
                          <a:lumMod val="85000"/>
                        </a:schemeClr>
                      </a:solid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solidFill>
                      <a:srgbClr val="5D7B5B"/>
                    </a:solidFill>
                  </a:tcPr>
                </a:tc>
                <a:tc>
                  <a:txBody>
                    <a:bodyPr/>
                    <a:lstStyle/>
                    <a:p>
                      <a:endParaRPr lang="en-CA" dirty="0"/>
                    </a:p>
                  </a:txBody>
                  <a:tcPr>
                    <a:lnL w="28575" cap="flat" cmpd="sng" algn="ctr">
                      <a:solidFill>
                        <a:schemeClr val="bg1">
                          <a:lumMod val="85000"/>
                        </a:schemeClr>
                      </a:solidFill>
                      <a:prstDash val="solid"/>
                      <a:round/>
                      <a:headEnd type="none" w="med" len="med"/>
                      <a:tailEnd type="none" w="med" len="med"/>
                    </a:lnL>
                    <a:lnR w="28575" cap="flat" cmpd="sng" algn="ctr">
                      <a:solidFill>
                        <a:schemeClr val="bg1">
                          <a:lumMod val="85000"/>
                        </a:schemeClr>
                      </a:solid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gradFill flip="none" rotWithShape="1">
                      <a:gsLst>
                        <a:gs pos="56000">
                          <a:srgbClr val="8E7D75"/>
                        </a:gs>
                        <a:gs pos="0">
                          <a:srgbClr val="5D7B5B"/>
                        </a:gs>
                        <a:gs pos="100000">
                          <a:srgbClr val="BB7E8C"/>
                        </a:gs>
                      </a:gsLst>
                      <a:lin ang="0" scaled="1"/>
                      <a:tileRect/>
                    </a:gradFill>
                  </a:tcPr>
                </a:tc>
                <a:tc>
                  <a:txBody>
                    <a:bodyPr/>
                    <a:lstStyle/>
                    <a:p>
                      <a:endParaRPr lang="en-CA" dirty="0"/>
                    </a:p>
                  </a:txBody>
                  <a:tcPr>
                    <a:lnL w="28575" cap="flat" cmpd="sng" algn="ctr">
                      <a:solidFill>
                        <a:schemeClr val="bg1">
                          <a:lumMod val="85000"/>
                        </a:schemeClr>
                      </a:solidFill>
                      <a:prstDash val="solid"/>
                      <a:round/>
                      <a:headEnd type="none" w="med" len="med"/>
                      <a:tailEnd type="none" w="med" len="med"/>
                    </a:lnL>
                    <a:lnR w="28575" cap="flat" cmpd="sng" algn="ctr">
                      <a:solidFill>
                        <a:schemeClr val="bg1">
                          <a:lumMod val="85000"/>
                        </a:schemeClr>
                      </a:solid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solidFill>
                      <a:srgbClr val="BB7E8C"/>
                    </a:solidFill>
                  </a:tcPr>
                </a:tc>
                <a:tc>
                  <a:txBody>
                    <a:bodyPr/>
                    <a:lstStyle/>
                    <a:p>
                      <a:endParaRPr lang="en-CA" dirty="0"/>
                    </a:p>
                  </a:txBody>
                  <a:tcPr>
                    <a:lnL w="28575" cap="flat" cmpd="sng" algn="ctr">
                      <a:solidFill>
                        <a:schemeClr val="bg1">
                          <a:lumMod val="85000"/>
                        </a:schemeClr>
                      </a:solidFill>
                      <a:prstDash val="solid"/>
                      <a:round/>
                      <a:headEnd type="none" w="med" len="med"/>
                      <a:tailEnd type="none" w="med" len="med"/>
                    </a:lnL>
                    <a:lnR w="28575" cap="flat" cmpd="sng" algn="ctr">
                      <a:solidFill>
                        <a:schemeClr val="bg1">
                          <a:lumMod val="85000"/>
                        </a:schemeClr>
                      </a:solid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solidFill>
                      <a:srgbClr val="BB7E8C"/>
                    </a:solidFill>
                  </a:tcPr>
                </a:tc>
                <a:tc>
                  <a:txBody>
                    <a:bodyPr/>
                    <a:lstStyle/>
                    <a:p>
                      <a:endParaRPr lang="en-CA" dirty="0"/>
                    </a:p>
                  </a:txBody>
                  <a:tcPr>
                    <a:lnL w="28575" cap="flat" cmpd="sng" algn="ctr">
                      <a:solidFill>
                        <a:schemeClr val="bg1">
                          <a:lumMod val="85000"/>
                        </a:schemeClr>
                      </a:solidFill>
                      <a:prstDash val="solid"/>
                      <a:round/>
                      <a:headEnd type="none" w="med" len="med"/>
                      <a:tailEnd type="none" w="med" len="med"/>
                    </a:lnL>
                    <a:lnR w="28575" cap="flat" cmpd="sng" algn="ctr">
                      <a:solidFill>
                        <a:schemeClr val="bg1">
                          <a:lumMod val="85000"/>
                        </a:schemeClr>
                      </a:solid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gradFill flip="none" rotWithShape="1">
                      <a:gsLst>
                        <a:gs pos="0">
                          <a:srgbClr val="BB7E8C"/>
                        </a:gs>
                        <a:gs pos="54000">
                          <a:srgbClr val="CFA872"/>
                        </a:gs>
                        <a:gs pos="100000">
                          <a:srgbClr val="E3D257"/>
                        </a:gs>
                      </a:gsLst>
                      <a:lin ang="0" scaled="1"/>
                      <a:tileRect/>
                    </a:gradFill>
                  </a:tcPr>
                </a:tc>
                <a:tc>
                  <a:txBody>
                    <a:bodyPr/>
                    <a:lstStyle/>
                    <a:p>
                      <a:endParaRPr lang="en-CA" dirty="0"/>
                    </a:p>
                  </a:txBody>
                  <a:tcPr>
                    <a:lnL w="28575" cap="flat" cmpd="sng" algn="ctr">
                      <a:solidFill>
                        <a:schemeClr val="bg1">
                          <a:lumMod val="85000"/>
                        </a:schemeClr>
                      </a:solidFill>
                      <a:prstDash val="solid"/>
                      <a:round/>
                      <a:headEnd type="none" w="med" len="med"/>
                      <a:tailEnd type="none" w="med" len="med"/>
                    </a:lnL>
                    <a:lnR w="28575" cap="flat" cmpd="sng" algn="ctr">
                      <a:solidFill>
                        <a:schemeClr val="bg1">
                          <a:lumMod val="85000"/>
                        </a:schemeClr>
                      </a:solid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solidFill>
                      <a:srgbClr val="E3D257"/>
                    </a:solidFill>
                  </a:tcPr>
                </a:tc>
                <a:extLst>
                  <a:ext uri="{0D108BD9-81ED-4DB2-BD59-A6C34878D82A}">
                    <a16:rowId xmlns:a16="http://schemas.microsoft.com/office/drawing/2014/main" val="814870971"/>
                  </a:ext>
                </a:extLst>
              </a:tr>
            </a:tbl>
          </a:graphicData>
        </a:graphic>
      </p:graphicFrame>
      <p:sp>
        <p:nvSpPr>
          <p:cNvPr id="34" name="TextBox 33">
            <a:extLst>
              <a:ext uri="{FF2B5EF4-FFF2-40B4-BE49-F238E27FC236}">
                <a16:creationId xmlns:a16="http://schemas.microsoft.com/office/drawing/2014/main" id="{CF53F886-A69D-41FD-8F0C-75BA5DB468FF}"/>
              </a:ext>
            </a:extLst>
          </p:cNvPr>
          <p:cNvSpPr txBox="1"/>
          <p:nvPr/>
        </p:nvSpPr>
        <p:spPr>
          <a:xfrm>
            <a:off x="6263696" y="1884642"/>
            <a:ext cx="334300" cy="369332"/>
          </a:xfrm>
          <a:prstGeom prst="rect">
            <a:avLst/>
          </a:prstGeom>
          <a:noFill/>
        </p:spPr>
        <p:txBody>
          <a:bodyPr wrap="square" rtlCol="0">
            <a:spAutoFit/>
          </a:bodyPr>
          <a:lstStyle/>
          <a:p>
            <a:pPr algn="ctr"/>
            <a:r>
              <a:rPr lang="en-CA" b="1" dirty="0">
                <a:solidFill>
                  <a:schemeClr val="bg1">
                    <a:lumMod val="95000"/>
                  </a:schemeClr>
                </a:solidFill>
                <a:latin typeface="Arial" panose="020B0604020202020204" pitchFamily="34" charset="0"/>
                <a:cs typeface="Arial" panose="020B0604020202020204" pitchFamily="34" charset="0"/>
              </a:rPr>
              <a:t>0</a:t>
            </a:r>
          </a:p>
        </p:txBody>
      </p:sp>
      <p:sp>
        <p:nvSpPr>
          <p:cNvPr id="24" name="TextBox 23">
            <a:extLst>
              <a:ext uri="{FF2B5EF4-FFF2-40B4-BE49-F238E27FC236}">
                <a16:creationId xmlns:a16="http://schemas.microsoft.com/office/drawing/2014/main" id="{D8217505-E33E-4D65-8BAE-AF106027B800}"/>
              </a:ext>
            </a:extLst>
          </p:cNvPr>
          <p:cNvSpPr txBox="1"/>
          <p:nvPr/>
        </p:nvSpPr>
        <p:spPr>
          <a:xfrm>
            <a:off x="7139216" y="1884642"/>
            <a:ext cx="334300" cy="369332"/>
          </a:xfrm>
          <a:prstGeom prst="rect">
            <a:avLst/>
          </a:prstGeom>
          <a:noFill/>
        </p:spPr>
        <p:txBody>
          <a:bodyPr wrap="square" rtlCol="0">
            <a:spAutoFit/>
          </a:bodyPr>
          <a:lstStyle/>
          <a:p>
            <a:pPr algn="ctr"/>
            <a:r>
              <a:rPr lang="en-CA" b="1">
                <a:solidFill>
                  <a:schemeClr val="bg1">
                    <a:lumMod val="95000"/>
                  </a:schemeClr>
                </a:solidFill>
                <a:latin typeface="Arial" panose="020B0604020202020204" pitchFamily="34" charset="0"/>
                <a:cs typeface="Arial" panose="020B0604020202020204" pitchFamily="34" charset="0"/>
              </a:rPr>
              <a:t>1</a:t>
            </a:r>
          </a:p>
        </p:txBody>
      </p:sp>
      <p:sp>
        <p:nvSpPr>
          <p:cNvPr id="25" name="TextBox 24">
            <a:extLst>
              <a:ext uri="{FF2B5EF4-FFF2-40B4-BE49-F238E27FC236}">
                <a16:creationId xmlns:a16="http://schemas.microsoft.com/office/drawing/2014/main" id="{104F9A2C-0DD1-4137-8AD7-19AE7177E99D}"/>
              </a:ext>
            </a:extLst>
          </p:cNvPr>
          <p:cNvSpPr txBox="1"/>
          <p:nvPr/>
        </p:nvSpPr>
        <p:spPr>
          <a:xfrm>
            <a:off x="7992841" y="1877846"/>
            <a:ext cx="334300" cy="369332"/>
          </a:xfrm>
          <a:prstGeom prst="rect">
            <a:avLst/>
          </a:prstGeom>
          <a:noFill/>
        </p:spPr>
        <p:txBody>
          <a:bodyPr wrap="square" rtlCol="0">
            <a:spAutoFit/>
          </a:bodyPr>
          <a:lstStyle/>
          <a:p>
            <a:pPr algn="ctr"/>
            <a:r>
              <a:rPr lang="en-CA" b="1">
                <a:solidFill>
                  <a:schemeClr val="bg1">
                    <a:lumMod val="95000"/>
                  </a:schemeClr>
                </a:solidFill>
                <a:latin typeface="Arial" panose="020B0604020202020204" pitchFamily="34" charset="0"/>
                <a:cs typeface="Arial" panose="020B0604020202020204" pitchFamily="34" charset="0"/>
              </a:rPr>
              <a:t>2</a:t>
            </a:r>
          </a:p>
        </p:txBody>
      </p:sp>
      <p:sp>
        <p:nvSpPr>
          <p:cNvPr id="27" name="TextBox 26">
            <a:extLst>
              <a:ext uri="{FF2B5EF4-FFF2-40B4-BE49-F238E27FC236}">
                <a16:creationId xmlns:a16="http://schemas.microsoft.com/office/drawing/2014/main" id="{23667FFB-3743-4CCE-9FBC-11D9CF1C9A09}"/>
              </a:ext>
            </a:extLst>
          </p:cNvPr>
          <p:cNvSpPr txBox="1"/>
          <p:nvPr/>
        </p:nvSpPr>
        <p:spPr>
          <a:xfrm>
            <a:off x="8868943" y="1884642"/>
            <a:ext cx="334300" cy="369332"/>
          </a:xfrm>
          <a:prstGeom prst="rect">
            <a:avLst/>
          </a:prstGeom>
          <a:noFill/>
        </p:spPr>
        <p:txBody>
          <a:bodyPr wrap="square" rtlCol="0">
            <a:spAutoFit/>
          </a:bodyPr>
          <a:lstStyle/>
          <a:p>
            <a:pPr algn="ctr"/>
            <a:r>
              <a:rPr lang="en-CA" b="1">
                <a:solidFill>
                  <a:schemeClr val="bg1">
                    <a:lumMod val="95000"/>
                  </a:schemeClr>
                </a:solidFill>
                <a:latin typeface="Arial" panose="020B0604020202020204" pitchFamily="34" charset="0"/>
                <a:cs typeface="Arial" panose="020B0604020202020204" pitchFamily="34" charset="0"/>
              </a:rPr>
              <a:t>3</a:t>
            </a:r>
          </a:p>
        </p:txBody>
      </p:sp>
      <p:sp>
        <p:nvSpPr>
          <p:cNvPr id="28" name="TextBox 27">
            <a:extLst>
              <a:ext uri="{FF2B5EF4-FFF2-40B4-BE49-F238E27FC236}">
                <a16:creationId xmlns:a16="http://schemas.microsoft.com/office/drawing/2014/main" id="{CFB68396-651B-413F-AA0C-CD14578DF8DD}"/>
              </a:ext>
            </a:extLst>
          </p:cNvPr>
          <p:cNvSpPr txBox="1"/>
          <p:nvPr/>
        </p:nvSpPr>
        <p:spPr>
          <a:xfrm>
            <a:off x="9722568" y="1877846"/>
            <a:ext cx="334300" cy="369332"/>
          </a:xfrm>
          <a:prstGeom prst="rect">
            <a:avLst/>
          </a:prstGeom>
          <a:noFill/>
        </p:spPr>
        <p:txBody>
          <a:bodyPr wrap="square" rtlCol="0">
            <a:spAutoFit/>
          </a:bodyPr>
          <a:lstStyle/>
          <a:p>
            <a:pPr algn="ctr"/>
            <a:r>
              <a:rPr lang="en-CA" b="1">
                <a:solidFill>
                  <a:schemeClr val="bg1">
                    <a:lumMod val="95000"/>
                  </a:schemeClr>
                </a:solidFill>
                <a:latin typeface="Arial" panose="020B0604020202020204" pitchFamily="34" charset="0"/>
                <a:cs typeface="Arial" panose="020B0604020202020204" pitchFamily="34" charset="0"/>
              </a:rPr>
              <a:t>4</a:t>
            </a:r>
          </a:p>
        </p:txBody>
      </p:sp>
      <p:sp>
        <p:nvSpPr>
          <p:cNvPr id="35" name="TextBox 34">
            <a:extLst>
              <a:ext uri="{FF2B5EF4-FFF2-40B4-BE49-F238E27FC236}">
                <a16:creationId xmlns:a16="http://schemas.microsoft.com/office/drawing/2014/main" id="{8AFC1B88-0A7E-48AE-922D-E7DCAE9623AB}"/>
              </a:ext>
            </a:extLst>
          </p:cNvPr>
          <p:cNvSpPr txBox="1"/>
          <p:nvPr/>
        </p:nvSpPr>
        <p:spPr>
          <a:xfrm>
            <a:off x="10598088" y="1882738"/>
            <a:ext cx="334300" cy="369332"/>
          </a:xfrm>
          <a:prstGeom prst="rect">
            <a:avLst/>
          </a:prstGeom>
          <a:noFill/>
        </p:spPr>
        <p:txBody>
          <a:bodyPr wrap="square" rtlCol="0">
            <a:spAutoFit/>
          </a:bodyPr>
          <a:lstStyle/>
          <a:p>
            <a:pPr algn="ctr"/>
            <a:r>
              <a:rPr lang="en-CA" b="1">
                <a:solidFill>
                  <a:schemeClr val="bg1">
                    <a:lumMod val="95000"/>
                  </a:schemeClr>
                </a:solidFill>
                <a:latin typeface="Arial" panose="020B0604020202020204" pitchFamily="34" charset="0"/>
                <a:cs typeface="Arial" panose="020B0604020202020204" pitchFamily="34" charset="0"/>
              </a:rPr>
              <a:t>5</a:t>
            </a:r>
          </a:p>
        </p:txBody>
      </p:sp>
      <p:sp>
        <p:nvSpPr>
          <p:cNvPr id="36" name="TextBox 35">
            <a:extLst>
              <a:ext uri="{FF2B5EF4-FFF2-40B4-BE49-F238E27FC236}">
                <a16:creationId xmlns:a16="http://schemas.microsoft.com/office/drawing/2014/main" id="{A2DCF776-5771-46A2-A93D-513A04C3F052}"/>
              </a:ext>
            </a:extLst>
          </p:cNvPr>
          <p:cNvSpPr txBox="1"/>
          <p:nvPr/>
        </p:nvSpPr>
        <p:spPr>
          <a:xfrm>
            <a:off x="11473608" y="1881148"/>
            <a:ext cx="334300" cy="369332"/>
          </a:xfrm>
          <a:prstGeom prst="rect">
            <a:avLst/>
          </a:prstGeom>
          <a:noFill/>
        </p:spPr>
        <p:txBody>
          <a:bodyPr wrap="square" rtlCol="0">
            <a:spAutoFit/>
          </a:bodyPr>
          <a:lstStyle/>
          <a:p>
            <a:pPr algn="ctr"/>
            <a:r>
              <a:rPr lang="en-CA" b="1">
                <a:solidFill>
                  <a:schemeClr val="bg1">
                    <a:lumMod val="95000"/>
                  </a:schemeClr>
                </a:solidFill>
                <a:latin typeface="Arial" panose="020B0604020202020204" pitchFamily="34" charset="0"/>
                <a:cs typeface="Arial" panose="020B0604020202020204" pitchFamily="34" charset="0"/>
              </a:rPr>
              <a:t>6</a:t>
            </a:r>
          </a:p>
        </p:txBody>
      </p:sp>
      <p:sp>
        <p:nvSpPr>
          <p:cNvPr id="2" name="TextBox 1">
            <a:extLst>
              <a:ext uri="{FF2B5EF4-FFF2-40B4-BE49-F238E27FC236}">
                <a16:creationId xmlns:a16="http://schemas.microsoft.com/office/drawing/2014/main" id="{F13E2D17-6A1F-4BCB-A48B-A490E426851D}"/>
              </a:ext>
            </a:extLst>
          </p:cNvPr>
          <p:cNvSpPr txBox="1"/>
          <p:nvPr/>
        </p:nvSpPr>
        <p:spPr>
          <a:xfrm>
            <a:off x="5895968" y="2625964"/>
            <a:ext cx="1131511" cy="523220"/>
          </a:xfrm>
          <a:prstGeom prst="rect">
            <a:avLst/>
          </a:prstGeom>
          <a:noFill/>
        </p:spPr>
        <p:txBody>
          <a:bodyPr wrap="square" rtlCol="0">
            <a:spAutoFit/>
          </a:bodyPr>
          <a:lstStyle/>
          <a:p>
            <a:pPr algn="ctr"/>
            <a:r>
              <a:rPr lang="en-CA" sz="1400" dirty="0">
                <a:solidFill>
                  <a:schemeClr val="bg1">
                    <a:lumMod val="95000"/>
                  </a:schemeClr>
                </a:solidFill>
                <a:latin typeface="Arial Nova Cond" panose="020B0506020202020204" pitchFamily="34" charset="0"/>
              </a:rPr>
              <a:t>Exclusively heterosexual</a:t>
            </a:r>
          </a:p>
        </p:txBody>
      </p:sp>
      <p:sp>
        <p:nvSpPr>
          <p:cNvPr id="38" name="TextBox 37">
            <a:extLst>
              <a:ext uri="{FF2B5EF4-FFF2-40B4-BE49-F238E27FC236}">
                <a16:creationId xmlns:a16="http://schemas.microsoft.com/office/drawing/2014/main" id="{F3D19AEE-6080-4D93-84FC-E0CD71C74F20}"/>
              </a:ext>
            </a:extLst>
          </p:cNvPr>
          <p:cNvSpPr txBox="1"/>
          <p:nvPr/>
        </p:nvSpPr>
        <p:spPr>
          <a:xfrm>
            <a:off x="10927718" y="2625964"/>
            <a:ext cx="1131511" cy="523220"/>
          </a:xfrm>
          <a:prstGeom prst="rect">
            <a:avLst/>
          </a:prstGeom>
          <a:noFill/>
        </p:spPr>
        <p:txBody>
          <a:bodyPr wrap="square" rtlCol="0">
            <a:spAutoFit/>
          </a:bodyPr>
          <a:lstStyle/>
          <a:p>
            <a:pPr algn="ctr"/>
            <a:r>
              <a:rPr lang="en-CA" sz="1400">
                <a:solidFill>
                  <a:schemeClr val="bg1">
                    <a:lumMod val="95000"/>
                  </a:schemeClr>
                </a:solidFill>
                <a:latin typeface="Arial Nova Cond" panose="020B0506020202020204" pitchFamily="34" charset="0"/>
              </a:rPr>
              <a:t>Exclusively homosexual</a:t>
            </a:r>
          </a:p>
        </p:txBody>
      </p:sp>
      <p:sp>
        <p:nvSpPr>
          <p:cNvPr id="39" name="TextBox 38">
            <a:extLst>
              <a:ext uri="{FF2B5EF4-FFF2-40B4-BE49-F238E27FC236}">
                <a16:creationId xmlns:a16="http://schemas.microsoft.com/office/drawing/2014/main" id="{01196C71-F321-487B-98A7-34FD631508EF}"/>
              </a:ext>
            </a:extLst>
          </p:cNvPr>
          <p:cNvSpPr txBox="1"/>
          <p:nvPr/>
        </p:nvSpPr>
        <p:spPr>
          <a:xfrm>
            <a:off x="8411847" y="2637429"/>
            <a:ext cx="1367075" cy="738664"/>
          </a:xfrm>
          <a:prstGeom prst="rect">
            <a:avLst/>
          </a:prstGeom>
          <a:noFill/>
        </p:spPr>
        <p:txBody>
          <a:bodyPr wrap="square" rtlCol="0">
            <a:spAutoFit/>
          </a:bodyPr>
          <a:lstStyle/>
          <a:p>
            <a:pPr algn="ctr"/>
            <a:r>
              <a:rPr lang="en-CA" sz="1400">
                <a:solidFill>
                  <a:schemeClr val="bg1">
                    <a:lumMod val="95000"/>
                  </a:schemeClr>
                </a:solidFill>
                <a:latin typeface="Arial Nova Cond" panose="020B0506020202020204" pitchFamily="34" charset="0"/>
              </a:rPr>
              <a:t>Equally heterosexual and homosexual</a:t>
            </a:r>
          </a:p>
        </p:txBody>
      </p:sp>
      <p:sp>
        <p:nvSpPr>
          <p:cNvPr id="44" name="TextBox 43">
            <a:extLst>
              <a:ext uri="{FF2B5EF4-FFF2-40B4-BE49-F238E27FC236}">
                <a16:creationId xmlns:a16="http://schemas.microsoft.com/office/drawing/2014/main" id="{2F8C5360-4A66-48AE-9F45-5855966A1B86}"/>
              </a:ext>
            </a:extLst>
          </p:cNvPr>
          <p:cNvSpPr txBox="1"/>
          <p:nvPr/>
        </p:nvSpPr>
        <p:spPr>
          <a:xfrm>
            <a:off x="162103" y="5352511"/>
            <a:ext cx="11867793" cy="830997"/>
          </a:xfrm>
          <a:prstGeom prst="rect">
            <a:avLst/>
          </a:prstGeom>
          <a:noFill/>
        </p:spPr>
        <p:txBody>
          <a:bodyPr wrap="square" rtlCol="0">
            <a:spAutoFit/>
          </a:bodyPr>
          <a:lstStyle/>
          <a:p>
            <a:pPr algn="ctr"/>
            <a:r>
              <a:rPr lang="en-CA" sz="2400" b="1" dirty="0">
                <a:solidFill>
                  <a:schemeClr val="bg1"/>
                </a:solidFill>
                <a:latin typeface="Arial" panose="020B0604020202020204" pitchFamily="34" charset="0"/>
                <a:cs typeface="Arial" panose="020B0604020202020204" pitchFamily="34" charset="0"/>
              </a:rPr>
              <a:t>However, most of these methods focus on one aspect of sexual orientation: partner gender/sex.</a:t>
            </a:r>
          </a:p>
        </p:txBody>
      </p:sp>
      <p:pic>
        <p:nvPicPr>
          <p:cNvPr id="41" name="Picture 40" descr="Diagram&#10;&#10;Description automatically generated">
            <a:extLst>
              <a:ext uri="{FF2B5EF4-FFF2-40B4-BE49-F238E27FC236}">
                <a16:creationId xmlns:a16="http://schemas.microsoft.com/office/drawing/2014/main" id="{D1A2F2B9-A6EC-4C58-A342-220D509218EB}"/>
              </a:ext>
            </a:extLst>
          </p:cNvPr>
          <p:cNvPicPr>
            <a:picLocks noChangeAspect="1"/>
          </p:cNvPicPr>
          <p:nvPr/>
        </p:nvPicPr>
        <p:blipFill rotWithShape="1">
          <a:blip r:embed="rId2">
            <a:extLst>
              <a:ext uri="{28A0092B-C50C-407E-A947-70E740481C1C}">
                <a14:useLocalDpi xmlns:a14="http://schemas.microsoft.com/office/drawing/2010/main" val="0"/>
              </a:ext>
            </a:extLst>
          </a:blip>
          <a:srcRect l="11083" r="9135" b="18065"/>
          <a:stretch/>
        </p:blipFill>
        <p:spPr>
          <a:xfrm>
            <a:off x="11356258" y="30298"/>
            <a:ext cx="835742" cy="768889"/>
          </a:xfrm>
          <a:prstGeom prst="rect">
            <a:avLst/>
          </a:prstGeom>
        </p:spPr>
      </p:pic>
    </p:spTree>
    <p:extLst>
      <p:ext uri="{BB962C8B-B14F-4D97-AF65-F5344CB8AC3E}">
        <p14:creationId xmlns:p14="http://schemas.microsoft.com/office/powerpoint/2010/main" val="93107592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0099CC"/>
        </a:solidFill>
        <a:effectLst/>
      </p:bgPr>
    </p:bg>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70074D46-73A8-43BE-8C2A-E77DAA296941}"/>
              </a:ext>
            </a:extLst>
          </p:cNvPr>
          <p:cNvSpPr/>
          <p:nvPr/>
        </p:nvSpPr>
        <p:spPr>
          <a:xfrm>
            <a:off x="936498" y="1428658"/>
            <a:ext cx="3060000" cy="1080000"/>
          </a:xfrm>
          <a:prstGeom prst="roundRect">
            <a:avLst/>
          </a:prstGeom>
          <a:solidFill>
            <a:srgbClr val="BB7E8C"/>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2800" dirty="0">
                <a:solidFill>
                  <a:schemeClr val="tx1"/>
                </a:solidFill>
                <a:latin typeface="Arial" panose="020B0604020202020204" pitchFamily="34" charset="0"/>
                <a:cs typeface="Arial" panose="020B0604020202020204" pitchFamily="34" charset="0"/>
              </a:rPr>
              <a:t>Sex</a:t>
            </a:r>
            <a:endParaRPr lang="en-CA" sz="2400" dirty="0">
              <a:solidFill>
                <a:schemeClr val="tx1"/>
              </a:solidFill>
              <a:latin typeface="Arial" panose="020B0604020202020204" pitchFamily="34" charset="0"/>
              <a:cs typeface="Arial" panose="020B0604020202020204" pitchFamily="34" charset="0"/>
            </a:endParaRPr>
          </a:p>
          <a:p>
            <a:pPr algn="ctr"/>
            <a:r>
              <a:rPr lang="en-CA" dirty="0">
                <a:solidFill>
                  <a:schemeClr val="tx1"/>
                </a:solidFill>
                <a:latin typeface="Arial" panose="020B0604020202020204" pitchFamily="34" charset="0"/>
                <a:cs typeface="Arial" panose="020B0604020202020204" pitchFamily="34" charset="0"/>
              </a:rPr>
              <a:t>bodily, evolved </a:t>
            </a:r>
            <a:endParaRPr lang="en-CA" sz="1400" dirty="0">
              <a:solidFill>
                <a:schemeClr val="tx1"/>
              </a:solidFill>
              <a:latin typeface="Arial" panose="020B0604020202020204" pitchFamily="34" charset="0"/>
              <a:cs typeface="Arial" panose="020B0604020202020204" pitchFamily="34" charset="0"/>
            </a:endParaRPr>
          </a:p>
        </p:txBody>
      </p:sp>
      <p:sp>
        <p:nvSpPr>
          <p:cNvPr id="4" name="TextBox 3">
            <a:extLst>
              <a:ext uri="{FF2B5EF4-FFF2-40B4-BE49-F238E27FC236}">
                <a16:creationId xmlns:a16="http://schemas.microsoft.com/office/drawing/2014/main" id="{4C6A5035-AF9C-4D25-908F-88C3462E0C02}"/>
              </a:ext>
            </a:extLst>
          </p:cNvPr>
          <p:cNvSpPr txBox="1"/>
          <p:nvPr/>
        </p:nvSpPr>
        <p:spPr>
          <a:xfrm>
            <a:off x="712922" y="426336"/>
            <a:ext cx="11027043" cy="892552"/>
          </a:xfrm>
          <a:prstGeom prst="rect">
            <a:avLst/>
          </a:prstGeom>
          <a:noFill/>
        </p:spPr>
        <p:txBody>
          <a:bodyPr wrap="square">
            <a:spAutoFit/>
          </a:bodyPr>
          <a:lstStyle/>
          <a:p>
            <a:pPr algn="ctr"/>
            <a:r>
              <a:rPr lang="en-CA" sz="3200" dirty="0">
                <a:solidFill>
                  <a:schemeClr val="bg1"/>
                </a:solidFill>
                <a:latin typeface="Arial Black" panose="020B0A04020102020204" pitchFamily="34" charset="0"/>
              </a:rPr>
              <a:t>Sex, Gender/Sex, &amp; Gender</a:t>
            </a:r>
            <a:br>
              <a:rPr lang="en-CA" sz="3200" dirty="0">
                <a:solidFill>
                  <a:schemeClr val="bg1"/>
                </a:solidFill>
                <a:latin typeface="Arial Black" panose="020B0A04020102020204" pitchFamily="34" charset="0"/>
              </a:rPr>
            </a:br>
            <a:r>
              <a:rPr lang="en-CA" dirty="0">
                <a:solidFill>
                  <a:schemeClr val="bg1"/>
                </a:solidFill>
                <a:latin typeface="Arial Nova" panose="020B0504020202020204" pitchFamily="34" charset="0"/>
                <a:cs typeface="Arial" panose="020B0604020202020204" pitchFamily="34" charset="0"/>
              </a:rPr>
              <a:t>(note: people can define these in ways that make sense to them, too!)</a:t>
            </a:r>
            <a:endParaRPr lang="en-CA" sz="3200" dirty="0">
              <a:solidFill>
                <a:schemeClr val="bg1"/>
              </a:solidFill>
              <a:latin typeface="Arial Nova" panose="020B0504020202020204" pitchFamily="34" charset="0"/>
              <a:cs typeface="Arial" panose="020B0604020202020204" pitchFamily="34" charset="0"/>
            </a:endParaRPr>
          </a:p>
        </p:txBody>
      </p:sp>
      <p:sp>
        <p:nvSpPr>
          <p:cNvPr id="7" name="Rectangle: Rounded Corners 6">
            <a:extLst>
              <a:ext uri="{FF2B5EF4-FFF2-40B4-BE49-F238E27FC236}">
                <a16:creationId xmlns:a16="http://schemas.microsoft.com/office/drawing/2014/main" id="{D41A7E77-2621-4CF0-80F5-36562EA15A79}"/>
              </a:ext>
            </a:extLst>
          </p:cNvPr>
          <p:cNvSpPr/>
          <p:nvPr/>
        </p:nvSpPr>
        <p:spPr>
          <a:xfrm>
            <a:off x="8195501" y="1428658"/>
            <a:ext cx="3060000" cy="1080000"/>
          </a:xfrm>
          <a:prstGeom prst="roundRect">
            <a:avLst/>
          </a:prstGeom>
          <a:solidFill>
            <a:srgbClr val="E3D257"/>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2800" dirty="0">
                <a:solidFill>
                  <a:schemeClr val="tx1"/>
                </a:solidFill>
                <a:latin typeface="Arial" panose="020B0604020202020204" pitchFamily="34" charset="0"/>
                <a:cs typeface="Arial" panose="020B0604020202020204" pitchFamily="34" charset="0"/>
              </a:rPr>
              <a:t>Gender</a:t>
            </a:r>
            <a:endParaRPr lang="en-CA" sz="2400" dirty="0">
              <a:solidFill>
                <a:schemeClr val="tx1"/>
              </a:solidFill>
              <a:latin typeface="Arial" panose="020B0604020202020204" pitchFamily="34" charset="0"/>
              <a:cs typeface="Arial" panose="020B0604020202020204" pitchFamily="34" charset="0"/>
            </a:endParaRPr>
          </a:p>
          <a:p>
            <a:pPr algn="ctr"/>
            <a:r>
              <a:rPr lang="en-CA" dirty="0">
                <a:solidFill>
                  <a:schemeClr val="tx1"/>
                </a:solidFill>
                <a:latin typeface="Arial" panose="020B0604020202020204" pitchFamily="34" charset="0"/>
                <a:cs typeface="Arial" panose="020B0604020202020204" pitchFamily="34" charset="0"/>
              </a:rPr>
              <a:t>sociocultural, learned</a:t>
            </a:r>
            <a:endParaRPr lang="en-CA" sz="1400" dirty="0">
              <a:solidFill>
                <a:schemeClr val="tx1"/>
              </a:solidFill>
              <a:latin typeface="Arial" panose="020B0604020202020204" pitchFamily="34" charset="0"/>
              <a:cs typeface="Arial" panose="020B0604020202020204" pitchFamily="34" charset="0"/>
            </a:endParaRPr>
          </a:p>
        </p:txBody>
      </p:sp>
      <p:sp>
        <p:nvSpPr>
          <p:cNvPr id="8" name="Rectangle: Rounded Corners 7">
            <a:extLst>
              <a:ext uri="{FF2B5EF4-FFF2-40B4-BE49-F238E27FC236}">
                <a16:creationId xmlns:a16="http://schemas.microsoft.com/office/drawing/2014/main" id="{20C66636-C9B2-4EA2-9114-A86F181A92F7}"/>
              </a:ext>
            </a:extLst>
          </p:cNvPr>
          <p:cNvSpPr/>
          <p:nvPr/>
        </p:nvSpPr>
        <p:spPr>
          <a:xfrm>
            <a:off x="4566000" y="1428658"/>
            <a:ext cx="3060000" cy="1080000"/>
          </a:xfrm>
          <a:prstGeom prst="roundRect">
            <a:avLst/>
          </a:prstGeom>
          <a:solidFill>
            <a:srgbClr val="5D7B5B"/>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2800" dirty="0">
                <a:solidFill>
                  <a:schemeClr val="tx1"/>
                </a:solidFill>
                <a:latin typeface="Arial" panose="020B0604020202020204" pitchFamily="34" charset="0"/>
                <a:cs typeface="Arial" panose="020B0604020202020204" pitchFamily="34" charset="0"/>
              </a:rPr>
              <a:t>Gender/Sex</a:t>
            </a:r>
            <a:endParaRPr lang="en-CA" sz="2400" dirty="0">
              <a:solidFill>
                <a:schemeClr val="tx1"/>
              </a:solidFill>
              <a:latin typeface="Arial" panose="020B0604020202020204" pitchFamily="34" charset="0"/>
              <a:cs typeface="Arial" panose="020B0604020202020204" pitchFamily="34" charset="0"/>
            </a:endParaRPr>
          </a:p>
          <a:p>
            <a:pPr algn="ctr"/>
            <a:r>
              <a:rPr lang="en-CA" dirty="0">
                <a:solidFill>
                  <a:schemeClr val="tx1"/>
                </a:solidFill>
                <a:latin typeface="Arial" panose="020B0604020202020204" pitchFamily="34" charset="0"/>
                <a:cs typeface="Arial" panose="020B0604020202020204" pitchFamily="34" charset="0"/>
              </a:rPr>
              <a:t>people, aspects, identities </a:t>
            </a:r>
            <a:endParaRPr lang="en-CA" sz="1400" dirty="0">
              <a:solidFill>
                <a:schemeClr val="tx1"/>
              </a:solidFill>
              <a:latin typeface="Arial" panose="020B0604020202020204" pitchFamily="34" charset="0"/>
              <a:cs typeface="Arial" panose="020B0604020202020204" pitchFamily="34" charset="0"/>
            </a:endParaRPr>
          </a:p>
        </p:txBody>
      </p:sp>
      <p:sp>
        <p:nvSpPr>
          <p:cNvPr id="9" name="Rectangle: Rounded Corners 8">
            <a:extLst>
              <a:ext uri="{FF2B5EF4-FFF2-40B4-BE49-F238E27FC236}">
                <a16:creationId xmlns:a16="http://schemas.microsoft.com/office/drawing/2014/main" id="{B70525FB-AF8B-47C8-8A19-F0B7F081A642}"/>
              </a:ext>
            </a:extLst>
          </p:cNvPr>
          <p:cNvSpPr/>
          <p:nvPr/>
        </p:nvSpPr>
        <p:spPr>
          <a:xfrm>
            <a:off x="936498" y="2721600"/>
            <a:ext cx="3060000" cy="609026"/>
          </a:xfrm>
          <a:prstGeom prst="roundRect">
            <a:avLst/>
          </a:prstGeom>
          <a:solidFill>
            <a:srgbClr val="C795A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i="1" dirty="0">
                <a:solidFill>
                  <a:schemeClr val="tx1"/>
                </a:solidFill>
                <a:latin typeface="Arial" panose="020B0604020202020204" pitchFamily="34" charset="0"/>
                <a:cs typeface="Arial" panose="020B0604020202020204" pitchFamily="34" charset="0"/>
              </a:rPr>
              <a:t>female, male, sex-diverse </a:t>
            </a:r>
          </a:p>
        </p:txBody>
      </p:sp>
      <p:sp>
        <p:nvSpPr>
          <p:cNvPr id="10" name="Rectangle: Rounded Corners 9">
            <a:extLst>
              <a:ext uri="{FF2B5EF4-FFF2-40B4-BE49-F238E27FC236}">
                <a16:creationId xmlns:a16="http://schemas.microsoft.com/office/drawing/2014/main" id="{2F5EF104-637F-443D-B20E-F3F78E3C4B16}"/>
              </a:ext>
            </a:extLst>
          </p:cNvPr>
          <p:cNvSpPr/>
          <p:nvPr/>
        </p:nvSpPr>
        <p:spPr>
          <a:xfrm>
            <a:off x="4566000" y="2721600"/>
            <a:ext cx="3060000" cy="609026"/>
          </a:xfrm>
          <a:prstGeom prst="roundRect">
            <a:avLst/>
          </a:prstGeom>
          <a:solidFill>
            <a:srgbClr val="6A8B67"/>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i="1" dirty="0">
                <a:solidFill>
                  <a:schemeClr val="tx1"/>
                </a:solidFill>
                <a:latin typeface="Arial" panose="020B0604020202020204" pitchFamily="34" charset="0"/>
                <a:cs typeface="Arial" panose="020B0604020202020204" pitchFamily="34" charset="0"/>
              </a:rPr>
              <a:t>gender sex diverse, women, men</a:t>
            </a:r>
          </a:p>
        </p:txBody>
      </p:sp>
      <p:sp>
        <p:nvSpPr>
          <p:cNvPr id="11" name="Rectangle: Rounded Corners 10">
            <a:extLst>
              <a:ext uri="{FF2B5EF4-FFF2-40B4-BE49-F238E27FC236}">
                <a16:creationId xmlns:a16="http://schemas.microsoft.com/office/drawing/2014/main" id="{E3206825-73E8-4B08-A88F-3A6D441B18D9}"/>
              </a:ext>
            </a:extLst>
          </p:cNvPr>
          <p:cNvSpPr/>
          <p:nvPr/>
        </p:nvSpPr>
        <p:spPr>
          <a:xfrm>
            <a:off x="8195501" y="2721600"/>
            <a:ext cx="3060000" cy="609026"/>
          </a:xfrm>
          <a:prstGeom prst="roundRect">
            <a:avLst/>
          </a:prstGeom>
          <a:solidFill>
            <a:srgbClr val="E7D973"/>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i="1" dirty="0">
                <a:solidFill>
                  <a:schemeClr val="tx1"/>
                </a:solidFill>
                <a:latin typeface="Arial" panose="020B0604020202020204" pitchFamily="34" charset="0"/>
                <a:cs typeface="Arial" panose="020B0604020202020204" pitchFamily="34" charset="0"/>
              </a:rPr>
              <a:t>masculine, feminine, gender-diverse</a:t>
            </a:r>
          </a:p>
        </p:txBody>
      </p:sp>
      <p:sp>
        <p:nvSpPr>
          <p:cNvPr id="12" name="Rectangle: Rounded Corners 11">
            <a:extLst>
              <a:ext uri="{FF2B5EF4-FFF2-40B4-BE49-F238E27FC236}">
                <a16:creationId xmlns:a16="http://schemas.microsoft.com/office/drawing/2014/main" id="{8B015D04-B906-447C-8D93-BECDF0A6C6F3}"/>
              </a:ext>
            </a:extLst>
          </p:cNvPr>
          <p:cNvSpPr/>
          <p:nvPr/>
        </p:nvSpPr>
        <p:spPr>
          <a:xfrm>
            <a:off x="1103647" y="3531752"/>
            <a:ext cx="920582" cy="449825"/>
          </a:xfrm>
          <a:prstGeom prst="roundRect">
            <a:avLst/>
          </a:prstGeom>
          <a:solidFill>
            <a:srgbClr val="D7B3BC"/>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dirty="0">
                <a:solidFill>
                  <a:schemeClr val="tx1"/>
                </a:solidFill>
                <a:latin typeface="Arial Nova" panose="020B0504020202020204" pitchFamily="34" charset="0"/>
                <a:cs typeface="Arial" panose="020B0604020202020204" pitchFamily="34" charset="0"/>
              </a:rPr>
              <a:t>voice</a:t>
            </a:r>
          </a:p>
        </p:txBody>
      </p:sp>
      <p:sp>
        <p:nvSpPr>
          <p:cNvPr id="13" name="Rectangle: Rounded Corners 12">
            <a:extLst>
              <a:ext uri="{FF2B5EF4-FFF2-40B4-BE49-F238E27FC236}">
                <a16:creationId xmlns:a16="http://schemas.microsoft.com/office/drawing/2014/main" id="{AF4B0476-590B-4D91-A0DE-EFC85876CC83}"/>
              </a:ext>
            </a:extLst>
          </p:cNvPr>
          <p:cNvSpPr/>
          <p:nvPr/>
        </p:nvSpPr>
        <p:spPr>
          <a:xfrm>
            <a:off x="2222073" y="3540674"/>
            <a:ext cx="1581143" cy="449826"/>
          </a:xfrm>
          <a:prstGeom prst="roundRect">
            <a:avLst/>
          </a:prstGeom>
          <a:solidFill>
            <a:srgbClr val="D7B3BC"/>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dirty="0">
                <a:solidFill>
                  <a:schemeClr val="tx1"/>
                </a:solidFill>
                <a:latin typeface="Arial Nova" panose="020B0504020202020204" pitchFamily="34" charset="0"/>
                <a:cs typeface="Arial" panose="020B0604020202020204" pitchFamily="34" charset="0"/>
              </a:rPr>
              <a:t>body frames</a:t>
            </a:r>
          </a:p>
        </p:txBody>
      </p:sp>
      <p:sp>
        <p:nvSpPr>
          <p:cNvPr id="14" name="Rectangle: Rounded Corners 13">
            <a:extLst>
              <a:ext uri="{FF2B5EF4-FFF2-40B4-BE49-F238E27FC236}">
                <a16:creationId xmlns:a16="http://schemas.microsoft.com/office/drawing/2014/main" id="{A84E9752-478E-4493-8380-444D807650C2}"/>
              </a:ext>
            </a:extLst>
          </p:cNvPr>
          <p:cNvSpPr/>
          <p:nvPr/>
        </p:nvSpPr>
        <p:spPr>
          <a:xfrm>
            <a:off x="953452" y="4178652"/>
            <a:ext cx="1581143" cy="450000"/>
          </a:xfrm>
          <a:prstGeom prst="roundRect">
            <a:avLst/>
          </a:prstGeom>
          <a:solidFill>
            <a:srgbClr val="D7B3BC"/>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dirty="0">
                <a:solidFill>
                  <a:schemeClr val="tx1"/>
                </a:solidFill>
                <a:latin typeface="Arial Nova" panose="020B0504020202020204" pitchFamily="34" charset="0"/>
                <a:cs typeface="Arial" panose="020B0604020202020204" pitchFamily="34" charset="0"/>
              </a:rPr>
              <a:t>skin texture</a:t>
            </a:r>
          </a:p>
        </p:txBody>
      </p:sp>
      <p:sp>
        <p:nvSpPr>
          <p:cNvPr id="15" name="Rectangle: Rounded Corners 14">
            <a:extLst>
              <a:ext uri="{FF2B5EF4-FFF2-40B4-BE49-F238E27FC236}">
                <a16:creationId xmlns:a16="http://schemas.microsoft.com/office/drawing/2014/main" id="{98899BDF-1BBE-4723-A869-763379E641B9}"/>
              </a:ext>
            </a:extLst>
          </p:cNvPr>
          <p:cNvSpPr/>
          <p:nvPr/>
        </p:nvSpPr>
        <p:spPr>
          <a:xfrm>
            <a:off x="2732439" y="4182704"/>
            <a:ext cx="1125210" cy="450000"/>
          </a:xfrm>
          <a:prstGeom prst="roundRect">
            <a:avLst/>
          </a:prstGeom>
          <a:solidFill>
            <a:srgbClr val="D7B3BC"/>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dirty="0">
                <a:solidFill>
                  <a:schemeClr val="tx1"/>
                </a:solidFill>
                <a:latin typeface="Arial Nova" panose="020B0504020202020204" pitchFamily="34" charset="0"/>
                <a:cs typeface="Arial" panose="020B0604020202020204" pitchFamily="34" charset="0"/>
              </a:rPr>
              <a:t>genitals</a:t>
            </a:r>
          </a:p>
        </p:txBody>
      </p:sp>
      <p:sp>
        <p:nvSpPr>
          <p:cNvPr id="16" name="Rectangle: Rounded Corners 15">
            <a:extLst>
              <a:ext uri="{FF2B5EF4-FFF2-40B4-BE49-F238E27FC236}">
                <a16:creationId xmlns:a16="http://schemas.microsoft.com/office/drawing/2014/main" id="{A81F2FDB-0562-42B7-8171-456BD53E6980}"/>
              </a:ext>
            </a:extLst>
          </p:cNvPr>
          <p:cNvSpPr/>
          <p:nvPr/>
        </p:nvSpPr>
        <p:spPr>
          <a:xfrm>
            <a:off x="4566000" y="3531752"/>
            <a:ext cx="1080914" cy="887834"/>
          </a:xfrm>
          <a:prstGeom prst="roundRect">
            <a:avLst/>
          </a:prstGeom>
          <a:solidFill>
            <a:srgbClr val="97B195"/>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dirty="0">
                <a:solidFill>
                  <a:schemeClr val="tx1"/>
                </a:solidFill>
                <a:latin typeface="Arial Nova" panose="020B0504020202020204" pitchFamily="34" charset="0"/>
                <a:cs typeface="Arial" panose="020B0604020202020204" pitchFamily="34" charset="0"/>
              </a:rPr>
              <a:t>legal identity</a:t>
            </a:r>
          </a:p>
        </p:txBody>
      </p:sp>
      <p:sp>
        <p:nvSpPr>
          <p:cNvPr id="17" name="Rectangle: Rounded Corners 16">
            <a:extLst>
              <a:ext uri="{FF2B5EF4-FFF2-40B4-BE49-F238E27FC236}">
                <a16:creationId xmlns:a16="http://schemas.microsoft.com/office/drawing/2014/main" id="{AD1790DA-EA01-4D93-BAA1-D4443820942D}"/>
              </a:ext>
            </a:extLst>
          </p:cNvPr>
          <p:cNvSpPr/>
          <p:nvPr/>
        </p:nvSpPr>
        <p:spPr>
          <a:xfrm>
            <a:off x="5844758" y="3540674"/>
            <a:ext cx="1581143" cy="449826"/>
          </a:xfrm>
          <a:prstGeom prst="roundRect">
            <a:avLst/>
          </a:prstGeom>
          <a:solidFill>
            <a:srgbClr val="97B195"/>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dirty="0">
                <a:solidFill>
                  <a:schemeClr val="tx1"/>
                </a:solidFill>
                <a:latin typeface="Arial Nova" panose="020B0504020202020204" pitchFamily="34" charset="0"/>
                <a:cs typeface="Arial" panose="020B0604020202020204" pitchFamily="34" charset="0"/>
              </a:rPr>
              <a:t>recognition</a:t>
            </a:r>
          </a:p>
        </p:txBody>
      </p:sp>
      <p:sp>
        <p:nvSpPr>
          <p:cNvPr id="18" name="Rectangle: Rounded Corners 17">
            <a:extLst>
              <a:ext uri="{FF2B5EF4-FFF2-40B4-BE49-F238E27FC236}">
                <a16:creationId xmlns:a16="http://schemas.microsoft.com/office/drawing/2014/main" id="{A19FEE0A-E219-43D4-9D3F-AA4B65C388CD}"/>
              </a:ext>
            </a:extLst>
          </p:cNvPr>
          <p:cNvSpPr/>
          <p:nvPr/>
        </p:nvSpPr>
        <p:spPr>
          <a:xfrm>
            <a:off x="4566000" y="4602365"/>
            <a:ext cx="1581143" cy="450000"/>
          </a:xfrm>
          <a:prstGeom prst="roundRect">
            <a:avLst/>
          </a:prstGeom>
          <a:solidFill>
            <a:srgbClr val="97B195"/>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dirty="0">
                <a:solidFill>
                  <a:schemeClr val="tx1"/>
                </a:solidFill>
                <a:latin typeface="Arial Nova" panose="020B0504020202020204" pitchFamily="34" charset="0"/>
                <a:cs typeface="Arial" panose="020B0604020202020204" pitchFamily="34" charset="0"/>
              </a:rPr>
              <a:t>communities</a:t>
            </a:r>
          </a:p>
        </p:txBody>
      </p:sp>
      <p:sp>
        <p:nvSpPr>
          <p:cNvPr id="19" name="Rectangle: Rounded Corners 18">
            <a:extLst>
              <a:ext uri="{FF2B5EF4-FFF2-40B4-BE49-F238E27FC236}">
                <a16:creationId xmlns:a16="http://schemas.microsoft.com/office/drawing/2014/main" id="{6D61166F-48ED-419C-A165-89AA61AE4C41}"/>
              </a:ext>
            </a:extLst>
          </p:cNvPr>
          <p:cNvSpPr/>
          <p:nvPr/>
        </p:nvSpPr>
        <p:spPr>
          <a:xfrm>
            <a:off x="6345901" y="4182078"/>
            <a:ext cx="1080000" cy="893149"/>
          </a:xfrm>
          <a:prstGeom prst="roundRect">
            <a:avLst/>
          </a:prstGeom>
          <a:solidFill>
            <a:srgbClr val="97B195"/>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dirty="0">
                <a:solidFill>
                  <a:schemeClr val="tx1"/>
                </a:solidFill>
                <a:latin typeface="Arial Nova" panose="020B0504020202020204" pitchFamily="34" charset="0"/>
                <a:cs typeface="Arial" panose="020B0604020202020204" pitchFamily="34" charset="0"/>
              </a:rPr>
              <a:t>felt identity</a:t>
            </a:r>
          </a:p>
        </p:txBody>
      </p:sp>
      <p:sp>
        <p:nvSpPr>
          <p:cNvPr id="20" name="Rectangle: Rounded Corners 19">
            <a:extLst>
              <a:ext uri="{FF2B5EF4-FFF2-40B4-BE49-F238E27FC236}">
                <a16:creationId xmlns:a16="http://schemas.microsoft.com/office/drawing/2014/main" id="{9684D336-2F1A-46D5-8BA2-5288DFDA91D7}"/>
              </a:ext>
            </a:extLst>
          </p:cNvPr>
          <p:cNvSpPr/>
          <p:nvPr/>
        </p:nvSpPr>
        <p:spPr>
          <a:xfrm>
            <a:off x="8012708" y="3540500"/>
            <a:ext cx="1581143" cy="450000"/>
          </a:xfrm>
          <a:prstGeom prst="roundRect">
            <a:avLst/>
          </a:prstGeom>
          <a:solidFill>
            <a:srgbClr val="EEE49A"/>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dirty="0">
                <a:solidFill>
                  <a:schemeClr val="tx1"/>
                </a:solidFill>
                <a:latin typeface="Arial Nova" panose="020B0504020202020204" pitchFamily="34" charset="0"/>
                <a:cs typeface="Arial" panose="020B0604020202020204" pitchFamily="34" charset="0"/>
              </a:rPr>
              <a:t>interactions</a:t>
            </a:r>
          </a:p>
        </p:txBody>
      </p:sp>
      <p:sp>
        <p:nvSpPr>
          <p:cNvPr id="21" name="Rectangle: Rounded Corners 20">
            <a:extLst>
              <a:ext uri="{FF2B5EF4-FFF2-40B4-BE49-F238E27FC236}">
                <a16:creationId xmlns:a16="http://schemas.microsoft.com/office/drawing/2014/main" id="{6111B74E-B6E5-48AF-AAD8-04759DA5768F}"/>
              </a:ext>
            </a:extLst>
          </p:cNvPr>
          <p:cNvSpPr/>
          <p:nvPr/>
        </p:nvSpPr>
        <p:spPr>
          <a:xfrm>
            <a:off x="9791695" y="3540674"/>
            <a:ext cx="871139" cy="449826"/>
          </a:xfrm>
          <a:prstGeom prst="roundRect">
            <a:avLst/>
          </a:prstGeom>
          <a:solidFill>
            <a:srgbClr val="EEE49A"/>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dirty="0">
                <a:solidFill>
                  <a:schemeClr val="tx1"/>
                </a:solidFill>
                <a:latin typeface="Arial Nova" panose="020B0504020202020204" pitchFamily="34" charset="0"/>
                <a:cs typeface="Arial" panose="020B0604020202020204" pitchFamily="34" charset="0"/>
              </a:rPr>
              <a:t>laws</a:t>
            </a:r>
          </a:p>
        </p:txBody>
      </p:sp>
      <p:sp>
        <p:nvSpPr>
          <p:cNvPr id="22" name="Rectangle: Rounded Corners 21">
            <a:extLst>
              <a:ext uri="{FF2B5EF4-FFF2-40B4-BE49-F238E27FC236}">
                <a16:creationId xmlns:a16="http://schemas.microsoft.com/office/drawing/2014/main" id="{9174A912-8B68-4CAF-8AB8-62451B0B1781}"/>
              </a:ext>
            </a:extLst>
          </p:cNvPr>
          <p:cNvSpPr/>
          <p:nvPr/>
        </p:nvSpPr>
        <p:spPr>
          <a:xfrm>
            <a:off x="8635395" y="4178652"/>
            <a:ext cx="958456" cy="450000"/>
          </a:xfrm>
          <a:prstGeom prst="roundRect">
            <a:avLst/>
          </a:prstGeom>
          <a:solidFill>
            <a:srgbClr val="EEE49A"/>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dirty="0">
                <a:solidFill>
                  <a:schemeClr val="tx1"/>
                </a:solidFill>
                <a:latin typeface="Arial Nova" panose="020B0504020202020204" pitchFamily="34" charset="0"/>
                <a:cs typeface="Arial" panose="020B0604020202020204" pitchFamily="34" charset="0"/>
              </a:rPr>
              <a:t>norms</a:t>
            </a:r>
          </a:p>
        </p:txBody>
      </p:sp>
      <p:sp>
        <p:nvSpPr>
          <p:cNvPr id="23" name="Rectangle: Rounded Corners 22">
            <a:extLst>
              <a:ext uri="{FF2B5EF4-FFF2-40B4-BE49-F238E27FC236}">
                <a16:creationId xmlns:a16="http://schemas.microsoft.com/office/drawing/2014/main" id="{5865DB27-FE8C-456D-8DFE-B31478697D1E}"/>
              </a:ext>
            </a:extLst>
          </p:cNvPr>
          <p:cNvSpPr/>
          <p:nvPr/>
        </p:nvSpPr>
        <p:spPr>
          <a:xfrm>
            <a:off x="9791695" y="4178652"/>
            <a:ext cx="1080000" cy="450000"/>
          </a:xfrm>
          <a:prstGeom prst="roundRect">
            <a:avLst/>
          </a:prstGeom>
          <a:solidFill>
            <a:srgbClr val="EEE49A"/>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dirty="0">
                <a:solidFill>
                  <a:schemeClr val="tx1"/>
                </a:solidFill>
                <a:latin typeface="Arial Nova" panose="020B0504020202020204" pitchFamily="34" charset="0"/>
                <a:cs typeface="Arial" panose="020B0604020202020204" pitchFamily="34" charset="0"/>
              </a:rPr>
              <a:t>clothes</a:t>
            </a:r>
          </a:p>
        </p:txBody>
      </p:sp>
      <p:sp>
        <p:nvSpPr>
          <p:cNvPr id="24" name="Rectangle 23">
            <a:extLst>
              <a:ext uri="{FF2B5EF4-FFF2-40B4-BE49-F238E27FC236}">
                <a16:creationId xmlns:a16="http://schemas.microsoft.com/office/drawing/2014/main" id="{91F53B0C-CA9D-418D-8BB2-FB87D2E588C3}"/>
              </a:ext>
            </a:extLst>
          </p:cNvPr>
          <p:cNvSpPr/>
          <p:nvPr/>
        </p:nvSpPr>
        <p:spPr>
          <a:xfrm>
            <a:off x="-2257" y="5335193"/>
            <a:ext cx="12194257" cy="152280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pic>
        <p:nvPicPr>
          <p:cNvPr id="25" name="Picture 24" descr="Diagram&#10;&#10;Description automatically generated">
            <a:extLst>
              <a:ext uri="{FF2B5EF4-FFF2-40B4-BE49-F238E27FC236}">
                <a16:creationId xmlns:a16="http://schemas.microsoft.com/office/drawing/2014/main" id="{4DE000FF-B6B5-4F5C-B8E1-B69D1A4CB3DD}"/>
              </a:ext>
            </a:extLst>
          </p:cNvPr>
          <p:cNvPicPr>
            <a:picLocks noChangeAspect="1"/>
          </p:cNvPicPr>
          <p:nvPr/>
        </p:nvPicPr>
        <p:blipFill rotWithShape="1">
          <a:blip r:embed="rId2">
            <a:extLst>
              <a:ext uri="{28A0092B-C50C-407E-A947-70E740481C1C}">
                <a14:useLocalDpi xmlns:a14="http://schemas.microsoft.com/office/drawing/2010/main" val="0"/>
              </a:ext>
            </a:extLst>
          </a:blip>
          <a:srcRect l="11083" r="9135" b="18065"/>
          <a:stretch/>
        </p:blipFill>
        <p:spPr>
          <a:xfrm>
            <a:off x="11356258" y="30298"/>
            <a:ext cx="835742" cy="768889"/>
          </a:xfrm>
          <a:prstGeom prst="rect">
            <a:avLst/>
          </a:prstGeom>
        </p:spPr>
      </p:pic>
      <p:sp>
        <p:nvSpPr>
          <p:cNvPr id="27" name="TextBox 26">
            <a:extLst>
              <a:ext uri="{FF2B5EF4-FFF2-40B4-BE49-F238E27FC236}">
                <a16:creationId xmlns:a16="http://schemas.microsoft.com/office/drawing/2014/main" id="{FDF5D694-D61A-44E6-85C9-8B330BF0E78A}"/>
              </a:ext>
            </a:extLst>
          </p:cNvPr>
          <p:cNvSpPr txBox="1"/>
          <p:nvPr/>
        </p:nvSpPr>
        <p:spPr>
          <a:xfrm>
            <a:off x="76230" y="5496432"/>
            <a:ext cx="12037282" cy="1200329"/>
          </a:xfrm>
          <a:prstGeom prst="rect">
            <a:avLst/>
          </a:prstGeom>
          <a:noFill/>
        </p:spPr>
        <p:txBody>
          <a:bodyPr wrap="square" rtlCol="0">
            <a:spAutoFit/>
          </a:bodyPr>
          <a:lstStyle/>
          <a:p>
            <a:pPr algn="ctr"/>
            <a:r>
              <a:rPr lang="en-CA" sz="2400" dirty="0">
                <a:solidFill>
                  <a:srgbClr val="0099CC"/>
                </a:solidFill>
                <a:latin typeface="Arial" panose="020B0604020202020204" pitchFamily="34" charset="0"/>
                <a:cs typeface="Arial" panose="020B0604020202020204" pitchFamily="34" charset="0"/>
              </a:rPr>
              <a:t>We use the word </a:t>
            </a:r>
            <a:r>
              <a:rPr lang="en-CA" sz="2400" b="1" dirty="0">
                <a:solidFill>
                  <a:srgbClr val="0099CC"/>
                </a:solidFill>
                <a:latin typeface="Arial" panose="020B0604020202020204" pitchFamily="34" charset="0"/>
                <a:cs typeface="Arial" panose="020B0604020202020204" pitchFamily="34" charset="0"/>
              </a:rPr>
              <a:t>gender/sex </a:t>
            </a:r>
            <a:r>
              <a:rPr lang="en-CA" sz="2400" dirty="0">
                <a:solidFill>
                  <a:srgbClr val="0099CC"/>
                </a:solidFill>
                <a:latin typeface="Arial" panose="020B0604020202020204" pitchFamily="34" charset="0"/>
                <a:cs typeface="Arial" panose="020B0604020202020204" pitchFamily="34" charset="0"/>
              </a:rPr>
              <a:t>to represent whole people or identities where sex and gender cannot be easily disentangled. Some identity words like transgender or butch could be used to describe sex, gender/sex or gender.</a:t>
            </a:r>
          </a:p>
        </p:txBody>
      </p:sp>
    </p:spTree>
    <p:extLst>
      <p:ext uri="{BB962C8B-B14F-4D97-AF65-F5344CB8AC3E}">
        <p14:creationId xmlns:p14="http://schemas.microsoft.com/office/powerpoint/2010/main" val="224696365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0099CC"/>
        </a:solidFill>
        <a:effectLst/>
      </p:bgPr>
    </p:bg>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41E2B2A6-2A74-434D-ADF6-BFE7EF33089D}"/>
              </a:ext>
            </a:extLst>
          </p:cNvPr>
          <p:cNvSpPr/>
          <p:nvPr/>
        </p:nvSpPr>
        <p:spPr>
          <a:xfrm>
            <a:off x="5195743" y="0"/>
            <a:ext cx="6994318" cy="68580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24" name="Freeform: Shape 23">
            <a:extLst>
              <a:ext uri="{FF2B5EF4-FFF2-40B4-BE49-F238E27FC236}">
                <a16:creationId xmlns:a16="http://schemas.microsoft.com/office/drawing/2014/main" id="{16D78C5F-64E4-4405-A9E7-350EEDEA8D69}"/>
              </a:ext>
            </a:extLst>
          </p:cNvPr>
          <p:cNvSpPr/>
          <p:nvPr/>
        </p:nvSpPr>
        <p:spPr>
          <a:xfrm>
            <a:off x="6509164" y="3682423"/>
            <a:ext cx="1170000" cy="1170000"/>
          </a:xfrm>
          <a:custGeom>
            <a:avLst/>
            <a:gdLst>
              <a:gd name="connsiteX0" fmla="*/ 0 w 1562100"/>
              <a:gd name="connsiteY0" fmla="*/ 781050 h 1562100"/>
              <a:gd name="connsiteX1" fmla="*/ 781050 w 1562100"/>
              <a:gd name="connsiteY1" fmla="*/ 0 h 1562100"/>
              <a:gd name="connsiteX2" fmla="*/ 1562100 w 1562100"/>
              <a:gd name="connsiteY2" fmla="*/ 781050 h 1562100"/>
              <a:gd name="connsiteX3" fmla="*/ 781050 w 1562100"/>
              <a:gd name="connsiteY3" fmla="*/ 1562100 h 1562100"/>
              <a:gd name="connsiteX4" fmla="*/ 0 w 1562100"/>
              <a:gd name="connsiteY4" fmla="*/ 781050 h 15621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62100" h="1562100">
                <a:moveTo>
                  <a:pt x="0" y="781050"/>
                </a:moveTo>
                <a:cubicBezTo>
                  <a:pt x="0" y="349688"/>
                  <a:pt x="349688" y="0"/>
                  <a:pt x="781050" y="0"/>
                </a:cubicBezTo>
                <a:cubicBezTo>
                  <a:pt x="1212412" y="0"/>
                  <a:pt x="1562100" y="349688"/>
                  <a:pt x="1562100" y="781050"/>
                </a:cubicBezTo>
                <a:cubicBezTo>
                  <a:pt x="1562100" y="1212412"/>
                  <a:pt x="1212412" y="1562100"/>
                  <a:pt x="781050" y="1562100"/>
                </a:cubicBezTo>
                <a:cubicBezTo>
                  <a:pt x="349688" y="1562100"/>
                  <a:pt x="0" y="1212412"/>
                  <a:pt x="0" y="781050"/>
                </a:cubicBezTo>
                <a:close/>
              </a:path>
            </a:pathLst>
          </a:custGeom>
          <a:solidFill>
            <a:srgbClr val="D7B3BC"/>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51624" tIns="251624" rIns="251624" bIns="251624" numCol="1" spcCol="1270" anchor="ctr" anchorCtr="0">
            <a:noAutofit/>
          </a:bodyPr>
          <a:lstStyle/>
          <a:p>
            <a:pPr algn="ctr" defTabSz="1600200">
              <a:lnSpc>
                <a:spcPct val="90000"/>
              </a:lnSpc>
              <a:spcBef>
                <a:spcPct val="0"/>
              </a:spcBef>
              <a:spcAft>
                <a:spcPct val="35000"/>
              </a:spcAft>
            </a:pPr>
            <a:r>
              <a:rPr lang="en-CA" sz="1500" dirty="0">
                <a:solidFill>
                  <a:schemeClr val="tx1"/>
                </a:solidFill>
                <a:latin typeface="Arial Nova" panose="020B0504020202020204" pitchFamily="34" charset="0"/>
                <a:cs typeface="Arial" panose="020B0604020202020204" pitchFamily="34" charset="0"/>
              </a:rPr>
              <a:t>Bi</a:t>
            </a:r>
          </a:p>
        </p:txBody>
      </p:sp>
      <p:sp>
        <p:nvSpPr>
          <p:cNvPr id="30" name="Freeform: Shape 29">
            <a:extLst>
              <a:ext uri="{FF2B5EF4-FFF2-40B4-BE49-F238E27FC236}">
                <a16:creationId xmlns:a16="http://schemas.microsoft.com/office/drawing/2014/main" id="{1554CAAE-8A43-4438-B8F2-9FFEC8ECCEFE}"/>
              </a:ext>
            </a:extLst>
          </p:cNvPr>
          <p:cNvSpPr/>
          <p:nvPr/>
        </p:nvSpPr>
        <p:spPr>
          <a:xfrm>
            <a:off x="5470850" y="3065691"/>
            <a:ext cx="1170000" cy="1170000"/>
          </a:xfrm>
          <a:custGeom>
            <a:avLst/>
            <a:gdLst>
              <a:gd name="connsiteX0" fmla="*/ 0 w 1562100"/>
              <a:gd name="connsiteY0" fmla="*/ 781050 h 1562100"/>
              <a:gd name="connsiteX1" fmla="*/ 781050 w 1562100"/>
              <a:gd name="connsiteY1" fmla="*/ 0 h 1562100"/>
              <a:gd name="connsiteX2" fmla="*/ 1562100 w 1562100"/>
              <a:gd name="connsiteY2" fmla="*/ 781050 h 1562100"/>
              <a:gd name="connsiteX3" fmla="*/ 781050 w 1562100"/>
              <a:gd name="connsiteY3" fmla="*/ 1562100 h 1562100"/>
              <a:gd name="connsiteX4" fmla="*/ 0 w 1562100"/>
              <a:gd name="connsiteY4" fmla="*/ 781050 h 15621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62100" h="1562100">
                <a:moveTo>
                  <a:pt x="0" y="781050"/>
                </a:moveTo>
                <a:cubicBezTo>
                  <a:pt x="0" y="349688"/>
                  <a:pt x="349688" y="0"/>
                  <a:pt x="781050" y="0"/>
                </a:cubicBezTo>
                <a:cubicBezTo>
                  <a:pt x="1212412" y="0"/>
                  <a:pt x="1562100" y="349688"/>
                  <a:pt x="1562100" y="781050"/>
                </a:cubicBezTo>
                <a:cubicBezTo>
                  <a:pt x="1562100" y="1212412"/>
                  <a:pt x="1212412" y="1562100"/>
                  <a:pt x="781050" y="1562100"/>
                </a:cubicBezTo>
                <a:cubicBezTo>
                  <a:pt x="349688" y="1562100"/>
                  <a:pt x="0" y="1212412"/>
                  <a:pt x="0" y="781050"/>
                </a:cubicBezTo>
                <a:close/>
              </a:path>
            </a:pathLst>
          </a:custGeom>
          <a:solidFill>
            <a:srgbClr val="D7B3BC"/>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51624" tIns="251624" rIns="251624" bIns="251624" numCol="1" spcCol="1270" anchor="ctr" anchorCtr="0">
            <a:noAutofit/>
          </a:bodyPr>
          <a:lstStyle/>
          <a:p>
            <a:pPr algn="ctr" defTabSz="1600200">
              <a:lnSpc>
                <a:spcPct val="90000"/>
              </a:lnSpc>
              <a:spcBef>
                <a:spcPct val="0"/>
              </a:spcBef>
              <a:spcAft>
                <a:spcPct val="35000"/>
              </a:spcAft>
            </a:pPr>
            <a:r>
              <a:rPr lang="en-CA" sz="1500" dirty="0">
                <a:solidFill>
                  <a:schemeClr val="tx1"/>
                </a:solidFill>
                <a:latin typeface="Arial Nova" panose="020B0504020202020204" pitchFamily="34" charset="0"/>
                <a:cs typeface="Arial" panose="020B0604020202020204" pitchFamily="34" charset="0"/>
              </a:rPr>
              <a:t>Queer</a:t>
            </a:r>
          </a:p>
        </p:txBody>
      </p:sp>
      <p:sp>
        <p:nvSpPr>
          <p:cNvPr id="25" name="Freeform: Shape 24">
            <a:extLst>
              <a:ext uri="{FF2B5EF4-FFF2-40B4-BE49-F238E27FC236}">
                <a16:creationId xmlns:a16="http://schemas.microsoft.com/office/drawing/2014/main" id="{E809E51E-36B3-4927-ACC0-4BBB74EC10D1}"/>
              </a:ext>
            </a:extLst>
          </p:cNvPr>
          <p:cNvSpPr/>
          <p:nvPr/>
        </p:nvSpPr>
        <p:spPr>
          <a:xfrm>
            <a:off x="6965724" y="453371"/>
            <a:ext cx="1260000" cy="1260000"/>
          </a:xfrm>
          <a:custGeom>
            <a:avLst/>
            <a:gdLst>
              <a:gd name="connsiteX0" fmla="*/ 0 w 1562100"/>
              <a:gd name="connsiteY0" fmla="*/ 781050 h 1562100"/>
              <a:gd name="connsiteX1" fmla="*/ 781050 w 1562100"/>
              <a:gd name="connsiteY1" fmla="*/ 0 h 1562100"/>
              <a:gd name="connsiteX2" fmla="*/ 1562100 w 1562100"/>
              <a:gd name="connsiteY2" fmla="*/ 781050 h 1562100"/>
              <a:gd name="connsiteX3" fmla="*/ 781050 w 1562100"/>
              <a:gd name="connsiteY3" fmla="*/ 1562100 h 1562100"/>
              <a:gd name="connsiteX4" fmla="*/ 0 w 1562100"/>
              <a:gd name="connsiteY4" fmla="*/ 781050 h 15621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62100" h="1562100">
                <a:moveTo>
                  <a:pt x="0" y="781050"/>
                </a:moveTo>
                <a:cubicBezTo>
                  <a:pt x="0" y="349688"/>
                  <a:pt x="349688" y="0"/>
                  <a:pt x="781050" y="0"/>
                </a:cubicBezTo>
                <a:cubicBezTo>
                  <a:pt x="1212412" y="0"/>
                  <a:pt x="1562100" y="349688"/>
                  <a:pt x="1562100" y="781050"/>
                </a:cubicBezTo>
                <a:cubicBezTo>
                  <a:pt x="1562100" y="1212412"/>
                  <a:pt x="1212412" y="1562100"/>
                  <a:pt x="781050" y="1562100"/>
                </a:cubicBezTo>
                <a:cubicBezTo>
                  <a:pt x="349688" y="1562100"/>
                  <a:pt x="0" y="1212412"/>
                  <a:pt x="0" y="781050"/>
                </a:cubicBezTo>
                <a:close/>
              </a:path>
            </a:pathLst>
          </a:custGeom>
          <a:solidFill>
            <a:srgbClr val="D7B3BC"/>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51624" tIns="251624" rIns="251624" bIns="251624" numCol="1" spcCol="1270" anchor="ctr" anchorCtr="0">
            <a:noAutofit/>
          </a:bodyPr>
          <a:lstStyle/>
          <a:p>
            <a:pPr algn="ctr" defTabSz="1600200">
              <a:lnSpc>
                <a:spcPct val="90000"/>
              </a:lnSpc>
              <a:spcBef>
                <a:spcPct val="0"/>
              </a:spcBef>
              <a:spcAft>
                <a:spcPct val="35000"/>
              </a:spcAft>
            </a:pPr>
            <a:r>
              <a:rPr lang="en-CA" sz="1500" dirty="0">
                <a:solidFill>
                  <a:schemeClr val="tx1"/>
                </a:solidFill>
                <a:latin typeface="Arial Nova" panose="020B0504020202020204" pitchFamily="34" charset="0"/>
                <a:cs typeface="Arial" panose="020B0604020202020204" pitchFamily="34" charset="0"/>
              </a:rPr>
              <a:t>Gay</a:t>
            </a:r>
          </a:p>
        </p:txBody>
      </p:sp>
      <p:sp>
        <p:nvSpPr>
          <p:cNvPr id="23" name="Freeform: Shape 22">
            <a:extLst>
              <a:ext uri="{FF2B5EF4-FFF2-40B4-BE49-F238E27FC236}">
                <a16:creationId xmlns:a16="http://schemas.microsoft.com/office/drawing/2014/main" id="{78F8DA69-D4F3-4752-A895-3D9755EFE434}"/>
              </a:ext>
            </a:extLst>
          </p:cNvPr>
          <p:cNvSpPr/>
          <p:nvPr/>
        </p:nvSpPr>
        <p:spPr>
          <a:xfrm>
            <a:off x="5776021" y="793862"/>
            <a:ext cx="1170000" cy="1170000"/>
          </a:xfrm>
          <a:custGeom>
            <a:avLst/>
            <a:gdLst>
              <a:gd name="connsiteX0" fmla="*/ 0 w 1562100"/>
              <a:gd name="connsiteY0" fmla="*/ 781050 h 1562100"/>
              <a:gd name="connsiteX1" fmla="*/ 781050 w 1562100"/>
              <a:gd name="connsiteY1" fmla="*/ 0 h 1562100"/>
              <a:gd name="connsiteX2" fmla="*/ 1562100 w 1562100"/>
              <a:gd name="connsiteY2" fmla="*/ 781050 h 1562100"/>
              <a:gd name="connsiteX3" fmla="*/ 781050 w 1562100"/>
              <a:gd name="connsiteY3" fmla="*/ 1562100 h 1562100"/>
              <a:gd name="connsiteX4" fmla="*/ 0 w 1562100"/>
              <a:gd name="connsiteY4" fmla="*/ 781050 h 15621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62100" h="1562100">
                <a:moveTo>
                  <a:pt x="0" y="781050"/>
                </a:moveTo>
                <a:cubicBezTo>
                  <a:pt x="0" y="349688"/>
                  <a:pt x="349688" y="0"/>
                  <a:pt x="781050" y="0"/>
                </a:cubicBezTo>
                <a:cubicBezTo>
                  <a:pt x="1212412" y="0"/>
                  <a:pt x="1562100" y="349688"/>
                  <a:pt x="1562100" y="781050"/>
                </a:cubicBezTo>
                <a:cubicBezTo>
                  <a:pt x="1562100" y="1212412"/>
                  <a:pt x="1212412" y="1562100"/>
                  <a:pt x="781050" y="1562100"/>
                </a:cubicBezTo>
                <a:cubicBezTo>
                  <a:pt x="349688" y="1562100"/>
                  <a:pt x="0" y="1212412"/>
                  <a:pt x="0" y="781050"/>
                </a:cubicBezTo>
                <a:close/>
              </a:path>
            </a:pathLst>
          </a:custGeom>
          <a:solidFill>
            <a:srgbClr val="D7B3BC"/>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51624" tIns="251624" rIns="251624" bIns="251624" numCol="1" spcCol="1270" anchor="ctr" anchorCtr="0">
            <a:noAutofit/>
          </a:bodyPr>
          <a:lstStyle/>
          <a:p>
            <a:pPr algn="ctr" defTabSz="1600200">
              <a:lnSpc>
                <a:spcPct val="90000"/>
              </a:lnSpc>
              <a:spcBef>
                <a:spcPct val="0"/>
              </a:spcBef>
              <a:spcAft>
                <a:spcPct val="35000"/>
              </a:spcAft>
            </a:pPr>
            <a:r>
              <a:rPr lang="en-CA" sz="1500" dirty="0">
                <a:solidFill>
                  <a:schemeClr val="tx1"/>
                </a:solidFill>
                <a:latin typeface="Arial Nova" panose="020B0504020202020204" pitchFamily="34" charset="0"/>
                <a:cs typeface="Arial" panose="020B0604020202020204" pitchFamily="34" charset="0"/>
              </a:rPr>
              <a:t>Lesbian</a:t>
            </a:r>
          </a:p>
        </p:txBody>
      </p:sp>
      <p:sp>
        <p:nvSpPr>
          <p:cNvPr id="15" name="Freeform: Shape 14">
            <a:extLst>
              <a:ext uri="{FF2B5EF4-FFF2-40B4-BE49-F238E27FC236}">
                <a16:creationId xmlns:a16="http://schemas.microsoft.com/office/drawing/2014/main" id="{4A12E4E6-3AF6-478A-9698-3D5172070302}"/>
              </a:ext>
            </a:extLst>
          </p:cNvPr>
          <p:cNvSpPr/>
          <p:nvPr/>
        </p:nvSpPr>
        <p:spPr>
          <a:xfrm>
            <a:off x="6413390" y="1767990"/>
            <a:ext cx="1890000" cy="1890000"/>
          </a:xfrm>
          <a:custGeom>
            <a:avLst/>
            <a:gdLst>
              <a:gd name="connsiteX0" fmla="*/ 0 w 1562100"/>
              <a:gd name="connsiteY0" fmla="*/ 781050 h 1562100"/>
              <a:gd name="connsiteX1" fmla="*/ 781050 w 1562100"/>
              <a:gd name="connsiteY1" fmla="*/ 0 h 1562100"/>
              <a:gd name="connsiteX2" fmla="*/ 1562100 w 1562100"/>
              <a:gd name="connsiteY2" fmla="*/ 781050 h 1562100"/>
              <a:gd name="connsiteX3" fmla="*/ 781050 w 1562100"/>
              <a:gd name="connsiteY3" fmla="*/ 1562100 h 1562100"/>
              <a:gd name="connsiteX4" fmla="*/ 0 w 1562100"/>
              <a:gd name="connsiteY4" fmla="*/ 781050 h 15621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62100" h="1562100">
                <a:moveTo>
                  <a:pt x="0" y="781050"/>
                </a:moveTo>
                <a:cubicBezTo>
                  <a:pt x="0" y="349688"/>
                  <a:pt x="349688" y="0"/>
                  <a:pt x="781050" y="0"/>
                </a:cubicBezTo>
                <a:cubicBezTo>
                  <a:pt x="1212412" y="0"/>
                  <a:pt x="1562100" y="349688"/>
                  <a:pt x="1562100" y="781050"/>
                </a:cubicBezTo>
                <a:cubicBezTo>
                  <a:pt x="1562100" y="1212412"/>
                  <a:pt x="1212412" y="1562100"/>
                  <a:pt x="781050" y="1562100"/>
                </a:cubicBezTo>
                <a:cubicBezTo>
                  <a:pt x="349688" y="1562100"/>
                  <a:pt x="0" y="1212412"/>
                  <a:pt x="0" y="781050"/>
                </a:cubicBezTo>
                <a:close/>
              </a:path>
            </a:pathLst>
          </a:custGeom>
          <a:solidFill>
            <a:srgbClr val="BB7E8C"/>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51624" tIns="251624" rIns="251624" bIns="251624" numCol="1" spcCol="1270" anchor="ctr" anchorCtr="0">
            <a:noAutofit/>
          </a:bodyPr>
          <a:lstStyle/>
          <a:p>
            <a:pPr algn="ctr" defTabSz="1600200">
              <a:lnSpc>
                <a:spcPct val="90000"/>
              </a:lnSpc>
              <a:spcBef>
                <a:spcPct val="0"/>
              </a:spcBef>
              <a:spcAft>
                <a:spcPct val="35000"/>
              </a:spcAft>
            </a:pPr>
            <a:r>
              <a:rPr lang="en-CA" sz="2000" dirty="0">
                <a:solidFill>
                  <a:schemeClr val="tx1"/>
                </a:solidFill>
                <a:latin typeface="Arial Nova" panose="020B0504020202020204" pitchFamily="34" charset="0"/>
                <a:cs typeface="Arial" panose="020B0604020202020204" pitchFamily="34" charset="0"/>
              </a:rPr>
              <a:t>Gender/Sex</a:t>
            </a:r>
          </a:p>
        </p:txBody>
      </p:sp>
      <p:sp>
        <p:nvSpPr>
          <p:cNvPr id="4" name="TextBox 3">
            <a:extLst>
              <a:ext uri="{FF2B5EF4-FFF2-40B4-BE49-F238E27FC236}">
                <a16:creationId xmlns:a16="http://schemas.microsoft.com/office/drawing/2014/main" id="{356B6FD1-4712-44B4-B2FF-632800BD5ABE}"/>
              </a:ext>
            </a:extLst>
          </p:cNvPr>
          <p:cNvSpPr txBox="1"/>
          <p:nvPr/>
        </p:nvSpPr>
        <p:spPr>
          <a:xfrm>
            <a:off x="1938" y="586934"/>
            <a:ext cx="5193805" cy="1077218"/>
          </a:xfrm>
          <a:prstGeom prst="rect">
            <a:avLst/>
          </a:prstGeom>
          <a:noFill/>
        </p:spPr>
        <p:txBody>
          <a:bodyPr wrap="square">
            <a:spAutoFit/>
          </a:bodyPr>
          <a:lstStyle/>
          <a:p>
            <a:pPr algn="ctr"/>
            <a:r>
              <a:rPr lang="en-CA" sz="3200" dirty="0">
                <a:solidFill>
                  <a:schemeClr val="bg1"/>
                </a:solidFill>
                <a:latin typeface="Arial Black"/>
              </a:rPr>
              <a:t>Sexual Configurations Theory (SCT)</a:t>
            </a:r>
          </a:p>
        </p:txBody>
      </p:sp>
      <p:sp>
        <p:nvSpPr>
          <p:cNvPr id="8" name="TextBox 7">
            <a:extLst>
              <a:ext uri="{FF2B5EF4-FFF2-40B4-BE49-F238E27FC236}">
                <a16:creationId xmlns:a16="http://schemas.microsoft.com/office/drawing/2014/main" id="{38B36348-F88D-4963-962F-F87485CB5662}"/>
              </a:ext>
            </a:extLst>
          </p:cNvPr>
          <p:cNvSpPr txBox="1"/>
          <p:nvPr/>
        </p:nvSpPr>
        <p:spPr>
          <a:xfrm>
            <a:off x="10065990" y="6462668"/>
            <a:ext cx="2191406" cy="369332"/>
          </a:xfrm>
          <a:prstGeom prst="rect">
            <a:avLst/>
          </a:prstGeom>
          <a:noFill/>
        </p:spPr>
        <p:txBody>
          <a:bodyPr wrap="square">
            <a:spAutoFit/>
          </a:bodyPr>
          <a:lstStyle/>
          <a:p>
            <a:r>
              <a:rPr lang="en-CA" sz="1800" dirty="0">
                <a:solidFill>
                  <a:srgbClr val="0099CC"/>
                </a:solidFill>
                <a:effectLst/>
                <a:latin typeface="Arial Nova" panose="020B0504020202020204" pitchFamily="34" charset="0"/>
              </a:rPr>
              <a:t>(van Anders, 2015)</a:t>
            </a:r>
            <a:endParaRPr lang="en-CA" sz="2000" dirty="0">
              <a:solidFill>
                <a:srgbClr val="0099CC"/>
              </a:solidFill>
              <a:effectLst/>
              <a:latin typeface="Arial Nova" panose="020B0504020202020204" pitchFamily="34" charset="0"/>
            </a:endParaRPr>
          </a:p>
        </p:txBody>
      </p:sp>
      <p:sp>
        <p:nvSpPr>
          <p:cNvPr id="31" name="TextBox 30">
            <a:extLst>
              <a:ext uri="{FF2B5EF4-FFF2-40B4-BE49-F238E27FC236}">
                <a16:creationId xmlns:a16="http://schemas.microsoft.com/office/drawing/2014/main" id="{A8B0F87D-9E7F-4A37-9BFC-612A6EB32056}"/>
              </a:ext>
            </a:extLst>
          </p:cNvPr>
          <p:cNvSpPr txBox="1"/>
          <p:nvPr/>
        </p:nvSpPr>
        <p:spPr>
          <a:xfrm>
            <a:off x="305473" y="1837804"/>
            <a:ext cx="4641864" cy="4093428"/>
          </a:xfrm>
          <a:prstGeom prst="rect">
            <a:avLst/>
          </a:prstGeom>
          <a:noFill/>
        </p:spPr>
        <p:txBody>
          <a:bodyPr wrap="square">
            <a:spAutoFit/>
          </a:bodyPr>
          <a:lstStyle/>
          <a:p>
            <a:pPr marL="0" marR="0" lvl="0" indent="0" defTabSz="914400" rtl="0" eaLnBrk="1" fontAlgn="auto" latinLnBrk="0" hangingPunct="1">
              <a:lnSpc>
                <a:spcPct val="100000"/>
              </a:lnSpc>
              <a:spcBef>
                <a:spcPts val="0"/>
              </a:spcBef>
              <a:spcAft>
                <a:spcPts val="0"/>
              </a:spcAft>
              <a:buClrTx/>
              <a:buSzTx/>
              <a:buFontTx/>
              <a:buNone/>
              <a:tabLst/>
              <a:defRPr/>
            </a:pPr>
            <a:r>
              <a:rPr kumimoji="0" lang="en-CA" sz="2400" b="0" i="0" u="none" strike="noStrike" kern="1200" cap="none" spc="0" normalizeH="0" baseline="0" noProof="0" dirty="0">
                <a:ln>
                  <a:noFill/>
                </a:ln>
                <a:solidFill>
                  <a:schemeClr val="bg1"/>
                </a:solidFill>
                <a:effectLst/>
                <a:uLnTx/>
                <a:uFillTx/>
                <a:latin typeface="Arial" panose="020B0604020202020204" pitchFamily="34" charset="0"/>
                <a:ea typeface="+mn-ea"/>
                <a:cs typeface="Arial" panose="020B0604020202020204" pitchFamily="34" charset="0"/>
              </a:rPr>
              <a:t>In SCT, partnered sexuality can be broken down into multiple parameters including:</a:t>
            </a:r>
          </a:p>
          <a:p>
            <a:pPr marL="914400" lvl="1" indent="-457200">
              <a:buFont typeface="+mj-lt"/>
              <a:buAutoNum type="arabicPeriod"/>
              <a:defRPr/>
            </a:pPr>
            <a:r>
              <a:rPr kumimoji="0" lang="en-CA" sz="2200" b="0" i="0" u="none" strike="noStrike" kern="1200" cap="none" spc="0" normalizeH="0" baseline="0" noProof="0" dirty="0">
                <a:ln>
                  <a:noFill/>
                </a:ln>
                <a:solidFill>
                  <a:schemeClr val="bg1"/>
                </a:solidFill>
                <a:effectLst/>
                <a:uLnTx/>
                <a:uFillTx/>
                <a:latin typeface="Arial" panose="020B0604020202020204" pitchFamily="34" charset="0"/>
                <a:ea typeface="+mn-ea"/>
                <a:cs typeface="Arial" panose="020B0604020202020204" pitchFamily="34" charset="0"/>
              </a:rPr>
              <a:t>partner number sexuality</a:t>
            </a:r>
          </a:p>
          <a:p>
            <a:pPr marL="914400" lvl="1" indent="-457200">
              <a:buFont typeface="+mj-lt"/>
              <a:buAutoNum type="arabicPeriod"/>
              <a:defRPr/>
            </a:pPr>
            <a:r>
              <a:rPr kumimoji="0" lang="en-CA" sz="2200" b="0" i="0" u="none" strike="noStrike" kern="1200" cap="none" spc="0" normalizeH="0" baseline="0" noProof="0" dirty="0">
                <a:ln>
                  <a:noFill/>
                </a:ln>
                <a:solidFill>
                  <a:schemeClr val="bg1"/>
                </a:solidFill>
                <a:effectLst/>
                <a:uLnTx/>
                <a:uFillTx/>
                <a:latin typeface="Arial" panose="020B0604020202020204" pitchFamily="34" charset="0"/>
                <a:ea typeface="+mn-ea"/>
                <a:cs typeface="Arial" panose="020B0604020202020204" pitchFamily="34" charset="0"/>
              </a:rPr>
              <a:t>gender/sex sexuality</a:t>
            </a:r>
          </a:p>
          <a:p>
            <a:pPr marL="0" marR="0" lvl="0" indent="0" algn="ctr" defTabSz="914400" rtl="0" eaLnBrk="1" fontAlgn="auto" latinLnBrk="0" hangingPunct="1">
              <a:lnSpc>
                <a:spcPct val="100000"/>
              </a:lnSpc>
              <a:spcBef>
                <a:spcPts val="0"/>
              </a:spcBef>
              <a:spcAft>
                <a:spcPts val="0"/>
              </a:spcAft>
              <a:buClrTx/>
              <a:buSzTx/>
              <a:buFontTx/>
              <a:buNone/>
              <a:tabLst/>
              <a:defRPr/>
            </a:pPr>
            <a:endParaRPr lang="en-CA" sz="2400" dirty="0">
              <a:solidFill>
                <a:schemeClr val="bg1"/>
              </a:solidFill>
              <a:latin typeface="Arial" panose="020B0604020202020204" pitchFamily="34" charset="0"/>
              <a:cs typeface="Arial" panose="020B0604020202020204" pitchFamily="34" charset="0"/>
            </a:endParaRPr>
          </a:p>
          <a:p>
            <a:pPr marL="0" marR="0" lvl="0" indent="0" defTabSz="914400" rtl="0" eaLnBrk="1" fontAlgn="auto" latinLnBrk="0" hangingPunct="1">
              <a:lnSpc>
                <a:spcPct val="100000"/>
              </a:lnSpc>
              <a:spcBef>
                <a:spcPts val="0"/>
              </a:spcBef>
              <a:spcAft>
                <a:spcPts val="0"/>
              </a:spcAft>
              <a:buClrTx/>
              <a:buSzTx/>
              <a:buFontTx/>
              <a:buNone/>
              <a:tabLst/>
              <a:defRPr/>
            </a:pPr>
            <a:r>
              <a:rPr kumimoji="0" lang="en-CA" sz="2400" b="0" i="0" u="none" strike="noStrike" kern="1200" cap="none" spc="0" normalizeH="0" baseline="0" noProof="0" dirty="0">
                <a:ln>
                  <a:noFill/>
                </a:ln>
                <a:solidFill>
                  <a:schemeClr val="bg1"/>
                </a:solidFill>
                <a:effectLst/>
                <a:uLnTx/>
                <a:uFillTx/>
                <a:latin typeface="Arial" panose="020B0604020202020204" pitchFamily="34" charset="0"/>
                <a:ea typeface="+mn-ea"/>
                <a:cs typeface="Arial" panose="020B0604020202020204" pitchFamily="34" charset="0"/>
              </a:rPr>
              <a:t>SCT also creates space for other aspects of sexuality using sexual </a:t>
            </a:r>
            <a:r>
              <a:rPr kumimoji="0" lang="en-CA" sz="2400" b="0" i="0" u="none" strike="noStrike" kern="1200" cap="none" spc="0" normalizeH="0" baseline="0" noProof="0" dirty="0" err="1">
                <a:ln>
                  <a:noFill/>
                </a:ln>
                <a:solidFill>
                  <a:schemeClr val="bg1"/>
                </a:solidFill>
                <a:effectLst/>
                <a:uLnTx/>
                <a:uFillTx/>
                <a:latin typeface="Arial" panose="020B0604020202020204" pitchFamily="34" charset="0"/>
                <a:ea typeface="+mn-ea"/>
                <a:cs typeface="Arial" panose="020B0604020202020204" pitchFamily="34" charset="0"/>
              </a:rPr>
              <a:t>parameter</a:t>
            </a:r>
            <a:r>
              <a:rPr kumimoji="0" lang="en-CA" sz="2400" b="0" i="0" u="none" strike="noStrike" kern="1200" cap="none" spc="0" normalizeH="0" baseline="-25000" noProof="0" dirty="0" err="1">
                <a:ln>
                  <a:noFill/>
                </a:ln>
                <a:solidFill>
                  <a:schemeClr val="bg1"/>
                </a:solidFill>
                <a:effectLst/>
                <a:uLnTx/>
                <a:uFillTx/>
                <a:latin typeface="Arial" panose="020B0604020202020204" pitchFamily="34" charset="0"/>
                <a:ea typeface="+mn-ea"/>
                <a:cs typeface="Arial" panose="020B0604020202020204" pitchFamily="34" charset="0"/>
              </a:rPr>
              <a:t>n</a:t>
            </a:r>
            <a:r>
              <a:rPr kumimoji="0" lang="en-CA" sz="2400" b="0" i="0" u="none" strike="noStrike" kern="1200" cap="none" spc="0" normalizeH="0" baseline="0" noProof="0" dirty="0">
                <a:ln>
                  <a:noFill/>
                </a:ln>
                <a:solidFill>
                  <a:schemeClr val="bg1"/>
                </a:solidFill>
                <a:effectLst/>
                <a:uLnTx/>
                <a:uFillTx/>
                <a:latin typeface="Arial" panose="020B0604020202020204" pitchFamily="34" charset="0"/>
                <a:ea typeface="+mn-ea"/>
                <a:cs typeface="Arial" panose="020B0604020202020204" pitchFamily="34" charset="0"/>
              </a:rPr>
              <a:t>, including those that do exist, have existed, may not yet be voiced, or might come. </a:t>
            </a:r>
          </a:p>
        </p:txBody>
      </p:sp>
      <p:sp>
        <p:nvSpPr>
          <p:cNvPr id="16" name="Freeform: Shape 15">
            <a:extLst>
              <a:ext uri="{FF2B5EF4-FFF2-40B4-BE49-F238E27FC236}">
                <a16:creationId xmlns:a16="http://schemas.microsoft.com/office/drawing/2014/main" id="{5D899751-E716-409F-960F-457C7DF607D2}"/>
              </a:ext>
            </a:extLst>
          </p:cNvPr>
          <p:cNvSpPr/>
          <p:nvPr/>
        </p:nvSpPr>
        <p:spPr>
          <a:xfrm>
            <a:off x="10440258" y="655749"/>
            <a:ext cx="2343150" cy="1562100"/>
          </a:xfrm>
          <a:custGeom>
            <a:avLst/>
            <a:gdLst>
              <a:gd name="connsiteX0" fmla="*/ 0 w 2343150"/>
              <a:gd name="connsiteY0" fmla="*/ 0 h 1562100"/>
              <a:gd name="connsiteX1" fmla="*/ 2343150 w 2343150"/>
              <a:gd name="connsiteY1" fmla="*/ 0 h 1562100"/>
              <a:gd name="connsiteX2" fmla="*/ 2343150 w 2343150"/>
              <a:gd name="connsiteY2" fmla="*/ 1562100 h 1562100"/>
              <a:gd name="connsiteX3" fmla="*/ 0 w 2343150"/>
              <a:gd name="connsiteY3" fmla="*/ 1562100 h 1562100"/>
              <a:gd name="connsiteX4" fmla="*/ 0 w 2343150"/>
              <a:gd name="connsiteY4" fmla="*/ 0 h 15621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43150" h="1562100">
                <a:moveTo>
                  <a:pt x="0" y="0"/>
                </a:moveTo>
                <a:lnTo>
                  <a:pt x="2343150" y="0"/>
                </a:lnTo>
                <a:lnTo>
                  <a:pt x="2343150" y="1562100"/>
                </a:lnTo>
                <a:lnTo>
                  <a:pt x="0" y="1562100"/>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0" tIns="0" rIns="0" bIns="0" numCol="1" spcCol="1270" anchor="ctr" anchorCtr="0">
            <a:noAutofit/>
          </a:bodyPr>
          <a:lstStyle/>
          <a:p>
            <a:pPr marL="285750" lvl="1" indent="-285750" algn="l" defTabSz="2266950">
              <a:lnSpc>
                <a:spcPct val="90000"/>
              </a:lnSpc>
              <a:spcBef>
                <a:spcPct val="0"/>
              </a:spcBef>
              <a:spcAft>
                <a:spcPct val="15000"/>
              </a:spcAft>
              <a:buChar char="•"/>
            </a:pPr>
            <a:endParaRPr lang="en-CA" sz="5100" kern="1200" dirty="0"/>
          </a:p>
          <a:p>
            <a:pPr marL="285750" lvl="1" indent="-285750" algn="l" defTabSz="2266950">
              <a:lnSpc>
                <a:spcPct val="90000"/>
              </a:lnSpc>
              <a:spcBef>
                <a:spcPct val="0"/>
              </a:spcBef>
              <a:spcAft>
                <a:spcPct val="15000"/>
              </a:spcAft>
              <a:buChar char="•"/>
            </a:pPr>
            <a:endParaRPr lang="en-CA" sz="5100" kern="1200" dirty="0"/>
          </a:p>
        </p:txBody>
      </p:sp>
      <p:sp>
        <p:nvSpPr>
          <p:cNvPr id="20" name="Freeform: Shape 19">
            <a:extLst>
              <a:ext uri="{FF2B5EF4-FFF2-40B4-BE49-F238E27FC236}">
                <a16:creationId xmlns:a16="http://schemas.microsoft.com/office/drawing/2014/main" id="{6BADE3E0-6199-4ECF-A018-98B222733F00}"/>
              </a:ext>
            </a:extLst>
          </p:cNvPr>
          <p:cNvSpPr/>
          <p:nvPr/>
        </p:nvSpPr>
        <p:spPr>
          <a:xfrm>
            <a:off x="10406512" y="4617547"/>
            <a:ext cx="2343150" cy="1562100"/>
          </a:xfrm>
          <a:custGeom>
            <a:avLst/>
            <a:gdLst>
              <a:gd name="connsiteX0" fmla="*/ 0 w 2343150"/>
              <a:gd name="connsiteY0" fmla="*/ 0 h 1562100"/>
              <a:gd name="connsiteX1" fmla="*/ 2343150 w 2343150"/>
              <a:gd name="connsiteY1" fmla="*/ 0 h 1562100"/>
              <a:gd name="connsiteX2" fmla="*/ 2343150 w 2343150"/>
              <a:gd name="connsiteY2" fmla="*/ 1562100 h 1562100"/>
              <a:gd name="connsiteX3" fmla="*/ 0 w 2343150"/>
              <a:gd name="connsiteY3" fmla="*/ 1562100 h 1562100"/>
              <a:gd name="connsiteX4" fmla="*/ 0 w 2343150"/>
              <a:gd name="connsiteY4" fmla="*/ 0 h 15621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43150" h="1562100">
                <a:moveTo>
                  <a:pt x="0" y="0"/>
                </a:moveTo>
                <a:lnTo>
                  <a:pt x="2343150" y="0"/>
                </a:lnTo>
                <a:lnTo>
                  <a:pt x="2343150" y="1562100"/>
                </a:lnTo>
                <a:lnTo>
                  <a:pt x="0" y="1562100"/>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0" tIns="0" rIns="0" bIns="0" numCol="1" spcCol="1270" anchor="ctr" anchorCtr="0">
            <a:noAutofit/>
          </a:bodyPr>
          <a:lstStyle/>
          <a:p>
            <a:pPr marL="285750" lvl="1" indent="-285750" algn="l" defTabSz="2266950">
              <a:lnSpc>
                <a:spcPct val="90000"/>
              </a:lnSpc>
              <a:spcBef>
                <a:spcPct val="0"/>
              </a:spcBef>
              <a:spcAft>
                <a:spcPct val="15000"/>
              </a:spcAft>
              <a:buChar char="•"/>
            </a:pPr>
            <a:endParaRPr lang="en-CA" sz="5100" kern="1200" dirty="0"/>
          </a:p>
          <a:p>
            <a:pPr marL="285750" lvl="1" indent="-285750" algn="l" defTabSz="2266950">
              <a:lnSpc>
                <a:spcPct val="90000"/>
              </a:lnSpc>
              <a:spcBef>
                <a:spcPct val="0"/>
              </a:spcBef>
              <a:spcAft>
                <a:spcPct val="15000"/>
              </a:spcAft>
              <a:buChar char="•"/>
            </a:pPr>
            <a:endParaRPr lang="en-CA" sz="5100" kern="1200" dirty="0"/>
          </a:p>
        </p:txBody>
      </p:sp>
      <p:sp>
        <p:nvSpPr>
          <p:cNvPr id="29" name="Freeform: Shape 28">
            <a:extLst>
              <a:ext uri="{FF2B5EF4-FFF2-40B4-BE49-F238E27FC236}">
                <a16:creationId xmlns:a16="http://schemas.microsoft.com/office/drawing/2014/main" id="{270A65E0-7E4A-4E7E-8FFC-CFE49C3B5B19}"/>
              </a:ext>
            </a:extLst>
          </p:cNvPr>
          <p:cNvSpPr/>
          <p:nvPr/>
        </p:nvSpPr>
        <p:spPr>
          <a:xfrm>
            <a:off x="6773390" y="5425807"/>
            <a:ext cx="1170000" cy="1170000"/>
          </a:xfrm>
          <a:custGeom>
            <a:avLst/>
            <a:gdLst>
              <a:gd name="connsiteX0" fmla="*/ 0 w 1562100"/>
              <a:gd name="connsiteY0" fmla="*/ 781050 h 1562100"/>
              <a:gd name="connsiteX1" fmla="*/ 781050 w 1562100"/>
              <a:gd name="connsiteY1" fmla="*/ 0 h 1562100"/>
              <a:gd name="connsiteX2" fmla="*/ 1562100 w 1562100"/>
              <a:gd name="connsiteY2" fmla="*/ 781050 h 1562100"/>
              <a:gd name="connsiteX3" fmla="*/ 781050 w 1562100"/>
              <a:gd name="connsiteY3" fmla="*/ 1562100 h 1562100"/>
              <a:gd name="connsiteX4" fmla="*/ 0 w 1562100"/>
              <a:gd name="connsiteY4" fmla="*/ 781050 h 15621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62100" h="1562100">
                <a:moveTo>
                  <a:pt x="0" y="781050"/>
                </a:moveTo>
                <a:cubicBezTo>
                  <a:pt x="0" y="349688"/>
                  <a:pt x="349688" y="0"/>
                  <a:pt x="781050" y="0"/>
                </a:cubicBezTo>
                <a:cubicBezTo>
                  <a:pt x="1212412" y="0"/>
                  <a:pt x="1562100" y="349688"/>
                  <a:pt x="1562100" y="781050"/>
                </a:cubicBezTo>
                <a:cubicBezTo>
                  <a:pt x="1562100" y="1212412"/>
                  <a:pt x="1212412" y="1562100"/>
                  <a:pt x="781050" y="1562100"/>
                </a:cubicBezTo>
                <a:cubicBezTo>
                  <a:pt x="349688" y="1562100"/>
                  <a:pt x="0" y="1212412"/>
                  <a:pt x="0" y="781050"/>
                </a:cubicBezTo>
                <a:close/>
              </a:path>
            </a:pathLst>
          </a:custGeom>
          <a:solidFill>
            <a:srgbClr val="97B195"/>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51624" tIns="251624" rIns="251624" bIns="251624" numCol="1" spcCol="1270" anchor="ctr" anchorCtr="0">
            <a:noAutofit/>
          </a:bodyPr>
          <a:lstStyle/>
          <a:p>
            <a:pPr lvl="0" algn="ctr"/>
            <a:r>
              <a:rPr lang="en-CA" sz="1500" dirty="0">
                <a:solidFill>
                  <a:schemeClr val="tx1"/>
                </a:solidFill>
                <a:latin typeface="Arial Nova" panose="020B0504020202020204" pitchFamily="34" charset="0"/>
                <a:cs typeface="Arial" panose="020B0604020202020204" pitchFamily="34" charset="0"/>
              </a:rPr>
              <a:t>Kink</a:t>
            </a:r>
            <a:endParaRPr lang="en-CA" sz="1500" baseline="-25000" dirty="0">
              <a:solidFill>
                <a:schemeClr val="tx1"/>
              </a:solidFill>
              <a:latin typeface="Arial Nova" panose="020B0504020202020204" pitchFamily="34" charset="0"/>
              <a:cs typeface="Arial" panose="020B0604020202020204" pitchFamily="34" charset="0"/>
            </a:endParaRPr>
          </a:p>
        </p:txBody>
      </p:sp>
      <p:sp>
        <p:nvSpPr>
          <p:cNvPr id="26" name="Freeform: Shape 25">
            <a:extLst>
              <a:ext uri="{FF2B5EF4-FFF2-40B4-BE49-F238E27FC236}">
                <a16:creationId xmlns:a16="http://schemas.microsoft.com/office/drawing/2014/main" id="{128FDFE0-CDD1-4A8E-AB94-5E5677669458}"/>
              </a:ext>
            </a:extLst>
          </p:cNvPr>
          <p:cNvSpPr/>
          <p:nvPr/>
        </p:nvSpPr>
        <p:spPr>
          <a:xfrm>
            <a:off x="10686838" y="3065691"/>
            <a:ext cx="1170000" cy="1170000"/>
          </a:xfrm>
          <a:custGeom>
            <a:avLst/>
            <a:gdLst>
              <a:gd name="connsiteX0" fmla="*/ 0 w 1562100"/>
              <a:gd name="connsiteY0" fmla="*/ 781050 h 1562100"/>
              <a:gd name="connsiteX1" fmla="*/ 781050 w 1562100"/>
              <a:gd name="connsiteY1" fmla="*/ 0 h 1562100"/>
              <a:gd name="connsiteX2" fmla="*/ 1562100 w 1562100"/>
              <a:gd name="connsiteY2" fmla="*/ 781050 h 1562100"/>
              <a:gd name="connsiteX3" fmla="*/ 781050 w 1562100"/>
              <a:gd name="connsiteY3" fmla="*/ 1562100 h 1562100"/>
              <a:gd name="connsiteX4" fmla="*/ 0 w 1562100"/>
              <a:gd name="connsiteY4" fmla="*/ 781050 h 15621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62100" h="1562100">
                <a:moveTo>
                  <a:pt x="0" y="781050"/>
                </a:moveTo>
                <a:cubicBezTo>
                  <a:pt x="0" y="349688"/>
                  <a:pt x="349688" y="0"/>
                  <a:pt x="781050" y="0"/>
                </a:cubicBezTo>
                <a:cubicBezTo>
                  <a:pt x="1212412" y="0"/>
                  <a:pt x="1562100" y="349688"/>
                  <a:pt x="1562100" y="781050"/>
                </a:cubicBezTo>
                <a:cubicBezTo>
                  <a:pt x="1562100" y="1212412"/>
                  <a:pt x="1212412" y="1562100"/>
                  <a:pt x="781050" y="1562100"/>
                </a:cubicBezTo>
                <a:cubicBezTo>
                  <a:pt x="349688" y="1562100"/>
                  <a:pt x="0" y="1212412"/>
                  <a:pt x="0" y="781050"/>
                </a:cubicBezTo>
                <a:close/>
              </a:path>
            </a:pathLst>
          </a:custGeom>
          <a:solidFill>
            <a:srgbClr val="EEE49A"/>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51624" tIns="251624" rIns="251624" bIns="251624" numCol="1" spcCol="1270" anchor="ctr" anchorCtr="0">
            <a:noAutofit/>
          </a:bodyPr>
          <a:lstStyle/>
          <a:p>
            <a:pPr lvl="0" algn="ctr"/>
            <a:r>
              <a:rPr lang="en-CA" sz="1500" dirty="0">
                <a:solidFill>
                  <a:schemeClr val="tx1"/>
                </a:solidFill>
                <a:latin typeface="Arial Nova" panose="020B0504020202020204" pitchFamily="34" charset="0"/>
                <a:cs typeface="Arial" panose="020B0604020202020204" pitchFamily="34" charset="0"/>
              </a:rPr>
              <a:t>Poly</a:t>
            </a:r>
          </a:p>
        </p:txBody>
      </p:sp>
      <p:sp>
        <p:nvSpPr>
          <p:cNvPr id="28" name="Freeform: Shape 27">
            <a:extLst>
              <a:ext uri="{FF2B5EF4-FFF2-40B4-BE49-F238E27FC236}">
                <a16:creationId xmlns:a16="http://schemas.microsoft.com/office/drawing/2014/main" id="{2946E42D-6E47-47FB-AF5F-4B3BCC6F1F2D}"/>
              </a:ext>
            </a:extLst>
          </p:cNvPr>
          <p:cNvSpPr/>
          <p:nvPr/>
        </p:nvSpPr>
        <p:spPr>
          <a:xfrm>
            <a:off x="9037892" y="635402"/>
            <a:ext cx="1170000" cy="1170000"/>
          </a:xfrm>
          <a:custGeom>
            <a:avLst/>
            <a:gdLst>
              <a:gd name="connsiteX0" fmla="*/ 0 w 1562100"/>
              <a:gd name="connsiteY0" fmla="*/ 781050 h 1562100"/>
              <a:gd name="connsiteX1" fmla="*/ 781050 w 1562100"/>
              <a:gd name="connsiteY1" fmla="*/ 0 h 1562100"/>
              <a:gd name="connsiteX2" fmla="*/ 1562100 w 1562100"/>
              <a:gd name="connsiteY2" fmla="*/ 781050 h 1562100"/>
              <a:gd name="connsiteX3" fmla="*/ 781050 w 1562100"/>
              <a:gd name="connsiteY3" fmla="*/ 1562100 h 1562100"/>
              <a:gd name="connsiteX4" fmla="*/ 0 w 1562100"/>
              <a:gd name="connsiteY4" fmla="*/ 781050 h 15621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62100" h="1562100">
                <a:moveTo>
                  <a:pt x="0" y="781050"/>
                </a:moveTo>
                <a:cubicBezTo>
                  <a:pt x="0" y="349688"/>
                  <a:pt x="349688" y="0"/>
                  <a:pt x="781050" y="0"/>
                </a:cubicBezTo>
                <a:cubicBezTo>
                  <a:pt x="1212412" y="0"/>
                  <a:pt x="1562100" y="349688"/>
                  <a:pt x="1562100" y="781050"/>
                </a:cubicBezTo>
                <a:cubicBezTo>
                  <a:pt x="1562100" y="1212412"/>
                  <a:pt x="1212412" y="1562100"/>
                  <a:pt x="781050" y="1562100"/>
                </a:cubicBezTo>
                <a:cubicBezTo>
                  <a:pt x="349688" y="1562100"/>
                  <a:pt x="0" y="1212412"/>
                  <a:pt x="0" y="781050"/>
                </a:cubicBezTo>
                <a:close/>
              </a:path>
            </a:pathLst>
          </a:custGeom>
          <a:solidFill>
            <a:srgbClr val="EEE49A"/>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51624" tIns="251624" rIns="251624" bIns="251624" numCol="1" spcCol="1270" anchor="ctr" anchorCtr="0">
            <a:noAutofit/>
          </a:bodyPr>
          <a:lstStyle/>
          <a:p>
            <a:pPr lvl="0" algn="ctr"/>
            <a:r>
              <a:rPr lang="en-CA" sz="1500" dirty="0">
                <a:solidFill>
                  <a:schemeClr val="tx1"/>
                </a:solidFill>
                <a:latin typeface="Arial Nova" panose="020B0504020202020204" pitchFamily="34" charset="0"/>
                <a:cs typeface="Arial" panose="020B0604020202020204" pitchFamily="34" charset="0"/>
              </a:rPr>
              <a:t>Slut</a:t>
            </a:r>
          </a:p>
        </p:txBody>
      </p:sp>
      <p:sp>
        <p:nvSpPr>
          <p:cNvPr id="27" name="Freeform: Shape 26">
            <a:extLst>
              <a:ext uri="{FF2B5EF4-FFF2-40B4-BE49-F238E27FC236}">
                <a16:creationId xmlns:a16="http://schemas.microsoft.com/office/drawing/2014/main" id="{7F42F12B-60A3-477C-8508-C5A9C5ACD5A9}"/>
              </a:ext>
            </a:extLst>
          </p:cNvPr>
          <p:cNvSpPr/>
          <p:nvPr/>
        </p:nvSpPr>
        <p:spPr>
          <a:xfrm>
            <a:off x="10307004" y="822506"/>
            <a:ext cx="1170000" cy="1170000"/>
          </a:xfrm>
          <a:custGeom>
            <a:avLst/>
            <a:gdLst>
              <a:gd name="connsiteX0" fmla="*/ 0 w 1562100"/>
              <a:gd name="connsiteY0" fmla="*/ 781050 h 1562100"/>
              <a:gd name="connsiteX1" fmla="*/ 781050 w 1562100"/>
              <a:gd name="connsiteY1" fmla="*/ 0 h 1562100"/>
              <a:gd name="connsiteX2" fmla="*/ 1562100 w 1562100"/>
              <a:gd name="connsiteY2" fmla="*/ 781050 h 1562100"/>
              <a:gd name="connsiteX3" fmla="*/ 781050 w 1562100"/>
              <a:gd name="connsiteY3" fmla="*/ 1562100 h 1562100"/>
              <a:gd name="connsiteX4" fmla="*/ 0 w 1562100"/>
              <a:gd name="connsiteY4" fmla="*/ 781050 h 15621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62100" h="1562100">
                <a:moveTo>
                  <a:pt x="0" y="781050"/>
                </a:moveTo>
                <a:cubicBezTo>
                  <a:pt x="0" y="349688"/>
                  <a:pt x="349688" y="0"/>
                  <a:pt x="781050" y="0"/>
                </a:cubicBezTo>
                <a:cubicBezTo>
                  <a:pt x="1212412" y="0"/>
                  <a:pt x="1562100" y="349688"/>
                  <a:pt x="1562100" y="781050"/>
                </a:cubicBezTo>
                <a:cubicBezTo>
                  <a:pt x="1562100" y="1212412"/>
                  <a:pt x="1212412" y="1562100"/>
                  <a:pt x="781050" y="1562100"/>
                </a:cubicBezTo>
                <a:cubicBezTo>
                  <a:pt x="349688" y="1562100"/>
                  <a:pt x="0" y="1212412"/>
                  <a:pt x="0" y="781050"/>
                </a:cubicBezTo>
                <a:close/>
              </a:path>
            </a:pathLst>
          </a:custGeom>
          <a:solidFill>
            <a:srgbClr val="EEE49A"/>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51624" tIns="251624" rIns="251624" bIns="251624" numCol="1" spcCol="1270" anchor="ctr" anchorCtr="0">
            <a:noAutofit/>
          </a:bodyPr>
          <a:lstStyle/>
          <a:p>
            <a:pPr lvl="0" algn="ctr"/>
            <a:r>
              <a:rPr lang="en-CA" sz="1500" dirty="0">
                <a:solidFill>
                  <a:schemeClr val="tx1"/>
                </a:solidFill>
                <a:latin typeface="Arial Nova" panose="020B0504020202020204" pitchFamily="34" charset="0"/>
                <a:cs typeface="Arial" panose="020B0604020202020204" pitchFamily="34" charset="0"/>
              </a:rPr>
              <a:t>Asexual</a:t>
            </a:r>
          </a:p>
        </p:txBody>
      </p:sp>
      <p:cxnSp>
        <p:nvCxnSpPr>
          <p:cNvPr id="21" name="Straight Connector 20">
            <a:extLst>
              <a:ext uri="{FF2B5EF4-FFF2-40B4-BE49-F238E27FC236}">
                <a16:creationId xmlns:a16="http://schemas.microsoft.com/office/drawing/2014/main" id="{B3DEE292-C08E-4368-BB2C-49C50EDCFE7F}"/>
              </a:ext>
            </a:extLst>
          </p:cNvPr>
          <p:cNvCxnSpPr>
            <a:stCxn id="14" idx="7"/>
            <a:endCxn id="14" idx="7"/>
          </p:cNvCxnSpPr>
          <p:nvPr/>
        </p:nvCxnSpPr>
        <p:spPr>
          <a:xfrm>
            <a:off x="9442745" y="2904126"/>
            <a:ext cx="0" cy="0"/>
          </a:xfrm>
          <a:prstGeom prst="line">
            <a:avLst/>
          </a:prstGeom>
        </p:spPr>
        <p:style>
          <a:lnRef idx="1">
            <a:schemeClr val="accent1"/>
          </a:lnRef>
          <a:fillRef idx="0">
            <a:schemeClr val="accent1"/>
          </a:fillRef>
          <a:effectRef idx="0">
            <a:schemeClr val="accent1"/>
          </a:effectRef>
          <a:fontRef idx="minor">
            <a:schemeClr val="tx1"/>
          </a:fontRef>
        </p:style>
      </p:cxnSp>
      <p:sp>
        <p:nvSpPr>
          <p:cNvPr id="42" name="Freeform: Shape 41">
            <a:extLst>
              <a:ext uri="{FF2B5EF4-FFF2-40B4-BE49-F238E27FC236}">
                <a16:creationId xmlns:a16="http://schemas.microsoft.com/office/drawing/2014/main" id="{E9C8A4A9-425C-4B9E-B015-14F86DE7E7FA}"/>
              </a:ext>
            </a:extLst>
          </p:cNvPr>
          <p:cNvSpPr/>
          <p:nvPr/>
        </p:nvSpPr>
        <p:spPr>
          <a:xfrm>
            <a:off x="10968187" y="1887884"/>
            <a:ext cx="1170000" cy="1170000"/>
          </a:xfrm>
          <a:custGeom>
            <a:avLst/>
            <a:gdLst>
              <a:gd name="connsiteX0" fmla="*/ 0 w 1562100"/>
              <a:gd name="connsiteY0" fmla="*/ 781050 h 1562100"/>
              <a:gd name="connsiteX1" fmla="*/ 781050 w 1562100"/>
              <a:gd name="connsiteY1" fmla="*/ 0 h 1562100"/>
              <a:gd name="connsiteX2" fmla="*/ 1562100 w 1562100"/>
              <a:gd name="connsiteY2" fmla="*/ 781050 h 1562100"/>
              <a:gd name="connsiteX3" fmla="*/ 781050 w 1562100"/>
              <a:gd name="connsiteY3" fmla="*/ 1562100 h 1562100"/>
              <a:gd name="connsiteX4" fmla="*/ 0 w 1562100"/>
              <a:gd name="connsiteY4" fmla="*/ 781050 h 15621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62100" h="1562100">
                <a:moveTo>
                  <a:pt x="0" y="781050"/>
                </a:moveTo>
                <a:cubicBezTo>
                  <a:pt x="0" y="349688"/>
                  <a:pt x="349688" y="0"/>
                  <a:pt x="781050" y="0"/>
                </a:cubicBezTo>
                <a:cubicBezTo>
                  <a:pt x="1212412" y="0"/>
                  <a:pt x="1562100" y="349688"/>
                  <a:pt x="1562100" y="781050"/>
                </a:cubicBezTo>
                <a:cubicBezTo>
                  <a:pt x="1562100" y="1212412"/>
                  <a:pt x="1212412" y="1562100"/>
                  <a:pt x="781050" y="1562100"/>
                </a:cubicBezTo>
                <a:cubicBezTo>
                  <a:pt x="349688" y="1562100"/>
                  <a:pt x="0" y="1212412"/>
                  <a:pt x="0" y="781050"/>
                </a:cubicBezTo>
                <a:close/>
              </a:path>
            </a:pathLst>
          </a:custGeom>
          <a:solidFill>
            <a:srgbClr val="EEE49A"/>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51624" tIns="251624" rIns="251624" bIns="251624" numCol="1" spcCol="1270" anchor="ctr" anchorCtr="0">
            <a:noAutofit/>
          </a:bodyPr>
          <a:lstStyle/>
          <a:p>
            <a:pPr lvl="0" algn="ctr"/>
            <a:r>
              <a:rPr lang="en-CA" sz="1500" dirty="0">
                <a:solidFill>
                  <a:schemeClr val="tx1"/>
                </a:solidFill>
                <a:latin typeface="Arial Nova" panose="020B0504020202020204" pitchFamily="34" charset="0"/>
                <a:cs typeface="Arial" panose="020B0604020202020204" pitchFamily="34" charset="0"/>
              </a:rPr>
              <a:t>Single by choice</a:t>
            </a:r>
          </a:p>
        </p:txBody>
      </p:sp>
      <p:sp>
        <p:nvSpPr>
          <p:cNvPr id="17" name="Freeform: Shape 16">
            <a:extLst>
              <a:ext uri="{FF2B5EF4-FFF2-40B4-BE49-F238E27FC236}">
                <a16:creationId xmlns:a16="http://schemas.microsoft.com/office/drawing/2014/main" id="{BAC68FE3-4FEE-4B73-9732-2F064E8F844A}"/>
              </a:ext>
            </a:extLst>
          </p:cNvPr>
          <p:cNvSpPr/>
          <p:nvPr/>
        </p:nvSpPr>
        <p:spPr>
          <a:xfrm>
            <a:off x="9049831" y="1792423"/>
            <a:ext cx="1890000" cy="1890000"/>
          </a:xfrm>
          <a:custGeom>
            <a:avLst/>
            <a:gdLst>
              <a:gd name="connsiteX0" fmla="*/ 0 w 1562100"/>
              <a:gd name="connsiteY0" fmla="*/ 781050 h 1562100"/>
              <a:gd name="connsiteX1" fmla="*/ 781050 w 1562100"/>
              <a:gd name="connsiteY1" fmla="*/ 0 h 1562100"/>
              <a:gd name="connsiteX2" fmla="*/ 1562100 w 1562100"/>
              <a:gd name="connsiteY2" fmla="*/ 781050 h 1562100"/>
              <a:gd name="connsiteX3" fmla="*/ 781050 w 1562100"/>
              <a:gd name="connsiteY3" fmla="*/ 1562100 h 1562100"/>
              <a:gd name="connsiteX4" fmla="*/ 0 w 1562100"/>
              <a:gd name="connsiteY4" fmla="*/ 781050 h 15621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62100" h="1562100">
                <a:moveTo>
                  <a:pt x="0" y="781050"/>
                </a:moveTo>
                <a:cubicBezTo>
                  <a:pt x="0" y="349688"/>
                  <a:pt x="349688" y="0"/>
                  <a:pt x="781050" y="0"/>
                </a:cubicBezTo>
                <a:cubicBezTo>
                  <a:pt x="1212412" y="0"/>
                  <a:pt x="1562100" y="349688"/>
                  <a:pt x="1562100" y="781050"/>
                </a:cubicBezTo>
                <a:cubicBezTo>
                  <a:pt x="1562100" y="1212412"/>
                  <a:pt x="1212412" y="1562100"/>
                  <a:pt x="781050" y="1562100"/>
                </a:cubicBezTo>
                <a:cubicBezTo>
                  <a:pt x="349688" y="1562100"/>
                  <a:pt x="0" y="1212412"/>
                  <a:pt x="0" y="781050"/>
                </a:cubicBezTo>
                <a:close/>
              </a:path>
            </a:pathLst>
          </a:custGeom>
          <a:solidFill>
            <a:srgbClr val="E3D257"/>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51624" tIns="251624" rIns="251624" bIns="251624" numCol="1" spcCol="1270" anchor="ctr" anchorCtr="0">
            <a:noAutofit/>
          </a:bodyPr>
          <a:lstStyle/>
          <a:p>
            <a:pPr lvl="0" algn="ctr"/>
            <a:r>
              <a:rPr lang="en-CA" sz="2000" dirty="0">
                <a:solidFill>
                  <a:schemeClr val="tx1"/>
                </a:solidFill>
                <a:latin typeface="Arial Nova" panose="020B0504020202020204" pitchFamily="34" charset="0"/>
                <a:cs typeface="Arial" panose="020B0604020202020204" pitchFamily="34" charset="0"/>
              </a:rPr>
              <a:t>Partner Number</a:t>
            </a:r>
          </a:p>
        </p:txBody>
      </p:sp>
      <p:sp>
        <p:nvSpPr>
          <p:cNvPr id="19" name="Freeform: Shape 18">
            <a:extLst>
              <a:ext uri="{FF2B5EF4-FFF2-40B4-BE49-F238E27FC236}">
                <a16:creationId xmlns:a16="http://schemas.microsoft.com/office/drawing/2014/main" id="{E4B097A9-9976-4D15-8CB4-11EEC9FFC341}"/>
              </a:ext>
            </a:extLst>
          </p:cNvPr>
          <p:cNvSpPr/>
          <p:nvPr/>
        </p:nvSpPr>
        <p:spPr>
          <a:xfrm>
            <a:off x="7819544" y="4162801"/>
            <a:ext cx="1890000" cy="1890000"/>
          </a:xfrm>
          <a:custGeom>
            <a:avLst/>
            <a:gdLst>
              <a:gd name="connsiteX0" fmla="*/ 0 w 1562100"/>
              <a:gd name="connsiteY0" fmla="*/ 781050 h 1562100"/>
              <a:gd name="connsiteX1" fmla="*/ 781050 w 1562100"/>
              <a:gd name="connsiteY1" fmla="*/ 0 h 1562100"/>
              <a:gd name="connsiteX2" fmla="*/ 1562100 w 1562100"/>
              <a:gd name="connsiteY2" fmla="*/ 781050 h 1562100"/>
              <a:gd name="connsiteX3" fmla="*/ 781050 w 1562100"/>
              <a:gd name="connsiteY3" fmla="*/ 1562100 h 1562100"/>
              <a:gd name="connsiteX4" fmla="*/ 0 w 1562100"/>
              <a:gd name="connsiteY4" fmla="*/ 781050 h 15621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62100" h="1562100">
                <a:moveTo>
                  <a:pt x="0" y="781050"/>
                </a:moveTo>
                <a:cubicBezTo>
                  <a:pt x="0" y="349688"/>
                  <a:pt x="349688" y="0"/>
                  <a:pt x="781050" y="0"/>
                </a:cubicBezTo>
                <a:cubicBezTo>
                  <a:pt x="1212412" y="0"/>
                  <a:pt x="1562100" y="349688"/>
                  <a:pt x="1562100" y="781050"/>
                </a:cubicBezTo>
                <a:cubicBezTo>
                  <a:pt x="1562100" y="1212412"/>
                  <a:pt x="1212412" y="1562100"/>
                  <a:pt x="781050" y="1562100"/>
                </a:cubicBezTo>
                <a:cubicBezTo>
                  <a:pt x="349688" y="1562100"/>
                  <a:pt x="0" y="1212412"/>
                  <a:pt x="0" y="781050"/>
                </a:cubicBezTo>
                <a:close/>
              </a:path>
            </a:pathLst>
          </a:custGeom>
          <a:solidFill>
            <a:srgbClr val="5D7B5B"/>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51624" tIns="251624" rIns="251624" bIns="251624" numCol="1" spcCol="1270" anchor="ctr" anchorCtr="0">
            <a:noAutofit/>
          </a:bodyPr>
          <a:lstStyle/>
          <a:p>
            <a:pPr lvl="0" algn="ctr"/>
            <a:r>
              <a:rPr lang="en-CA" sz="2000" dirty="0">
                <a:solidFill>
                  <a:schemeClr val="tx1"/>
                </a:solidFill>
                <a:latin typeface="Arial Nova" panose="020B0504020202020204" pitchFamily="34" charset="0"/>
                <a:cs typeface="Arial" panose="020B0604020202020204" pitchFamily="34" charset="0"/>
              </a:rPr>
              <a:t>Sexual </a:t>
            </a:r>
            <a:r>
              <a:rPr lang="en-CA" sz="2000" dirty="0" err="1">
                <a:solidFill>
                  <a:schemeClr val="tx1"/>
                </a:solidFill>
                <a:latin typeface="Arial Nova" panose="020B0504020202020204" pitchFamily="34" charset="0"/>
                <a:cs typeface="Arial" panose="020B0604020202020204" pitchFamily="34" charset="0"/>
              </a:rPr>
              <a:t>Parameter</a:t>
            </a:r>
            <a:r>
              <a:rPr lang="en-CA" sz="2000" baseline="-25000" dirty="0" err="1">
                <a:solidFill>
                  <a:schemeClr val="tx1"/>
                </a:solidFill>
                <a:latin typeface="Arial Nova" panose="020B0504020202020204" pitchFamily="34" charset="0"/>
                <a:cs typeface="Arial" panose="020B0604020202020204" pitchFamily="34" charset="0"/>
              </a:rPr>
              <a:t>n</a:t>
            </a:r>
            <a:endParaRPr lang="en-CA" sz="2000" baseline="-25000" dirty="0">
              <a:solidFill>
                <a:schemeClr val="tx1"/>
              </a:solidFill>
              <a:latin typeface="Arial Nova" panose="020B0504020202020204" pitchFamily="34" charset="0"/>
              <a:cs typeface="Arial" panose="020B0604020202020204" pitchFamily="34" charset="0"/>
            </a:endParaRPr>
          </a:p>
        </p:txBody>
      </p:sp>
      <p:sp>
        <p:nvSpPr>
          <p:cNvPr id="14" name="Oval 13">
            <a:extLst>
              <a:ext uri="{FF2B5EF4-FFF2-40B4-BE49-F238E27FC236}">
                <a16:creationId xmlns:a16="http://schemas.microsoft.com/office/drawing/2014/main" id="{7C9BBDBA-7F4E-45E5-82D2-A5E0EE2AA016}"/>
              </a:ext>
            </a:extLst>
          </p:cNvPr>
          <p:cNvSpPr/>
          <p:nvPr/>
        </p:nvSpPr>
        <p:spPr>
          <a:xfrm>
            <a:off x="7599070" y="2587801"/>
            <a:ext cx="2160000" cy="2160000"/>
          </a:xfrm>
          <a:prstGeom prst="ellipse">
            <a:avLst/>
          </a:prstGeom>
          <a:solidFill>
            <a:srgbClr val="C0C6F6"/>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nchor="ctr"/>
          <a:lstStyle/>
          <a:p>
            <a:pPr lvl="0" algn="ctr"/>
            <a:r>
              <a:rPr lang="en-CA" sz="2400" dirty="0">
                <a:solidFill>
                  <a:schemeClr val="tx1"/>
                </a:solidFill>
                <a:latin typeface="Arial Nova" panose="020B0504020202020204" pitchFamily="34" charset="0"/>
                <a:cs typeface="Arial" panose="020B0604020202020204" pitchFamily="34" charset="0"/>
              </a:rPr>
              <a:t>Partnered Sexuality</a:t>
            </a:r>
          </a:p>
        </p:txBody>
      </p:sp>
      <p:sp>
        <p:nvSpPr>
          <p:cNvPr id="33" name="Freeform: Shape 32">
            <a:extLst>
              <a:ext uri="{FF2B5EF4-FFF2-40B4-BE49-F238E27FC236}">
                <a16:creationId xmlns:a16="http://schemas.microsoft.com/office/drawing/2014/main" id="{47254701-615F-4385-83AC-C87AA7EEA894}"/>
              </a:ext>
            </a:extLst>
          </p:cNvPr>
          <p:cNvSpPr/>
          <p:nvPr/>
        </p:nvSpPr>
        <p:spPr>
          <a:xfrm>
            <a:off x="9673129" y="3730630"/>
            <a:ext cx="1170000" cy="1170000"/>
          </a:xfrm>
          <a:custGeom>
            <a:avLst/>
            <a:gdLst>
              <a:gd name="connsiteX0" fmla="*/ 0 w 1562100"/>
              <a:gd name="connsiteY0" fmla="*/ 781050 h 1562100"/>
              <a:gd name="connsiteX1" fmla="*/ 781050 w 1562100"/>
              <a:gd name="connsiteY1" fmla="*/ 0 h 1562100"/>
              <a:gd name="connsiteX2" fmla="*/ 1562100 w 1562100"/>
              <a:gd name="connsiteY2" fmla="*/ 781050 h 1562100"/>
              <a:gd name="connsiteX3" fmla="*/ 781050 w 1562100"/>
              <a:gd name="connsiteY3" fmla="*/ 1562100 h 1562100"/>
              <a:gd name="connsiteX4" fmla="*/ 0 w 1562100"/>
              <a:gd name="connsiteY4" fmla="*/ 781050 h 15621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62100" h="1562100">
                <a:moveTo>
                  <a:pt x="0" y="781050"/>
                </a:moveTo>
                <a:cubicBezTo>
                  <a:pt x="0" y="349688"/>
                  <a:pt x="349688" y="0"/>
                  <a:pt x="781050" y="0"/>
                </a:cubicBezTo>
                <a:cubicBezTo>
                  <a:pt x="1212412" y="0"/>
                  <a:pt x="1562100" y="349688"/>
                  <a:pt x="1562100" y="781050"/>
                </a:cubicBezTo>
                <a:cubicBezTo>
                  <a:pt x="1562100" y="1212412"/>
                  <a:pt x="1212412" y="1562100"/>
                  <a:pt x="781050" y="1562100"/>
                </a:cubicBezTo>
                <a:cubicBezTo>
                  <a:pt x="349688" y="1562100"/>
                  <a:pt x="0" y="1212412"/>
                  <a:pt x="0" y="781050"/>
                </a:cubicBezTo>
                <a:close/>
              </a:path>
            </a:pathLst>
          </a:custGeom>
          <a:solidFill>
            <a:srgbClr val="EEE49A"/>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51624" tIns="251624" rIns="251624" bIns="251624" numCol="1" spcCol="1270" anchor="ctr" anchorCtr="0">
            <a:noAutofit/>
          </a:bodyPr>
          <a:lstStyle/>
          <a:p>
            <a:pPr lvl="0" algn="ctr"/>
            <a:r>
              <a:rPr lang="en-CA" sz="1500" dirty="0">
                <a:solidFill>
                  <a:schemeClr val="tx1"/>
                </a:solidFill>
                <a:latin typeface="Arial Nova" panose="020B0504020202020204" pitchFamily="34" charset="0"/>
                <a:cs typeface="Arial" panose="020B0604020202020204" pitchFamily="34" charset="0"/>
              </a:rPr>
              <a:t>Player</a:t>
            </a:r>
          </a:p>
        </p:txBody>
      </p:sp>
      <p:sp>
        <p:nvSpPr>
          <p:cNvPr id="32" name="Freeform: Shape 31">
            <a:extLst>
              <a:ext uri="{FF2B5EF4-FFF2-40B4-BE49-F238E27FC236}">
                <a16:creationId xmlns:a16="http://schemas.microsoft.com/office/drawing/2014/main" id="{9D0F0FAB-3586-4F53-AD4F-768FFC18437A}"/>
              </a:ext>
            </a:extLst>
          </p:cNvPr>
          <p:cNvSpPr/>
          <p:nvPr/>
        </p:nvSpPr>
        <p:spPr>
          <a:xfrm>
            <a:off x="5215806" y="1895691"/>
            <a:ext cx="1170000" cy="1170000"/>
          </a:xfrm>
          <a:custGeom>
            <a:avLst/>
            <a:gdLst>
              <a:gd name="connsiteX0" fmla="*/ 0 w 1562100"/>
              <a:gd name="connsiteY0" fmla="*/ 781050 h 1562100"/>
              <a:gd name="connsiteX1" fmla="*/ 781050 w 1562100"/>
              <a:gd name="connsiteY1" fmla="*/ 0 h 1562100"/>
              <a:gd name="connsiteX2" fmla="*/ 1562100 w 1562100"/>
              <a:gd name="connsiteY2" fmla="*/ 781050 h 1562100"/>
              <a:gd name="connsiteX3" fmla="*/ 781050 w 1562100"/>
              <a:gd name="connsiteY3" fmla="*/ 1562100 h 1562100"/>
              <a:gd name="connsiteX4" fmla="*/ 0 w 1562100"/>
              <a:gd name="connsiteY4" fmla="*/ 781050 h 15621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62100" h="1562100">
                <a:moveTo>
                  <a:pt x="0" y="781050"/>
                </a:moveTo>
                <a:cubicBezTo>
                  <a:pt x="0" y="349688"/>
                  <a:pt x="349688" y="0"/>
                  <a:pt x="781050" y="0"/>
                </a:cubicBezTo>
                <a:cubicBezTo>
                  <a:pt x="1212412" y="0"/>
                  <a:pt x="1562100" y="349688"/>
                  <a:pt x="1562100" y="781050"/>
                </a:cubicBezTo>
                <a:cubicBezTo>
                  <a:pt x="1562100" y="1212412"/>
                  <a:pt x="1212412" y="1562100"/>
                  <a:pt x="781050" y="1562100"/>
                </a:cubicBezTo>
                <a:cubicBezTo>
                  <a:pt x="349688" y="1562100"/>
                  <a:pt x="0" y="1212412"/>
                  <a:pt x="0" y="781050"/>
                </a:cubicBezTo>
                <a:close/>
              </a:path>
            </a:pathLst>
          </a:custGeom>
          <a:solidFill>
            <a:srgbClr val="D7B3BC"/>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51624" tIns="251624" rIns="251624" bIns="251624" numCol="1" spcCol="1270" anchor="ctr" anchorCtr="0">
            <a:noAutofit/>
          </a:bodyPr>
          <a:lstStyle/>
          <a:p>
            <a:pPr algn="ctr" defTabSz="1600200">
              <a:lnSpc>
                <a:spcPct val="90000"/>
              </a:lnSpc>
              <a:spcBef>
                <a:spcPct val="0"/>
              </a:spcBef>
              <a:spcAft>
                <a:spcPct val="35000"/>
              </a:spcAft>
            </a:pPr>
            <a:r>
              <a:rPr lang="en-CA" sz="1500" dirty="0">
                <a:solidFill>
                  <a:schemeClr val="tx1"/>
                </a:solidFill>
                <a:latin typeface="Arial Nova" panose="020B0504020202020204" pitchFamily="34" charset="0"/>
                <a:cs typeface="Arial" panose="020B0604020202020204" pitchFamily="34" charset="0"/>
              </a:rPr>
              <a:t>Straight</a:t>
            </a:r>
          </a:p>
        </p:txBody>
      </p:sp>
      <p:pic>
        <p:nvPicPr>
          <p:cNvPr id="36" name="Picture 35" descr="Diagram&#10;&#10;Description automatically generated">
            <a:extLst>
              <a:ext uri="{FF2B5EF4-FFF2-40B4-BE49-F238E27FC236}">
                <a16:creationId xmlns:a16="http://schemas.microsoft.com/office/drawing/2014/main" id="{2C92F019-F142-46B3-9621-8AE2D60D07E2}"/>
              </a:ext>
            </a:extLst>
          </p:cNvPr>
          <p:cNvPicPr>
            <a:picLocks noChangeAspect="1"/>
          </p:cNvPicPr>
          <p:nvPr/>
        </p:nvPicPr>
        <p:blipFill rotWithShape="1">
          <a:blip r:embed="rId2">
            <a:extLst>
              <a:ext uri="{28A0092B-C50C-407E-A947-70E740481C1C}">
                <a14:useLocalDpi xmlns:a14="http://schemas.microsoft.com/office/drawing/2010/main" val="0"/>
              </a:ext>
            </a:extLst>
          </a:blip>
          <a:srcRect l="11083" r="9135" b="18065"/>
          <a:stretch/>
        </p:blipFill>
        <p:spPr>
          <a:xfrm>
            <a:off x="11356258" y="30298"/>
            <a:ext cx="835742" cy="768889"/>
          </a:xfrm>
          <a:prstGeom prst="rect">
            <a:avLst/>
          </a:prstGeom>
        </p:spPr>
      </p:pic>
    </p:spTree>
    <p:extLst>
      <p:ext uri="{BB962C8B-B14F-4D97-AF65-F5344CB8AC3E}">
        <p14:creationId xmlns:p14="http://schemas.microsoft.com/office/powerpoint/2010/main" val="214961970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0099CC"/>
        </a:solidFill>
        <a:effectLst/>
      </p:bgPr>
    </p:bg>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41E2B2A6-2A74-434D-ADF6-BFE7EF33089D}"/>
              </a:ext>
            </a:extLst>
          </p:cNvPr>
          <p:cNvSpPr/>
          <p:nvPr/>
        </p:nvSpPr>
        <p:spPr>
          <a:xfrm>
            <a:off x="0" y="-5247"/>
            <a:ext cx="6309359" cy="68580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4" name="TextBox 3">
            <a:extLst>
              <a:ext uri="{FF2B5EF4-FFF2-40B4-BE49-F238E27FC236}">
                <a16:creationId xmlns:a16="http://schemas.microsoft.com/office/drawing/2014/main" id="{356B6FD1-4712-44B4-B2FF-632800BD5ABE}"/>
              </a:ext>
            </a:extLst>
          </p:cNvPr>
          <p:cNvSpPr txBox="1"/>
          <p:nvPr/>
        </p:nvSpPr>
        <p:spPr>
          <a:xfrm>
            <a:off x="230034" y="122356"/>
            <a:ext cx="6986843" cy="584775"/>
          </a:xfrm>
          <a:prstGeom prst="rect">
            <a:avLst/>
          </a:prstGeom>
          <a:noFill/>
        </p:spPr>
        <p:txBody>
          <a:bodyPr wrap="square">
            <a:spAutoFit/>
          </a:bodyPr>
          <a:lstStyle/>
          <a:p>
            <a:r>
              <a:rPr lang="en-CA" sz="3200" dirty="0">
                <a:solidFill>
                  <a:srgbClr val="0099CC"/>
                </a:solidFill>
                <a:latin typeface="Arial Black"/>
              </a:rPr>
              <a:t>Nurturance &amp; Eroticism</a:t>
            </a:r>
          </a:p>
        </p:txBody>
      </p:sp>
      <p:sp>
        <p:nvSpPr>
          <p:cNvPr id="8" name="TextBox 7">
            <a:extLst>
              <a:ext uri="{FF2B5EF4-FFF2-40B4-BE49-F238E27FC236}">
                <a16:creationId xmlns:a16="http://schemas.microsoft.com/office/drawing/2014/main" id="{38B36348-F88D-4963-962F-F87485CB5662}"/>
              </a:ext>
            </a:extLst>
          </p:cNvPr>
          <p:cNvSpPr txBox="1"/>
          <p:nvPr/>
        </p:nvSpPr>
        <p:spPr>
          <a:xfrm>
            <a:off x="10000594" y="6349722"/>
            <a:ext cx="2191406" cy="369332"/>
          </a:xfrm>
          <a:prstGeom prst="rect">
            <a:avLst/>
          </a:prstGeom>
          <a:noFill/>
        </p:spPr>
        <p:txBody>
          <a:bodyPr wrap="square">
            <a:spAutoFit/>
          </a:bodyPr>
          <a:lstStyle/>
          <a:p>
            <a:r>
              <a:rPr lang="en-CA" sz="1800" dirty="0">
                <a:solidFill>
                  <a:schemeClr val="bg1">
                    <a:lumMod val="95000"/>
                  </a:schemeClr>
                </a:solidFill>
                <a:effectLst/>
                <a:latin typeface="Arial Nova" panose="020B0504020202020204" pitchFamily="34" charset="0"/>
              </a:rPr>
              <a:t>(van Anders, 2015)</a:t>
            </a:r>
            <a:endParaRPr lang="en-CA" sz="2000" dirty="0">
              <a:solidFill>
                <a:schemeClr val="bg1">
                  <a:lumMod val="95000"/>
                </a:schemeClr>
              </a:solidFill>
              <a:effectLst/>
              <a:latin typeface="Arial Nova" panose="020B0504020202020204" pitchFamily="34" charset="0"/>
            </a:endParaRPr>
          </a:p>
        </p:txBody>
      </p:sp>
      <p:sp>
        <p:nvSpPr>
          <p:cNvPr id="2" name="TextBox 1">
            <a:extLst>
              <a:ext uri="{FF2B5EF4-FFF2-40B4-BE49-F238E27FC236}">
                <a16:creationId xmlns:a16="http://schemas.microsoft.com/office/drawing/2014/main" id="{BFCD6C5C-8124-4FCE-869E-7BFE562DC63D}"/>
              </a:ext>
            </a:extLst>
          </p:cNvPr>
          <p:cNvSpPr txBox="1"/>
          <p:nvPr/>
        </p:nvSpPr>
        <p:spPr>
          <a:xfrm>
            <a:off x="6382760" y="718456"/>
            <a:ext cx="5809240" cy="4401205"/>
          </a:xfrm>
          <a:prstGeom prst="rect">
            <a:avLst/>
          </a:prstGeom>
          <a:noFill/>
        </p:spPr>
        <p:txBody>
          <a:bodyPr wrap="square" rtlCol="0">
            <a:spAutoFit/>
          </a:bodyPr>
          <a:lstStyle/>
          <a:p>
            <a:pPr algn="ctr"/>
            <a:r>
              <a:rPr lang="en-US" sz="2400" b="1" dirty="0">
                <a:solidFill>
                  <a:schemeClr val="bg1"/>
                </a:solidFill>
                <a:latin typeface="Arial" panose="020B0604020202020204" pitchFamily="34" charset="0"/>
                <a:cs typeface="Arial" panose="020B0604020202020204" pitchFamily="34" charset="0"/>
              </a:rPr>
              <a:t>Nurturance</a:t>
            </a:r>
            <a:r>
              <a:rPr lang="en-US" sz="2400" dirty="0">
                <a:solidFill>
                  <a:schemeClr val="bg1"/>
                </a:solidFill>
                <a:latin typeface="Arial" panose="020B0604020202020204" pitchFamily="34" charset="0"/>
                <a:cs typeface="Arial" panose="020B0604020202020204" pitchFamily="34" charset="0"/>
              </a:rPr>
              <a:t> and </a:t>
            </a:r>
            <a:r>
              <a:rPr lang="en-US" sz="2400" b="1" dirty="0">
                <a:solidFill>
                  <a:schemeClr val="bg1"/>
                </a:solidFill>
                <a:latin typeface="Arial" panose="020B0604020202020204" pitchFamily="34" charset="0"/>
                <a:cs typeface="Arial" panose="020B0604020202020204" pitchFamily="34" charset="0"/>
              </a:rPr>
              <a:t>eroticism</a:t>
            </a:r>
            <a:r>
              <a:rPr lang="en-US" sz="2400" dirty="0">
                <a:solidFill>
                  <a:schemeClr val="bg1"/>
                </a:solidFill>
                <a:latin typeface="Arial" panose="020B0604020202020204" pitchFamily="34" charset="0"/>
                <a:cs typeface="Arial" panose="020B0604020202020204" pitchFamily="34" charset="0"/>
              </a:rPr>
              <a:t> are an additional parameter of sexuality; they are interwoven into partner number and gender/sex sexuality. </a:t>
            </a:r>
          </a:p>
          <a:p>
            <a:pPr algn="ctr"/>
            <a:endParaRPr lang="en-US" sz="2000" dirty="0">
              <a:solidFill>
                <a:schemeClr val="bg1"/>
              </a:solidFill>
              <a:latin typeface="Arial" panose="020B0604020202020204" pitchFamily="34" charset="0"/>
              <a:cs typeface="Arial" panose="020B0604020202020204" pitchFamily="34" charset="0"/>
            </a:endParaRPr>
          </a:p>
          <a:p>
            <a:pPr algn="ctr"/>
            <a:r>
              <a:rPr lang="en-US" sz="2400" dirty="0">
                <a:solidFill>
                  <a:schemeClr val="bg1"/>
                </a:solidFill>
                <a:latin typeface="Arial" panose="020B0604020202020204" pitchFamily="34" charset="0"/>
                <a:cs typeface="Arial" panose="020B0604020202020204" pitchFamily="34" charset="0"/>
              </a:rPr>
              <a:t>A relationship or connection with a partner can be nurturant, erotic, or both. </a:t>
            </a:r>
          </a:p>
          <a:p>
            <a:pPr algn="ctr"/>
            <a:endParaRPr lang="en-US" sz="2000" dirty="0">
              <a:solidFill>
                <a:schemeClr val="bg1"/>
              </a:solidFill>
              <a:latin typeface="Arial" panose="020B0604020202020204" pitchFamily="34" charset="0"/>
              <a:cs typeface="Arial" panose="020B0604020202020204" pitchFamily="34" charset="0"/>
            </a:endParaRPr>
          </a:p>
          <a:p>
            <a:pPr algn="ctr"/>
            <a:r>
              <a:rPr lang="en-US" sz="2400" dirty="0">
                <a:solidFill>
                  <a:schemeClr val="bg1"/>
                </a:solidFill>
                <a:latin typeface="Arial" panose="020B0604020202020204" pitchFamily="34" charset="0"/>
                <a:cs typeface="Arial" panose="020B0604020202020204" pitchFamily="34" charset="0"/>
              </a:rPr>
              <a:t>An individual can have relationships and connections that are coincident (e.g., nurturant and erotic) or branched (e.g., nurturant and non-erotic).</a:t>
            </a:r>
          </a:p>
        </p:txBody>
      </p:sp>
      <p:sp>
        <p:nvSpPr>
          <p:cNvPr id="6" name="Rectangle: Rounded Corners 5">
            <a:extLst>
              <a:ext uri="{FF2B5EF4-FFF2-40B4-BE49-F238E27FC236}">
                <a16:creationId xmlns:a16="http://schemas.microsoft.com/office/drawing/2014/main" id="{D8192370-70FD-4116-8555-6802AC5DF0A4}"/>
              </a:ext>
            </a:extLst>
          </p:cNvPr>
          <p:cNvSpPr/>
          <p:nvPr/>
        </p:nvSpPr>
        <p:spPr>
          <a:xfrm>
            <a:off x="2367454" y="1002008"/>
            <a:ext cx="3165987" cy="1114218"/>
          </a:xfrm>
          <a:prstGeom prst="roundRect">
            <a:avLst>
              <a:gd name="adj" fmla="val 50000"/>
            </a:avLst>
          </a:prstGeom>
          <a:solidFill>
            <a:srgbClr val="BB7E8C"/>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tx1"/>
                </a:solidFill>
                <a:latin typeface="Arial" panose="020B0604020202020204" pitchFamily="34" charset="0"/>
                <a:cs typeface="Arial" panose="020B0604020202020204" pitchFamily="34" charset="0"/>
              </a:rPr>
              <a:t>Nurturance</a:t>
            </a:r>
            <a:br>
              <a:rPr lang="en-US" sz="3200" dirty="0">
                <a:solidFill>
                  <a:schemeClr val="tx1"/>
                </a:solidFill>
                <a:latin typeface="Arial" panose="020B0604020202020204" pitchFamily="34" charset="0"/>
                <a:cs typeface="Arial" panose="020B0604020202020204" pitchFamily="34" charset="0"/>
              </a:rPr>
            </a:br>
            <a:r>
              <a:rPr lang="en-US" sz="1800" dirty="0">
                <a:solidFill>
                  <a:schemeClr val="tx1"/>
                </a:solidFill>
                <a:latin typeface="Arial" panose="020B0604020202020204" pitchFamily="34" charset="0"/>
                <a:cs typeface="Arial" panose="020B0604020202020204" pitchFamily="34" charset="0"/>
              </a:rPr>
              <a:t>warm, loving, support</a:t>
            </a:r>
          </a:p>
        </p:txBody>
      </p:sp>
      <p:sp>
        <p:nvSpPr>
          <p:cNvPr id="25" name="Rectangle: Rounded Corners 24">
            <a:extLst>
              <a:ext uri="{FF2B5EF4-FFF2-40B4-BE49-F238E27FC236}">
                <a16:creationId xmlns:a16="http://schemas.microsoft.com/office/drawing/2014/main" id="{1F8EF2AD-BC68-4985-9659-EFBC39AFA4FA}"/>
              </a:ext>
            </a:extLst>
          </p:cNvPr>
          <p:cNvSpPr/>
          <p:nvPr/>
        </p:nvSpPr>
        <p:spPr>
          <a:xfrm>
            <a:off x="298467" y="5374314"/>
            <a:ext cx="4871070" cy="1114354"/>
          </a:xfrm>
          <a:prstGeom prst="roundRect">
            <a:avLst>
              <a:gd name="adj" fmla="val 50000"/>
            </a:avLst>
          </a:prstGeom>
          <a:solidFill>
            <a:srgbClr val="5D7B5B"/>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dirty="0">
                <a:ln>
                  <a:noFill/>
                </a:ln>
                <a:solidFill>
                  <a:schemeClr val="tx1"/>
                </a:solidFill>
                <a:effectLst/>
                <a:uLnTx/>
                <a:uFillTx/>
                <a:latin typeface="Arial" panose="020B0604020202020204" pitchFamily="34" charset="0"/>
                <a:ea typeface="+mn-ea"/>
                <a:cs typeface="Arial" panose="020B0604020202020204" pitchFamily="34" charset="0"/>
              </a:rPr>
              <a:t>Eroticism</a:t>
            </a:r>
            <a:br>
              <a:rPr kumimoji="0" lang="en-US" sz="3600" b="0" i="0" u="none" strike="noStrike" kern="1200" cap="none" spc="0" normalizeH="0" baseline="0" noProof="0" dirty="0">
                <a:ln>
                  <a:noFill/>
                </a:ln>
                <a:solidFill>
                  <a:schemeClr val="tx1"/>
                </a:solidFill>
                <a:effectLst/>
                <a:uLnTx/>
                <a:uFillTx/>
                <a:latin typeface="Arial" panose="020B0604020202020204" pitchFamily="34" charset="0"/>
                <a:ea typeface="+mn-ea"/>
                <a:cs typeface="Arial" panose="020B0604020202020204" pitchFamily="34" charset="0"/>
              </a:rPr>
            </a:br>
            <a:r>
              <a:rPr kumimoji="0" lang="en-US" sz="2000" b="0" i="0" u="none" strike="noStrike" kern="1200" cap="none" spc="0" normalizeH="0" baseline="0" noProof="0" dirty="0">
                <a:ln>
                  <a:noFill/>
                </a:ln>
                <a:solidFill>
                  <a:schemeClr val="tx1"/>
                </a:solidFill>
                <a:effectLst/>
                <a:uLnTx/>
                <a:uFillTx/>
                <a:latin typeface="Arial" panose="020B0604020202020204" pitchFamily="34" charset="0"/>
                <a:ea typeface="+mn-ea"/>
                <a:cs typeface="Arial" panose="020B0604020202020204" pitchFamily="34" charset="0"/>
              </a:rPr>
              <a:t>tantalizing, arousing, genital pleasure</a:t>
            </a:r>
          </a:p>
        </p:txBody>
      </p:sp>
      <p:sp>
        <p:nvSpPr>
          <p:cNvPr id="28" name="Rectangle: Rounded Corners 27">
            <a:extLst>
              <a:ext uri="{FF2B5EF4-FFF2-40B4-BE49-F238E27FC236}">
                <a16:creationId xmlns:a16="http://schemas.microsoft.com/office/drawing/2014/main" id="{F36DA95A-F1D6-42B4-A0B7-484AAB5DC702}"/>
              </a:ext>
            </a:extLst>
          </p:cNvPr>
          <p:cNvSpPr/>
          <p:nvPr/>
        </p:nvSpPr>
        <p:spPr>
          <a:xfrm>
            <a:off x="3017492" y="3971868"/>
            <a:ext cx="1292644" cy="584775"/>
          </a:xfrm>
          <a:prstGeom prst="roundRect">
            <a:avLst>
              <a:gd name="adj" fmla="val 50000"/>
            </a:avLst>
          </a:prstGeom>
          <a:solidFill>
            <a:srgbClr val="97B195"/>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000" dirty="0">
                <a:solidFill>
                  <a:schemeClr val="tx1"/>
                </a:solidFill>
                <a:latin typeface="Arial" panose="020B0604020202020204" pitchFamily="34" charset="0"/>
                <a:cs typeface="Arial" panose="020B0604020202020204" pitchFamily="34" charset="0"/>
              </a:rPr>
              <a:t>W</a:t>
            </a:r>
            <a:r>
              <a:rPr kumimoji="0" lang="en-US" sz="2000" b="0" i="0" u="none" strike="noStrike" kern="1200" cap="none" spc="0" normalizeH="0" baseline="0" noProof="0" dirty="0">
                <a:ln>
                  <a:noFill/>
                </a:ln>
                <a:solidFill>
                  <a:schemeClr val="tx1"/>
                </a:solidFill>
                <a:effectLst/>
                <a:uLnTx/>
                <a:uFillTx/>
                <a:latin typeface="Arial" panose="020B0604020202020204" pitchFamily="34" charset="0"/>
                <a:ea typeface="+mn-ea"/>
                <a:cs typeface="Arial" panose="020B0604020202020204" pitchFamily="34" charset="0"/>
              </a:rPr>
              <a:t>anting</a:t>
            </a:r>
          </a:p>
        </p:txBody>
      </p:sp>
      <p:sp>
        <p:nvSpPr>
          <p:cNvPr id="29" name="Rectangle: Rounded Corners 28">
            <a:extLst>
              <a:ext uri="{FF2B5EF4-FFF2-40B4-BE49-F238E27FC236}">
                <a16:creationId xmlns:a16="http://schemas.microsoft.com/office/drawing/2014/main" id="{F870DD75-5422-43A1-B22C-675BE30F91CA}"/>
              </a:ext>
            </a:extLst>
          </p:cNvPr>
          <p:cNvSpPr/>
          <p:nvPr/>
        </p:nvSpPr>
        <p:spPr>
          <a:xfrm>
            <a:off x="4446799" y="3958115"/>
            <a:ext cx="1086642" cy="584775"/>
          </a:xfrm>
          <a:prstGeom prst="roundRect">
            <a:avLst>
              <a:gd name="adj" fmla="val 50000"/>
            </a:avLst>
          </a:prstGeom>
          <a:solidFill>
            <a:srgbClr val="97B195"/>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schemeClr val="tx1"/>
                </a:solidFill>
                <a:effectLst/>
                <a:uLnTx/>
                <a:uFillTx/>
                <a:latin typeface="Arial" panose="020B0604020202020204" pitchFamily="34" charset="0"/>
                <a:ea typeface="+mn-ea"/>
                <a:cs typeface="Arial" panose="020B0604020202020204" pitchFamily="34" charset="0"/>
              </a:rPr>
              <a:t>Liking</a:t>
            </a:r>
          </a:p>
        </p:txBody>
      </p:sp>
      <p:sp>
        <p:nvSpPr>
          <p:cNvPr id="30" name="Rectangle: Rounded Corners 29">
            <a:extLst>
              <a:ext uri="{FF2B5EF4-FFF2-40B4-BE49-F238E27FC236}">
                <a16:creationId xmlns:a16="http://schemas.microsoft.com/office/drawing/2014/main" id="{D71E0519-8A71-4F91-BEFE-E575280FEA62}"/>
              </a:ext>
            </a:extLst>
          </p:cNvPr>
          <p:cNvSpPr/>
          <p:nvPr/>
        </p:nvSpPr>
        <p:spPr>
          <a:xfrm>
            <a:off x="2160471" y="4682739"/>
            <a:ext cx="1503343" cy="552679"/>
          </a:xfrm>
          <a:prstGeom prst="roundRect">
            <a:avLst>
              <a:gd name="adj" fmla="val 50000"/>
            </a:avLst>
          </a:prstGeom>
          <a:solidFill>
            <a:srgbClr val="97B195"/>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schemeClr val="tx1"/>
                </a:solidFill>
                <a:effectLst/>
                <a:uLnTx/>
                <a:uFillTx/>
                <a:latin typeface="Arial" panose="020B0604020202020204" pitchFamily="34" charset="0"/>
                <a:ea typeface="+mn-ea"/>
                <a:cs typeface="Arial" panose="020B0604020202020204" pitchFamily="34" charset="0"/>
              </a:rPr>
              <a:t>Heart rate</a:t>
            </a:r>
          </a:p>
        </p:txBody>
      </p:sp>
      <p:sp>
        <p:nvSpPr>
          <p:cNvPr id="31" name="Rectangle: Rounded Corners 30">
            <a:extLst>
              <a:ext uri="{FF2B5EF4-FFF2-40B4-BE49-F238E27FC236}">
                <a16:creationId xmlns:a16="http://schemas.microsoft.com/office/drawing/2014/main" id="{3C9F47D9-7ACA-40EB-9D36-D10D3EC57457}"/>
              </a:ext>
            </a:extLst>
          </p:cNvPr>
          <p:cNvSpPr/>
          <p:nvPr/>
        </p:nvSpPr>
        <p:spPr>
          <a:xfrm>
            <a:off x="3822418" y="4650643"/>
            <a:ext cx="1292644" cy="584775"/>
          </a:xfrm>
          <a:prstGeom prst="roundRect">
            <a:avLst>
              <a:gd name="adj" fmla="val 50000"/>
            </a:avLst>
          </a:prstGeom>
          <a:solidFill>
            <a:srgbClr val="97B195"/>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schemeClr val="tx1"/>
                </a:solidFill>
                <a:effectLst/>
                <a:uLnTx/>
                <a:uFillTx/>
                <a:latin typeface="Arial" panose="020B0604020202020204" pitchFamily="34" charset="0"/>
                <a:ea typeface="+mn-ea"/>
                <a:cs typeface="Arial" panose="020B0604020202020204" pitchFamily="34" charset="0"/>
              </a:rPr>
              <a:t>Orgasm</a:t>
            </a:r>
          </a:p>
        </p:txBody>
      </p:sp>
      <p:sp>
        <p:nvSpPr>
          <p:cNvPr id="32" name="Rectangle: Rounded Corners 31">
            <a:extLst>
              <a:ext uri="{FF2B5EF4-FFF2-40B4-BE49-F238E27FC236}">
                <a16:creationId xmlns:a16="http://schemas.microsoft.com/office/drawing/2014/main" id="{A6E2E077-F685-491E-8BFE-A522EBB87971}"/>
              </a:ext>
            </a:extLst>
          </p:cNvPr>
          <p:cNvSpPr/>
          <p:nvPr/>
        </p:nvSpPr>
        <p:spPr>
          <a:xfrm>
            <a:off x="3070746" y="2274217"/>
            <a:ext cx="1503343" cy="552679"/>
          </a:xfrm>
          <a:prstGeom prst="roundRect">
            <a:avLst>
              <a:gd name="adj" fmla="val 50000"/>
            </a:avLst>
          </a:prstGeom>
          <a:solidFill>
            <a:srgbClr val="D7B3BC"/>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schemeClr val="tx1"/>
                </a:solidFill>
                <a:effectLst/>
                <a:uLnTx/>
                <a:uFillTx/>
                <a:latin typeface="Arial" panose="020B0604020202020204" pitchFamily="34" charset="0"/>
                <a:ea typeface="+mn-ea"/>
                <a:cs typeface="Arial" panose="020B0604020202020204" pitchFamily="34" charset="0"/>
              </a:rPr>
              <a:t>Intimacy</a:t>
            </a:r>
          </a:p>
        </p:txBody>
      </p:sp>
      <p:sp>
        <p:nvSpPr>
          <p:cNvPr id="33" name="Rectangle: Rounded Corners 32">
            <a:extLst>
              <a:ext uri="{FF2B5EF4-FFF2-40B4-BE49-F238E27FC236}">
                <a16:creationId xmlns:a16="http://schemas.microsoft.com/office/drawing/2014/main" id="{B472E9E5-09D8-4960-861A-5B0C9CBD06EE}"/>
              </a:ext>
            </a:extLst>
          </p:cNvPr>
          <p:cNvSpPr/>
          <p:nvPr/>
        </p:nvSpPr>
        <p:spPr>
          <a:xfrm>
            <a:off x="2272448" y="2993735"/>
            <a:ext cx="1611269" cy="552679"/>
          </a:xfrm>
          <a:prstGeom prst="roundRect">
            <a:avLst>
              <a:gd name="adj" fmla="val 50000"/>
            </a:avLst>
          </a:prstGeom>
          <a:solidFill>
            <a:srgbClr val="D7B3BC"/>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schemeClr val="tx1"/>
                </a:solidFill>
                <a:effectLst/>
                <a:uLnTx/>
                <a:uFillTx/>
                <a:latin typeface="Arial" panose="020B0604020202020204" pitchFamily="34" charset="0"/>
                <a:ea typeface="+mn-ea"/>
                <a:cs typeface="Arial" panose="020B0604020202020204" pitchFamily="34" charset="0"/>
              </a:rPr>
              <a:t>Closeness</a:t>
            </a:r>
          </a:p>
        </p:txBody>
      </p:sp>
      <p:sp>
        <p:nvSpPr>
          <p:cNvPr id="34" name="Rectangle: Rounded Corners 33">
            <a:extLst>
              <a:ext uri="{FF2B5EF4-FFF2-40B4-BE49-F238E27FC236}">
                <a16:creationId xmlns:a16="http://schemas.microsoft.com/office/drawing/2014/main" id="{43D0A8F3-49B6-4DF4-9AEC-FCCEDF354317}"/>
              </a:ext>
            </a:extLst>
          </p:cNvPr>
          <p:cNvSpPr/>
          <p:nvPr/>
        </p:nvSpPr>
        <p:spPr>
          <a:xfrm>
            <a:off x="298467" y="2995854"/>
            <a:ext cx="1863359" cy="552679"/>
          </a:xfrm>
          <a:prstGeom prst="roundRect">
            <a:avLst>
              <a:gd name="adj" fmla="val 50000"/>
            </a:avLst>
          </a:prstGeom>
          <a:solidFill>
            <a:srgbClr val="D7B3BC"/>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schemeClr val="tx1"/>
                </a:solidFill>
                <a:effectLst/>
                <a:uLnTx/>
                <a:uFillTx/>
                <a:latin typeface="Arial" panose="020B0604020202020204" pitchFamily="34" charset="0"/>
                <a:ea typeface="+mn-ea"/>
                <a:cs typeface="Arial" panose="020B0604020202020204" pitchFamily="34" charset="0"/>
              </a:rPr>
              <a:t>Commitment</a:t>
            </a:r>
          </a:p>
        </p:txBody>
      </p:sp>
      <p:sp>
        <p:nvSpPr>
          <p:cNvPr id="35" name="Rectangle: Rounded Corners 34">
            <a:extLst>
              <a:ext uri="{FF2B5EF4-FFF2-40B4-BE49-F238E27FC236}">
                <a16:creationId xmlns:a16="http://schemas.microsoft.com/office/drawing/2014/main" id="{86EB2335-9284-4901-8688-BEE757ED1F66}"/>
              </a:ext>
            </a:extLst>
          </p:cNvPr>
          <p:cNvSpPr/>
          <p:nvPr/>
        </p:nvSpPr>
        <p:spPr>
          <a:xfrm>
            <a:off x="1240847" y="2274216"/>
            <a:ext cx="1756499" cy="552679"/>
          </a:xfrm>
          <a:prstGeom prst="roundRect">
            <a:avLst>
              <a:gd name="adj" fmla="val 50000"/>
            </a:avLst>
          </a:prstGeom>
          <a:solidFill>
            <a:srgbClr val="D7B3BC"/>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schemeClr val="tx1"/>
                </a:solidFill>
                <a:effectLst/>
                <a:uLnTx/>
                <a:uFillTx/>
                <a:latin typeface="Arial" panose="020B0604020202020204" pitchFamily="34" charset="0"/>
                <a:ea typeface="+mn-ea"/>
                <a:cs typeface="Arial" panose="020B0604020202020204" pitchFamily="34" charset="0"/>
              </a:rPr>
              <a:t>Connection</a:t>
            </a:r>
          </a:p>
        </p:txBody>
      </p:sp>
      <p:pic>
        <p:nvPicPr>
          <p:cNvPr id="16" name="Picture 15" descr="Diagram&#10;&#10;Description automatically generated">
            <a:extLst>
              <a:ext uri="{FF2B5EF4-FFF2-40B4-BE49-F238E27FC236}">
                <a16:creationId xmlns:a16="http://schemas.microsoft.com/office/drawing/2014/main" id="{CA1BFD1C-DEC1-4DDF-9296-BF638F338F19}"/>
              </a:ext>
            </a:extLst>
          </p:cNvPr>
          <p:cNvPicPr>
            <a:picLocks noChangeAspect="1"/>
          </p:cNvPicPr>
          <p:nvPr/>
        </p:nvPicPr>
        <p:blipFill rotWithShape="1">
          <a:blip r:embed="rId2">
            <a:extLst>
              <a:ext uri="{28A0092B-C50C-407E-A947-70E740481C1C}">
                <a14:useLocalDpi xmlns:a14="http://schemas.microsoft.com/office/drawing/2010/main" val="0"/>
              </a:ext>
            </a:extLst>
          </a:blip>
          <a:srcRect l="11083" r="9135" b="18065"/>
          <a:stretch/>
        </p:blipFill>
        <p:spPr>
          <a:xfrm>
            <a:off x="11356258" y="30298"/>
            <a:ext cx="835742" cy="768889"/>
          </a:xfrm>
          <a:prstGeom prst="rect">
            <a:avLst/>
          </a:prstGeom>
        </p:spPr>
      </p:pic>
    </p:spTree>
    <p:extLst>
      <p:ext uri="{BB962C8B-B14F-4D97-AF65-F5344CB8AC3E}">
        <p14:creationId xmlns:p14="http://schemas.microsoft.com/office/powerpoint/2010/main" val="53598105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0099CC"/>
        </a:solidFill>
        <a:effectLst/>
      </p:bgPr>
    </p:bg>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41E2B2A6-2A74-434D-ADF6-BFE7EF33089D}"/>
              </a:ext>
            </a:extLst>
          </p:cNvPr>
          <p:cNvSpPr/>
          <p:nvPr/>
        </p:nvSpPr>
        <p:spPr>
          <a:xfrm>
            <a:off x="4975123" y="0"/>
            <a:ext cx="7216877" cy="68580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8" name="TextBox 7">
            <a:extLst>
              <a:ext uri="{FF2B5EF4-FFF2-40B4-BE49-F238E27FC236}">
                <a16:creationId xmlns:a16="http://schemas.microsoft.com/office/drawing/2014/main" id="{38B36348-F88D-4963-962F-F87485CB5662}"/>
              </a:ext>
            </a:extLst>
          </p:cNvPr>
          <p:cNvSpPr txBox="1"/>
          <p:nvPr/>
        </p:nvSpPr>
        <p:spPr>
          <a:xfrm>
            <a:off x="10000594" y="6384496"/>
            <a:ext cx="2191406" cy="369332"/>
          </a:xfrm>
          <a:prstGeom prst="rect">
            <a:avLst/>
          </a:prstGeom>
          <a:noFill/>
        </p:spPr>
        <p:txBody>
          <a:bodyPr wrap="square">
            <a:spAutoFit/>
          </a:bodyPr>
          <a:lstStyle/>
          <a:p>
            <a:r>
              <a:rPr lang="en-CA" sz="1800" dirty="0">
                <a:solidFill>
                  <a:srgbClr val="0099CC"/>
                </a:solidFill>
                <a:effectLst/>
                <a:latin typeface="Arial Nova" panose="020B0504020202020204" pitchFamily="34" charset="0"/>
              </a:rPr>
              <a:t>(van Anders, 2015)</a:t>
            </a:r>
            <a:endParaRPr lang="en-CA" sz="2000" dirty="0">
              <a:solidFill>
                <a:srgbClr val="0099CC"/>
              </a:solidFill>
              <a:effectLst/>
              <a:latin typeface="Arial Nova" panose="020B0504020202020204" pitchFamily="34" charset="0"/>
            </a:endParaRPr>
          </a:p>
        </p:txBody>
      </p:sp>
      <p:sp>
        <p:nvSpPr>
          <p:cNvPr id="2" name="TextBox 1">
            <a:extLst>
              <a:ext uri="{FF2B5EF4-FFF2-40B4-BE49-F238E27FC236}">
                <a16:creationId xmlns:a16="http://schemas.microsoft.com/office/drawing/2014/main" id="{E2260163-AB91-42FE-8252-E9493A216B09}"/>
              </a:ext>
            </a:extLst>
          </p:cNvPr>
          <p:cNvSpPr txBox="1"/>
          <p:nvPr/>
        </p:nvSpPr>
        <p:spPr>
          <a:xfrm>
            <a:off x="218169" y="506799"/>
            <a:ext cx="4744095" cy="584775"/>
          </a:xfrm>
          <a:prstGeom prst="rect">
            <a:avLst/>
          </a:prstGeom>
          <a:noFill/>
        </p:spPr>
        <p:txBody>
          <a:bodyPr wrap="square" rtlCol="0">
            <a:spAutoFit/>
          </a:bodyPr>
          <a:lstStyle/>
          <a:p>
            <a:r>
              <a:rPr lang="en-CA" sz="3200" dirty="0">
                <a:solidFill>
                  <a:schemeClr val="bg1"/>
                </a:solidFill>
                <a:latin typeface="Arial Black" panose="020B0A04020102020204" pitchFamily="34" charset="0"/>
              </a:rPr>
              <a:t>Not One, But Many</a:t>
            </a:r>
          </a:p>
        </p:txBody>
      </p:sp>
      <p:sp>
        <p:nvSpPr>
          <p:cNvPr id="31" name="TextBox 30">
            <a:extLst>
              <a:ext uri="{FF2B5EF4-FFF2-40B4-BE49-F238E27FC236}">
                <a16:creationId xmlns:a16="http://schemas.microsoft.com/office/drawing/2014/main" id="{59AA2A61-18AE-49E0-BD90-943170D7BFF7}"/>
              </a:ext>
            </a:extLst>
          </p:cNvPr>
          <p:cNvSpPr txBox="1"/>
          <p:nvPr/>
        </p:nvSpPr>
        <p:spPr>
          <a:xfrm>
            <a:off x="183417" y="1121517"/>
            <a:ext cx="4744095" cy="5262979"/>
          </a:xfrm>
          <a:prstGeom prst="rect">
            <a:avLst/>
          </a:prstGeom>
          <a:noFill/>
        </p:spPr>
        <p:txBody>
          <a:bodyPr wrap="square">
            <a:spAutoFit/>
          </a:bodyPr>
          <a:lstStyle/>
          <a:p>
            <a:pPr algn="ctr">
              <a:defRPr/>
            </a:pPr>
            <a:r>
              <a:rPr lang="en-CA" sz="2400" dirty="0">
                <a:solidFill>
                  <a:schemeClr val="bg1"/>
                </a:solidFill>
                <a:latin typeface="Arial" panose="020B0604020202020204" pitchFamily="34" charset="0"/>
                <a:cs typeface="Arial" panose="020B0604020202020204" pitchFamily="34" charset="0"/>
              </a:rPr>
              <a:t>People can map their location onto each sexual parameter </a:t>
            </a:r>
            <a:br>
              <a:rPr lang="en-CA" sz="2400" dirty="0">
                <a:solidFill>
                  <a:schemeClr val="bg1"/>
                </a:solidFill>
                <a:latin typeface="Arial" panose="020B0604020202020204" pitchFamily="34" charset="0"/>
                <a:cs typeface="Arial" panose="020B0604020202020204" pitchFamily="34" charset="0"/>
              </a:rPr>
            </a:br>
            <a:r>
              <a:rPr lang="en-CA" sz="2400" dirty="0">
                <a:solidFill>
                  <a:schemeClr val="bg1"/>
                </a:solidFill>
                <a:latin typeface="Arial" panose="020B0604020202020204" pitchFamily="34" charset="0"/>
                <a:cs typeface="Arial" panose="020B0604020202020204" pitchFamily="34" charset="0"/>
              </a:rPr>
              <a:t>using a special </a:t>
            </a:r>
            <a:r>
              <a:rPr lang="en-CA" sz="2400" b="1" dirty="0" err="1">
                <a:solidFill>
                  <a:schemeClr val="bg1"/>
                </a:solidFill>
                <a:latin typeface="Arial" panose="020B0604020202020204" pitchFamily="34" charset="0"/>
                <a:cs typeface="Arial" panose="020B0604020202020204" pitchFamily="34" charset="0"/>
              </a:rPr>
              <a:t>SCT</a:t>
            </a:r>
            <a:r>
              <a:rPr lang="en-CA" sz="2400" b="1" dirty="0">
                <a:solidFill>
                  <a:schemeClr val="bg1"/>
                </a:solidFill>
                <a:latin typeface="Arial" panose="020B0604020202020204" pitchFamily="34" charset="0"/>
                <a:cs typeface="Arial" panose="020B0604020202020204" pitchFamily="34" charset="0"/>
              </a:rPr>
              <a:t> diagram</a:t>
            </a:r>
            <a:r>
              <a:rPr lang="en-CA" sz="2400" dirty="0">
                <a:solidFill>
                  <a:schemeClr val="bg1"/>
                </a:solidFill>
                <a:latin typeface="Arial" panose="020B0604020202020204" pitchFamily="34" charset="0"/>
                <a:cs typeface="Arial" panose="020B0604020202020204" pitchFamily="34" charset="0"/>
              </a:rPr>
              <a:t>.</a:t>
            </a:r>
          </a:p>
          <a:p>
            <a:pPr algn="ctr">
              <a:defRPr/>
            </a:pPr>
            <a:endParaRPr kumimoji="0" lang="en-CA" sz="2400" b="0" i="0" u="none" strike="noStrike" kern="1200" cap="none" spc="0" normalizeH="0" baseline="0" noProof="0" dirty="0">
              <a:ln>
                <a:noFill/>
              </a:ln>
              <a:solidFill>
                <a:schemeClr val="bg1"/>
              </a:solidFill>
              <a:effectLst/>
              <a:uLnTx/>
              <a:uFillTx/>
              <a:latin typeface="Arial" panose="020B0604020202020204" pitchFamily="34" charset="0"/>
              <a:ea typeface="+mn-ea"/>
              <a:cs typeface="Arial" panose="020B0604020202020204" pitchFamily="34" charset="0"/>
            </a:endParaRPr>
          </a:p>
          <a:p>
            <a:pPr algn="ctr">
              <a:defRPr/>
            </a:pPr>
            <a:r>
              <a:rPr lang="en-CA" sz="2400" dirty="0">
                <a:solidFill>
                  <a:schemeClr val="bg1"/>
                </a:solidFill>
                <a:latin typeface="Arial" panose="020B0604020202020204" pitchFamily="34" charset="0"/>
                <a:cs typeface="Arial" panose="020B0604020202020204" pitchFamily="34" charset="0"/>
              </a:rPr>
              <a:t>People can mark their locations with a dot, many dots, outlined areas, blobs, or however makes sense to best represent themselves. They can write text on it too.</a:t>
            </a:r>
          </a:p>
          <a:p>
            <a:pPr algn="ctr">
              <a:defRPr/>
            </a:pPr>
            <a:endParaRPr lang="en-CA" sz="2400" dirty="0">
              <a:solidFill>
                <a:schemeClr val="bg1"/>
              </a:solidFill>
              <a:latin typeface="Arial" panose="020B0604020202020204" pitchFamily="34" charset="0"/>
              <a:cs typeface="Arial" panose="020B0604020202020204" pitchFamily="34" charset="0"/>
            </a:endParaRPr>
          </a:p>
          <a:p>
            <a:pPr algn="ctr">
              <a:defRPr/>
            </a:pPr>
            <a:r>
              <a:rPr lang="en-CA" sz="2400" dirty="0">
                <a:solidFill>
                  <a:schemeClr val="bg1"/>
                </a:solidFill>
                <a:latin typeface="Arial" panose="020B0604020202020204" pitchFamily="34" charset="0"/>
                <a:cs typeface="Arial" panose="020B0604020202020204" pitchFamily="34" charset="0"/>
              </a:rPr>
              <a:t>And, people can locate their statuses/behaviours and/or orientations.</a:t>
            </a:r>
          </a:p>
        </p:txBody>
      </p:sp>
      <p:pic>
        <p:nvPicPr>
          <p:cNvPr id="33" name="Picture 4">
            <a:extLst>
              <a:ext uri="{FF2B5EF4-FFF2-40B4-BE49-F238E27FC236}">
                <a16:creationId xmlns:a16="http://schemas.microsoft.com/office/drawing/2014/main" id="{CE6A438E-4961-4BF2-A73E-51BFAD8E5CF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026461" y="3992447"/>
            <a:ext cx="4119232" cy="2865553"/>
          </a:xfrm>
          <a:prstGeom prst="rect">
            <a:avLst/>
          </a:prstGeom>
          <a:noFill/>
          <a:extLst>
            <a:ext uri="{909E8E84-426E-40DD-AFC4-6F175D3DCCD1}">
              <a14:hiddenFill xmlns:a14="http://schemas.microsoft.com/office/drawing/2010/main">
                <a:solidFill>
                  <a:srgbClr val="FFFFFF"/>
                </a:solidFill>
              </a14:hiddenFill>
            </a:ext>
          </a:extLst>
        </p:spPr>
      </p:pic>
      <p:pic>
        <p:nvPicPr>
          <p:cNvPr id="34" name="Picture 2">
            <a:extLst>
              <a:ext uri="{FF2B5EF4-FFF2-40B4-BE49-F238E27FC236}">
                <a16:creationId xmlns:a16="http://schemas.microsoft.com/office/drawing/2014/main" id="{759E654A-5DD0-4DC5-9203-73D53F3F6CD8}"/>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8467" b="10582"/>
          <a:stretch/>
        </p:blipFill>
        <p:spPr bwMode="auto">
          <a:xfrm>
            <a:off x="5000840" y="158145"/>
            <a:ext cx="3644936" cy="2622812"/>
          </a:xfrm>
          <a:prstGeom prst="rect">
            <a:avLst/>
          </a:prstGeom>
          <a:noFill/>
          <a:extLst>
            <a:ext uri="{909E8E84-426E-40DD-AFC4-6F175D3DCCD1}">
              <a14:hiddenFill xmlns:a14="http://schemas.microsoft.com/office/drawing/2010/main">
                <a:solidFill>
                  <a:srgbClr val="FFFFFF"/>
                </a:solidFill>
              </a14:hiddenFill>
            </a:ext>
          </a:extLst>
        </p:spPr>
      </p:pic>
      <p:pic>
        <p:nvPicPr>
          <p:cNvPr id="35" name="Picture 4">
            <a:extLst>
              <a:ext uri="{FF2B5EF4-FFF2-40B4-BE49-F238E27FC236}">
                <a16:creationId xmlns:a16="http://schemas.microsoft.com/office/drawing/2014/main" id="{66C52C97-E652-46E2-95E6-34D3A6FD8F98}"/>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4700" t="3085" r="7127" b="5312"/>
          <a:stretch/>
        </p:blipFill>
        <p:spPr bwMode="auto">
          <a:xfrm>
            <a:off x="8329555" y="1469551"/>
            <a:ext cx="3567618" cy="2823865"/>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8" descr="Diagram&#10;&#10;Description automatically generated">
            <a:extLst>
              <a:ext uri="{FF2B5EF4-FFF2-40B4-BE49-F238E27FC236}">
                <a16:creationId xmlns:a16="http://schemas.microsoft.com/office/drawing/2014/main" id="{1DAC44C3-176B-4463-B0E3-86B0209DB98B}"/>
              </a:ext>
            </a:extLst>
          </p:cNvPr>
          <p:cNvPicPr>
            <a:picLocks noChangeAspect="1"/>
          </p:cNvPicPr>
          <p:nvPr/>
        </p:nvPicPr>
        <p:blipFill rotWithShape="1">
          <a:blip r:embed="rId5">
            <a:extLst>
              <a:ext uri="{28A0092B-C50C-407E-A947-70E740481C1C}">
                <a14:useLocalDpi xmlns:a14="http://schemas.microsoft.com/office/drawing/2010/main" val="0"/>
              </a:ext>
            </a:extLst>
          </a:blip>
          <a:srcRect l="11083" r="9135" b="18065"/>
          <a:stretch/>
        </p:blipFill>
        <p:spPr>
          <a:xfrm>
            <a:off x="11356258" y="30298"/>
            <a:ext cx="835742" cy="768889"/>
          </a:xfrm>
          <a:prstGeom prst="rect">
            <a:avLst/>
          </a:prstGeom>
        </p:spPr>
      </p:pic>
    </p:spTree>
    <p:extLst>
      <p:ext uri="{BB962C8B-B14F-4D97-AF65-F5344CB8AC3E}">
        <p14:creationId xmlns:p14="http://schemas.microsoft.com/office/powerpoint/2010/main" val="404690202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0099CC"/>
        </a:solidFill>
        <a:effectLst/>
      </p:bgPr>
    </p:bg>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50F92A55-9CB2-46F2-8B93-9A4F52225659}"/>
              </a:ext>
            </a:extLst>
          </p:cNvPr>
          <p:cNvSpPr/>
          <p:nvPr/>
        </p:nvSpPr>
        <p:spPr>
          <a:xfrm>
            <a:off x="0" y="3318100"/>
            <a:ext cx="12192000" cy="355271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pic>
        <p:nvPicPr>
          <p:cNvPr id="25" name="Picture 24" descr="A picture containing dark&#10;&#10;Description automatically generated">
            <a:extLst>
              <a:ext uri="{FF2B5EF4-FFF2-40B4-BE49-F238E27FC236}">
                <a16:creationId xmlns:a16="http://schemas.microsoft.com/office/drawing/2014/main" id="{2531B3F1-53F5-45A6-A2AD-91E16F75CF7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3377982"/>
            <a:ext cx="4871071" cy="3301432"/>
          </a:xfrm>
          <a:prstGeom prst="rect">
            <a:avLst/>
          </a:prstGeom>
        </p:spPr>
      </p:pic>
      <p:pic>
        <p:nvPicPr>
          <p:cNvPr id="23" name="Picture 22" descr="A picture containing text&#10;&#10;Description automatically generated">
            <a:extLst>
              <a:ext uri="{FF2B5EF4-FFF2-40B4-BE49-F238E27FC236}">
                <a16:creationId xmlns:a16="http://schemas.microsoft.com/office/drawing/2014/main" id="{316509D6-2D6F-4B1B-A487-EFA283B5C0CE}"/>
              </a:ext>
            </a:extLst>
          </p:cNvPr>
          <p:cNvPicPr>
            <a:picLocks noChangeAspect="1"/>
          </p:cNvPicPr>
          <p:nvPr/>
        </p:nvPicPr>
        <p:blipFill rotWithShape="1">
          <a:blip r:embed="rId3"/>
          <a:srcRect l="40325" t="3688" r="43547" b="49918"/>
          <a:stretch/>
        </p:blipFill>
        <p:spPr>
          <a:xfrm flipH="1">
            <a:off x="10478417" y="3377982"/>
            <a:ext cx="1478604" cy="2199112"/>
          </a:xfrm>
          <a:prstGeom prst="rect">
            <a:avLst/>
          </a:prstGeom>
        </p:spPr>
      </p:pic>
      <p:pic>
        <p:nvPicPr>
          <p:cNvPr id="17" name="Picture 16" descr="A picture containing text, vector graphics&#10;&#10;Description automatically generated">
            <a:extLst>
              <a:ext uri="{FF2B5EF4-FFF2-40B4-BE49-F238E27FC236}">
                <a16:creationId xmlns:a16="http://schemas.microsoft.com/office/drawing/2014/main" id="{802BBCE0-FBE9-4E7D-92FE-618A183BFEB9}"/>
              </a:ext>
            </a:extLst>
          </p:cNvPr>
          <p:cNvPicPr>
            <a:picLocks noChangeAspect="1"/>
          </p:cNvPicPr>
          <p:nvPr/>
        </p:nvPicPr>
        <p:blipFill rotWithShape="1">
          <a:blip r:embed="rId4"/>
          <a:srcRect l="17671" t="46678" r="64369" b="7322"/>
          <a:stretch/>
        </p:blipFill>
        <p:spPr>
          <a:xfrm>
            <a:off x="115955" y="981534"/>
            <a:ext cx="1639615" cy="2110329"/>
          </a:xfrm>
          <a:prstGeom prst="rect">
            <a:avLst/>
          </a:prstGeom>
        </p:spPr>
      </p:pic>
      <p:sp>
        <p:nvSpPr>
          <p:cNvPr id="50" name="Speech Bubble: Rectangle with Corners Rounded 49">
            <a:extLst>
              <a:ext uri="{FF2B5EF4-FFF2-40B4-BE49-F238E27FC236}">
                <a16:creationId xmlns:a16="http://schemas.microsoft.com/office/drawing/2014/main" id="{0629F2D2-457B-4BAF-AC22-939D988AD6DF}"/>
              </a:ext>
            </a:extLst>
          </p:cNvPr>
          <p:cNvSpPr/>
          <p:nvPr/>
        </p:nvSpPr>
        <p:spPr>
          <a:xfrm>
            <a:off x="2118925" y="864444"/>
            <a:ext cx="4212253" cy="1483950"/>
          </a:xfrm>
          <a:prstGeom prst="wedgeRoundRectCallout">
            <a:avLst>
              <a:gd name="adj1" fmla="val -68377"/>
              <a:gd name="adj2" fmla="val 16273"/>
              <a:gd name="adj3" fmla="val 16667"/>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2000" dirty="0">
                <a:solidFill>
                  <a:schemeClr val="tx1"/>
                </a:solidFill>
                <a:latin typeface="Arial" panose="020B0604020202020204" pitchFamily="34" charset="0"/>
                <a:cs typeface="Arial" panose="020B0604020202020204" pitchFamily="34" charset="0"/>
              </a:rPr>
              <a:t>I’m attracted to women, so I’m going to put a dot on women.</a:t>
            </a:r>
          </a:p>
        </p:txBody>
      </p:sp>
      <p:sp>
        <p:nvSpPr>
          <p:cNvPr id="3" name="TextBox 2">
            <a:extLst>
              <a:ext uri="{FF2B5EF4-FFF2-40B4-BE49-F238E27FC236}">
                <a16:creationId xmlns:a16="http://schemas.microsoft.com/office/drawing/2014/main" id="{182D892C-AE11-4679-8309-88689B5950B0}"/>
              </a:ext>
            </a:extLst>
          </p:cNvPr>
          <p:cNvSpPr txBox="1"/>
          <p:nvPr/>
        </p:nvSpPr>
        <p:spPr>
          <a:xfrm>
            <a:off x="359379" y="277567"/>
            <a:ext cx="5371983" cy="461665"/>
          </a:xfrm>
          <a:prstGeom prst="rect">
            <a:avLst/>
          </a:prstGeom>
          <a:noFill/>
        </p:spPr>
        <p:txBody>
          <a:bodyPr wrap="none" rtlCol="0">
            <a:spAutoFit/>
          </a:bodyPr>
          <a:lstStyle/>
          <a:p>
            <a:pPr algn="ctr"/>
            <a:r>
              <a:rPr lang="en-CA" sz="2400" dirty="0">
                <a:solidFill>
                  <a:schemeClr val="bg1"/>
                </a:solidFill>
                <a:latin typeface="Arial" panose="020B0604020202020204" pitchFamily="34" charset="0"/>
                <a:cs typeface="Arial" panose="020B0604020202020204" pitchFamily="34" charset="0"/>
              </a:rPr>
              <a:t>The outside ring represents the binary</a:t>
            </a:r>
          </a:p>
        </p:txBody>
      </p:sp>
      <p:sp>
        <p:nvSpPr>
          <p:cNvPr id="14" name="Speech Bubble: Rectangle with Corners Rounded 13">
            <a:extLst>
              <a:ext uri="{FF2B5EF4-FFF2-40B4-BE49-F238E27FC236}">
                <a16:creationId xmlns:a16="http://schemas.microsoft.com/office/drawing/2014/main" id="{AC4DFAAD-8D84-4EC1-A899-AAB1750BB538}"/>
              </a:ext>
            </a:extLst>
          </p:cNvPr>
          <p:cNvSpPr/>
          <p:nvPr/>
        </p:nvSpPr>
        <p:spPr>
          <a:xfrm>
            <a:off x="4798431" y="3429000"/>
            <a:ext cx="5011491" cy="1991343"/>
          </a:xfrm>
          <a:prstGeom prst="wedgeRoundRectCallout">
            <a:avLst>
              <a:gd name="adj1" fmla="val 64728"/>
              <a:gd name="adj2" fmla="val -8158"/>
              <a:gd name="adj3" fmla="val 16667"/>
            </a:avLst>
          </a:prstGeom>
          <a:solidFill>
            <a:srgbClr val="0099CC"/>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CA" sz="2000" dirty="0">
                <a:solidFill>
                  <a:schemeClr val="tx1"/>
                </a:solidFill>
                <a:latin typeface="Arial"/>
                <a:cs typeface="Arial"/>
              </a:rPr>
              <a:t>I’m also attracted to women, but I’m interested in women who have characteristics people associate more with men, like being muscular. I’m going to shade the challenge area beside woman to reflect that.</a:t>
            </a:r>
          </a:p>
        </p:txBody>
      </p:sp>
      <p:sp>
        <p:nvSpPr>
          <p:cNvPr id="18" name="TextBox 17">
            <a:extLst>
              <a:ext uri="{FF2B5EF4-FFF2-40B4-BE49-F238E27FC236}">
                <a16:creationId xmlns:a16="http://schemas.microsoft.com/office/drawing/2014/main" id="{E0DF9139-0442-40A6-94D8-1C156ACE2560}"/>
              </a:ext>
            </a:extLst>
          </p:cNvPr>
          <p:cNvSpPr txBox="1"/>
          <p:nvPr/>
        </p:nvSpPr>
        <p:spPr>
          <a:xfrm>
            <a:off x="10086622" y="6467214"/>
            <a:ext cx="2191406" cy="369332"/>
          </a:xfrm>
          <a:prstGeom prst="rect">
            <a:avLst/>
          </a:prstGeom>
          <a:noFill/>
        </p:spPr>
        <p:txBody>
          <a:bodyPr wrap="square">
            <a:spAutoFit/>
          </a:bodyPr>
          <a:lstStyle/>
          <a:p>
            <a:r>
              <a:rPr lang="en-CA" sz="1800" dirty="0">
                <a:solidFill>
                  <a:srgbClr val="0099CC"/>
                </a:solidFill>
                <a:effectLst/>
                <a:latin typeface="Arial Nova" panose="020B0504020202020204" pitchFamily="34" charset="0"/>
              </a:rPr>
              <a:t>(van Anders, 2015)</a:t>
            </a:r>
            <a:endParaRPr lang="en-CA" sz="2000" dirty="0">
              <a:solidFill>
                <a:srgbClr val="0099CC"/>
              </a:solidFill>
              <a:effectLst/>
              <a:latin typeface="Arial Nova" panose="020B0504020202020204" pitchFamily="34" charset="0"/>
            </a:endParaRPr>
          </a:p>
        </p:txBody>
      </p:sp>
      <p:sp>
        <p:nvSpPr>
          <p:cNvPr id="9" name="TextBox 8">
            <a:extLst>
              <a:ext uri="{FF2B5EF4-FFF2-40B4-BE49-F238E27FC236}">
                <a16:creationId xmlns:a16="http://schemas.microsoft.com/office/drawing/2014/main" id="{80958E11-638C-4B4A-A5E1-129A71096370}"/>
              </a:ext>
            </a:extLst>
          </p:cNvPr>
          <p:cNvSpPr txBox="1"/>
          <p:nvPr/>
        </p:nvSpPr>
        <p:spPr>
          <a:xfrm>
            <a:off x="3509930" y="5497506"/>
            <a:ext cx="8261131" cy="1200329"/>
          </a:xfrm>
          <a:prstGeom prst="rect">
            <a:avLst/>
          </a:prstGeom>
          <a:noFill/>
        </p:spPr>
        <p:txBody>
          <a:bodyPr wrap="square" lIns="91440" tIns="45720" rIns="91440" bIns="45720" anchor="t">
            <a:spAutoFit/>
          </a:bodyPr>
          <a:lstStyle/>
          <a:p>
            <a:pPr algn="ctr"/>
            <a:r>
              <a:rPr lang="en-US" sz="2400" dirty="0">
                <a:solidFill>
                  <a:srgbClr val="0099CC"/>
                </a:solidFill>
                <a:latin typeface="Arial"/>
                <a:cs typeface="Arial"/>
              </a:rPr>
              <a:t>The dotted line shows the challenge area. Inside this area represents people who consciously and/or are seen to challenge traditional ideas or norms.</a:t>
            </a:r>
            <a:endParaRPr lang="en-CA" sz="2400" dirty="0">
              <a:solidFill>
                <a:srgbClr val="0099CC"/>
              </a:solidFill>
              <a:latin typeface="Arial" panose="020B0604020202020204" pitchFamily="34" charset="0"/>
              <a:cs typeface="Arial" panose="020B0604020202020204" pitchFamily="34" charset="0"/>
            </a:endParaRPr>
          </a:p>
        </p:txBody>
      </p:sp>
      <p:pic>
        <p:nvPicPr>
          <p:cNvPr id="22" name="Picture 21" descr="Diagram&#10;&#10;Description automatically generated">
            <a:extLst>
              <a:ext uri="{FF2B5EF4-FFF2-40B4-BE49-F238E27FC236}">
                <a16:creationId xmlns:a16="http://schemas.microsoft.com/office/drawing/2014/main" id="{8CA82E1F-0B15-4700-A4D4-7EA46FFA015D}"/>
              </a:ext>
            </a:extLst>
          </p:cNvPr>
          <p:cNvPicPr>
            <a:picLocks noChangeAspect="1"/>
          </p:cNvPicPr>
          <p:nvPr/>
        </p:nvPicPr>
        <p:blipFill rotWithShape="1">
          <a:blip r:embed="rId5">
            <a:extLst>
              <a:ext uri="{28A0092B-C50C-407E-A947-70E740481C1C}">
                <a14:useLocalDpi xmlns:a14="http://schemas.microsoft.com/office/drawing/2010/main" val="0"/>
              </a:ext>
            </a:extLst>
          </a:blip>
          <a:srcRect l="11083" r="9135" b="18065"/>
          <a:stretch/>
        </p:blipFill>
        <p:spPr>
          <a:xfrm>
            <a:off x="11356258" y="30298"/>
            <a:ext cx="835742" cy="768889"/>
          </a:xfrm>
          <a:prstGeom prst="rect">
            <a:avLst/>
          </a:prstGeom>
        </p:spPr>
      </p:pic>
      <p:pic>
        <p:nvPicPr>
          <p:cNvPr id="24" name="Picture 23" descr="A picture containing dark&#10;&#10;Description automatically generated">
            <a:extLst>
              <a:ext uri="{FF2B5EF4-FFF2-40B4-BE49-F238E27FC236}">
                <a16:creationId xmlns:a16="http://schemas.microsoft.com/office/drawing/2014/main" id="{E578B505-7E57-435B-9F95-B2F81610CE91}"/>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538551" y="202217"/>
            <a:ext cx="4731679" cy="3206957"/>
          </a:xfrm>
          <a:prstGeom prst="rect">
            <a:avLst/>
          </a:prstGeom>
        </p:spPr>
      </p:pic>
    </p:spTree>
    <p:extLst>
      <p:ext uri="{BB962C8B-B14F-4D97-AF65-F5344CB8AC3E}">
        <p14:creationId xmlns:p14="http://schemas.microsoft.com/office/powerpoint/2010/main" val="364746587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0099CC"/>
        </a:solidFill>
        <a:effectLst/>
      </p:bgPr>
    </p:bg>
    <p:spTree>
      <p:nvGrpSpPr>
        <p:cNvPr id="1" name=""/>
        <p:cNvGrpSpPr/>
        <p:nvPr/>
      </p:nvGrpSpPr>
      <p:grpSpPr>
        <a:xfrm>
          <a:off x="0" y="0"/>
          <a:ext cx="0" cy="0"/>
          <a:chOff x="0" y="0"/>
          <a:chExt cx="0" cy="0"/>
        </a:xfrm>
      </p:grpSpPr>
      <p:pic>
        <p:nvPicPr>
          <p:cNvPr id="28" name="Picture 27" descr="A screenshot of a computer&#10;&#10;Description automatically generated with low confidence">
            <a:extLst>
              <a:ext uri="{FF2B5EF4-FFF2-40B4-BE49-F238E27FC236}">
                <a16:creationId xmlns:a16="http://schemas.microsoft.com/office/drawing/2014/main" id="{DAA07387-6B96-43CB-BA53-946638D458D5}"/>
              </a:ext>
            </a:extLst>
          </p:cNvPr>
          <p:cNvPicPr>
            <a:picLocks noChangeAspect="1"/>
          </p:cNvPicPr>
          <p:nvPr/>
        </p:nvPicPr>
        <p:blipFill rotWithShape="1">
          <a:blip r:embed="rId3">
            <a:extLst>
              <a:ext uri="{28A0092B-C50C-407E-A947-70E740481C1C}">
                <a14:useLocalDpi xmlns:a14="http://schemas.microsoft.com/office/drawing/2010/main" val="0"/>
              </a:ext>
            </a:extLst>
          </a:blip>
          <a:srcRect l="23985" r="28745"/>
          <a:stretch/>
        </p:blipFill>
        <p:spPr>
          <a:xfrm>
            <a:off x="6914976" y="3208155"/>
            <a:ext cx="5130203" cy="3852374"/>
          </a:xfrm>
          <a:prstGeom prst="rect">
            <a:avLst/>
          </a:prstGeom>
        </p:spPr>
      </p:pic>
      <p:sp>
        <p:nvSpPr>
          <p:cNvPr id="6" name="Rectangle 5">
            <a:extLst>
              <a:ext uri="{FF2B5EF4-FFF2-40B4-BE49-F238E27FC236}">
                <a16:creationId xmlns:a16="http://schemas.microsoft.com/office/drawing/2014/main" id="{50F92A55-9CB2-46F2-8B93-9A4F52225659}"/>
              </a:ext>
            </a:extLst>
          </p:cNvPr>
          <p:cNvSpPr/>
          <p:nvPr/>
        </p:nvSpPr>
        <p:spPr>
          <a:xfrm>
            <a:off x="0" y="-40270"/>
            <a:ext cx="12192000" cy="344008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pic>
        <p:nvPicPr>
          <p:cNvPr id="33" name="Picture 32" descr="A picture containing text&#10;&#10;Description automatically generated">
            <a:extLst>
              <a:ext uri="{FF2B5EF4-FFF2-40B4-BE49-F238E27FC236}">
                <a16:creationId xmlns:a16="http://schemas.microsoft.com/office/drawing/2014/main" id="{98892449-CDAA-4EC2-9CAD-55DB2E4F3A17}"/>
              </a:ext>
            </a:extLst>
          </p:cNvPr>
          <p:cNvPicPr>
            <a:picLocks noChangeAspect="1"/>
          </p:cNvPicPr>
          <p:nvPr/>
        </p:nvPicPr>
        <p:blipFill rotWithShape="1">
          <a:blip r:embed="rId4"/>
          <a:srcRect l="20349" t="2273" r="62225" b="47647"/>
          <a:stretch/>
        </p:blipFill>
        <p:spPr>
          <a:xfrm flipH="1">
            <a:off x="10284326" y="883989"/>
            <a:ext cx="1597573" cy="2373837"/>
          </a:xfrm>
          <a:prstGeom prst="rect">
            <a:avLst/>
          </a:prstGeom>
        </p:spPr>
      </p:pic>
      <p:pic>
        <p:nvPicPr>
          <p:cNvPr id="30" name="Picture 29" descr="A picture containing text, vector graphics&#10;&#10;Description automatically generated">
            <a:extLst>
              <a:ext uri="{FF2B5EF4-FFF2-40B4-BE49-F238E27FC236}">
                <a16:creationId xmlns:a16="http://schemas.microsoft.com/office/drawing/2014/main" id="{6666BA0A-1390-423F-8AA4-FBE6D53065EB}"/>
              </a:ext>
            </a:extLst>
          </p:cNvPr>
          <p:cNvPicPr>
            <a:picLocks noChangeAspect="1"/>
          </p:cNvPicPr>
          <p:nvPr/>
        </p:nvPicPr>
        <p:blipFill rotWithShape="1">
          <a:blip r:embed="rId5"/>
          <a:srcRect l="76084" t="46142" r="6233" b="7449"/>
          <a:stretch/>
        </p:blipFill>
        <p:spPr>
          <a:xfrm>
            <a:off x="0" y="4121068"/>
            <a:ext cx="1938196" cy="2556031"/>
          </a:xfrm>
          <a:prstGeom prst="rect">
            <a:avLst/>
          </a:prstGeom>
        </p:spPr>
      </p:pic>
      <p:sp>
        <p:nvSpPr>
          <p:cNvPr id="3" name="TextBox 2">
            <a:extLst>
              <a:ext uri="{FF2B5EF4-FFF2-40B4-BE49-F238E27FC236}">
                <a16:creationId xmlns:a16="http://schemas.microsoft.com/office/drawing/2014/main" id="{182D892C-AE11-4679-8309-88689B5950B0}"/>
              </a:ext>
            </a:extLst>
          </p:cNvPr>
          <p:cNvSpPr txBox="1"/>
          <p:nvPr/>
        </p:nvSpPr>
        <p:spPr>
          <a:xfrm>
            <a:off x="4771517" y="328635"/>
            <a:ext cx="6800281" cy="830997"/>
          </a:xfrm>
          <a:prstGeom prst="rect">
            <a:avLst/>
          </a:prstGeom>
          <a:noFill/>
        </p:spPr>
        <p:txBody>
          <a:bodyPr wrap="square" rtlCol="0">
            <a:spAutoFit/>
          </a:bodyPr>
          <a:lstStyle/>
          <a:p>
            <a:pPr algn="ctr"/>
            <a:r>
              <a:rPr lang="en-CA" sz="2400" dirty="0">
                <a:solidFill>
                  <a:srgbClr val="0099CC"/>
                </a:solidFill>
                <a:latin typeface="Arial" panose="020B0604020202020204" pitchFamily="34" charset="0"/>
                <a:cs typeface="Arial" panose="020B0604020202020204" pitchFamily="34" charset="0"/>
              </a:rPr>
              <a:t>The closer to the middle you get, the less specific it becomes.</a:t>
            </a:r>
          </a:p>
        </p:txBody>
      </p:sp>
      <p:sp>
        <p:nvSpPr>
          <p:cNvPr id="23" name="Speech Bubble: Rectangle with Corners Rounded 22">
            <a:extLst>
              <a:ext uri="{FF2B5EF4-FFF2-40B4-BE49-F238E27FC236}">
                <a16:creationId xmlns:a16="http://schemas.microsoft.com/office/drawing/2014/main" id="{35DB75A8-FA24-4188-B678-7F23B5A3010A}"/>
              </a:ext>
            </a:extLst>
          </p:cNvPr>
          <p:cNvSpPr/>
          <p:nvPr/>
        </p:nvSpPr>
        <p:spPr>
          <a:xfrm>
            <a:off x="2326101" y="3652102"/>
            <a:ext cx="4251894" cy="2623967"/>
          </a:xfrm>
          <a:prstGeom prst="wedgeRoundRectCallout">
            <a:avLst>
              <a:gd name="adj1" fmla="val -68439"/>
              <a:gd name="adj2" fmla="val 4704"/>
              <a:gd name="adj3" fmla="val 16667"/>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2000" dirty="0">
                <a:solidFill>
                  <a:schemeClr val="tx1"/>
                </a:solidFill>
                <a:latin typeface="Arial" panose="020B0604020202020204" pitchFamily="34" charset="0"/>
                <a:cs typeface="Arial" panose="020B0604020202020204" pitchFamily="34" charset="0"/>
              </a:rPr>
              <a:t>I’m open to any number of nurturant partners, and currently I have one. I’ll put a dot at “one” and write status, to represent my current partner. I’ll shade a larger area and write orientation to represent generally what interests me. </a:t>
            </a:r>
          </a:p>
        </p:txBody>
      </p:sp>
      <p:sp>
        <p:nvSpPr>
          <p:cNvPr id="50" name="Speech Bubble: Rectangle with Corners Rounded 49">
            <a:extLst>
              <a:ext uri="{FF2B5EF4-FFF2-40B4-BE49-F238E27FC236}">
                <a16:creationId xmlns:a16="http://schemas.microsoft.com/office/drawing/2014/main" id="{0629F2D2-457B-4BAF-AC22-939D988AD6DF}"/>
              </a:ext>
            </a:extLst>
          </p:cNvPr>
          <p:cNvSpPr/>
          <p:nvPr/>
        </p:nvSpPr>
        <p:spPr>
          <a:xfrm>
            <a:off x="6179686" y="1417269"/>
            <a:ext cx="3551044" cy="1483950"/>
          </a:xfrm>
          <a:prstGeom prst="wedgeRoundRectCallout">
            <a:avLst>
              <a:gd name="adj1" fmla="val 74676"/>
              <a:gd name="adj2" fmla="val -27397"/>
              <a:gd name="adj3" fmla="val 16667"/>
            </a:avLst>
          </a:prstGeom>
          <a:solidFill>
            <a:srgbClr val="0099CC"/>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2000">
                <a:solidFill>
                  <a:schemeClr val="tx1"/>
                </a:solidFill>
                <a:latin typeface="Arial" panose="020B0604020202020204" pitchFamily="34" charset="0"/>
                <a:cs typeface="Arial" panose="020B0604020202020204" pitchFamily="34" charset="0"/>
              </a:rPr>
              <a:t>I’m happy with any number of erotic partners so I’ll shade in a wide area to represent that. </a:t>
            </a:r>
          </a:p>
        </p:txBody>
      </p:sp>
      <p:sp>
        <p:nvSpPr>
          <p:cNvPr id="20" name="TextBox 19">
            <a:extLst>
              <a:ext uri="{FF2B5EF4-FFF2-40B4-BE49-F238E27FC236}">
                <a16:creationId xmlns:a16="http://schemas.microsoft.com/office/drawing/2014/main" id="{E59CAF78-CAC7-4E9F-82C3-E73B29A1E6E1}"/>
              </a:ext>
            </a:extLst>
          </p:cNvPr>
          <p:cNvSpPr txBox="1"/>
          <p:nvPr/>
        </p:nvSpPr>
        <p:spPr>
          <a:xfrm>
            <a:off x="10130499" y="6470354"/>
            <a:ext cx="2191406" cy="369332"/>
          </a:xfrm>
          <a:prstGeom prst="rect">
            <a:avLst/>
          </a:prstGeom>
          <a:noFill/>
        </p:spPr>
        <p:txBody>
          <a:bodyPr wrap="square">
            <a:spAutoFit/>
          </a:bodyPr>
          <a:lstStyle/>
          <a:p>
            <a:r>
              <a:rPr lang="en-CA" sz="1800" dirty="0">
                <a:solidFill>
                  <a:schemeClr val="bg1">
                    <a:lumMod val="95000"/>
                  </a:schemeClr>
                </a:solidFill>
                <a:effectLst/>
                <a:latin typeface="Arial Nova" panose="020B0504020202020204" pitchFamily="34" charset="0"/>
              </a:rPr>
              <a:t>(van Anders, 2015)</a:t>
            </a:r>
            <a:endParaRPr lang="en-CA" sz="2000" dirty="0">
              <a:solidFill>
                <a:schemeClr val="bg1">
                  <a:lumMod val="95000"/>
                </a:schemeClr>
              </a:solidFill>
              <a:effectLst/>
              <a:latin typeface="Arial Nova" panose="020B0504020202020204" pitchFamily="34" charset="0"/>
            </a:endParaRPr>
          </a:p>
        </p:txBody>
      </p:sp>
      <mc:AlternateContent xmlns:mc="http://schemas.openxmlformats.org/markup-compatibility/2006" xmlns:p14="http://schemas.microsoft.com/office/powerpoint/2010/main">
        <mc:Choice Requires="p14">
          <p:contentPart p14:bwMode="auto" r:id="rId6">
            <p14:nvContentPartPr>
              <p14:cNvPr id="10" name="Ink 9">
                <a:extLst>
                  <a:ext uri="{FF2B5EF4-FFF2-40B4-BE49-F238E27FC236}">
                    <a16:creationId xmlns:a16="http://schemas.microsoft.com/office/drawing/2014/main" id="{71FFEA55-001D-4FC1-9111-E329FEEFB910}"/>
                  </a:ext>
                </a:extLst>
              </p14:cNvPr>
              <p14:cNvContentPartPr/>
              <p14:nvPr/>
            </p14:nvContentPartPr>
            <p14:xfrm>
              <a:off x="-189770" y="1775826"/>
              <a:ext cx="360" cy="360"/>
            </p14:xfrm>
          </p:contentPart>
        </mc:Choice>
        <mc:Fallback xmlns="">
          <p:pic>
            <p:nvPicPr>
              <p:cNvPr id="10" name="Ink 9">
                <a:extLst>
                  <a:ext uri="{FF2B5EF4-FFF2-40B4-BE49-F238E27FC236}">
                    <a16:creationId xmlns:a16="http://schemas.microsoft.com/office/drawing/2014/main" id="{71FFEA55-001D-4FC1-9111-E329FEEFB910}"/>
                  </a:ext>
                </a:extLst>
              </p:cNvPr>
              <p:cNvPicPr/>
              <p:nvPr/>
            </p:nvPicPr>
            <p:blipFill>
              <a:blip r:embed="rId23"/>
              <a:stretch>
                <a:fillRect/>
              </a:stretch>
            </p:blipFill>
            <p:spPr>
              <a:xfrm>
                <a:off x="-207410" y="1757826"/>
                <a:ext cx="36000" cy="36000"/>
              </a:xfrm>
              <a:prstGeom prst="rect">
                <a:avLst/>
              </a:prstGeom>
            </p:spPr>
          </p:pic>
        </mc:Fallback>
      </mc:AlternateContent>
      <p:pic>
        <p:nvPicPr>
          <p:cNvPr id="29" name="Picture 28" descr="Diagram&#10;&#10;Description automatically generated">
            <a:extLst>
              <a:ext uri="{FF2B5EF4-FFF2-40B4-BE49-F238E27FC236}">
                <a16:creationId xmlns:a16="http://schemas.microsoft.com/office/drawing/2014/main" id="{8F6798DE-83A5-447E-864F-3D06B61396C1}"/>
              </a:ext>
            </a:extLst>
          </p:cNvPr>
          <p:cNvPicPr>
            <a:picLocks noChangeAspect="1"/>
          </p:cNvPicPr>
          <p:nvPr/>
        </p:nvPicPr>
        <p:blipFill rotWithShape="1">
          <a:blip r:embed="rId24">
            <a:extLst>
              <a:ext uri="{28A0092B-C50C-407E-A947-70E740481C1C}">
                <a14:useLocalDpi xmlns:a14="http://schemas.microsoft.com/office/drawing/2010/main" val="0"/>
              </a:ext>
            </a:extLst>
          </a:blip>
          <a:srcRect l="11083" r="9135" b="18065"/>
          <a:stretch/>
        </p:blipFill>
        <p:spPr>
          <a:xfrm>
            <a:off x="11356258" y="30298"/>
            <a:ext cx="835742" cy="768889"/>
          </a:xfrm>
          <a:prstGeom prst="rect">
            <a:avLst/>
          </a:prstGeom>
        </p:spPr>
      </p:pic>
      <p:pic>
        <p:nvPicPr>
          <p:cNvPr id="31" name="Picture 30" descr="Diagram&#10;&#10;Description automatically generated">
            <a:extLst>
              <a:ext uri="{FF2B5EF4-FFF2-40B4-BE49-F238E27FC236}">
                <a16:creationId xmlns:a16="http://schemas.microsoft.com/office/drawing/2014/main" id="{A798FAF7-E98C-4A5D-8EA0-611EC23EE53F}"/>
              </a:ext>
            </a:extLst>
          </p:cNvPr>
          <p:cNvPicPr>
            <a:picLocks noChangeAspect="1"/>
          </p:cNvPicPr>
          <p:nvPr/>
        </p:nvPicPr>
        <p:blipFill rotWithShape="1">
          <a:blip r:embed="rId25">
            <a:extLst>
              <a:ext uri="{28A0092B-C50C-407E-A947-70E740481C1C}">
                <a14:useLocalDpi xmlns:a14="http://schemas.microsoft.com/office/drawing/2010/main" val="0"/>
              </a:ext>
            </a:extLst>
          </a:blip>
          <a:srcRect l="1557" t="9840" b="6180"/>
          <a:stretch/>
        </p:blipFill>
        <p:spPr>
          <a:xfrm>
            <a:off x="146821" y="67909"/>
            <a:ext cx="4766503" cy="3254039"/>
          </a:xfrm>
          <a:prstGeom prst="rect">
            <a:avLst/>
          </a:prstGeom>
        </p:spPr>
      </p:pic>
    </p:spTree>
    <p:extLst>
      <p:ext uri="{BB962C8B-B14F-4D97-AF65-F5344CB8AC3E}">
        <p14:creationId xmlns:p14="http://schemas.microsoft.com/office/powerpoint/2010/main" val="306956258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0099CC"/>
        </a:solidFill>
        <a:effectLst/>
      </p:bgPr>
    </p:bg>
    <p:spTree>
      <p:nvGrpSpPr>
        <p:cNvPr id="1" name=""/>
        <p:cNvGrpSpPr/>
        <p:nvPr/>
      </p:nvGrpSpPr>
      <p:grpSpPr>
        <a:xfrm>
          <a:off x="0" y="0"/>
          <a:ext cx="0" cy="0"/>
          <a:chOff x="0" y="0"/>
          <a:chExt cx="0" cy="0"/>
        </a:xfrm>
      </p:grpSpPr>
      <p:sp>
        <p:nvSpPr>
          <p:cNvPr id="54" name="Rectangle 53">
            <a:extLst>
              <a:ext uri="{FF2B5EF4-FFF2-40B4-BE49-F238E27FC236}">
                <a16:creationId xmlns:a16="http://schemas.microsoft.com/office/drawing/2014/main" id="{793CB904-2018-479B-B92C-29610A570149}"/>
              </a:ext>
            </a:extLst>
          </p:cNvPr>
          <p:cNvSpPr/>
          <p:nvPr/>
        </p:nvSpPr>
        <p:spPr>
          <a:xfrm>
            <a:off x="6106509" y="-31533"/>
            <a:ext cx="6096000" cy="689476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pic>
        <p:nvPicPr>
          <p:cNvPr id="15" name="Picture 14" descr="A picture containing text, vector graphics&#10;&#10;Description automatically generated">
            <a:extLst>
              <a:ext uri="{FF2B5EF4-FFF2-40B4-BE49-F238E27FC236}">
                <a16:creationId xmlns:a16="http://schemas.microsoft.com/office/drawing/2014/main" id="{B364ADB3-DACC-483F-B094-7FEE3762320E}"/>
              </a:ext>
            </a:extLst>
          </p:cNvPr>
          <p:cNvPicPr>
            <a:picLocks noChangeAspect="1"/>
          </p:cNvPicPr>
          <p:nvPr/>
        </p:nvPicPr>
        <p:blipFill rotWithShape="1">
          <a:blip r:embed="rId3"/>
          <a:srcRect r="82904" b="53322"/>
          <a:stretch/>
        </p:blipFill>
        <p:spPr>
          <a:xfrm>
            <a:off x="67505" y="2259802"/>
            <a:ext cx="1895829" cy="2601102"/>
          </a:xfrm>
          <a:prstGeom prst="rect">
            <a:avLst/>
          </a:prstGeom>
        </p:spPr>
      </p:pic>
      <p:sp>
        <p:nvSpPr>
          <p:cNvPr id="56" name="TextBox 55">
            <a:extLst>
              <a:ext uri="{FF2B5EF4-FFF2-40B4-BE49-F238E27FC236}">
                <a16:creationId xmlns:a16="http://schemas.microsoft.com/office/drawing/2014/main" id="{42C3E93F-972A-4F3F-BF0B-A58F45B53A2E}"/>
              </a:ext>
            </a:extLst>
          </p:cNvPr>
          <p:cNvSpPr txBox="1"/>
          <p:nvPr/>
        </p:nvSpPr>
        <p:spPr>
          <a:xfrm>
            <a:off x="541445" y="216861"/>
            <a:ext cx="5264313" cy="830997"/>
          </a:xfrm>
          <a:prstGeom prst="rect">
            <a:avLst/>
          </a:prstGeom>
          <a:noFill/>
        </p:spPr>
        <p:txBody>
          <a:bodyPr wrap="square" lIns="91440" tIns="45720" rIns="91440" bIns="45720" rtlCol="0" anchor="t">
            <a:spAutoFit/>
          </a:bodyPr>
          <a:lstStyle/>
          <a:p>
            <a:pPr algn="ctr"/>
            <a:r>
              <a:rPr lang="en-CA" sz="2400" dirty="0">
                <a:solidFill>
                  <a:schemeClr val="bg1"/>
                </a:solidFill>
                <a:latin typeface="Arial"/>
                <a:cs typeface="Arial"/>
              </a:rPr>
              <a:t>How important each aspect is to you is represented by the strength bar.</a:t>
            </a:r>
          </a:p>
        </p:txBody>
      </p:sp>
      <p:sp>
        <p:nvSpPr>
          <p:cNvPr id="57" name="Speech Bubble: Rectangle with Corners Rounded 56">
            <a:extLst>
              <a:ext uri="{FF2B5EF4-FFF2-40B4-BE49-F238E27FC236}">
                <a16:creationId xmlns:a16="http://schemas.microsoft.com/office/drawing/2014/main" id="{66EDA9A1-C807-4CC3-90C9-471828969198}"/>
              </a:ext>
            </a:extLst>
          </p:cNvPr>
          <p:cNvSpPr/>
          <p:nvPr/>
        </p:nvSpPr>
        <p:spPr>
          <a:xfrm>
            <a:off x="1119950" y="1144982"/>
            <a:ext cx="4488507" cy="1109854"/>
          </a:xfrm>
          <a:prstGeom prst="wedgeRoundRectCallout">
            <a:avLst>
              <a:gd name="adj1" fmla="val -36472"/>
              <a:gd name="adj2" fmla="val 109987"/>
              <a:gd name="adj3" fmla="val 16667"/>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2000">
                <a:solidFill>
                  <a:schemeClr val="tx1"/>
                </a:solidFill>
                <a:latin typeface="Arial" panose="020B0604020202020204" pitchFamily="34" charset="0"/>
                <a:cs typeface="Arial" panose="020B0604020202020204" pitchFamily="34" charset="0"/>
              </a:rPr>
              <a:t>My partner’s sex doesn’t matter to me, so I’ll put sex at 0%.</a:t>
            </a:r>
          </a:p>
        </p:txBody>
      </p:sp>
      <p:sp>
        <p:nvSpPr>
          <p:cNvPr id="60" name="Speech Bubble: Rectangle with Corners Rounded 59">
            <a:extLst>
              <a:ext uri="{FF2B5EF4-FFF2-40B4-BE49-F238E27FC236}">
                <a16:creationId xmlns:a16="http://schemas.microsoft.com/office/drawing/2014/main" id="{AFC89A6F-DAAF-4550-B489-73AC05D56F62}"/>
              </a:ext>
            </a:extLst>
          </p:cNvPr>
          <p:cNvSpPr/>
          <p:nvPr/>
        </p:nvSpPr>
        <p:spPr>
          <a:xfrm>
            <a:off x="1062644" y="5056907"/>
            <a:ext cx="4603118" cy="1520722"/>
          </a:xfrm>
          <a:prstGeom prst="wedgeRoundRectCallout">
            <a:avLst>
              <a:gd name="adj1" fmla="val -32477"/>
              <a:gd name="adj2" fmla="val -109276"/>
              <a:gd name="adj3" fmla="val 16667"/>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CA" sz="2000" dirty="0">
                <a:solidFill>
                  <a:schemeClr val="tx1"/>
                </a:solidFill>
                <a:latin typeface="Arial"/>
                <a:cs typeface="Arial"/>
              </a:rPr>
              <a:t>Gender is important to me - I like to date masculine nonbinary people. I’ll shade in an area close to masculine and put the strength at 90%. </a:t>
            </a:r>
            <a:endParaRPr lang="en-CA" sz="2000" dirty="0">
              <a:solidFill>
                <a:schemeClr val="tx1"/>
              </a:solidFill>
              <a:latin typeface="Arial" panose="020B0604020202020204" pitchFamily="34" charset="0"/>
              <a:cs typeface="Arial" panose="020B0604020202020204" pitchFamily="34" charset="0"/>
            </a:endParaRPr>
          </a:p>
        </p:txBody>
      </p:sp>
      <p:sp>
        <p:nvSpPr>
          <p:cNvPr id="66" name="TextBox 65">
            <a:extLst>
              <a:ext uri="{FF2B5EF4-FFF2-40B4-BE49-F238E27FC236}">
                <a16:creationId xmlns:a16="http://schemas.microsoft.com/office/drawing/2014/main" id="{5B42E136-7344-4E28-83D4-71793A1256C0}"/>
              </a:ext>
            </a:extLst>
          </p:cNvPr>
          <p:cNvSpPr txBox="1"/>
          <p:nvPr/>
        </p:nvSpPr>
        <p:spPr>
          <a:xfrm>
            <a:off x="1852636" y="2775523"/>
            <a:ext cx="4141648" cy="1938992"/>
          </a:xfrm>
          <a:prstGeom prst="rect">
            <a:avLst/>
          </a:prstGeom>
          <a:noFill/>
        </p:spPr>
        <p:txBody>
          <a:bodyPr wrap="square" rtlCol="0">
            <a:spAutoFit/>
          </a:bodyPr>
          <a:lstStyle/>
          <a:p>
            <a:pPr algn="ctr"/>
            <a:r>
              <a:rPr lang="en-CA" sz="2400" dirty="0">
                <a:solidFill>
                  <a:schemeClr val="bg1"/>
                </a:solidFill>
                <a:latin typeface="Arial" panose="020B0604020202020204" pitchFamily="34" charset="0"/>
                <a:cs typeface="Arial" panose="020B0604020202020204" pitchFamily="34" charset="0"/>
              </a:rPr>
              <a:t>Some people’s diagrams coincide across gender, sex, and sexuality; for other people the strength and/or area branches.</a:t>
            </a:r>
          </a:p>
        </p:txBody>
      </p:sp>
      <p:pic>
        <p:nvPicPr>
          <p:cNvPr id="17" name="Picture 16" descr="Diagram&#10;&#10;Description automatically generated">
            <a:extLst>
              <a:ext uri="{FF2B5EF4-FFF2-40B4-BE49-F238E27FC236}">
                <a16:creationId xmlns:a16="http://schemas.microsoft.com/office/drawing/2014/main" id="{FD62CEE2-64AC-42E3-AB2F-AC5535E79CB0}"/>
              </a:ext>
            </a:extLst>
          </p:cNvPr>
          <p:cNvPicPr>
            <a:picLocks noChangeAspect="1"/>
          </p:cNvPicPr>
          <p:nvPr/>
        </p:nvPicPr>
        <p:blipFill rotWithShape="1">
          <a:blip r:embed="rId4">
            <a:extLst>
              <a:ext uri="{28A0092B-C50C-407E-A947-70E740481C1C}">
                <a14:useLocalDpi xmlns:a14="http://schemas.microsoft.com/office/drawing/2010/main" val="0"/>
              </a:ext>
            </a:extLst>
          </a:blip>
          <a:srcRect l="11083" r="9135" b="18065"/>
          <a:stretch/>
        </p:blipFill>
        <p:spPr>
          <a:xfrm>
            <a:off x="11356258" y="30298"/>
            <a:ext cx="835742" cy="768889"/>
          </a:xfrm>
          <a:prstGeom prst="rect">
            <a:avLst/>
          </a:prstGeom>
        </p:spPr>
      </p:pic>
      <p:pic>
        <p:nvPicPr>
          <p:cNvPr id="19" name="Picture 18" descr="Chart, diagram, radar chart&#10;&#10;Description automatically generated">
            <a:extLst>
              <a:ext uri="{FF2B5EF4-FFF2-40B4-BE49-F238E27FC236}">
                <a16:creationId xmlns:a16="http://schemas.microsoft.com/office/drawing/2014/main" id="{7B2AB4DD-F60C-4282-9C58-6F24B283940D}"/>
              </a:ext>
            </a:extLst>
          </p:cNvPr>
          <p:cNvPicPr>
            <a:picLocks noChangeAspect="1"/>
          </p:cNvPicPr>
          <p:nvPr/>
        </p:nvPicPr>
        <p:blipFill rotWithShape="1">
          <a:blip r:embed="rId5">
            <a:extLst>
              <a:ext uri="{28A0092B-C50C-407E-A947-70E740481C1C}">
                <a14:useLocalDpi xmlns:a14="http://schemas.microsoft.com/office/drawing/2010/main" val="0"/>
              </a:ext>
            </a:extLst>
          </a:blip>
          <a:srcRect l="28524" t="3650" r="29892" b="5510"/>
          <a:stretch/>
        </p:blipFill>
        <p:spPr>
          <a:xfrm>
            <a:off x="6602727" y="3301872"/>
            <a:ext cx="4526629" cy="3510069"/>
          </a:xfrm>
          <a:prstGeom prst="rect">
            <a:avLst/>
          </a:prstGeom>
        </p:spPr>
      </p:pic>
      <p:pic>
        <p:nvPicPr>
          <p:cNvPr id="18" name="Picture 17" descr="Chart, diagram, radar chart&#10;&#10;Description automatically generated">
            <a:extLst>
              <a:ext uri="{FF2B5EF4-FFF2-40B4-BE49-F238E27FC236}">
                <a16:creationId xmlns:a16="http://schemas.microsoft.com/office/drawing/2014/main" id="{1EFA1F79-24C9-4FC7-9FC2-D8FF67E1527F}"/>
              </a:ext>
            </a:extLst>
          </p:cNvPr>
          <p:cNvPicPr>
            <a:picLocks noChangeAspect="1"/>
          </p:cNvPicPr>
          <p:nvPr/>
        </p:nvPicPr>
        <p:blipFill rotWithShape="1">
          <a:blip r:embed="rId6">
            <a:extLst>
              <a:ext uri="{28A0092B-C50C-407E-A947-70E740481C1C}">
                <a14:useLocalDpi xmlns:a14="http://schemas.microsoft.com/office/drawing/2010/main" val="0"/>
              </a:ext>
            </a:extLst>
          </a:blip>
          <a:srcRect l="28281" t="4997" r="27469" b="5171"/>
          <a:stretch/>
        </p:blipFill>
        <p:spPr>
          <a:xfrm>
            <a:off x="6754786" y="130803"/>
            <a:ext cx="4523082" cy="3259432"/>
          </a:xfrm>
          <a:prstGeom prst="rect">
            <a:avLst/>
          </a:prstGeom>
        </p:spPr>
      </p:pic>
      <p:sp>
        <p:nvSpPr>
          <p:cNvPr id="14" name="TextBox 13">
            <a:extLst>
              <a:ext uri="{FF2B5EF4-FFF2-40B4-BE49-F238E27FC236}">
                <a16:creationId xmlns:a16="http://schemas.microsoft.com/office/drawing/2014/main" id="{7BA26055-E0BC-4067-A0C1-77EB6F16A208}"/>
              </a:ext>
            </a:extLst>
          </p:cNvPr>
          <p:cNvSpPr txBox="1"/>
          <p:nvPr/>
        </p:nvSpPr>
        <p:spPr>
          <a:xfrm>
            <a:off x="10085946" y="6483040"/>
            <a:ext cx="2191406" cy="369332"/>
          </a:xfrm>
          <a:prstGeom prst="rect">
            <a:avLst/>
          </a:prstGeom>
          <a:noFill/>
        </p:spPr>
        <p:txBody>
          <a:bodyPr wrap="square">
            <a:spAutoFit/>
          </a:bodyPr>
          <a:lstStyle/>
          <a:p>
            <a:r>
              <a:rPr lang="en-CA" sz="1800" dirty="0">
                <a:solidFill>
                  <a:srgbClr val="0099CC"/>
                </a:solidFill>
                <a:effectLst/>
                <a:latin typeface="Arial Nova" panose="020B0504020202020204" pitchFamily="34" charset="0"/>
              </a:rPr>
              <a:t>(van Anders, 2015)</a:t>
            </a:r>
            <a:endParaRPr lang="en-CA" sz="2000" dirty="0">
              <a:solidFill>
                <a:srgbClr val="0099CC"/>
              </a:solidFill>
              <a:effectLst/>
              <a:latin typeface="Arial Nova" panose="020B0504020202020204" pitchFamily="34" charset="0"/>
            </a:endParaRPr>
          </a:p>
        </p:txBody>
      </p:sp>
    </p:spTree>
    <p:extLst>
      <p:ext uri="{BB962C8B-B14F-4D97-AF65-F5344CB8AC3E}">
        <p14:creationId xmlns:p14="http://schemas.microsoft.com/office/powerpoint/2010/main" val="1949227039"/>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C8DA3CDF11AA16428895B8C5091A2D4C" ma:contentTypeVersion="14" ma:contentTypeDescription="Create a new document." ma:contentTypeScope="" ma:versionID="45c2546f6fd33391b4b5a6f25c7e18cd">
  <xsd:schema xmlns:xsd="http://www.w3.org/2001/XMLSchema" xmlns:xs="http://www.w3.org/2001/XMLSchema" xmlns:p="http://schemas.microsoft.com/office/2006/metadata/properties" xmlns:ns3="38bd09e5-e54b-4203-8471-6a6a88699ef3" xmlns:ns4="1fe202fb-a6d0-49d4-928b-8494d891472a" targetNamespace="http://schemas.microsoft.com/office/2006/metadata/properties" ma:root="true" ma:fieldsID="273a1d5ac67a13b57e9f67bdc66bbf35" ns3:_="" ns4:_="">
    <xsd:import namespace="38bd09e5-e54b-4203-8471-6a6a88699ef3"/>
    <xsd:import namespace="1fe202fb-a6d0-49d4-928b-8494d891472a"/>
    <xsd:element name="properties">
      <xsd:complexType>
        <xsd:sequence>
          <xsd:element name="documentManagement">
            <xsd:complexType>
              <xsd:all>
                <xsd:element ref="ns3:MediaServiceMetadata" minOccurs="0"/>
                <xsd:element ref="ns3:MediaServiceFastMetadata" minOccurs="0"/>
                <xsd:element ref="ns4:SharedWithUsers" minOccurs="0"/>
                <xsd:element ref="ns4:SharedWithDetails" minOccurs="0"/>
                <xsd:element ref="ns4:SharingHintHash" minOccurs="0"/>
                <xsd:element ref="ns3:MediaServiceDateTaken" minOccurs="0"/>
                <xsd:element ref="ns3:MediaServiceAutoKeyPoints" minOccurs="0"/>
                <xsd:element ref="ns3:MediaServiceKeyPoints" minOccurs="0"/>
                <xsd:element ref="ns3:MediaServiceAutoTags" minOccurs="0"/>
                <xsd:element ref="ns3:MediaServiceOCR" minOccurs="0"/>
                <xsd:element ref="ns3:MediaServiceGenerationTime" minOccurs="0"/>
                <xsd:element ref="ns3:MediaServiceEventHashCode" minOccurs="0"/>
                <xsd:element ref="ns3:MediaLengthInSeconds" minOccurs="0"/>
                <xsd:element ref="ns3: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38bd09e5-e54b-4203-8471-6a6a88699ef3"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3" nillable="true" ma:displayName="MediaServiceDateTaken" ma:hidden="true" ma:internalName="MediaServiceDateTaken" ma:readOnly="true">
      <xsd:simpleType>
        <xsd:restriction base="dms:Text"/>
      </xsd:simpleType>
    </xsd:element>
    <xsd:element name="MediaServiceAutoKeyPoints" ma:index="14" nillable="true" ma:displayName="MediaServiceAutoKeyPoints" ma:hidden="true" ma:internalName="MediaServiceAutoKeyPoints" ma:readOnly="true">
      <xsd:simpleType>
        <xsd:restriction base="dms:Note"/>
      </xsd:simpleType>
    </xsd:element>
    <xsd:element name="MediaServiceKeyPoints" ma:index="15" nillable="true" ma:displayName="KeyPoints" ma:internalName="MediaServiceKeyPoints" ma:readOnly="true">
      <xsd:simpleType>
        <xsd:restriction base="dms:Note">
          <xsd:maxLength value="255"/>
        </xsd:restriction>
      </xsd:simpleType>
    </xsd:element>
    <xsd:element name="MediaServiceAutoTags" ma:index="16" nillable="true" ma:displayName="Tags" ma:internalName="MediaServiceAutoTags" ma:readOnly="true">
      <xsd:simpleType>
        <xsd:restriction base="dms:Text"/>
      </xsd:simpleType>
    </xsd:element>
    <xsd:element name="MediaServiceOCR" ma:index="17" nillable="true" ma:displayName="Extracted Text" ma:internalName="MediaServiceOCR" ma:readOnly="true">
      <xsd:simpleType>
        <xsd:restriction base="dms:Note">
          <xsd:maxLength value="255"/>
        </xsd:restriction>
      </xsd:simpleType>
    </xsd:element>
    <xsd:element name="MediaServiceGenerationTime" ma:index="18" nillable="true" ma:displayName="MediaServiceGenerationTime" ma:hidden="true" ma:internalName="MediaServiceGenerationTime" ma:readOnly="true">
      <xsd:simpleType>
        <xsd:restriction base="dms:Text"/>
      </xsd:simpleType>
    </xsd:element>
    <xsd:element name="MediaServiceEventHashCode" ma:index="19" nillable="true" ma:displayName="MediaServiceEventHashCode" ma:hidden="true" ma:internalName="MediaServiceEventHashCode" ma:readOnly="true">
      <xsd:simpleType>
        <xsd:restriction base="dms:Text"/>
      </xsd:simpleType>
    </xsd:element>
    <xsd:element name="MediaLengthInSeconds" ma:index="20" nillable="true" ma:displayName="Length (seconds)" ma:internalName="MediaLengthInSeconds" ma:readOnly="true">
      <xsd:simpleType>
        <xsd:restriction base="dms:Unknown"/>
      </xsd:simpleType>
    </xsd:element>
    <xsd:element name="MediaServiceLocation" ma:index="21" nillable="true" ma:displayName="Location"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1fe202fb-a6d0-49d4-928b-8494d891472a"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element name="SharingHintHash" ma:index="12"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B83C2C31-37E5-49F1-9D0A-AD9484AD563D}">
  <ds:schemaRefs>
    <ds:schemaRef ds:uri="http://schemas.microsoft.com/sharepoint/v3/contenttype/forms"/>
  </ds:schemaRefs>
</ds:datastoreItem>
</file>

<file path=customXml/itemProps2.xml><?xml version="1.0" encoding="utf-8"?>
<ds:datastoreItem xmlns:ds="http://schemas.openxmlformats.org/officeDocument/2006/customXml" ds:itemID="{70CDEFBA-E2EA-41A5-A9DF-1348F1B8541B}">
  <ds:schemaRefs>
    <ds:schemaRef ds:uri="http://purl.org/dc/dcmitype/"/>
    <ds:schemaRef ds:uri="http://schemas.microsoft.com/office/2006/documentManagement/types"/>
    <ds:schemaRef ds:uri="38bd09e5-e54b-4203-8471-6a6a88699ef3"/>
    <ds:schemaRef ds:uri="http://schemas.microsoft.com/office/2006/metadata/properties"/>
    <ds:schemaRef ds:uri="http://schemas.microsoft.com/office/infopath/2007/PartnerControls"/>
    <ds:schemaRef ds:uri="1fe202fb-a6d0-49d4-928b-8494d891472a"/>
    <ds:schemaRef ds:uri="http://www.w3.org/XML/1998/namespace"/>
    <ds:schemaRef ds:uri="http://purl.org/dc/terms/"/>
    <ds:schemaRef ds:uri="http://purl.org/dc/elements/1.1/"/>
    <ds:schemaRef ds:uri="http://schemas.openxmlformats.org/package/2006/metadata/core-properties"/>
  </ds:schemaRefs>
</ds:datastoreItem>
</file>

<file path=customXml/itemProps3.xml><?xml version="1.0" encoding="utf-8"?>
<ds:datastoreItem xmlns:ds="http://schemas.openxmlformats.org/officeDocument/2006/customXml" ds:itemID="{180476FB-9DB4-4F4A-B0A6-6C7D02F96B8D}">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38bd09e5-e54b-4203-8471-6a6a88699ef3"/>
    <ds:schemaRef ds:uri="1fe202fb-a6d0-49d4-928b-8494d891472a"/>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1319</TotalTime>
  <Words>962</Words>
  <Application>Microsoft Office PowerPoint</Application>
  <PresentationFormat>Widescreen</PresentationFormat>
  <Paragraphs>128</Paragraphs>
  <Slides>12</Slides>
  <Notes>3</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12</vt:i4>
      </vt:variant>
    </vt:vector>
  </HeadingPairs>
  <TitlesOfParts>
    <vt:vector size="19" baseType="lpstr">
      <vt:lpstr>Arial</vt:lpstr>
      <vt:lpstr>Arial Black</vt:lpstr>
      <vt:lpstr>Arial Nova</vt:lpstr>
      <vt:lpstr>Arial Nova Cond</vt:lpstr>
      <vt:lpstr>Calibri</vt:lpstr>
      <vt:lpstr>Calibri Light</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Jason Burns</dc:creator>
  <cp:lastModifiedBy>Jason Burns</cp:lastModifiedBy>
  <cp:revision>41</cp:revision>
  <dcterms:created xsi:type="dcterms:W3CDTF">2021-06-14T15:05:06Z</dcterms:created>
  <dcterms:modified xsi:type="dcterms:W3CDTF">2021-12-03T19:02:46Z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0x010100C8DA3CDF11AA16428895B8C5091A2D4C</vt:lpwstr>
  </property>
</Properties>
</file>