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64" r:id="rId3"/>
    <p:sldId id="260" r:id="rId4"/>
    <p:sldId id="266" r:id="rId5"/>
    <p:sldId id="261" r:id="rId6"/>
    <p:sldId id="257" r:id="rId7"/>
    <p:sldId id="258" r:id="rId8"/>
    <p:sldId id="265" r:id="rId9"/>
    <p:sldId id="262" r:id="rId10"/>
    <p:sldId id="263" r:id="rId11"/>
    <p:sldId id="267" r:id="rId12"/>
    <p:sldId id="268" r:id="rId13"/>
    <p:sldId id="25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958"/>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1FE5E9-939E-0D47-967A-E55B0D615A5C}" type="datetimeFigureOut">
              <a:rPr lang="en-NG" smtClean="0"/>
              <a:t>28/06/2026</a:t>
            </a:fld>
            <a:endParaRPr lang="en-N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5FAE3-6F18-F840-A60F-C4F6D3D2E589}" type="slidenum">
              <a:rPr lang="en-NG" smtClean="0"/>
              <a:t>‹#›</a:t>
            </a:fld>
            <a:endParaRPr lang="en-NG"/>
          </a:p>
        </p:txBody>
      </p:sp>
    </p:spTree>
    <p:extLst>
      <p:ext uri="{BB962C8B-B14F-4D97-AF65-F5344CB8AC3E}">
        <p14:creationId xmlns:p14="http://schemas.microsoft.com/office/powerpoint/2010/main" val="349840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G" dirty="0"/>
          </a:p>
        </p:txBody>
      </p:sp>
      <p:sp>
        <p:nvSpPr>
          <p:cNvPr id="4" name="Slide Number Placeholder 3"/>
          <p:cNvSpPr>
            <a:spLocks noGrp="1"/>
          </p:cNvSpPr>
          <p:nvPr>
            <p:ph type="sldNum" sz="quarter" idx="5"/>
          </p:nvPr>
        </p:nvSpPr>
        <p:spPr/>
        <p:txBody>
          <a:bodyPr/>
          <a:lstStyle/>
          <a:p>
            <a:fld id="{6785FAE3-6F18-F840-A60F-C4F6D3D2E589}" type="slidenum">
              <a:rPr lang="en-NG" smtClean="0"/>
              <a:t>4</a:t>
            </a:fld>
            <a:endParaRPr lang="en-NG"/>
          </a:p>
        </p:txBody>
      </p:sp>
    </p:spTree>
    <p:extLst>
      <p:ext uri="{BB962C8B-B14F-4D97-AF65-F5344CB8AC3E}">
        <p14:creationId xmlns:p14="http://schemas.microsoft.com/office/powerpoint/2010/main" val="204037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6/28/26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6/28/26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https://lsbc.vic.gov.au/sites/default/files/inline-images/Reflective%20practice%20diangram.png"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simplypsychology.org/gibbs-reflective-cycle.html" TargetMode="External"/><Relationship Id="rId4" Type="http://schemas.openxmlformats.org/officeDocument/2006/relationships/hyperlink" Target="applewebdata://B57C726E-39B1-4B65-8063-2A834C156319/#_ftnref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941A-B283-6AF1-CD83-B8B239624A16}"/>
              </a:ext>
            </a:extLst>
          </p:cNvPr>
          <p:cNvSpPr>
            <a:spLocks noGrp="1"/>
          </p:cNvSpPr>
          <p:nvPr>
            <p:ph type="ctrTitle"/>
          </p:nvPr>
        </p:nvSpPr>
        <p:spPr/>
        <p:txBody>
          <a:bodyPr>
            <a:normAutofit fontScale="90000"/>
          </a:bodyPr>
          <a:lstStyle/>
          <a:p>
            <a:pPr rtl="0" fontAlgn="b"/>
            <a:r>
              <a:rPr lang="en-GB" b="0" i="0" dirty="0">
                <a:solidFill>
                  <a:srgbClr val="222222"/>
                </a:solidFill>
                <a:effectLst/>
                <a:latin typeface="Arial" panose="020B0604020202020204" pitchFamily="34" charset="0"/>
              </a:rPr>
              <a:t>REFLECTIVE APPROACH TO THE PRACTICE OF LAW</a:t>
            </a:r>
            <a:br>
              <a:rPr lang="en-GB" b="0" i="0" dirty="0">
                <a:solidFill>
                  <a:srgbClr val="222222"/>
                </a:solidFill>
                <a:effectLst/>
                <a:latin typeface="Arial" panose="020B0604020202020204" pitchFamily="34" charset="0"/>
              </a:rPr>
            </a:br>
            <a:br>
              <a:rPr lang="en-GB" b="0" i="0" dirty="0">
                <a:solidFill>
                  <a:srgbClr val="222222"/>
                </a:solidFill>
                <a:effectLst/>
                <a:latin typeface="Arial" panose="020B0604020202020204" pitchFamily="34" charset="0"/>
              </a:rPr>
            </a:br>
            <a:br>
              <a:rPr lang="en-GB" dirty="0"/>
            </a:br>
            <a:endParaRPr lang="en-NG" dirty="0"/>
          </a:p>
        </p:txBody>
      </p:sp>
      <p:sp>
        <p:nvSpPr>
          <p:cNvPr id="3" name="Subtitle 2">
            <a:extLst>
              <a:ext uri="{FF2B5EF4-FFF2-40B4-BE49-F238E27FC236}">
                <a16:creationId xmlns:a16="http://schemas.microsoft.com/office/drawing/2014/main" id="{56B32F18-E834-75F6-CB51-D85D38112B17}"/>
              </a:ext>
            </a:extLst>
          </p:cNvPr>
          <p:cNvSpPr>
            <a:spLocks noGrp="1"/>
          </p:cNvSpPr>
          <p:nvPr>
            <p:ph type="subTitle" idx="1"/>
          </p:nvPr>
        </p:nvSpPr>
        <p:spPr>
          <a:xfrm>
            <a:off x="2417780" y="3531204"/>
            <a:ext cx="8637072" cy="2032314"/>
          </a:xfrm>
        </p:spPr>
        <p:txBody>
          <a:bodyPr>
            <a:noAutofit/>
          </a:bodyPr>
          <a:lstStyle/>
          <a:p>
            <a:r>
              <a:rPr lang="en-GB" sz="1600" b="0" i="0" dirty="0">
                <a:solidFill>
                  <a:srgbClr val="222222"/>
                </a:solidFill>
                <a:effectLst/>
                <a:latin typeface="Arial" panose="020B0604020202020204" pitchFamily="34" charset="0"/>
              </a:rPr>
              <a:t>PAPER </a:t>
            </a:r>
            <a:r>
              <a:rPr lang="en-GB" sz="1600" b="0" i="0" dirty="0" err="1">
                <a:solidFill>
                  <a:srgbClr val="222222"/>
                </a:solidFill>
                <a:effectLst/>
                <a:latin typeface="Arial" panose="020B0604020202020204" pitchFamily="34" charset="0"/>
              </a:rPr>
              <a:t>PrESENTED</a:t>
            </a:r>
            <a:r>
              <a:rPr lang="en-GB" sz="1600" b="0" i="0" dirty="0">
                <a:solidFill>
                  <a:srgbClr val="222222"/>
                </a:solidFill>
                <a:effectLst/>
                <a:latin typeface="Arial" panose="020B0604020202020204" pitchFamily="34" charset="0"/>
              </a:rPr>
              <a:t> AT THE INTERNATIONAL RP SYMPOSIUM  AT QUEENS UNIVERSITY, CANADA  ON 24</a:t>
            </a:r>
            <a:r>
              <a:rPr lang="en-GB" sz="1600" b="0" i="0" baseline="30000" dirty="0">
                <a:solidFill>
                  <a:srgbClr val="222222"/>
                </a:solidFill>
                <a:effectLst/>
                <a:latin typeface="Arial" panose="020B0604020202020204" pitchFamily="34" charset="0"/>
              </a:rPr>
              <a:t>TH</a:t>
            </a:r>
            <a:r>
              <a:rPr lang="en-GB" sz="1600" b="0" i="0" dirty="0">
                <a:solidFill>
                  <a:srgbClr val="222222"/>
                </a:solidFill>
                <a:effectLst/>
                <a:latin typeface="Arial" panose="020B0604020202020204" pitchFamily="34" charset="0"/>
              </a:rPr>
              <a:t> JUNE 2026</a:t>
            </a:r>
            <a:br>
              <a:rPr lang="en-GB" sz="1600" b="0" i="0" dirty="0">
                <a:solidFill>
                  <a:srgbClr val="222222"/>
                </a:solidFill>
                <a:effectLst/>
                <a:latin typeface="Arial" panose="020B0604020202020204" pitchFamily="34" charset="0"/>
              </a:rPr>
            </a:br>
            <a:r>
              <a:rPr lang="en-GB" sz="1600" b="0" i="0" dirty="0">
                <a:solidFill>
                  <a:srgbClr val="222222"/>
                </a:solidFill>
                <a:effectLst/>
                <a:latin typeface="Arial" panose="020B0604020202020204" pitchFamily="34" charset="0"/>
              </a:rPr>
              <a:t>BY </a:t>
            </a:r>
            <a:r>
              <a:rPr lang="en-GB" sz="1600" b="0" i="0" dirty="0" err="1">
                <a:solidFill>
                  <a:srgbClr val="222222"/>
                </a:solidFill>
                <a:effectLst/>
                <a:latin typeface="Arial" panose="020B0604020202020204" pitchFamily="34" charset="0"/>
              </a:rPr>
              <a:t>PRofessor</a:t>
            </a:r>
            <a:r>
              <a:rPr lang="en-GB" sz="1600" b="0" i="0" dirty="0">
                <a:solidFill>
                  <a:srgbClr val="222222"/>
                </a:solidFill>
                <a:effectLst/>
                <a:latin typeface="Arial" panose="020B0604020202020204" pitchFamily="34" charset="0"/>
              </a:rPr>
              <a:t> </a:t>
            </a:r>
            <a:r>
              <a:rPr lang="en-GB" sz="1600" b="0" i="0" dirty="0" err="1">
                <a:solidFill>
                  <a:srgbClr val="222222"/>
                </a:solidFill>
                <a:effectLst/>
                <a:latin typeface="Arial" panose="020B0604020202020204" pitchFamily="34" charset="0"/>
              </a:rPr>
              <a:t>Olaide</a:t>
            </a:r>
            <a:r>
              <a:rPr lang="en-GB" sz="1600" b="0" i="0" dirty="0">
                <a:solidFill>
                  <a:srgbClr val="222222"/>
                </a:solidFill>
                <a:effectLst/>
                <a:latin typeface="Arial" panose="020B0604020202020204" pitchFamily="34" charset="0"/>
              </a:rPr>
              <a:t> </a:t>
            </a:r>
            <a:r>
              <a:rPr lang="en-GB" sz="1600" b="0" i="0" dirty="0" err="1">
                <a:solidFill>
                  <a:srgbClr val="222222"/>
                </a:solidFill>
                <a:effectLst/>
                <a:latin typeface="Arial" panose="020B0604020202020204" pitchFamily="34" charset="0"/>
              </a:rPr>
              <a:t>Gbadamosi</a:t>
            </a:r>
            <a:r>
              <a:rPr lang="en-GB" sz="1600" b="0" i="0" dirty="0">
                <a:solidFill>
                  <a:srgbClr val="222222"/>
                </a:solidFill>
                <a:effectLst/>
                <a:latin typeface="Arial" panose="020B0604020202020204" pitchFamily="34" charset="0"/>
              </a:rPr>
              <a:t>, SAN</a:t>
            </a:r>
            <a:br>
              <a:rPr lang="en-GB" sz="1600" b="0" i="0" dirty="0">
                <a:solidFill>
                  <a:srgbClr val="222222"/>
                </a:solidFill>
                <a:effectLst/>
                <a:latin typeface="Arial" panose="020B0604020202020204" pitchFamily="34" charset="0"/>
              </a:rPr>
            </a:br>
            <a:r>
              <a:rPr lang="en-GB" sz="1600" b="0" i="0" dirty="0">
                <a:solidFill>
                  <a:srgbClr val="222222"/>
                </a:solidFill>
                <a:effectLst/>
                <a:latin typeface="Arial" panose="020B0604020202020204" pitchFamily="34" charset="0"/>
              </a:rPr>
              <a:t>Faculty of Law,</a:t>
            </a:r>
          </a:p>
          <a:p>
            <a:r>
              <a:rPr lang="en-GB" sz="1600" b="0" i="0" dirty="0" err="1">
                <a:solidFill>
                  <a:srgbClr val="222222"/>
                </a:solidFill>
                <a:effectLst/>
                <a:latin typeface="Arial" panose="020B0604020202020204" pitchFamily="34" charset="0"/>
              </a:rPr>
              <a:t>Ifetedo</a:t>
            </a:r>
            <a:r>
              <a:rPr lang="en-GB" sz="1600" b="0" i="0" dirty="0">
                <a:solidFill>
                  <a:srgbClr val="222222"/>
                </a:solidFill>
                <a:effectLst/>
                <a:latin typeface="Arial" panose="020B0604020202020204" pitchFamily="34" charset="0"/>
              </a:rPr>
              <a:t> Campus</a:t>
            </a:r>
          </a:p>
          <a:p>
            <a:r>
              <a:rPr lang="en-GB" sz="1600" b="0" i="0" dirty="0">
                <a:solidFill>
                  <a:srgbClr val="222222"/>
                </a:solidFill>
                <a:effectLst/>
                <a:latin typeface="Arial" panose="020B0604020202020204" pitchFamily="34" charset="0"/>
              </a:rPr>
              <a:t> Nigeria</a:t>
            </a:r>
            <a:br>
              <a:rPr lang="en-GB" sz="1600" b="0" i="0" dirty="0">
                <a:solidFill>
                  <a:srgbClr val="222222"/>
                </a:solidFill>
                <a:effectLst/>
                <a:latin typeface="Arial" panose="020B0604020202020204" pitchFamily="34" charset="0"/>
              </a:rPr>
            </a:br>
            <a:endParaRPr lang="en-NG" sz="1600" dirty="0"/>
          </a:p>
        </p:txBody>
      </p:sp>
    </p:spTree>
    <p:extLst>
      <p:ext uri="{BB962C8B-B14F-4D97-AF65-F5344CB8AC3E}">
        <p14:creationId xmlns:p14="http://schemas.microsoft.com/office/powerpoint/2010/main" val="3413819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A7CA0-F425-20B7-01A1-A78A2AC229AB}"/>
              </a:ext>
            </a:extLst>
          </p:cNvPr>
          <p:cNvSpPr>
            <a:spLocks noGrp="1"/>
          </p:cNvSpPr>
          <p:nvPr>
            <p:ph type="title"/>
          </p:nvPr>
        </p:nvSpPr>
        <p:spPr>
          <a:xfrm>
            <a:off x="1451579" y="804519"/>
            <a:ext cx="9603275" cy="885385"/>
          </a:xfrm>
        </p:spPr>
        <p:txBody>
          <a:bodyPr>
            <a:normAutofit fontScale="90000"/>
          </a:bodyPr>
          <a:lstStyle/>
          <a:p>
            <a:r>
              <a:rPr lang="en-NG" sz="3200" b="1" dirty="0">
                <a:solidFill>
                  <a:srgbClr val="000000"/>
                </a:solidFill>
                <a:effectLst/>
                <a:latin typeface="Times New Roman" panose="02020603050405020304" pitchFamily="18" charset="0"/>
                <a:ea typeface="Times New Roman" panose="02020603050405020304" pitchFamily="18" charset="0"/>
              </a:rPr>
              <a:t>Overcoming Barriers to Reflection</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B25B7648-CEA9-3BC0-6B82-FD2BEAC104BE}"/>
              </a:ext>
            </a:extLst>
          </p:cNvPr>
          <p:cNvSpPr>
            <a:spLocks noGrp="1"/>
          </p:cNvSpPr>
          <p:nvPr>
            <p:ph idx="1"/>
          </p:nvPr>
        </p:nvSpPr>
        <p:spPr>
          <a:xfrm>
            <a:off x="1459295" y="1553634"/>
            <a:ext cx="9603275" cy="3650703"/>
          </a:xfrm>
        </p:spPr>
        <p:txBody>
          <a:bodyPr>
            <a:noAutofit/>
          </a:bodyPr>
          <a:lstStyle/>
          <a:p>
            <a:pPr marL="0" lvl="0" indent="0" algn="just">
              <a:lnSpc>
                <a:spcPct val="150000"/>
              </a:lnSpc>
              <a:buSzPts val="1000"/>
              <a:buNone/>
              <a:tabLst>
                <a:tab pos="457200" algn="l"/>
              </a:tabLst>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Use Structured Frameworks</a:t>
            </a:r>
            <a:endParaRPr lang="en-NG"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just">
              <a:lnSpc>
                <a:spcPct val="150000"/>
              </a:lnSpc>
              <a:buSzPts val="1000"/>
              <a:buNone/>
              <a:tabLst>
                <a:tab pos="457200" algn="l"/>
              </a:tabLst>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Peer Mentorship and Coaching</a:t>
            </a:r>
            <a:endParaRPr lang="en-NG"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just">
              <a:lnSpc>
                <a:spcPct val="150000"/>
              </a:lnSpc>
              <a:buSzPts val="1000"/>
              <a:buNone/>
              <a:tabLst>
                <a:tab pos="457200" algn="l"/>
              </a:tabLst>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Create Supportive Environments</a:t>
            </a:r>
            <a:endParaRPr lang="en-NG"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just">
              <a:lnSpc>
                <a:spcPct val="150000"/>
              </a:lnSpc>
              <a:buSzPts val="1000"/>
              <a:buNone/>
              <a:tabLst>
                <a:tab pos="457200" algn="l"/>
              </a:tabLst>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Integrate Technology and </a:t>
            </a:r>
            <a:r>
              <a:rPr lang="en-NG" sz="1600" b="1" dirty="0">
                <a:solidFill>
                  <a:srgbClr val="222222"/>
                </a:solidFill>
                <a:effectLst/>
                <a:latin typeface="Arial" panose="020B0604020202020204" pitchFamily="34" charset="0"/>
                <a:ea typeface="Times New Roman" panose="02020603050405020304" pitchFamily="18" charset="0"/>
              </a:rPr>
              <a:t>reflection into daily professional routines;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Encouraging mentorship and peer-support systems;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Creating supportive institutional environments;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Utilizing technology-based reflective tools and journals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Incorporating reflective practice into Continuing Professional Development programmes.</a:t>
            </a:r>
          </a:p>
          <a:p>
            <a:pPr fontAlgn="b"/>
            <a:endParaRPr lang="en-NG" sz="1600" b="1" dirty="0">
              <a:effectLst/>
              <a:latin typeface="Times New Roman" panose="02020603050405020304" pitchFamily="18" charset="0"/>
              <a:ea typeface="Times New Roman" panose="02020603050405020304" pitchFamily="18" charset="0"/>
            </a:endParaRPr>
          </a:p>
          <a:p>
            <a:pPr lvl="0" algn="just">
              <a:lnSpc>
                <a:spcPct val="150000"/>
              </a:lnSpc>
              <a:buSzPts val="1000"/>
              <a:tabLst>
                <a:tab pos="457200" algn="l"/>
              </a:tabLst>
            </a:pPr>
            <a:endParaRPr lang="en-NG"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NG" sz="1600" b="1" dirty="0"/>
          </a:p>
        </p:txBody>
      </p:sp>
    </p:spTree>
    <p:extLst>
      <p:ext uri="{BB962C8B-B14F-4D97-AF65-F5344CB8AC3E}">
        <p14:creationId xmlns:p14="http://schemas.microsoft.com/office/powerpoint/2010/main" val="853133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F724-DDF7-5695-E39B-7A2358B763D9}"/>
              </a:ext>
            </a:extLst>
          </p:cNvPr>
          <p:cNvSpPr>
            <a:spLocks noGrp="1"/>
          </p:cNvSpPr>
          <p:nvPr>
            <p:ph type="title"/>
          </p:nvPr>
        </p:nvSpPr>
        <p:spPr/>
        <p:txBody>
          <a:bodyPr>
            <a:normAutofit fontScale="90000"/>
          </a:bodyPr>
          <a:lstStyle/>
          <a:p>
            <a:r>
              <a:rPr lang="en-NG" sz="3200" dirty="0">
                <a:solidFill>
                  <a:srgbClr val="222222"/>
                </a:solidFill>
                <a:effectLst/>
                <a:latin typeface="Arial" panose="020B0604020202020204" pitchFamily="34" charset="0"/>
                <a:ea typeface="Times New Roman" panose="02020603050405020304" pitchFamily="18" charset="0"/>
              </a:rPr>
              <a:t>Practical Methods for Developing Reflective Practice</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D268A122-7DCE-833A-6FE4-DE2DF134E26E}"/>
              </a:ext>
            </a:extLst>
          </p:cNvPr>
          <p:cNvSpPr>
            <a:spLocks noGrp="1"/>
          </p:cNvSpPr>
          <p:nvPr>
            <p:ph idx="1"/>
          </p:nvPr>
        </p:nvSpPr>
        <p:spPr>
          <a:xfrm>
            <a:off x="1451579" y="2015732"/>
            <a:ext cx="9603275" cy="2475245"/>
          </a:xfrm>
        </p:spPr>
        <p:txBody>
          <a:bodyPr>
            <a:normAutofit lnSpcReduction="10000"/>
          </a:bodyPr>
          <a:lstStyle/>
          <a:p>
            <a:pPr fontAlgn="b"/>
            <a:r>
              <a:rPr lang="en-NG" sz="1600" b="1" dirty="0">
                <a:solidFill>
                  <a:srgbClr val="222222"/>
                </a:solidFill>
                <a:effectLst/>
                <a:latin typeface="Arial" panose="020B0604020202020204" pitchFamily="34" charset="0"/>
                <a:ea typeface="Times New Roman" panose="02020603050405020304" pitchFamily="18" charset="0"/>
              </a:rPr>
              <a:t> Reflective practice can be cultivated through several practical methods, including:</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 Reflective Journaling</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Case Reviews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Mentorship and Coaching</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Peer Discussions</a:t>
            </a:r>
            <a:endParaRPr lang="en-NG" sz="1600" b="1" dirty="0">
              <a:effectLst/>
              <a:latin typeface="Times New Roman" panose="02020603050405020304" pitchFamily="18" charset="0"/>
              <a:ea typeface="Times New Roman" panose="02020603050405020304" pitchFamily="18" charset="0"/>
            </a:endParaRPr>
          </a:p>
          <a:p>
            <a:pPr fontAlgn="b"/>
            <a:r>
              <a:rPr lang="en-NG" sz="1600" b="1" dirty="0">
                <a:solidFill>
                  <a:srgbClr val="222222"/>
                </a:solidFill>
                <a:effectLst/>
                <a:latin typeface="Arial" panose="020B0604020202020204" pitchFamily="34" charset="0"/>
                <a:ea typeface="Times New Roman" panose="02020603050405020304" pitchFamily="18" charset="0"/>
              </a:rPr>
              <a:t>Continuing Professional Development</a:t>
            </a:r>
            <a:endParaRPr lang="en-NG" sz="1600" b="1" dirty="0">
              <a:effectLst/>
              <a:latin typeface="Times New Roman" panose="02020603050405020304" pitchFamily="18" charset="0"/>
              <a:ea typeface="Times New Roman" panose="02020603050405020304" pitchFamily="18" charset="0"/>
            </a:endParaRPr>
          </a:p>
          <a:p>
            <a:endParaRPr lang="en-NG" sz="1600" b="1" dirty="0"/>
          </a:p>
        </p:txBody>
      </p:sp>
    </p:spTree>
    <p:extLst>
      <p:ext uri="{BB962C8B-B14F-4D97-AF65-F5344CB8AC3E}">
        <p14:creationId xmlns:p14="http://schemas.microsoft.com/office/powerpoint/2010/main" val="4262305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46499-AE8C-63CC-4D4B-AAE7AFD5EDC7}"/>
              </a:ext>
            </a:extLst>
          </p:cNvPr>
          <p:cNvSpPr>
            <a:spLocks noGrp="1"/>
          </p:cNvSpPr>
          <p:nvPr>
            <p:ph type="title"/>
          </p:nvPr>
        </p:nvSpPr>
        <p:spPr/>
        <p:txBody>
          <a:bodyPr/>
          <a:lstStyle/>
          <a:p>
            <a:r>
              <a:rPr lang="en-NG" sz="3200" dirty="0">
                <a:solidFill>
                  <a:srgbClr val="222222"/>
                </a:solidFill>
                <a:effectLst/>
                <a:latin typeface="Arial" panose="020B0604020202020204" pitchFamily="34" charset="0"/>
                <a:ea typeface="Times New Roman" panose="02020603050405020304" pitchFamily="18" charset="0"/>
              </a:rPr>
              <a:t>Recommendations</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0828005B-C22B-B5CF-F775-9AC9720AD71E}"/>
              </a:ext>
            </a:extLst>
          </p:cNvPr>
          <p:cNvSpPr>
            <a:spLocks noGrp="1"/>
          </p:cNvSpPr>
          <p:nvPr>
            <p:ph idx="1"/>
          </p:nvPr>
        </p:nvSpPr>
        <p:spPr/>
        <p:txBody>
          <a:bodyPr>
            <a:normAutofit fontScale="92500"/>
          </a:bodyPr>
          <a:lstStyle/>
          <a:p>
            <a:pPr fontAlgn="b"/>
            <a:r>
              <a:rPr lang="en-NG" sz="1800" dirty="0">
                <a:solidFill>
                  <a:srgbClr val="222222"/>
                </a:solidFill>
                <a:effectLst/>
                <a:latin typeface="Arial" panose="020B0604020202020204" pitchFamily="34" charset="0"/>
                <a:ea typeface="Times New Roman" panose="02020603050405020304" pitchFamily="18" charset="0"/>
              </a:rPr>
              <a:t>Faculties of Law should integrate reflective learning exercises into teaching and assessment methods.</a:t>
            </a:r>
            <a:endParaRPr lang="en-NG" sz="1800" dirty="0">
              <a:effectLst/>
              <a:latin typeface="Times New Roman" panose="02020603050405020304" pitchFamily="18" charset="0"/>
              <a:ea typeface="Times New Roman" panose="02020603050405020304" pitchFamily="18" charset="0"/>
            </a:endParaRPr>
          </a:p>
          <a:p>
            <a:pPr fontAlgn="b"/>
            <a:r>
              <a:rPr lang="en-NG" sz="1800" dirty="0">
                <a:solidFill>
                  <a:srgbClr val="222222"/>
                </a:solidFill>
                <a:effectLst/>
                <a:latin typeface="Arial" panose="020B0604020202020204" pitchFamily="34" charset="0"/>
                <a:ea typeface="Times New Roman" panose="02020603050405020304" pitchFamily="18" charset="0"/>
              </a:rPr>
              <a:t>Law firms and legal departments should institutionalize post-case reviews and reflective discussions.</a:t>
            </a:r>
            <a:endParaRPr lang="en-NG" sz="1800" dirty="0">
              <a:effectLst/>
              <a:latin typeface="Times New Roman" panose="02020603050405020304" pitchFamily="18" charset="0"/>
              <a:ea typeface="Times New Roman" panose="02020603050405020304" pitchFamily="18" charset="0"/>
            </a:endParaRPr>
          </a:p>
          <a:p>
            <a:pPr fontAlgn="b"/>
            <a:r>
              <a:rPr lang="en-NG" sz="1800" dirty="0">
                <a:solidFill>
                  <a:srgbClr val="222222"/>
                </a:solidFill>
                <a:effectLst/>
                <a:latin typeface="Arial" panose="020B0604020202020204" pitchFamily="34" charset="0"/>
                <a:ea typeface="Times New Roman" panose="02020603050405020304" pitchFamily="18" charset="0"/>
              </a:rPr>
              <a:t>Legal institutions should create environments that encourage self-assessment, ethical reflection, and continuous learning.</a:t>
            </a:r>
            <a:endParaRPr lang="en-NG" sz="1800" dirty="0">
              <a:effectLst/>
              <a:latin typeface="Times New Roman" panose="02020603050405020304" pitchFamily="18" charset="0"/>
              <a:ea typeface="Times New Roman" panose="02020603050405020304" pitchFamily="18" charset="0"/>
            </a:endParaRPr>
          </a:p>
          <a:p>
            <a:pPr fontAlgn="b"/>
            <a:r>
              <a:rPr lang="en-NG" sz="1800" dirty="0">
                <a:solidFill>
                  <a:srgbClr val="222222"/>
                </a:solidFill>
                <a:latin typeface="Arial" panose="020B0604020202020204" pitchFamily="34" charset="0"/>
                <a:ea typeface="Times New Roman" panose="02020603050405020304" pitchFamily="18" charset="0"/>
              </a:rPr>
              <a:t>F</a:t>
            </a:r>
            <a:r>
              <a:rPr lang="en-NG" sz="1800" dirty="0">
                <a:solidFill>
                  <a:srgbClr val="222222"/>
                </a:solidFill>
                <a:effectLst/>
                <a:latin typeface="Arial" panose="020B0604020202020204" pitchFamily="34" charset="0"/>
                <a:ea typeface="Times New Roman" panose="02020603050405020304" pitchFamily="18" charset="0"/>
              </a:rPr>
              <a:t>uture of legal education and legal practice lies in producing reflective practitioners who possess not only legal knowledge and technical expertise but also the self-awareness, adaptability, and ethical commitment necessary to advance justice and uphold the rule of law.</a:t>
            </a:r>
            <a:endParaRPr lang="en-NG" sz="1800" dirty="0">
              <a:effectLst/>
              <a:latin typeface="Times New Roman" panose="02020603050405020304" pitchFamily="18" charset="0"/>
              <a:ea typeface="Times New Roman" panose="02020603050405020304" pitchFamily="18" charset="0"/>
            </a:endParaRPr>
          </a:p>
          <a:p>
            <a:endParaRPr lang="en-NG" dirty="0"/>
          </a:p>
        </p:txBody>
      </p:sp>
    </p:spTree>
    <p:extLst>
      <p:ext uri="{BB962C8B-B14F-4D97-AF65-F5344CB8AC3E}">
        <p14:creationId xmlns:p14="http://schemas.microsoft.com/office/powerpoint/2010/main" val="3946281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B304C-AB76-C5DE-D5AC-F922AC66D4AD}"/>
              </a:ext>
            </a:extLst>
          </p:cNvPr>
          <p:cNvSpPr>
            <a:spLocks noGrp="1"/>
          </p:cNvSpPr>
          <p:nvPr>
            <p:ph type="title"/>
          </p:nvPr>
        </p:nvSpPr>
        <p:spPr/>
        <p:txBody>
          <a:bodyPr/>
          <a:lstStyle/>
          <a:p>
            <a:r>
              <a:rPr lang="en-NG" sz="3200" b="1" dirty="0">
                <a:solidFill>
                  <a:srgbClr val="000000"/>
                </a:solidFill>
                <a:effectLst/>
                <a:latin typeface="Times New Roman" panose="02020603050405020304" pitchFamily="18" charset="0"/>
                <a:ea typeface="Times New Roman" panose="02020603050405020304" pitchFamily="18" charset="0"/>
              </a:rPr>
              <a:t>Conclusion</a:t>
            </a:r>
            <a:endParaRPr lang="en-NG" dirty="0"/>
          </a:p>
        </p:txBody>
      </p:sp>
      <p:sp>
        <p:nvSpPr>
          <p:cNvPr id="3" name="Content Placeholder 2">
            <a:extLst>
              <a:ext uri="{FF2B5EF4-FFF2-40B4-BE49-F238E27FC236}">
                <a16:creationId xmlns:a16="http://schemas.microsoft.com/office/drawing/2014/main" id="{6E23EEAF-6E66-DEE3-DA34-791A19B00CA9}"/>
              </a:ext>
            </a:extLst>
          </p:cNvPr>
          <p:cNvSpPr>
            <a:spLocks noGrp="1"/>
          </p:cNvSpPr>
          <p:nvPr>
            <p:ph idx="1"/>
          </p:nvPr>
        </p:nvSpPr>
        <p:spPr>
          <a:xfrm>
            <a:off x="1451579" y="1432194"/>
            <a:ext cx="9603275" cy="4783411"/>
          </a:xfrm>
        </p:spPr>
        <p:txBody>
          <a:bodyPr>
            <a:noAutofit/>
          </a:bodyPr>
          <a:lstStyle/>
          <a:p>
            <a:pPr algn="just" fontAlgn="b">
              <a:lnSpc>
                <a:spcPct val="150000"/>
              </a:lnSpc>
            </a:pPr>
            <a:endParaRPr lang="en-NG" sz="1600" dirty="0">
              <a:effectLst/>
              <a:latin typeface="Times New Roman" panose="02020603050405020304" pitchFamily="18" charset="0"/>
              <a:ea typeface="Times New Roman" panose="02020603050405020304" pitchFamily="18" charset="0"/>
            </a:endParaRPr>
          </a:p>
          <a:p>
            <a:pPr algn="just">
              <a:lnSpc>
                <a:spcPct val="150000"/>
              </a:lnSpc>
              <a:spcBef>
                <a:spcPts val="200"/>
              </a:spcBef>
              <a:spcAft>
                <a:spcPts val="2100"/>
              </a:spcAft>
            </a:pPr>
            <a:r>
              <a:rPr lang="en-NG"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Incorporating a reflective approach into the practice of law transforms routine legal work into an active process of learning </a:t>
            </a:r>
            <a:r>
              <a:rPr lang="en-NG"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improvement</a:t>
            </a:r>
          </a:p>
          <a:p>
            <a:pPr algn="just">
              <a:lnSpc>
                <a:spcPct val="150000"/>
              </a:lnSpc>
              <a:spcBef>
                <a:spcPts val="200"/>
              </a:spcBef>
              <a:spcAft>
                <a:spcPts val="2100"/>
              </a:spcAft>
            </a:pPr>
            <a:r>
              <a:rPr lang="en-NG"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NG"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reflective approach transforms legal practice into a dynamic and evolving discipline, improving legal reasoning, ethical judgment, and service delivery to clients and society, consistent with judicial expectations of diligence and professionalism from counsel</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NG" sz="1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50000"/>
              </a:lnSpc>
            </a:pPr>
            <a:r>
              <a:rPr lang="en-US" sz="1600" dirty="0">
                <a:solidFill>
                  <a:srgbClr val="000000"/>
                </a:solidFill>
                <a:effectLst/>
                <a:latin typeface="Times New Roman" panose="02020603050405020304" pitchFamily="18" charset="0"/>
                <a:ea typeface="Times New Roman" panose="02020603050405020304" pitchFamily="18" charset="0"/>
              </a:rPr>
              <a:t>Ad</a:t>
            </a:r>
            <a:r>
              <a:rPr lang="en-NG" sz="1600" dirty="0">
                <a:solidFill>
                  <a:srgbClr val="000000"/>
                </a:solidFill>
                <a:effectLst/>
                <a:latin typeface="Times New Roman" panose="02020603050405020304" pitchFamily="18" charset="0"/>
                <a:ea typeface="Times New Roman" panose="02020603050405020304" pitchFamily="18" charset="0"/>
              </a:rPr>
              <a:t>vancing a reflective approach to the practice of law transforms legal work from a mechanical application of rules into a thoughtful, self-aware, and ethically grounded discipline. It requires lawyers to move beyond routine by engaging in a "dialogue of thinking and doing," where they continuously analyze how and why they perform their duties to improve future performance.</a:t>
            </a:r>
            <a:endParaRPr lang="en-NG" sz="1600" dirty="0">
              <a:effectLst/>
              <a:latin typeface="Times New Roman" panose="02020603050405020304" pitchFamily="18" charset="0"/>
              <a:ea typeface="Times New Roman" panose="02020603050405020304" pitchFamily="18" charset="0"/>
            </a:endParaRPr>
          </a:p>
          <a:p>
            <a:endParaRPr lang="en-NG" sz="1600" dirty="0"/>
          </a:p>
        </p:txBody>
      </p:sp>
    </p:spTree>
    <p:extLst>
      <p:ext uri="{BB962C8B-B14F-4D97-AF65-F5344CB8AC3E}">
        <p14:creationId xmlns:p14="http://schemas.microsoft.com/office/powerpoint/2010/main" val="2845469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D0BE-9A23-22A8-8775-2A8EC1EB29B8}"/>
              </a:ext>
            </a:extLst>
          </p:cNvPr>
          <p:cNvSpPr>
            <a:spLocks noGrp="1"/>
          </p:cNvSpPr>
          <p:nvPr>
            <p:ph type="title"/>
          </p:nvPr>
        </p:nvSpPr>
        <p:spPr/>
        <p:txBody>
          <a:bodyPr/>
          <a:lstStyle/>
          <a:p>
            <a:r>
              <a:rPr lang="en-US" sz="3200" b="1" dirty="0">
                <a:solidFill>
                  <a:srgbClr val="000000"/>
                </a:solidFill>
                <a:effectLst/>
                <a:latin typeface="Times New Roman" panose="02020603050405020304" pitchFamily="18" charset="0"/>
                <a:ea typeface="Times New Roman" panose="02020603050405020304" pitchFamily="18" charset="0"/>
              </a:rPr>
              <a:t>OUTLINE OF PAPER</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1503BB8F-71B5-8665-2B5F-BC1C0E8668B2}"/>
              </a:ext>
            </a:extLst>
          </p:cNvPr>
          <p:cNvSpPr>
            <a:spLocks noGrp="1"/>
          </p:cNvSpPr>
          <p:nvPr>
            <p:ph idx="1"/>
          </p:nvPr>
        </p:nvSpPr>
        <p:spPr>
          <a:xfrm>
            <a:off x="1451579" y="2015732"/>
            <a:ext cx="9603275" cy="7487083"/>
          </a:xfrm>
        </p:spPr>
        <p:txBody>
          <a:bodyPr>
            <a:normAutofit fontScale="25000" lnSpcReduction="20000"/>
          </a:bodyPr>
          <a:lstStyle/>
          <a:p>
            <a:pPr algn="just"/>
            <a:r>
              <a:rPr lang="en-US" sz="4300" b="1" dirty="0">
                <a:solidFill>
                  <a:srgbClr val="000000"/>
                </a:solidFill>
                <a:effectLst/>
                <a:latin typeface="Times New Roman" panose="02020603050405020304" pitchFamily="18" charset="0"/>
                <a:ea typeface="Times New Roman" panose="02020603050405020304" pitchFamily="18" charset="0"/>
              </a:rPr>
              <a:t>OUTLINE OF PAPER</a:t>
            </a:r>
            <a:endParaRPr lang="en-NG" sz="4300" b="1" dirty="0">
              <a:effectLst/>
              <a:latin typeface="Times New Roman" panose="02020603050405020304" pitchFamily="18" charset="0"/>
              <a:ea typeface="Times New Roman" panose="02020603050405020304" pitchFamily="18" charset="0"/>
            </a:endParaRPr>
          </a:p>
          <a:p>
            <a:pPr algn="just"/>
            <a:r>
              <a:rPr lang="en-NG" sz="4300" b="1" dirty="0">
                <a:solidFill>
                  <a:srgbClr val="000000"/>
                </a:solidFill>
                <a:effectLst/>
                <a:latin typeface="Times New Roman" panose="02020603050405020304" pitchFamily="18" charset="0"/>
                <a:ea typeface="Times New Roman" panose="02020603050405020304" pitchFamily="18" charset="0"/>
              </a:rPr>
              <a:t>ABSTRACT</a:t>
            </a:r>
            <a:endParaRPr lang="en-NG" sz="4300" b="1" dirty="0">
              <a:effectLst/>
              <a:latin typeface="Times New Roman" panose="02020603050405020304" pitchFamily="18" charset="0"/>
              <a:ea typeface="Times New Roman" panose="02020603050405020304" pitchFamily="18" charset="0"/>
            </a:endParaRPr>
          </a:p>
          <a:p>
            <a:pPr algn="just">
              <a:spcBef>
                <a:spcPts val="1200"/>
              </a:spcBef>
              <a:spcAft>
                <a:spcPts val="1200"/>
              </a:spcAft>
            </a:pPr>
            <a:r>
              <a:rPr lang="en-NG" sz="4300" b="1" dirty="0">
                <a:solidFill>
                  <a:srgbClr val="000000"/>
                </a:solidFill>
                <a:effectLst/>
                <a:latin typeface="Times New Roman" panose="02020603050405020304" pitchFamily="18" charset="0"/>
                <a:ea typeface="Times New Roman" panose="02020603050405020304" pitchFamily="18" charset="0"/>
              </a:rPr>
              <a:t>1. INTRODUCTION</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2.  MEANING OF REFLECTION IN LEGAL PRACTICE</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 </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3. IMPORTANCE OF A REFLECTIVE APPROACH</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 </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4. CORE ELEMENTS OF REFLECTIVE LEGAL PRACTICE</a:t>
            </a:r>
            <a:endParaRPr lang="en-NG" sz="4300" b="1" dirty="0">
              <a:effectLst/>
              <a:latin typeface="Times New Roman" panose="02020603050405020304" pitchFamily="18" charset="0"/>
              <a:ea typeface="Times New Roman" panose="02020603050405020304" pitchFamily="18" charset="0"/>
            </a:endParaRPr>
          </a:p>
          <a:p>
            <a:pPr algn="just"/>
            <a:r>
              <a:rPr lang="en-NG" sz="4300" b="1" dirty="0">
                <a:solidFill>
                  <a:srgbClr val="000000"/>
                </a:solidFill>
                <a:effectLst/>
                <a:latin typeface="Times New Roman" panose="02020603050405020304" pitchFamily="18" charset="0"/>
                <a:ea typeface="Times New Roman" panose="02020603050405020304" pitchFamily="18" charset="0"/>
              </a:rPr>
              <a:t> </a:t>
            </a:r>
            <a:endParaRPr lang="en-NG" sz="4300" b="1" dirty="0">
              <a:effectLst/>
              <a:latin typeface="Times New Roman" panose="02020603050405020304" pitchFamily="18" charset="0"/>
              <a:ea typeface="Times New Roman" panose="02020603050405020304" pitchFamily="18" charset="0"/>
            </a:endParaRPr>
          </a:p>
          <a:p>
            <a:pPr algn="just">
              <a:spcAft>
                <a:spcPts val="2100"/>
              </a:spcAft>
            </a:pPr>
            <a:r>
              <a:rPr lang="en-US" sz="4300" b="1" dirty="0">
                <a:solidFill>
                  <a:srgbClr val="000000"/>
                </a:solidFill>
                <a:effectLst/>
                <a:latin typeface="Times New Roman" panose="02020603050405020304" pitchFamily="18" charset="0"/>
                <a:ea typeface="Times New Roman" panose="02020603050405020304" pitchFamily="18" charset="0"/>
              </a:rPr>
              <a:t>5  </a:t>
            </a:r>
            <a:r>
              <a:rPr lang="en-NG" sz="4300" b="1" dirty="0">
                <a:solidFill>
                  <a:srgbClr val="000000"/>
                </a:solidFill>
                <a:effectLst/>
                <a:latin typeface="Times New Roman" panose="02020603050405020304" pitchFamily="18" charset="0"/>
                <a:ea typeface="Times New Roman" panose="02020603050405020304" pitchFamily="18" charset="0"/>
              </a:rPr>
              <a:t>BENEFITS OF REFLECTION IN LEARNING</a:t>
            </a:r>
            <a:endParaRPr lang="en-NG" sz="4300" b="1" dirty="0">
              <a:effectLst/>
              <a:latin typeface="Times New Roman" panose="02020603050405020304" pitchFamily="18" charset="0"/>
              <a:ea typeface="Times New Roman" panose="02020603050405020304" pitchFamily="18" charset="0"/>
            </a:endParaRPr>
          </a:p>
          <a:p>
            <a:pPr algn="just">
              <a:spcAft>
                <a:spcPts val="2100"/>
              </a:spcAft>
            </a:pPr>
            <a:r>
              <a:rPr lang="en-US" sz="4300" b="1" dirty="0">
                <a:solidFill>
                  <a:srgbClr val="000000"/>
                </a:solidFill>
                <a:effectLst/>
                <a:latin typeface="Times New Roman" panose="02020603050405020304" pitchFamily="18" charset="0"/>
                <a:ea typeface="Times New Roman" panose="02020603050405020304" pitchFamily="18" charset="0"/>
              </a:rPr>
              <a:t>6.  </a:t>
            </a:r>
            <a:r>
              <a:rPr lang="en-NG" sz="4300" b="1" dirty="0">
                <a:solidFill>
                  <a:srgbClr val="000000"/>
                </a:solidFill>
                <a:effectLst/>
                <a:latin typeface="Times New Roman" panose="02020603050405020304" pitchFamily="18" charset="0"/>
                <a:ea typeface="Times New Roman" panose="02020603050405020304" pitchFamily="18" charset="0"/>
              </a:rPr>
              <a:t>REFLECTION IN PROFESSIONAL LEGAL PRACTICE</a:t>
            </a:r>
            <a:endParaRPr lang="en-NG" sz="4300" b="1" dirty="0">
              <a:effectLst/>
              <a:latin typeface="Times New Roman" panose="02020603050405020304" pitchFamily="18" charset="0"/>
              <a:ea typeface="Times New Roman" panose="02020603050405020304" pitchFamily="18" charset="0"/>
            </a:endParaRPr>
          </a:p>
          <a:p>
            <a:pPr algn="just" fontAlgn="b"/>
            <a:r>
              <a:rPr lang="en-US" sz="4300" b="1" dirty="0">
                <a:solidFill>
                  <a:srgbClr val="000000"/>
                </a:solidFill>
                <a:effectLst/>
                <a:latin typeface="Times New Roman" panose="02020603050405020304" pitchFamily="18" charset="0"/>
                <a:ea typeface="Times New Roman" panose="02020603050405020304" pitchFamily="18" charset="0"/>
              </a:rPr>
              <a:t>7</a:t>
            </a:r>
            <a:r>
              <a:rPr lang="en-NG" sz="4300" b="1" dirty="0">
                <a:solidFill>
                  <a:srgbClr val="000000"/>
                </a:solidFill>
                <a:effectLst/>
                <a:latin typeface="Times New Roman" panose="02020603050405020304" pitchFamily="18" charset="0"/>
                <a:ea typeface="Times New Roman" panose="02020603050405020304" pitchFamily="18" charset="0"/>
              </a:rPr>
              <a:t>.  PRACTICAL METHODS FOR </a:t>
            </a:r>
            <a:r>
              <a:rPr lang="en-US" sz="4300" b="1" dirty="0">
                <a:solidFill>
                  <a:srgbClr val="000000"/>
                </a:solidFill>
                <a:effectLst/>
                <a:latin typeface="Times New Roman" panose="02020603050405020304" pitchFamily="18" charset="0"/>
                <a:ea typeface="Times New Roman" panose="02020603050405020304" pitchFamily="18" charset="0"/>
              </a:rPr>
              <a:t>D</a:t>
            </a:r>
            <a:r>
              <a:rPr lang="en-NG" sz="4300" b="1" dirty="0">
                <a:solidFill>
                  <a:srgbClr val="000000"/>
                </a:solidFill>
                <a:effectLst/>
                <a:latin typeface="Times New Roman" panose="02020603050405020304" pitchFamily="18" charset="0"/>
                <a:ea typeface="Times New Roman" panose="02020603050405020304" pitchFamily="18" charset="0"/>
              </a:rPr>
              <a:t>EVELOPING REFLECTIVE PRACTICE</a:t>
            </a:r>
            <a:endParaRPr lang="en-NG" sz="4300" b="1" dirty="0">
              <a:effectLst/>
              <a:latin typeface="Times New Roman" panose="02020603050405020304" pitchFamily="18" charset="0"/>
              <a:ea typeface="Times New Roman" panose="02020603050405020304" pitchFamily="18" charset="0"/>
            </a:endParaRPr>
          </a:p>
          <a:p>
            <a:pPr algn="just" fontAlgn="b"/>
            <a:r>
              <a:rPr lang="en-US" sz="4300" b="1" dirty="0">
                <a:solidFill>
                  <a:srgbClr val="000000"/>
                </a:solidFill>
                <a:effectLst/>
                <a:latin typeface="Times New Roman" panose="02020603050405020304" pitchFamily="18" charset="0"/>
                <a:ea typeface="Times New Roman" panose="02020603050405020304" pitchFamily="18" charset="0"/>
              </a:rPr>
              <a:t>8</a:t>
            </a:r>
            <a:r>
              <a:rPr lang="en-NG" sz="4300" b="1" dirty="0">
                <a:solidFill>
                  <a:srgbClr val="000000"/>
                </a:solidFill>
                <a:effectLst/>
                <a:latin typeface="Times New Roman" panose="02020603050405020304" pitchFamily="18" charset="0"/>
                <a:ea typeface="Times New Roman" panose="02020603050405020304" pitchFamily="18" charset="0"/>
              </a:rPr>
              <a:t>. ILLUSTRATIVE EXAMPLE</a:t>
            </a:r>
            <a:endParaRPr lang="en-NG" sz="4300" b="1" dirty="0">
              <a:effectLst/>
              <a:latin typeface="Times New Roman" panose="02020603050405020304" pitchFamily="18" charset="0"/>
              <a:ea typeface="Times New Roman" panose="02020603050405020304" pitchFamily="18" charset="0"/>
            </a:endParaRPr>
          </a:p>
          <a:p>
            <a:pPr algn="just" fontAlgn="b"/>
            <a:r>
              <a:rPr lang="en-NG" sz="4300" b="1" dirty="0">
                <a:solidFill>
                  <a:srgbClr val="000000"/>
                </a:solidFill>
                <a:effectLst/>
                <a:latin typeface="Times New Roman" panose="02020603050405020304" pitchFamily="18" charset="0"/>
                <a:ea typeface="Times New Roman" panose="02020603050405020304" pitchFamily="18" charset="0"/>
              </a:rPr>
              <a:t> </a:t>
            </a:r>
            <a:endParaRPr lang="en-NG" sz="4300" b="1" dirty="0">
              <a:effectLst/>
              <a:latin typeface="Times New Roman" panose="02020603050405020304" pitchFamily="18" charset="0"/>
              <a:ea typeface="Times New Roman" panose="02020603050405020304" pitchFamily="18" charset="0"/>
            </a:endParaRPr>
          </a:p>
          <a:p>
            <a:pPr algn="just"/>
            <a:r>
              <a:rPr lang="en-US" sz="4300" b="1" dirty="0">
                <a:solidFill>
                  <a:srgbClr val="000000"/>
                </a:solidFill>
                <a:effectLst/>
                <a:latin typeface="Times New Roman" panose="02020603050405020304" pitchFamily="18" charset="0"/>
                <a:ea typeface="Times New Roman" panose="02020603050405020304" pitchFamily="18" charset="0"/>
              </a:rPr>
              <a:t>9. </a:t>
            </a:r>
            <a:r>
              <a:rPr lang="en-NG" sz="4300" b="1" dirty="0">
                <a:solidFill>
                  <a:srgbClr val="000000"/>
                </a:solidFill>
                <a:effectLst/>
                <a:latin typeface="Times New Roman" panose="02020603050405020304" pitchFamily="18" charset="0"/>
                <a:ea typeface="Times New Roman" panose="02020603050405020304" pitchFamily="18" charset="0"/>
              </a:rPr>
              <a:t>CORE BENEFITS OF REFLECTIVE PRACTICE IN LAW</a:t>
            </a:r>
            <a:endParaRPr lang="en-NG" sz="4300" b="1" dirty="0">
              <a:effectLst/>
              <a:latin typeface="Times New Roman" panose="02020603050405020304" pitchFamily="18" charset="0"/>
              <a:ea typeface="Times New Roman" panose="02020603050405020304" pitchFamily="18" charset="0"/>
            </a:endParaRPr>
          </a:p>
          <a:p>
            <a:pPr algn="just"/>
            <a:r>
              <a:rPr lang="en-US" sz="4300" b="1" dirty="0">
                <a:solidFill>
                  <a:srgbClr val="000000"/>
                </a:solidFill>
                <a:effectLst/>
                <a:latin typeface="Times New Roman" panose="02020603050405020304" pitchFamily="18" charset="0"/>
                <a:ea typeface="Times New Roman" panose="02020603050405020304" pitchFamily="18" charset="0"/>
              </a:rPr>
              <a:t>10.  </a:t>
            </a:r>
            <a:r>
              <a:rPr lang="en-NG" sz="4300" b="1" dirty="0">
                <a:solidFill>
                  <a:srgbClr val="000000"/>
                </a:solidFill>
                <a:effectLst/>
                <a:latin typeface="Times New Roman" panose="02020603050405020304" pitchFamily="18" charset="0"/>
                <a:ea typeface="Times New Roman" panose="02020603050405020304" pitchFamily="18" charset="0"/>
              </a:rPr>
              <a:t>INTEGRATING REFLECTION INTO DAILY WORKFLOW</a:t>
            </a:r>
            <a:endParaRPr lang="en-NG" sz="4300" b="1" dirty="0">
              <a:effectLst/>
              <a:latin typeface="Times New Roman" panose="02020603050405020304" pitchFamily="18" charset="0"/>
              <a:ea typeface="Times New Roman" panose="02020603050405020304" pitchFamily="18" charset="0"/>
            </a:endParaRPr>
          </a:p>
          <a:p>
            <a:pPr algn="just">
              <a:spcAft>
                <a:spcPts val="1800"/>
              </a:spcAft>
            </a:pPr>
            <a:r>
              <a:rPr lang="en-NG" sz="4300" b="1" dirty="0">
                <a:solidFill>
                  <a:srgbClr val="000000"/>
                </a:solidFill>
                <a:effectLst/>
                <a:latin typeface="Times New Roman" panose="02020603050405020304" pitchFamily="18" charset="0"/>
                <a:ea typeface="Times New Roman" panose="02020603050405020304" pitchFamily="18" charset="0"/>
              </a:rPr>
              <a:t> GIBBS’ REFLECTIVE CYCLE DESCRIBES THIS SIMPLE AND STRAIGHTFORWARD SIX-STEP PROCESS:</a:t>
            </a:r>
            <a:endParaRPr lang="en-NG" sz="4300" b="1" dirty="0">
              <a:effectLst/>
              <a:latin typeface="Times New Roman" panose="02020603050405020304" pitchFamily="18" charset="0"/>
              <a:ea typeface="Times New Roman" panose="02020603050405020304" pitchFamily="18" charset="0"/>
            </a:endParaRPr>
          </a:p>
          <a:p>
            <a:pPr algn="just">
              <a:spcAft>
                <a:spcPts val="1800"/>
              </a:spcAft>
            </a:pPr>
            <a:r>
              <a:rPr lang="en-US" sz="4300" b="1" dirty="0">
                <a:solidFill>
                  <a:srgbClr val="000000"/>
                </a:solidFill>
                <a:effectLst/>
                <a:latin typeface="Times New Roman" panose="02020603050405020304" pitchFamily="18" charset="0"/>
                <a:ea typeface="Times New Roman" panose="02020603050405020304" pitchFamily="18" charset="0"/>
              </a:rPr>
              <a:t> 11   </a:t>
            </a:r>
            <a:r>
              <a:rPr lang="en-NG" sz="4300" b="1" dirty="0">
                <a:solidFill>
                  <a:srgbClr val="000000"/>
                </a:solidFill>
                <a:effectLst/>
                <a:latin typeface="Times New Roman" panose="02020603050405020304" pitchFamily="18" charset="0"/>
                <a:ea typeface="Times New Roman" panose="02020603050405020304" pitchFamily="18" charset="0"/>
              </a:rPr>
              <a:t>KEY CHALLENGES IN REFLECTIVE PRACTICE</a:t>
            </a:r>
            <a:endParaRPr lang="en-NG" sz="4300" b="1" dirty="0">
              <a:effectLst/>
              <a:latin typeface="Times New Roman" panose="02020603050405020304" pitchFamily="18" charset="0"/>
              <a:ea typeface="Times New Roman" panose="02020603050405020304" pitchFamily="18" charset="0"/>
            </a:endParaRPr>
          </a:p>
          <a:p>
            <a:pPr algn="just"/>
            <a:r>
              <a:rPr lang="en-US" sz="4300" b="1" dirty="0">
                <a:solidFill>
                  <a:srgbClr val="000000"/>
                </a:solidFill>
                <a:effectLst/>
                <a:latin typeface="Times New Roman" panose="02020603050405020304" pitchFamily="18" charset="0"/>
                <a:ea typeface="Times New Roman" panose="02020603050405020304" pitchFamily="18" charset="0"/>
              </a:rPr>
              <a:t>12. </a:t>
            </a:r>
            <a:r>
              <a:rPr lang="en-NG" sz="4300" b="1" dirty="0">
                <a:solidFill>
                  <a:srgbClr val="000000"/>
                </a:solidFill>
                <a:effectLst/>
                <a:latin typeface="Times New Roman" panose="02020603050405020304" pitchFamily="18" charset="0"/>
                <a:ea typeface="Times New Roman" panose="02020603050405020304" pitchFamily="18" charset="0"/>
              </a:rPr>
              <a:t>OVERCOMING BARRIERS TO REFLECTION</a:t>
            </a:r>
            <a:endParaRPr lang="en-NG" sz="4300" b="1" dirty="0">
              <a:effectLst/>
              <a:latin typeface="Times New Roman" panose="02020603050405020304" pitchFamily="18" charset="0"/>
              <a:ea typeface="Times New Roman" panose="02020603050405020304" pitchFamily="18" charset="0"/>
            </a:endParaRPr>
          </a:p>
          <a:p>
            <a:pPr algn="just"/>
            <a:r>
              <a:rPr lang="en-NG" sz="4300" b="1" dirty="0">
                <a:solidFill>
                  <a:srgbClr val="000000"/>
                </a:solidFill>
                <a:effectLst/>
                <a:latin typeface="Times New Roman" panose="02020603050405020304" pitchFamily="18" charset="0"/>
                <a:ea typeface="Times New Roman" panose="02020603050405020304" pitchFamily="18" charset="0"/>
              </a:rPr>
              <a:t> </a:t>
            </a:r>
            <a:r>
              <a:rPr lang="en-US" sz="4300" b="1" dirty="0">
                <a:solidFill>
                  <a:srgbClr val="000000"/>
                </a:solidFill>
                <a:effectLst/>
                <a:latin typeface="Times New Roman" panose="02020603050405020304" pitchFamily="18" charset="0"/>
                <a:ea typeface="Times New Roman" panose="02020603050405020304" pitchFamily="18" charset="0"/>
              </a:rPr>
              <a:t>13. </a:t>
            </a:r>
            <a:r>
              <a:rPr lang="en-NG" sz="4300" b="1" dirty="0">
                <a:solidFill>
                  <a:srgbClr val="000000"/>
                </a:solidFill>
                <a:effectLst/>
                <a:latin typeface="Times New Roman" panose="02020603050405020304" pitchFamily="18" charset="0"/>
                <a:ea typeface="Times New Roman" panose="02020603050405020304" pitchFamily="18" charset="0"/>
              </a:rPr>
              <a:t>CONCLUSION</a:t>
            </a:r>
            <a:endParaRPr lang="en-NG" sz="4300" b="1" dirty="0">
              <a:effectLst/>
              <a:latin typeface="Times New Roman" panose="02020603050405020304" pitchFamily="18" charset="0"/>
              <a:ea typeface="Times New Roman" panose="02020603050405020304" pitchFamily="18" charset="0"/>
            </a:endParaRPr>
          </a:p>
          <a:p>
            <a:endParaRPr lang="en-NG" b="1" dirty="0"/>
          </a:p>
        </p:txBody>
      </p:sp>
    </p:spTree>
    <p:extLst>
      <p:ext uri="{BB962C8B-B14F-4D97-AF65-F5344CB8AC3E}">
        <p14:creationId xmlns:p14="http://schemas.microsoft.com/office/powerpoint/2010/main" val="21175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AE18F-0F65-DCCE-96B0-18F7E5709581}"/>
              </a:ext>
            </a:extLst>
          </p:cNvPr>
          <p:cNvSpPr>
            <a:spLocks noGrp="1"/>
          </p:cNvSpPr>
          <p:nvPr>
            <p:ph type="title"/>
          </p:nvPr>
        </p:nvSpPr>
        <p:spPr/>
        <p:txBody>
          <a:bodyPr/>
          <a:lstStyle/>
          <a:p>
            <a:r>
              <a:rPr lang="en-NG" dirty="0"/>
              <a:t>ReflectiON IN LEGAL practice</a:t>
            </a:r>
          </a:p>
        </p:txBody>
      </p:sp>
      <p:sp>
        <p:nvSpPr>
          <p:cNvPr id="3" name="Content Placeholder 2">
            <a:extLst>
              <a:ext uri="{FF2B5EF4-FFF2-40B4-BE49-F238E27FC236}">
                <a16:creationId xmlns:a16="http://schemas.microsoft.com/office/drawing/2014/main" id="{48037860-3FCD-A3EF-5B5C-86C91BD17D3F}"/>
              </a:ext>
            </a:extLst>
          </p:cNvPr>
          <p:cNvSpPr>
            <a:spLocks noGrp="1"/>
          </p:cNvSpPr>
          <p:nvPr>
            <p:ph idx="1"/>
          </p:nvPr>
        </p:nvSpPr>
        <p:spPr>
          <a:xfrm>
            <a:off x="1451579" y="1853754"/>
            <a:ext cx="9603275" cy="5889709"/>
          </a:xfrm>
        </p:spPr>
        <p:txBody>
          <a:bodyPr>
            <a:noAutofit/>
          </a:bodyPr>
          <a:lstStyle/>
          <a:p>
            <a:pPr fontAlgn="b"/>
            <a:r>
              <a:rPr lang="en-NG" sz="1600" kern="0" dirty="0">
                <a:solidFill>
                  <a:srgbClr val="000000"/>
                </a:solidFill>
                <a:latin typeface="Times New Roman" panose="02020603050405020304" pitchFamily="18" charset="0"/>
                <a:ea typeface="Times New Roman" panose="02020603050405020304" pitchFamily="18" charset="0"/>
              </a:rPr>
              <a:t>Re</a:t>
            </a:r>
            <a:r>
              <a:rPr lang="en-NG" sz="1600" kern="0" dirty="0">
                <a:solidFill>
                  <a:srgbClr val="000000"/>
                </a:solidFill>
                <a:effectLst/>
                <a:latin typeface="Times New Roman" panose="02020603050405020304" pitchFamily="18" charset="0"/>
                <a:ea typeface="Times New Roman" panose="02020603050405020304" pitchFamily="18" charset="0"/>
              </a:rPr>
              <a:t>flection entails critically examining legal decisions, strategies, and outcomes; questioning underlying assumptions and biases; learning from both successes and failures; and integrating such learning into future conduct</a:t>
            </a:r>
            <a:r>
              <a:rPr lang="en-US" sz="1600" kern="0" dirty="0">
                <a:solidFill>
                  <a:srgbClr val="000000"/>
                </a:solidFill>
                <a:effectLst/>
                <a:latin typeface="Times New Roman" panose="02020603050405020304" pitchFamily="18" charset="0"/>
                <a:ea typeface="Times New Roman" panose="02020603050405020304" pitchFamily="18" charset="0"/>
              </a:rPr>
              <a:t>. </a:t>
            </a:r>
          </a:p>
          <a:p>
            <a:pPr fontAlgn="b"/>
            <a:r>
              <a:rPr lang="en-NG" sz="1600" kern="0" dirty="0">
                <a:solidFill>
                  <a:srgbClr val="222222"/>
                </a:solidFill>
                <a:effectLst/>
                <a:latin typeface="Arial" panose="020B0604020202020204" pitchFamily="34" charset="0"/>
                <a:ea typeface="Times New Roman" panose="02020603050405020304" pitchFamily="18" charset="0"/>
              </a:rPr>
              <a:t>Through reflection, lawyers are able to evaluate their decisions, identify strengths and weaknesses, and improve future performance. </a:t>
            </a:r>
            <a:r>
              <a:rPr lang="en-NG" sz="1600" dirty="0">
                <a:solidFill>
                  <a:srgbClr val="222222"/>
                </a:solidFill>
                <a:effectLst/>
                <a:latin typeface="Arial" panose="020B0604020202020204" pitchFamily="34" charset="0"/>
                <a:ea typeface="Times New Roman" panose="02020603050405020304" pitchFamily="18" charset="0"/>
              </a:rPr>
              <a:t>In legal practice, reflection involves:</a:t>
            </a:r>
            <a:endParaRPr lang="en-NG" sz="1600" dirty="0">
              <a:effectLst/>
              <a:latin typeface="Times New Roman" panose="02020603050405020304" pitchFamily="18" charset="0"/>
              <a:ea typeface="Times New Roman" panose="02020603050405020304" pitchFamily="18" charset="0"/>
            </a:endParaRPr>
          </a:p>
          <a:p>
            <a:pPr fontAlgn="b"/>
            <a:r>
              <a:rPr lang="en-NG" sz="1600" dirty="0">
                <a:solidFill>
                  <a:srgbClr val="222222"/>
                </a:solidFill>
                <a:effectLst/>
                <a:latin typeface="Arial" panose="020B0604020202020204" pitchFamily="34" charset="0"/>
                <a:ea typeface="Times New Roman" panose="02020603050405020304" pitchFamily="18" charset="0"/>
              </a:rPr>
              <a:t> Learning from successes and failures;</a:t>
            </a:r>
            <a:endParaRPr lang="en-NG" sz="1600" dirty="0">
              <a:effectLst/>
              <a:latin typeface="Times New Roman" panose="02020603050405020304" pitchFamily="18" charset="0"/>
              <a:ea typeface="Times New Roman" panose="02020603050405020304" pitchFamily="18" charset="0"/>
            </a:endParaRPr>
          </a:p>
          <a:p>
            <a:pPr fontAlgn="b"/>
            <a:r>
              <a:rPr lang="en-NG" sz="1600" dirty="0">
                <a:solidFill>
                  <a:srgbClr val="222222"/>
                </a:solidFill>
                <a:effectLst/>
                <a:latin typeface="Arial" panose="020B0604020202020204" pitchFamily="34" charset="0"/>
                <a:ea typeface="Times New Roman" panose="02020603050405020304" pitchFamily="18" charset="0"/>
              </a:rPr>
              <a:t>Considering the ethical implications of professional conduct; and</a:t>
            </a:r>
            <a:endParaRPr lang="en-NG" sz="1600" dirty="0">
              <a:effectLst/>
              <a:latin typeface="Times New Roman" panose="02020603050405020304" pitchFamily="18" charset="0"/>
              <a:ea typeface="Times New Roman" panose="02020603050405020304" pitchFamily="18" charset="0"/>
            </a:endParaRPr>
          </a:p>
          <a:p>
            <a:pPr fontAlgn="b"/>
            <a:r>
              <a:rPr lang="en-NG" sz="1600" dirty="0">
                <a:solidFill>
                  <a:srgbClr val="222222"/>
                </a:solidFill>
                <a:effectLst/>
                <a:latin typeface="Arial" panose="020B0604020202020204" pitchFamily="34" charset="0"/>
                <a:ea typeface="Times New Roman" panose="02020603050405020304" pitchFamily="18" charset="0"/>
              </a:rPr>
              <a:t>Applying lessons learned to future legal engagements.</a:t>
            </a:r>
            <a:endParaRPr lang="en-NG" sz="1600" dirty="0">
              <a:effectLst/>
              <a:latin typeface="Times New Roman" panose="02020603050405020304" pitchFamily="18" charset="0"/>
              <a:ea typeface="Times New Roman" panose="02020603050405020304" pitchFamily="18" charset="0"/>
            </a:endParaRPr>
          </a:p>
          <a:p>
            <a:pPr fontAlgn="b"/>
            <a:r>
              <a:rPr lang="en-NG" sz="1600" dirty="0">
                <a:solidFill>
                  <a:srgbClr val="222222"/>
                </a:solidFill>
                <a:effectLst/>
                <a:latin typeface="Arial" panose="020B0604020202020204" pitchFamily="34" charset="0"/>
                <a:ea typeface="Times New Roman" panose="02020603050405020304" pitchFamily="18" charset="0"/>
              </a:rPr>
              <a:t>Reflective practice encourages lawyers to become active learners rather than passive performers of professional duties. It enables legal practitioners to transform experience into knowledge and knowledge into improved professional judgment.</a:t>
            </a:r>
            <a:r>
              <a:rPr lang="en-NG" sz="1600" dirty="0">
                <a:effectLst/>
                <a:latin typeface="Times New Roman" panose="02020603050405020304" pitchFamily="18" charset="0"/>
                <a:ea typeface="Times New Roman" panose="02020603050405020304" pitchFamily="18" charset="0"/>
              </a:rPr>
              <a:t> </a:t>
            </a:r>
            <a:r>
              <a:rPr lang="en-US" sz="1600" dirty="0">
                <a:solidFill>
                  <a:srgbClr val="000000"/>
                </a:solidFill>
                <a:effectLst/>
                <a:latin typeface="Times New Roman" panose="02020603050405020304" pitchFamily="18" charset="0"/>
                <a:ea typeface="Times New Roman" panose="02020603050405020304" pitchFamily="18" charset="0"/>
              </a:rPr>
              <a:t> </a:t>
            </a:r>
            <a:endParaRPr lang="en-NG" sz="1600" dirty="0">
              <a:effectLst/>
              <a:latin typeface="Times New Roman" panose="02020603050405020304" pitchFamily="18" charset="0"/>
              <a:ea typeface="Times New Roman" panose="02020603050405020304" pitchFamily="18" charset="0"/>
            </a:endParaRPr>
          </a:p>
          <a:p>
            <a:endParaRPr lang="en-NG" sz="1600" dirty="0"/>
          </a:p>
        </p:txBody>
      </p:sp>
    </p:spTree>
    <p:extLst>
      <p:ext uri="{BB962C8B-B14F-4D97-AF65-F5344CB8AC3E}">
        <p14:creationId xmlns:p14="http://schemas.microsoft.com/office/powerpoint/2010/main" val="1023824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3BE53-37A4-7A3C-585F-0EF656E6E65B}"/>
              </a:ext>
            </a:extLst>
          </p:cNvPr>
          <p:cNvSpPr>
            <a:spLocks noGrp="1"/>
          </p:cNvSpPr>
          <p:nvPr>
            <p:ph type="title"/>
          </p:nvPr>
        </p:nvSpPr>
        <p:spPr>
          <a:xfrm>
            <a:off x="1451579" y="804519"/>
            <a:ext cx="9603275" cy="758063"/>
          </a:xfrm>
        </p:spPr>
        <p:txBody>
          <a:bodyPr>
            <a:normAutofit/>
          </a:bodyPr>
          <a:lstStyle/>
          <a:p>
            <a:r>
              <a:rPr lang="en-NG" sz="1800" b="1" dirty="0">
                <a:solidFill>
                  <a:srgbClr val="222222"/>
                </a:solidFill>
                <a:effectLst/>
                <a:latin typeface="Arial" panose="020B0604020202020204" pitchFamily="34" charset="0"/>
                <a:ea typeface="Times New Roman" panose="02020603050405020304" pitchFamily="18" charset="0"/>
              </a:rPr>
              <a:t>Importance of Reflective Practice in Legal Education</a:t>
            </a:r>
            <a:br>
              <a:rPr lang="en-NG" sz="1800" b="1" dirty="0">
                <a:solidFill>
                  <a:srgbClr val="222222"/>
                </a:solidFill>
                <a:effectLst/>
                <a:latin typeface="Arial" panose="020B0604020202020204" pitchFamily="34" charset="0"/>
                <a:ea typeface="Times New Roman" panose="02020603050405020304" pitchFamily="18" charset="0"/>
              </a:rPr>
            </a:br>
            <a:endParaRPr lang="en-NG" sz="1800" dirty="0"/>
          </a:p>
        </p:txBody>
      </p:sp>
      <p:sp>
        <p:nvSpPr>
          <p:cNvPr id="3" name="Content Placeholder 2">
            <a:extLst>
              <a:ext uri="{FF2B5EF4-FFF2-40B4-BE49-F238E27FC236}">
                <a16:creationId xmlns:a16="http://schemas.microsoft.com/office/drawing/2014/main" id="{9FF0AC56-C747-347C-D3F5-9AA2E385C955}"/>
              </a:ext>
            </a:extLst>
          </p:cNvPr>
          <p:cNvSpPr>
            <a:spLocks noGrp="1"/>
          </p:cNvSpPr>
          <p:nvPr>
            <p:ph idx="1"/>
          </p:nvPr>
        </p:nvSpPr>
        <p:spPr>
          <a:xfrm>
            <a:off x="1451579" y="2015732"/>
            <a:ext cx="9603275" cy="5403640"/>
          </a:xfrm>
        </p:spPr>
        <p:txBody>
          <a:bodyPr>
            <a:noAutofit/>
          </a:bodyPr>
          <a:lstStyle/>
          <a:p>
            <a:pPr algn="just" fontAlgn="b">
              <a:lnSpc>
                <a:spcPct val="150000"/>
              </a:lnSpc>
            </a:pPr>
            <a:r>
              <a:rPr lang="en-NG" sz="1400" kern="0" dirty="0">
                <a:solidFill>
                  <a:srgbClr val="000000"/>
                </a:solidFill>
                <a:effectLst/>
                <a:latin typeface="Times New Roman" panose="02020603050405020304" pitchFamily="18" charset="0"/>
                <a:ea typeface="Times New Roman" panose="02020603050405020304" pitchFamily="18" charset="0"/>
              </a:rPr>
              <a:t>A reflective lawyer is more likely to demonstrate competence through continuous learning, ethical sensitivity in recognizing moral dilemmas, improved strategic thinking, and a client-centered orientation that appreciates the human dimension of legal problems</a:t>
            </a:r>
            <a:endParaRPr lang="en-US" sz="1400" kern="0" dirty="0">
              <a:solidFill>
                <a:srgbClr val="000000"/>
              </a:solidFill>
              <a:latin typeface="Times New Roman" panose="02020603050405020304" pitchFamily="18" charset="0"/>
              <a:ea typeface="Times New Roman" panose="02020603050405020304" pitchFamily="18" charset="0"/>
            </a:endParaRPr>
          </a:p>
          <a:p>
            <a:pPr algn="just" fontAlgn="b">
              <a:lnSpc>
                <a:spcPct val="150000"/>
              </a:lnSpc>
            </a:pPr>
            <a:r>
              <a:rPr lang="en-NG" sz="1400" dirty="0">
                <a:solidFill>
                  <a:srgbClr val="222222"/>
                </a:solidFill>
                <a:effectLst/>
                <a:latin typeface="Arial" panose="020B0604020202020204" pitchFamily="34" charset="0"/>
                <a:ea typeface="Times New Roman" panose="02020603050405020304" pitchFamily="18" charset="0"/>
              </a:rPr>
              <a:t>The legal profession increasingly recognizes that effective legal education must extend beyond the acquisition of substantive legal knowledge. </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Reflective practice contributes to legal education by:</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Enhancing critical thinking and analytical skills;</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Promoting deeper learning and understanding;</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Encouraging ethical awareness and professional responsibility;</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Developing emotional intelligence and resilience;</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Facilitating self-directed learning; and</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Preparing students for the realities of legal practice.</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Reflective learning also enables students to connect legal theory with practical experience, thereby bridging the traditional divide between law-in-books and law-in-action.</a:t>
            </a:r>
            <a:endParaRPr lang="en-NG" sz="1400" dirty="0">
              <a:effectLst/>
              <a:latin typeface="Times New Roman" panose="02020603050405020304" pitchFamily="18" charset="0"/>
              <a:ea typeface="Times New Roman" panose="02020603050405020304" pitchFamily="18" charset="0"/>
            </a:endParaRPr>
          </a:p>
          <a:p>
            <a:pPr marL="0" indent="0" fontAlgn="b">
              <a:buNone/>
            </a:pPr>
            <a:endParaRPr lang="en-NG" sz="1400" dirty="0">
              <a:effectLst/>
              <a:latin typeface="Times New Roman" panose="02020603050405020304" pitchFamily="18" charset="0"/>
              <a:ea typeface="Times New Roman" panose="02020603050405020304" pitchFamily="18" charset="0"/>
            </a:endParaRPr>
          </a:p>
          <a:p>
            <a:endParaRPr lang="en-NG" sz="1400" dirty="0"/>
          </a:p>
        </p:txBody>
      </p:sp>
    </p:spTree>
    <p:extLst>
      <p:ext uri="{BB962C8B-B14F-4D97-AF65-F5344CB8AC3E}">
        <p14:creationId xmlns:p14="http://schemas.microsoft.com/office/powerpoint/2010/main" val="3262019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3079F-0A5D-76B7-E6D8-5E207099AA49}"/>
              </a:ext>
            </a:extLst>
          </p:cNvPr>
          <p:cNvSpPr>
            <a:spLocks noGrp="1"/>
          </p:cNvSpPr>
          <p:nvPr>
            <p:ph type="title"/>
          </p:nvPr>
        </p:nvSpPr>
        <p:spPr/>
        <p:txBody>
          <a:bodyPr/>
          <a:lstStyle/>
          <a:p>
            <a:r>
              <a:rPr lang="en-NG" sz="3200" b="1" dirty="0">
                <a:solidFill>
                  <a:srgbClr val="000000"/>
                </a:solidFill>
                <a:effectLst/>
                <a:latin typeface="Times New Roman" panose="02020603050405020304" pitchFamily="18" charset="0"/>
                <a:ea typeface="Times New Roman" panose="02020603050405020304" pitchFamily="18" charset="0"/>
              </a:rPr>
              <a:t>Benefits of reflection in learning</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77569844-FC1D-A217-7135-5BBCC207DD53}"/>
              </a:ext>
            </a:extLst>
          </p:cNvPr>
          <p:cNvSpPr>
            <a:spLocks noGrp="1"/>
          </p:cNvSpPr>
          <p:nvPr>
            <p:ph idx="1"/>
          </p:nvPr>
        </p:nvSpPr>
        <p:spPr>
          <a:xfrm>
            <a:off x="1451579" y="1853754"/>
            <a:ext cx="9603275" cy="4292403"/>
          </a:xfrm>
        </p:spPr>
        <p:txBody>
          <a:bodyPr>
            <a:noAutofit/>
          </a:bodyPr>
          <a:lstStyle/>
          <a:p>
            <a:r>
              <a:rPr lang="en-NG" sz="1400" kern="0" dirty="0">
                <a:solidFill>
                  <a:srgbClr val="000000"/>
                </a:solidFill>
                <a:latin typeface="Times New Roman" panose="02020603050405020304" pitchFamily="18" charset="0"/>
                <a:ea typeface="Times New Roman" panose="02020603050405020304" pitchFamily="18" charset="0"/>
              </a:rPr>
              <a:t>F</a:t>
            </a:r>
            <a:r>
              <a:rPr lang="en-NG" sz="1400" kern="0" dirty="0">
                <a:solidFill>
                  <a:srgbClr val="000000"/>
                </a:solidFill>
                <a:effectLst/>
                <a:latin typeface="Times New Roman" panose="02020603050405020304" pitchFamily="18" charset="0"/>
                <a:ea typeface="Times New Roman" panose="02020603050405020304" pitchFamily="18" charset="0"/>
              </a:rPr>
              <a:t>ostering metacognition, providing the opportunity to consider the process of one's own learning,</a:t>
            </a:r>
          </a:p>
          <a:p>
            <a:r>
              <a:rPr lang="en-NG" sz="1400" kern="0" dirty="0">
                <a:solidFill>
                  <a:srgbClr val="000000"/>
                </a:solidFill>
                <a:latin typeface="Times New Roman" panose="02020603050405020304" pitchFamily="18" charset="0"/>
                <a:ea typeface="Times New Roman" panose="02020603050405020304" pitchFamily="18" charset="0"/>
              </a:rPr>
              <a:t>E</a:t>
            </a:r>
            <a:r>
              <a:rPr lang="en-NG" sz="1400" kern="0" dirty="0">
                <a:solidFill>
                  <a:srgbClr val="000000"/>
                </a:solidFill>
                <a:effectLst/>
                <a:latin typeface="Times New Roman" panose="02020603050405020304" pitchFamily="18" charset="0"/>
                <a:ea typeface="Times New Roman" panose="02020603050405020304" pitchFamily="18" charset="0"/>
              </a:rPr>
              <a:t>nabling individuals to critically evaluate various aspects of their experiences.</a:t>
            </a:r>
          </a:p>
          <a:p>
            <a:r>
              <a:rPr lang="en-NG" sz="1400" kern="0" dirty="0">
                <a:solidFill>
                  <a:srgbClr val="000000"/>
                </a:solidFill>
                <a:effectLst/>
                <a:latin typeface="Times New Roman" panose="02020603050405020304" pitchFamily="18" charset="0"/>
                <a:ea typeface="Times New Roman" panose="02020603050405020304" pitchFamily="18" charset="0"/>
              </a:rPr>
              <a:t>Reflection nurtures critical thinking, enhances professional skills, and promotes deeper learning by encouraging students to draw meaning from their experiences. </a:t>
            </a:r>
          </a:p>
          <a:p>
            <a:pPr fontAlgn="b"/>
            <a:r>
              <a:rPr lang="en-NG" sz="1400" dirty="0">
                <a:solidFill>
                  <a:srgbClr val="222222"/>
                </a:solidFill>
                <a:effectLst/>
                <a:latin typeface="Arial" panose="020B0604020202020204" pitchFamily="34" charset="0"/>
                <a:ea typeface="Times New Roman" panose="02020603050405020304" pitchFamily="18" charset="0"/>
              </a:rPr>
              <a:t>Enhanced Professional Competence</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Reflection enables lawyers to identify weaknesses, improve skills, and develop more effective legal strategies.</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Improved Legal Reasoning</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Better Client Representation</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Ethical Awareness</a:t>
            </a:r>
            <a:endParaRPr lang="en-NG" sz="1400" dirty="0">
              <a:effectLst/>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Professional Resilience and Well-being</a:t>
            </a:r>
            <a:endParaRPr lang="en-NG" sz="1400" dirty="0">
              <a:latin typeface="Times New Roman" panose="02020603050405020304" pitchFamily="18" charset="0"/>
              <a:ea typeface="Times New Roman" panose="02020603050405020304" pitchFamily="18" charset="0"/>
            </a:endParaRPr>
          </a:p>
          <a:p>
            <a:pPr fontAlgn="b"/>
            <a:r>
              <a:rPr lang="en-NG" sz="1400" dirty="0">
                <a:solidFill>
                  <a:srgbClr val="222222"/>
                </a:solidFill>
                <a:effectLst/>
                <a:latin typeface="Arial" panose="020B0604020202020204" pitchFamily="34" charset="0"/>
                <a:ea typeface="Times New Roman" panose="02020603050405020304" pitchFamily="18" charset="0"/>
              </a:rPr>
              <a:t>Lifelong Learning</a:t>
            </a:r>
            <a:endParaRPr lang="en-NG" sz="1400" dirty="0"/>
          </a:p>
        </p:txBody>
      </p:sp>
    </p:spTree>
    <p:extLst>
      <p:ext uri="{BB962C8B-B14F-4D97-AF65-F5344CB8AC3E}">
        <p14:creationId xmlns:p14="http://schemas.microsoft.com/office/powerpoint/2010/main" val="3379533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D1097-05F3-AD2B-ACDE-158FF4E11392}"/>
              </a:ext>
            </a:extLst>
          </p:cNvPr>
          <p:cNvSpPr>
            <a:spLocks noGrp="1"/>
          </p:cNvSpPr>
          <p:nvPr>
            <p:ph type="title"/>
          </p:nvPr>
        </p:nvSpPr>
        <p:spPr/>
        <p:txBody>
          <a:bodyPr/>
          <a:lstStyle/>
          <a:p>
            <a:r>
              <a:rPr lang="en-NG" dirty="0"/>
              <a:t>REFLECTIVE APPROACH TO THE PRACTICE OF LAW</a:t>
            </a:r>
          </a:p>
        </p:txBody>
      </p:sp>
      <p:sp>
        <p:nvSpPr>
          <p:cNvPr id="3" name="Content Placeholder 2">
            <a:extLst>
              <a:ext uri="{FF2B5EF4-FFF2-40B4-BE49-F238E27FC236}">
                <a16:creationId xmlns:a16="http://schemas.microsoft.com/office/drawing/2014/main" id="{20F18F37-7E3C-3662-CBC8-B1E4D3FFC9F7}"/>
              </a:ext>
            </a:extLst>
          </p:cNvPr>
          <p:cNvSpPr>
            <a:spLocks noGrp="1"/>
          </p:cNvSpPr>
          <p:nvPr>
            <p:ph idx="1"/>
          </p:nvPr>
        </p:nvSpPr>
        <p:spPr>
          <a:xfrm>
            <a:off x="1451579" y="2015732"/>
            <a:ext cx="9603275" cy="6357087"/>
          </a:xfrm>
        </p:spPr>
        <p:txBody>
          <a:bodyPr>
            <a:noAutofit/>
          </a:bodyPr>
          <a:lstStyle/>
          <a:p>
            <a:endParaRPr lang="en-GB" sz="1600" b="0" i="0" dirty="0">
              <a:solidFill>
                <a:srgbClr val="222222"/>
              </a:solidFill>
              <a:effectLst/>
              <a:latin typeface="Times New Roman" panose="02020603050405020304" pitchFamily="18" charset="0"/>
              <a:cs typeface="Times New Roman" panose="02020603050405020304" pitchFamily="18" charset="0"/>
            </a:endParaRPr>
          </a:p>
          <a:p>
            <a:r>
              <a:rPr lang="en-NG"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reflective approach to the practice of law involves the deliberate and structured examination of one’s professional experiences before, during, and after legal engagements. It shifts the lawyer from merely performing legal tasks to actively learning from practice, thereby enhancing competence, ethical awareness, and overall effectiveness.</a:t>
            </a:r>
          </a:p>
          <a:p>
            <a:pPr algn="just" fontAlgn="b">
              <a:lnSpc>
                <a:spcPct val="150000"/>
              </a:lnSpc>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NG"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reflective lawyer:</a:t>
            </a:r>
            <a:endParaRPr lang="en-NG"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Critically evaluates their decisions, strategies, and assumptionS</a:t>
            </a:r>
          </a:p>
          <a:p>
            <a:pPr algn="just">
              <a:lnSpc>
                <a:spcPct val="150000"/>
              </a:lnSpc>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 Considers the broader impact of legal actions on clients, society, and justiciii) Learns from past cases and experiences rather than repeating patterns unexamined.</a:t>
            </a:r>
            <a:r>
              <a:rPr lang="en-NG"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NG" sz="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en-NG"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(iv) Balances technical competence with ethical judgment</a:t>
            </a:r>
            <a:endParaRPr lang="en-NG"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GB" sz="1600" b="0" i="0" dirty="0">
                <a:solidFill>
                  <a:srgbClr val="222222"/>
                </a:solidFill>
                <a:effectLst/>
                <a:latin typeface="Times New Roman" panose="02020603050405020304" pitchFamily="18" charset="0"/>
                <a:cs typeface="Times New Roman" panose="02020603050405020304" pitchFamily="18" charset="0"/>
              </a:rPr>
              <a:t>Modern legal practice requires more than knowledge of legal rules</a:t>
            </a:r>
            <a:endParaRPr lang="en-GB" sz="1600" dirty="0">
              <a:solidFill>
                <a:srgbClr val="222222"/>
              </a:solidFill>
              <a:latin typeface="Times New Roman" panose="02020603050405020304" pitchFamily="18" charset="0"/>
              <a:cs typeface="Times New Roman" panose="02020603050405020304" pitchFamily="18" charset="0"/>
            </a:endParaRPr>
          </a:p>
          <a:p>
            <a:r>
              <a:rPr lang="en-GB" sz="1600" b="0" i="0" dirty="0">
                <a:solidFill>
                  <a:srgbClr val="222222"/>
                </a:solidFill>
                <a:effectLst/>
                <a:latin typeface="Times New Roman" panose="02020603050405020304" pitchFamily="18" charset="0"/>
                <a:cs typeface="Times New Roman" panose="02020603050405020304" pitchFamily="18" charset="0"/>
              </a:rPr>
              <a:t>Lawyers must demonstrate:</a:t>
            </a:r>
            <a:br>
              <a:rPr lang="en-GB" sz="1600" b="0" i="0" dirty="0">
                <a:solidFill>
                  <a:srgbClr val="222222"/>
                </a:solidFill>
                <a:effectLst/>
                <a:latin typeface="Times New Roman" panose="02020603050405020304" pitchFamily="18" charset="0"/>
                <a:cs typeface="Times New Roman" panose="02020603050405020304" pitchFamily="18" charset="0"/>
              </a:rPr>
            </a:br>
            <a:r>
              <a:rPr lang="en-GB" sz="1600" b="0" i="0" dirty="0">
                <a:solidFill>
                  <a:srgbClr val="222222"/>
                </a:solidFill>
                <a:effectLst/>
                <a:latin typeface="Times New Roman" panose="02020603050405020304" pitchFamily="18" charset="0"/>
                <a:cs typeface="Times New Roman" panose="02020603050405020304" pitchFamily="18" charset="0"/>
              </a:rPr>
              <a:t>Ethical sensitivity</a:t>
            </a:r>
            <a:br>
              <a:rPr lang="en-GB" sz="1600" b="0" i="0" dirty="0">
                <a:solidFill>
                  <a:srgbClr val="222222"/>
                </a:solidFill>
                <a:effectLst/>
                <a:latin typeface="Times New Roman" panose="02020603050405020304" pitchFamily="18" charset="0"/>
                <a:cs typeface="Times New Roman" panose="02020603050405020304" pitchFamily="18" charset="0"/>
              </a:rPr>
            </a:br>
            <a:r>
              <a:rPr lang="en-GB" sz="1600" b="0" i="0" dirty="0">
                <a:solidFill>
                  <a:srgbClr val="222222"/>
                </a:solidFill>
                <a:effectLst/>
                <a:latin typeface="Times New Roman" panose="02020603050405020304" pitchFamily="18" charset="0"/>
                <a:cs typeface="Times New Roman" panose="02020603050405020304" pitchFamily="18" charset="0"/>
              </a:rPr>
              <a:t>Critical thinking</a:t>
            </a:r>
            <a:br>
              <a:rPr lang="en-GB" sz="1600" b="0" i="0" dirty="0">
                <a:solidFill>
                  <a:srgbClr val="222222"/>
                </a:solidFill>
                <a:effectLst/>
                <a:latin typeface="Times New Roman" panose="02020603050405020304" pitchFamily="18" charset="0"/>
                <a:cs typeface="Times New Roman" panose="02020603050405020304" pitchFamily="18" charset="0"/>
              </a:rPr>
            </a:br>
            <a:r>
              <a:rPr lang="en-GB" sz="1600" b="0" i="0" dirty="0">
                <a:solidFill>
                  <a:srgbClr val="222222"/>
                </a:solidFill>
                <a:effectLst/>
                <a:latin typeface="Times New Roman" panose="02020603050405020304" pitchFamily="18" charset="0"/>
                <a:cs typeface="Times New Roman" panose="02020603050405020304" pitchFamily="18" charset="0"/>
              </a:rPr>
              <a:t>Adaptability</a:t>
            </a:r>
            <a:br>
              <a:rPr lang="en-GB" sz="1600" b="0" i="0" dirty="0">
                <a:solidFill>
                  <a:srgbClr val="222222"/>
                </a:solidFill>
                <a:effectLst/>
                <a:latin typeface="Times New Roman" panose="02020603050405020304" pitchFamily="18" charset="0"/>
                <a:cs typeface="Times New Roman" panose="02020603050405020304" pitchFamily="18" charset="0"/>
              </a:rPr>
            </a:br>
            <a:r>
              <a:rPr lang="en-GB" sz="1600" b="0" i="0" dirty="0">
                <a:solidFill>
                  <a:srgbClr val="222222"/>
                </a:solidFill>
                <a:effectLst/>
                <a:latin typeface="Times New Roman" panose="02020603050405020304" pitchFamily="18" charset="0"/>
                <a:cs typeface="Times New Roman" panose="02020603050405020304" pitchFamily="18" charset="0"/>
              </a:rPr>
              <a:t>Lifelong learning</a:t>
            </a:r>
            <a:br>
              <a:rPr lang="en-GB" sz="1600" b="0" i="0" dirty="0">
                <a:solidFill>
                  <a:srgbClr val="222222"/>
                </a:solidFill>
                <a:effectLst/>
                <a:latin typeface="Times New Roman" panose="02020603050405020304" pitchFamily="18" charset="0"/>
                <a:cs typeface="Times New Roman" panose="02020603050405020304" pitchFamily="18" charset="0"/>
              </a:rPr>
            </a:br>
            <a:r>
              <a:rPr lang="en-GB" sz="1600" b="0" i="0" dirty="0">
                <a:solidFill>
                  <a:srgbClr val="222222"/>
                </a:solidFill>
                <a:effectLst/>
                <a:latin typeface="Times New Roman" panose="02020603050405020304" pitchFamily="18" charset="0"/>
                <a:cs typeface="Times New Roman" panose="02020603050405020304" pitchFamily="18" charset="0"/>
              </a:rPr>
              <a:t>Reflective practice promotes continuous professional growth.</a:t>
            </a:r>
            <a:endParaRPr lang="en-NG"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733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91187-627C-D681-684C-C2D7A5C66A7B}"/>
              </a:ext>
            </a:extLst>
          </p:cNvPr>
          <p:cNvSpPr>
            <a:spLocks noGrp="1"/>
          </p:cNvSpPr>
          <p:nvPr>
            <p:ph type="title"/>
          </p:nvPr>
        </p:nvSpPr>
        <p:spPr/>
        <p:txBody>
          <a:bodyPr/>
          <a:lstStyle/>
          <a:p>
            <a:r>
              <a:rPr lang="en-GB" b="0" i="0" dirty="0">
                <a:solidFill>
                  <a:srgbClr val="222222"/>
                </a:solidFill>
                <a:effectLst/>
                <a:latin typeface="Arial" panose="020B0604020202020204" pitchFamily="34" charset="0"/>
              </a:rPr>
              <a:t>Traditional view of law: application of legal rules to disputes</a:t>
            </a:r>
            <a:endParaRPr lang="en-NG" dirty="0"/>
          </a:p>
        </p:txBody>
      </p:sp>
      <p:sp>
        <p:nvSpPr>
          <p:cNvPr id="3" name="Content Placeholder 2">
            <a:extLst>
              <a:ext uri="{FF2B5EF4-FFF2-40B4-BE49-F238E27FC236}">
                <a16:creationId xmlns:a16="http://schemas.microsoft.com/office/drawing/2014/main" id="{EF295121-F1F3-991F-A088-06B5ADF055A9}"/>
              </a:ext>
            </a:extLst>
          </p:cNvPr>
          <p:cNvSpPr>
            <a:spLocks noGrp="1"/>
          </p:cNvSpPr>
          <p:nvPr>
            <p:ph idx="1"/>
          </p:nvPr>
        </p:nvSpPr>
        <p:spPr/>
        <p:txBody>
          <a:bodyPr>
            <a:normAutofit fontScale="92500" lnSpcReduction="20000"/>
          </a:bodyPr>
          <a:lstStyle/>
          <a:p>
            <a:r>
              <a:rPr lang="en-GB" b="0" i="0" dirty="0">
                <a:solidFill>
                  <a:srgbClr val="222222"/>
                </a:solidFill>
                <a:effectLst/>
                <a:latin typeface="Arial" panose="020B0604020202020204" pitchFamily="34" charset="0"/>
              </a:rPr>
              <a:t>Contemporary legal practice is increasingly complex.</a:t>
            </a:r>
          </a:p>
          <a:p>
            <a:r>
              <a:rPr lang="en-GB" b="0" i="0" dirty="0">
                <a:solidFill>
                  <a:srgbClr val="222222"/>
                </a:solidFill>
                <a:effectLst/>
                <a:latin typeface="Arial" panose="020B0604020202020204" pitchFamily="34" charset="0"/>
              </a:rPr>
              <a:t>Lawyers face:</a:t>
            </a:r>
            <a:br>
              <a:rPr lang="en-GB" b="0" i="0" dirty="0">
                <a:solidFill>
                  <a:srgbClr val="222222"/>
                </a:solidFill>
                <a:effectLst/>
                <a:latin typeface="Arial" panose="020B0604020202020204" pitchFamily="34" charset="0"/>
              </a:rPr>
            </a:br>
            <a:endParaRPr lang="en-GB" b="0" i="0" dirty="0">
              <a:solidFill>
                <a:srgbClr val="222222"/>
              </a:solidFill>
              <a:effectLst/>
              <a:latin typeface="Arial" panose="020B0604020202020204" pitchFamily="34" charset="0"/>
            </a:endParaRPr>
          </a:p>
          <a:p>
            <a:pPr marL="0" indent="0">
              <a:buNone/>
            </a:pPr>
            <a:r>
              <a:rPr lang="en-GB" b="0" i="0" dirty="0">
                <a:solidFill>
                  <a:srgbClr val="222222"/>
                </a:solidFill>
                <a:effectLst/>
                <a:latin typeface="Arial" panose="020B0604020202020204" pitchFamily="34" charset="0"/>
              </a:rPr>
              <a:t>Ethical dilemmas</a:t>
            </a:r>
            <a:br>
              <a:rPr lang="en-GB" b="0" i="0" dirty="0">
                <a:solidFill>
                  <a:srgbClr val="222222"/>
                </a:solidFill>
                <a:effectLst/>
                <a:latin typeface="Arial" panose="020B0604020202020204" pitchFamily="34" charset="0"/>
              </a:rPr>
            </a:br>
            <a:r>
              <a:rPr lang="en-GB" b="0" i="0" dirty="0">
                <a:solidFill>
                  <a:srgbClr val="222222"/>
                </a:solidFill>
                <a:effectLst/>
                <a:latin typeface="Arial" panose="020B0604020202020204" pitchFamily="34" charset="0"/>
              </a:rPr>
              <a:t>Technological changes</a:t>
            </a:r>
            <a:br>
              <a:rPr lang="en-GB" b="0" i="0" dirty="0">
                <a:solidFill>
                  <a:srgbClr val="222222"/>
                </a:solidFill>
                <a:effectLst/>
                <a:latin typeface="Arial" panose="020B0604020202020204" pitchFamily="34" charset="0"/>
              </a:rPr>
            </a:br>
            <a:r>
              <a:rPr lang="en-GB" b="0" i="0" dirty="0">
                <a:solidFill>
                  <a:srgbClr val="222222"/>
                </a:solidFill>
                <a:effectLst/>
                <a:latin typeface="Arial" panose="020B0604020202020204" pitchFamily="34" charset="0"/>
              </a:rPr>
              <a:t>Diverse client needs</a:t>
            </a:r>
            <a:br>
              <a:rPr lang="en-GB" b="0" i="0" dirty="0">
                <a:solidFill>
                  <a:srgbClr val="222222"/>
                </a:solidFill>
                <a:effectLst/>
                <a:latin typeface="Arial" panose="020B0604020202020204" pitchFamily="34" charset="0"/>
              </a:rPr>
            </a:br>
            <a:r>
              <a:rPr lang="en-GB" b="0" i="0" dirty="0">
                <a:solidFill>
                  <a:srgbClr val="222222"/>
                </a:solidFill>
                <a:effectLst/>
                <a:latin typeface="Arial" panose="020B0604020202020204" pitchFamily="34" charset="0"/>
              </a:rPr>
              <a:t>Complex social realities</a:t>
            </a:r>
            <a:br>
              <a:rPr lang="en-GB" b="0" i="0" dirty="0">
                <a:solidFill>
                  <a:srgbClr val="222222"/>
                </a:solidFill>
                <a:effectLst/>
                <a:latin typeface="Arial" panose="020B0604020202020204" pitchFamily="34" charset="0"/>
              </a:rPr>
            </a:br>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Reflective practice enhances professional effectiveness and accountability.</a:t>
            </a:r>
            <a:br>
              <a:rPr lang="en-GB" b="0" i="0" dirty="0">
                <a:solidFill>
                  <a:srgbClr val="222222"/>
                </a:solidFill>
                <a:effectLst/>
                <a:latin typeface="Arial" panose="020B0604020202020204" pitchFamily="34" charset="0"/>
              </a:rPr>
            </a:br>
            <a:endParaRPr lang="en-NG" dirty="0"/>
          </a:p>
        </p:txBody>
      </p:sp>
    </p:spTree>
    <p:extLst>
      <p:ext uri="{BB962C8B-B14F-4D97-AF65-F5344CB8AC3E}">
        <p14:creationId xmlns:p14="http://schemas.microsoft.com/office/powerpoint/2010/main" val="3753054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38AB-B980-425C-DC46-D99ACBB847D9}"/>
              </a:ext>
            </a:extLst>
          </p:cNvPr>
          <p:cNvSpPr>
            <a:spLocks noGrp="1"/>
          </p:cNvSpPr>
          <p:nvPr>
            <p:ph type="title"/>
          </p:nvPr>
        </p:nvSpPr>
        <p:spPr>
          <a:xfrm>
            <a:off x="2299366" y="127736"/>
            <a:ext cx="9603275" cy="740707"/>
          </a:xfrm>
        </p:spPr>
        <p:txBody>
          <a:bodyPr>
            <a:normAutofit/>
          </a:bodyPr>
          <a:lstStyle/>
          <a:p>
            <a:r>
              <a:rPr lang="en-NG" sz="700" kern="0" dirty="0">
                <a:solidFill>
                  <a:srgbClr val="000000"/>
                </a:solidFill>
                <a:effectLst/>
                <a:latin typeface="Times New Roman" panose="02020603050405020304" pitchFamily="18" charset="0"/>
                <a:ea typeface="Times New Roman" panose="02020603050405020304" pitchFamily="18" charset="0"/>
              </a:rPr>
              <a:t>G</a:t>
            </a:r>
            <a:r>
              <a:rPr lang="en-NG" sz="1800" kern="0" dirty="0">
                <a:solidFill>
                  <a:srgbClr val="000000"/>
                </a:solidFill>
                <a:effectLst/>
                <a:latin typeface="Times New Roman" panose="02020603050405020304" pitchFamily="18" charset="0"/>
                <a:ea typeface="Times New Roman" panose="02020603050405020304" pitchFamily="18" charset="0"/>
              </a:rPr>
              <a:t>GIBBS 6 STEP APPROACH TO reflective practice</a:t>
            </a:r>
            <a:endParaRPr lang="en-NG" sz="1800" dirty="0"/>
          </a:p>
        </p:txBody>
      </p:sp>
      <p:sp>
        <p:nvSpPr>
          <p:cNvPr id="3" name="Content Placeholder 2">
            <a:extLst>
              <a:ext uri="{FF2B5EF4-FFF2-40B4-BE49-F238E27FC236}">
                <a16:creationId xmlns:a16="http://schemas.microsoft.com/office/drawing/2014/main" id="{36F23843-C6BE-8CE2-7748-2715B09C086C}"/>
              </a:ext>
            </a:extLst>
          </p:cNvPr>
          <p:cNvSpPr>
            <a:spLocks noGrp="1"/>
          </p:cNvSpPr>
          <p:nvPr>
            <p:ph idx="1"/>
          </p:nvPr>
        </p:nvSpPr>
        <p:spPr>
          <a:xfrm>
            <a:off x="2743201" y="1969432"/>
            <a:ext cx="11165172" cy="5392067"/>
          </a:xfrm>
        </p:spPr>
        <p:txBody>
          <a:bodyPr/>
          <a:lstStyle/>
          <a:p>
            <a:endParaRPr lang="en-NG" dirty="0"/>
          </a:p>
        </p:txBody>
      </p:sp>
      <p:pic>
        <p:nvPicPr>
          <p:cNvPr id="1025" name="Picture 14" descr="Digram showing Gibb's Reflective Cycle">
            <a:extLst>
              <a:ext uri="{FF2B5EF4-FFF2-40B4-BE49-F238E27FC236}">
                <a16:creationId xmlns:a16="http://schemas.microsoft.com/office/drawing/2014/main" id="{B4556F8E-1B79-3803-C9BF-23D15A2EE57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381509" y="1969432"/>
            <a:ext cx="6435524" cy="618054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69495C7D-C58B-9D35-8335-9F6990A56C4E}"/>
              </a:ext>
            </a:extLst>
          </p:cNvPr>
          <p:cNvSpPr>
            <a:spLocks noChangeArrowheads="1"/>
          </p:cNvSpPr>
          <p:nvPr/>
        </p:nvSpPr>
        <p:spPr bwMode="auto">
          <a:xfrm>
            <a:off x="1666754" y="5737290"/>
            <a:ext cx="1369867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NG" altLang="en-NG" sz="1000" b="0" i="0" u="none" strike="noStrike" cap="none" normalizeH="0" baseline="0">
                <a:ln>
                  <a:noFill/>
                </a:ln>
                <a:solidFill>
                  <a:schemeClr val="tx1"/>
                </a:solidFill>
                <a:effectLst/>
                <a:latin typeface="Arial" panose="020B0604020202020204" pitchFamily="34" charset="0"/>
              </a:rPr>
            </a:br>
            <a:endParaRPr kumimoji="0" lang="en-NG" altLang="en-NG" sz="1800" b="0" i="0" u="none" strike="noStrike" cap="none" normalizeH="0" baseline="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53605E02-74A3-04F2-BE2B-D151414E1F7F}"/>
              </a:ext>
            </a:extLst>
          </p:cNvPr>
          <p:cNvSpPr>
            <a:spLocks noChangeArrowheads="1"/>
          </p:cNvSpPr>
          <p:nvPr/>
        </p:nvSpPr>
        <p:spPr bwMode="auto">
          <a:xfrm>
            <a:off x="1666754" y="6227500"/>
            <a:ext cx="4519850" cy="7938"/>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G"/>
          </a:p>
        </p:txBody>
      </p:sp>
      <p:sp>
        <p:nvSpPr>
          <p:cNvPr id="7" name="Rectangle 5">
            <a:extLst>
              <a:ext uri="{FF2B5EF4-FFF2-40B4-BE49-F238E27FC236}">
                <a16:creationId xmlns:a16="http://schemas.microsoft.com/office/drawing/2014/main" id="{4203F464-E4AD-16E7-8E80-1303677F7AC1}"/>
              </a:ext>
            </a:extLst>
          </p:cNvPr>
          <p:cNvSpPr>
            <a:spLocks noChangeArrowheads="1"/>
          </p:cNvSpPr>
          <p:nvPr/>
        </p:nvSpPr>
        <p:spPr bwMode="auto">
          <a:xfrm>
            <a:off x="1967695" y="7462418"/>
            <a:ext cx="1369867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G" altLang="en-NG" sz="1000" b="0" i="0" u="sng" strike="noStrike" cap="none" normalizeH="0" baseline="30000">
                <a:ln>
                  <a:noFill/>
                </a:ln>
                <a:solidFill>
                  <a:srgbClr val="000000"/>
                </a:solidFill>
                <a:effectLst/>
                <a:latin typeface="Arial" panose="020B0604020202020204" pitchFamily="34" charset="0"/>
                <a:ea typeface="Times New Roman" panose="02020603050405020304" pitchFamily="18" charset="0"/>
                <a:hlinkClick r:id="rId4"/>
              </a:rPr>
              <a:t>[1]</a:t>
            </a:r>
            <a:r>
              <a:rPr kumimoji="0" lang="en-NG" altLang="en-NG"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r>
              <a:rPr kumimoji="0" lang="en-NG" altLang="en-NG"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hlinkClick r:id="rId5"/>
              </a:rPr>
              <a:t>https://www.simplypsychology.org/gibbs-reflective-cycle.html</a:t>
            </a:r>
            <a:r>
              <a:rPr kumimoji="0" lang="en-US" altLang="en-NG"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accessed 3 May 2026. </a:t>
            </a:r>
            <a:endParaRPr kumimoji="0" lang="en-US" altLang="en-NG"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9082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443D8-0FC7-D3F9-1C34-F633DF0CB513}"/>
              </a:ext>
            </a:extLst>
          </p:cNvPr>
          <p:cNvSpPr>
            <a:spLocks noGrp="1"/>
          </p:cNvSpPr>
          <p:nvPr>
            <p:ph type="title"/>
          </p:nvPr>
        </p:nvSpPr>
        <p:spPr>
          <a:xfrm>
            <a:off x="1451579" y="473348"/>
            <a:ext cx="9603275" cy="1689805"/>
          </a:xfrm>
        </p:spPr>
        <p:txBody>
          <a:bodyPr/>
          <a:lstStyle/>
          <a:p>
            <a:r>
              <a:rPr lang="en-NG" sz="3200" b="1" dirty="0">
                <a:solidFill>
                  <a:srgbClr val="000000"/>
                </a:solidFill>
                <a:effectLst/>
                <a:latin typeface="Times New Roman" panose="02020603050405020304" pitchFamily="18" charset="0"/>
                <a:ea typeface="Times New Roman" panose="02020603050405020304" pitchFamily="18" charset="0"/>
              </a:rPr>
              <a:t>Key Challenges in Reflective Practice</a:t>
            </a:r>
            <a:br>
              <a:rPr lang="en-NG" sz="3200" dirty="0">
                <a:effectLst/>
                <a:latin typeface="Times New Roman" panose="02020603050405020304" pitchFamily="18" charset="0"/>
                <a:ea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7081F8A1-3131-1099-3F18-23D0DE2B1C93}"/>
              </a:ext>
            </a:extLst>
          </p:cNvPr>
          <p:cNvSpPr>
            <a:spLocks noGrp="1"/>
          </p:cNvSpPr>
          <p:nvPr>
            <p:ph idx="1"/>
          </p:nvPr>
        </p:nvSpPr>
        <p:spPr>
          <a:xfrm>
            <a:off x="1451579" y="2015732"/>
            <a:ext cx="9603275" cy="3042405"/>
          </a:xfrm>
        </p:spPr>
        <p:txBody>
          <a:bodyPr>
            <a:noAutofit/>
          </a:bodyPr>
          <a:lstStyle/>
          <a:p>
            <a:pPr marL="0" indent="0">
              <a:buNone/>
              <a:tabLst>
                <a:tab pos="457200" algn="l"/>
              </a:tabLst>
            </a:pPr>
            <a:r>
              <a:rPr lang="en-NG" sz="1600" b="1" dirty="0">
                <a:solidFill>
                  <a:srgbClr val="222222"/>
                </a:solidFill>
                <a:effectLst/>
                <a:latin typeface="Arial" panose="020B0604020202020204" pitchFamily="34" charset="0"/>
                <a:ea typeface="Times New Roman" panose="02020603050405020304" pitchFamily="18" charset="0"/>
              </a:rPr>
              <a:t>* Time Constraints</a:t>
            </a:r>
            <a:endParaRPr lang="en-NG" sz="1600" b="1" dirty="0">
              <a:effectLst/>
              <a:latin typeface="Times New Roman" panose="02020603050405020304" pitchFamily="18" charset="0"/>
              <a:ea typeface="Times New Roman" panose="02020603050405020304" pitchFamily="18" charset="0"/>
            </a:endParaRPr>
          </a:p>
          <a:p>
            <a:pPr marL="0" lvl="0" indent="0">
              <a:buNone/>
              <a:tabLst>
                <a:tab pos="457200" algn="l"/>
              </a:tabLst>
            </a:pPr>
            <a:r>
              <a:rPr lang="en-NG" sz="1600" b="1" dirty="0">
                <a:solidFill>
                  <a:srgbClr val="222222"/>
                </a:solidFill>
                <a:effectLst/>
                <a:latin typeface="Arial" panose="020B0604020202020204" pitchFamily="34" charset="0"/>
                <a:ea typeface="Times New Roman" panose="02020603050405020304" pitchFamily="18" charset="0"/>
              </a:rPr>
              <a:t>* </a:t>
            </a:r>
            <a:r>
              <a:rPr lang="en-NG" sz="1600" b="1" kern="100" dirty="0">
                <a:effectLst/>
                <a:latin typeface="Calibri" panose="020F0502020204030204" pitchFamily="34" charset="0"/>
                <a:ea typeface="Calibri" panose="020F0502020204030204" pitchFamily="34" charset="0"/>
                <a:cs typeface="Times New Roman" panose="02020603050405020304" pitchFamily="18" charset="0"/>
              </a:rPr>
              <a:t>Fear of Vulnerability and Criticism</a:t>
            </a:r>
          </a:p>
          <a:p>
            <a:pPr marL="0" lvl="0" indent="0">
              <a:buNone/>
              <a:tabLst>
                <a:tab pos="457200" algn="l"/>
              </a:tabLst>
            </a:pPr>
            <a:r>
              <a:rPr lang="en-NG" sz="1600" b="1" dirty="0">
                <a:solidFill>
                  <a:srgbClr val="222222"/>
                </a:solidFill>
                <a:effectLst/>
                <a:latin typeface="Arial" panose="020B0604020202020204" pitchFamily="34" charset="0"/>
                <a:ea typeface="Times New Roman" panose="02020603050405020304" pitchFamily="18" charset="0"/>
              </a:rPr>
              <a:t>* </a:t>
            </a:r>
            <a:r>
              <a:rPr lang="en-NG" sz="1600" b="1" kern="100" dirty="0">
                <a:effectLst/>
                <a:latin typeface="Calibri" panose="020F0502020204030204" pitchFamily="34" charset="0"/>
                <a:ea typeface="Calibri" panose="020F0502020204030204" pitchFamily="34" charset="0"/>
                <a:cs typeface="Times New Roman" panose="02020603050405020304" pitchFamily="18" charset="0"/>
              </a:rPr>
              <a:t>Insufficient Skills and Training</a:t>
            </a:r>
          </a:p>
          <a:p>
            <a:pPr marL="0" lvl="0" indent="0">
              <a:buNone/>
              <a:tabLst>
                <a:tab pos="457200" algn="l"/>
              </a:tabLst>
            </a:pPr>
            <a:r>
              <a:rPr lang="en-NG" sz="1600" b="1" dirty="0">
                <a:solidFill>
                  <a:srgbClr val="222222"/>
                </a:solidFill>
                <a:effectLst/>
                <a:latin typeface="Arial" panose="020B0604020202020204" pitchFamily="34" charset="0"/>
                <a:ea typeface="Times New Roman" panose="02020603050405020304" pitchFamily="18" charset="0"/>
              </a:rPr>
              <a:t>* </a:t>
            </a:r>
            <a:r>
              <a:rPr lang="en-NG" sz="1600" b="1" kern="100" dirty="0">
                <a:effectLst/>
                <a:latin typeface="Calibri" panose="020F0502020204030204" pitchFamily="34" charset="0"/>
                <a:ea typeface="Calibri" panose="020F0502020204030204" pitchFamily="34" charset="0"/>
                <a:cs typeface="Times New Roman" panose="02020603050405020304" pitchFamily="18" charset="0"/>
              </a:rPr>
              <a:t>Rigid Organizational Environments</a:t>
            </a:r>
          </a:p>
          <a:p>
            <a:pPr marL="0" lvl="0" indent="0">
              <a:buNone/>
              <a:tabLst>
                <a:tab pos="457200" algn="l"/>
              </a:tabLst>
            </a:pPr>
            <a:r>
              <a:rPr lang="en-NG" sz="1600" b="1" dirty="0">
                <a:solidFill>
                  <a:srgbClr val="222222"/>
                </a:solidFill>
                <a:effectLst/>
                <a:latin typeface="Arial" panose="020B0604020202020204" pitchFamily="34" charset="0"/>
                <a:ea typeface="Times New Roman" panose="02020603050405020304" pitchFamily="18" charset="0"/>
              </a:rPr>
              <a:t>* </a:t>
            </a:r>
            <a:r>
              <a:rPr lang="en-NG" sz="1600" b="1" kern="100" dirty="0">
                <a:effectLst/>
                <a:latin typeface="Calibri" panose="020F0502020204030204" pitchFamily="34" charset="0"/>
                <a:ea typeface="Calibri" panose="020F0502020204030204" pitchFamily="34" charset="0"/>
                <a:cs typeface="Times New Roman" panose="02020603050405020304" pitchFamily="18" charset="0"/>
              </a:rPr>
              <a:t>Superficial Engagement</a:t>
            </a:r>
          </a:p>
          <a:p>
            <a:pPr marL="0" indent="0" fontAlgn="b">
              <a:buNone/>
            </a:pPr>
            <a:r>
              <a:rPr lang="en-NG" sz="1600" b="1" dirty="0">
                <a:solidFill>
                  <a:srgbClr val="222222"/>
                </a:solidFill>
                <a:effectLst/>
                <a:latin typeface="Arial" panose="020B0604020202020204" pitchFamily="34" charset="0"/>
                <a:ea typeface="Times New Roman" panose="02020603050405020304" pitchFamily="18" charset="0"/>
              </a:rPr>
              <a:t>* Heavy workloads and demanding schedules often leave little time for reflection.</a:t>
            </a:r>
            <a:endParaRPr lang="en-NG" sz="1600" b="1" dirty="0">
              <a:latin typeface="Times New Roman" panose="02020603050405020304" pitchFamily="18" charset="0"/>
              <a:ea typeface="Times New Roman" panose="02020603050405020304" pitchFamily="18" charset="0"/>
            </a:endParaRPr>
          </a:p>
          <a:p>
            <a:pPr marL="0" indent="0" fontAlgn="b">
              <a:buNone/>
            </a:pPr>
            <a:r>
              <a:rPr lang="en-NG" sz="1600" b="1" dirty="0">
                <a:solidFill>
                  <a:srgbClr val="222222"/>
                </a:solidFill>
                <a:effectLst/>
                <a:latin typeface="Arial" panose="020B0604020202020204" pitchFamily="34" charset="0"/>
                <a:ea typeface="Times New Roman" panose="02020603050405020304" pitchFamily="18" charset="0"/>
              </a:rPr>
              <a:t>* Superficial Reflection</a:t>
            </a:r>
            <a:endParaRPr lang="en-NG" sz="1600" b="1" dirty="0">
              <a:effectLst/>
              <a:latin typeface="Times New Roman" panose="02020603050405020304" pitchFamily="18" charset="0"/>
              <a:ea typeface="Times New Roman" panose="02020603050405020304" pitchFamily="18" charset="0"/>
            </a:endParaRPr>
          </a:p>
          <a:p>
            <a:pPr marL="0" indent="0" fontAlgn="b">
              <a:buNone/>
            </a:pPr>
            <a:r>
              <a:rPr lang="en-NG" sz="1600" b="1" dirty="0">
                <a:solidFill>
                  <a:srgbClr val="222222"/>
                </a:solidFill>
                <a:effectLst/>
                <a:latin typeface="Arial" panose="020B0604020202020204" pitchFamily="34" charset="0"/>
                <a:ea typeface="Times New Roman" panose="02020603050405020304" pitchFamily="18" charset="0"/>
              </a:rPr>
              <a:t> </a:t>
            </a:r>
            <a:endParaRPr lang="en-NG" sz="1600" b="1" dirty="0">
              <a:effectLst/>
              <a:latin typeface="Times New Roman" panose="02020603050405020304" pitchFamily="18" charset="0"/>
              <a:ea typeface="Times New Roman" panose="02020603050405020304" pitchFamily="18" charset="0"/>
            </a:endParaRPr>
          </a:p>
          <a:p>
            <a:pPr marL="342900" lvl="0" indent="-342900">
              <a:buFont typeface="+mj-lt"/>
              <a:buAutoNum type="romanLcParenBoth"/>
              <a:tabLst>
                <a:tab pos="457200" algn="l"/>
              </a:tabLst>
            </a:pPr>
            <a:endParaRPr lang="en-NG" sz="16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132436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4E59D3308FA94FAEB97DD75D8DE7C6" ma:contentTypeVersion="13" ma:contentTypeDescription="Create a new document." ma:contentTypeScope="" ma:versionID="6f16a28fb5e6a11d44d009dbdc2eb148">
  <xsd:schema xmlns:xsd="http://www.w3.org/2001/XMLSchema" xmlns:xs="http://www.w3.org/2001/XMLSchema" xmlns:p="http://schemas.microsoft.com/office/2006/metadata/properties" xmlns:ns2="93b82d0a-4603-47d5-9330-0ae5b50f7340" xmlns:ns3="f373910b-17e8-4b8e-a43e-a288bae2ef30" targetNamespace="http://schemas.microsoft.com/office/2006/metadata/properties" ma:root="true" ma:fieldsID="affc893b7b547b08b0834f1173452338" ns2:_="" ns3:_="">
    <xsd:import namespace="93b82d0a-4603-47d5-9330-0ae5b50f7340"/>
    <xsd:import namespace="f373910b-17e8-4b8e-a43e-a288bae2ef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Email_x0020_address"/>
                <xsd:element ref="ns2:Symposium_x0020_Event" minOccurs="0"/>
                <xsd:element ref="ns2:Presenta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b82d0a-4603-47d5-9330-0ae5b50f7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bd2e69d-a885-47d9-a849-8bc90acf94c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Email_x0020_address" ma:index="18" ma:displayName="Email address" ma:internalName="Email_x0020_address">
      <xsd:simpleType>
        <xsd:restriction base="dms:Text"/>
      </xsd:simpleType>
    </xsd:element>
    <xsd:element name="Symposium_x0020_Event" ma:index="19" nillable="true" ma:displayName="Symposium Event" ma:format="Dropdown" ma:internalName="Symposium_x0020_Event">
      <xsd:simpleType>
        <xsd:restriction base="dms:Choice">
          <xsd:enumeration value="Canadian Association of Law Teachers"/>
          <xsd:enumeration value="Queen's Law Virtual Symposium"/>
          <xsd:enumeration value="Nottingham Trent Centre for Legal Education"/>
          <xsd:enumeration value="Australasian Law Academics Association"/>
        </xsd:restriction>
      </xsd:simpleType>
    </xsd:element>
    <xsd:element name="Presentation_x0020_Date" ma:index="20" nillable="true" ma:displayName="Presentation Date" ma:format="DateOnly" ma:internalName="Presentation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373910b-17e8-4b8e-a43e-a288bae2ef3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52f8bf9-47ae-47cd-8f3e-8d10c10eef4b}" ma:internalName="TaxCatchAll" ma:showField="CatchAllData" ma:web="f373910b-17e8-4b8e-a43e-a288bae2ef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ymposium_x0020_Event xmlns="93b82d0a-4603-47d5-9330-0ae5b50f7340" xsi:nil="true"/>
    <lcf76f155ced4ddcb4097134ff3c332f xmlns="93b82d0a-4603-47d5-9330-0ae5b50f7340">
      <Terms xmlns="http://schemas.microsoft.com/office/infopath/2007/PartnerControls"/>
    </lcf76f155ced4ddcb4097134ff3c332f>
    <Email_x0020_address xmlns="93b82d0a-4603-47d5-9330-0ae5b50f7340"/>
    <TaxCatchAll xmlns="f373910b-17e8-4b8e-a43e-a288bae2ef30" xsi:nil="true"/>
    <Presentation_x0020_Date xmlns="93b82d0a-4603-47d5-9330-0ae5b50f7340" xsi:nil="true"/>
  </documentManagement>
</p:properties>
</file>

<file path=customXml/itemProps1.xml><?xml version="1.0" encoding="utf-8"?>
<ds:datastoreItem xmlns:ds="http://schemas.openxmlformats.org/officeDocument/2006/customXml" ds:itemID="{0A140756-7C90-4637-930B-3087067A454A}"/>
</file>

<file path=customXml/itemProps2.xml><?xml version="1.0" encoding="utf-8"?>
<ds:datastoreItem xmlns:ds="http://schemas.openxmlformats.org/officeDocument/2006/customXml" ds:itemID="{52B1AB39-E84E-4BF5-BF7D-A176215CE4C9}"/>
</file>

<file path=customXml/itemProps3.xml><?xml version="1.0" encoding="utf-8"?>
<ds:datastoreItem xmlns:ds="http://schemas.openxmlformats.org/officeDocument/2006/customXml" ds:itemID="{A56E1312-C8E9-4530-BE3B-2D8DA5AEC1AA}"/>
</file>

<file path=docProps/app.xml><?xml version="1.0" encoding="utf-8"?>
<Properties xmlns="http://schemas.openxmlformats.org/officeDocument/2006/extended-properties" xmlns:vt="http://schemas.openxmlformats.org/officeDocument/2006/docPropsVTypes">
  <Template>Gallery</Template>
  <TotalTime>632</TotalTime>
  <Words>1063</Words>
  <Application>Microsoft Macintosh PowerPoint</Application>
  <PresentationFormat>Widescreen</PresentationFormat>
  <Paragraphs>108</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Gill Sans MT</vt:lpstr>
      <vt:lpstr>Times New Roman</vt:lpstr>
      <vt:lpstr>Gallery</vt:lpstr>
      <vt:lpstr>REFLECTIVE APPROACH TO THE PRACTICE OF LAW   </vt:lpstr>
      <vt:lpstr>OUTLINE OF PAPER </vt:lpstr>
      <vt:lpstr>ReflectiON IN LEGAL practice</vt:lpstr>
      <vt:lpstr>Importance of Reflective Practice in Legal Education </vt:lpstr>
      <vt:lpstr>Benefits of reflection in learning </vt:lpstr>
      <vt:lpstr>REFLECTIVE APPROACH TO THE PRACTICE OF LAW</vt:lpstr>
      <vt:lpstr>Traditional view of law: application of legal rules to disputes</vt:lpstr>
      <vt:lpstr>GGIBBS 6 STEP APPROACH TO reflective practice</vt:lpstr>
      <vt:lpstr>Key Challenges in Reflective Practice </vt:lpstr>
      <vt:lpstr>Overcoming Barriers to Reflection </vt:lpstr>
      <vt:lpstr>Practical Methods for Developing Reflective Practice </vt:lpstr>
      <vt:lpstr>Recommendations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REFLECTIVE APPROACH TO THE PRACTICE OF LAW Slide 1: Title Slide REFLECTIVE APPROACH TO THE PRACTICE OF LAW Professor Olaide Gbadamosi, SAN Professor of Law Faculty of Law, Ifetedo Campus, Nigeria Faculty of Law Lecture Series Slide 2: Abstract Modern legal practice requires more than knowledge of legal rules. Lawyers must demonstrate: Ethical sensitivity Critical thinking Adaptability Lifelong learning Reflective practice promotes continuous professional growth. Examines theoretical foundations, benefits, challenges and practical applications of reflective lawyering. Slide 3: Introduction Traditional view of law: application of legal rules to disputes. Contemporary legal practice is increasingly complex. Lawyers face: Ethical dilemmas Technological changes Diverse client needs Complex social realities Reflective practice enhances professional effectiveness and accountability. Slide 4: What is Reflection? Reflection The deliberate examination of experiences, actions, assumptions and decisions for deeper understanding and improvement. Reflective Practice A continuous process of learning  </dc:title>
  <dc:creator>Microsoft Office User</dc:creator>
  <cp:lastModifiedBy>Microsoft Office User</cp:lastModifiedBy>
  <cp:revision>19</cp:revision>
  <dcterms:created xsi:type="dcterms:W3CDTF">2026-06-21T13:44:20Z</dcterms:created>
  <dcterms:modified xsi:type="dcterms:W3CDTF">2026-06-28T03:42:01Z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0x010100CB4E59D3308FA94FAEB97DD75D8DE7C6</vt:lpwstr>
  </property>
</Properties>
</file>