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58_97012551.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17"/>
  </p:notesMasterIdLst>
  <p:handoutMasterIdLst>
    <p:handoutMasterId r:id="rId18"/>
  </p:handoutMasterIdLst>
  <p:sldIdLst>
    <p:sldId id="258" r:id="rId2"/>
    <p:sldId id="332" r:id="rId3"/>
    <p:sldId id="359" r:id="rId4"/>
    <p:sldId id="339" r:id="rId5"/>
    <p:sldId id="326" r:id="rId6"/>
    <p:sldId id="318" r:id="rId7"/>
    <p:sldId id="349" r:id="rId8"/>
    <p:sldId id="348" r:id="rId9"/>
    <p:sldId id="352" r:id="rId10"/>
    <p:sldId id="353" r:id="rId11"/>
    <p:sldId id="343" r:id="rId12"/>
    <p:sldId id="344" r:id="rId13"/>
    <p:sldId id="309" r:id="rId14"/>
    <p:sldId id="358" r:id="rId15"/>
    <p:sldId id="35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B5535C-DD23-CB57-150B-56A7C720290E}" name="Kokul Sathiyapalan" initials="KS" userId="S::23wr@queensu.ca::77851605-7bc4-410e-93d5-1e2028c00957" providerId="AD"/>
  <p188:author id="{7BC5CAB4-9B60-869D-7D84-5C7DE8D5703E}" name="Sarah Homsi" initials="SH" userId="S::23cp10@queensu.ca::50b70ed0-a0fe-4be5-bb67-8a7e95808dc8" providerId="AD"/>
  <p188:author id="{91508FDB-F308-6624-CF03-922453E0A56C}" name="Sarah Homsi" initials="SH" userId="S::23CP10@queensu.ca::50b70ed0-a0fe-4be5-bb67-8a7e95808dc8" providerId="AD"/>
  <p188:author id="{33BE0CF8-32F6-9334-DC8C-830B0F931636}" name="Sally Twin" initials="ST" userId="S::23lw8@queensu.ca::329c370b-5699-4c78-94bf-81d0ae136980" providerId="AD"/>
  <p188:author id="{B98DACFC-D3E9-7C3D-08E8-EBC6E547BF03}" name="Thomas Goyer" initials="TG" userId="S::23pgq1@queensu.ca::096008d5-8609-40b3-b464-8869449e4e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E2"/>
    <a:srgbClr val="D4D4E8"/>
    <a:srgbClr val="002452"/>
    <a:srgbClr val="002C6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B509E-FEA0-CCA1-F1E9-EFA54637609B}" v="57" dt="2024-02-25T19:13:49.478"/>
    <p1510:client id="{1FDD8113-3B1D-B64E-197B-AEF5BE39BE66}" v="1" dt="2024-02-24T20:12:58.625"/>
    <p1510:client id="{5B9B1756-8D43-72AC-98F1-A8418F5668C0}" v="25" dt="2024-02-24T20:26:43.734"/>
    <p1510:client id="{607562B6-77EE-4AC4-880B-D198149B4582}" v="68011" dt="2024-02-25T19:13:42.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12" autoAdjust="0"/>
  </p:normalViewPr>
  <p:slideViewPr>
    <p:cSldViewPr snapToGrid="0">
      <p:cViewPr varScale="1">
        <p:scale>
          <a:sx n="66" d="100"/>
          <a:sy n="66" d="100"/>
        </p:scale>
        <p:origin x="2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58_97012551.xml><?xml version="1.0" encoding="utf-8"?>
<p188:cmLst xmlns:a="http://schemas.openxmlformats.org/drawingml/2006/main" xmlns:r="http://schemas.openxmlformats.org/officeDocument/2006/relationships" xmlns:p188="http://schemas.microsoft.com/office/powerpoint/2018/8/main">
  <p188:cm id="{B63BE9DF-69A3-468B-84EB-4E81BDD56FDC}" authorId="{08B5535C-DD23-CB57-150B-56A7C720290E}" status="resolved" created="2024-02-23T06:39:47.662" complete="100000">
    <ac:txMkLst xmlns:ac="http://schemas.microsoft.com/office/drawing/2013/main/command">
      <pc:docMk xmlns:pc="http://schemas.microsoft.com/office/powerpoint/2013/main/command"/>
      <pc:sldMk xmlns:pc="http://schemas.microsoft.com/office/powerpoint/2013/main/command" cId="2533434705" sldId="344"/>
      <ac:spMk id="9" creationId="{4DE77B63-C863-72D0-F206-3C332300ABB3}"/>
      <ac:txMk cp="54">
        <ac:context len="55" hash="1131741914"/>
      </ac:txMk>
    </ac:txMkLst>
    <p188:pos x="3556000" y="254000"/>
    <p188:replyLst>
      <p188:reply id="{F9D383A9-CC79-46B0-A6B4-35AB6CCDBF1E}" authorId="{08B5535C-DD23-CB57-150B-56A7C720290E}" created="2024-02-23T07:55:50.757">
        <p188:txBody>
          <a:bodyPr/>
          <a:lstStyle/>
          <a:p>
            <a:r>
              <a:rPr lang="en-US"/>
              <a:t>Will need to estimate cost of incentives. Possibly 600K? https://www.canada.ca/en/privy-council/programs/appointments/governor-council-appointments/performance-management/performance-pay/2020-2021.html</a:t>
            </a:r>
          </a:p>
        </p188:txBody>
      </p188:reply>
    </p188:replyLst>
    <p188:txBody>
      <a:bodyPr/>
      <a:lstStyle/>
      <a:p>
        <a:r>
          <a:rPr lang="en-US"/>
          <a:t>I believe this should be $240K to $410K roughly. https://www.canada.ca/en/privy-council/programs/appointments/governor-council-appointments/compensation-terms-conditions-employment/salary-ranges-performance-pay.html</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4007C-BA36-456C-B240-4025A0AB316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D553837-9736-4672-84EC-6F2A19B61372}">
      <dgm:prSet phldrT="[Text]" phldr="0"/>
      <dgm:spPr/>
      <dgm:t>
        <a:bodyPr/>
        <a:lstStyle/>
        <a:p>
          <a:pPr rtl="0"/>
          <a:r>
            <a:rPr lang="en-US" u="sng">
              <a:latin typeface="Gill Sans MT" panose="020B0502020104020203"/>
            </a:rPr>
            <a:t>Federal Governance Expertise</a:t>
          </a:r>
        </a:p>
        <a:p>
          <a:pPr rtl="0"/>
          <a:r>
            <a:rPr lang="en-US"/>
            <a:t>Ability</a:t>
          </a:r>
          <a:r>
            <a:rPr lang="en-US">
              <a:latin typeface="Gill Sans MT" panose="020B0502020104020203"/>
            </a:rPr>
            <a:t> to Provide Insight into Federal Governance</a:t>
          </a:r>
          <a:endParaRPr lang="en-US"/>
        </a:p>
      </dgm:t>
    </dgm:pt>
    <dgm:pt modelId="{2BBC80C9-F4B4-4FA6-BA22-B80AEAD2648E}" type="parTrans" cxnId="{CCD3B2A6-42C4-44AE-AC78-6215E504C373}">
      <dgm:prSet/>
      <dgm:spPr/>
      <dgm:t>
        <a:bodyPr/>
        <a:lstStyle/>
        <a:p>
          <a:endParaRPr lang="en-US"/>
        </a:p>
      </dgm:t>
    </dgm:pt>
    <dgm:pt modelId="{18135496-0E01-4DEB-8F03-351179056A2A}" type="sibTrans" cxnId="{CCD3B2A6-42C4-44AE-AC78-6215E504C373}">
      <dgm:prSet/>
      <dgm:spPr/>
      <dgm:t>
        <a:bodyPr/>
        <a:lstStyle/>
        <a:p>
          <a:endParaRPr lang="en-US"/>
        </a:p>
      </dgm:t>
    </dgm:pt>
    <dgm:pt modelId="{4A51F782-63F8-4700-BA53-D5F6A07D05CF}" type="pres">
      <dgm:prSet presAssocID="{4694007C-BA36-456C-B240-4025A0AB316A}" presName="Name0" presStyleCnt="0">
        <dgm:presLayoutVars>
          <dgm:dir/>
          <dgm:resizeHandles val="exact"/>
        </dgm:presLayoutVars>
      </dgm:prSet>
      <dgm:spPr/>
    </dgm:pt>
    <dgm:pt modelId="{62A59A1D-4CB8-4E0A-B2E0-57C0B52BCFD9}" type="pres">
      <dgm:prSet presAssocID="{8D553837-9736-4672-84EC-6F2A19B61372}" presName="node" presStyleLbl="node1" presStyleIdx="0" presStyleCnt="1">
        <dgm:presLayoutVars>
          <dgm:bulletEnabled val="1"/>
        </dgm:presLayoutVars>
      </dgm:prSet>
      <dgm:spPr/>
    </dgm:pt>
  </dgm:ptLst>
  <dgm:cxnLst>
    <dgm:cxn modelId="{403D3037-F94F-46B7-BE56-CE010CB6F519}" type="presOf" srcId="{8D553837-9736-4672-84EC-6F2A19B61372}" destId="{62A59A1D-4CB8-4E0A-B2E0-57C0B52BCFD9}" srcOrd="0" destOrd="0" presId="urn:microsoft.com/office/officeart/2005/8/layout/process1"/>
    <dgm:cxn modelId="{B8525E77-63B8-41DD-8F77-3AB7D6A23A6F}" type="presOf" srcId="{4694007C-BA36-456C-B240-4025A0AB316A}" destId="{4A51F782-63F8-4700-BA53-D5F6A07D05CF}" srcOrd="0" destOrd="0" presId="urn:microsoft.com/office/officeart/2005/8/layout/process1"/>
    <dgm:cxn modelId="{CCD3B2A6-42C4-44AE-AC78-6215E504C373}" srcId="{4694007C-BA36-456C-B240-4025A0AB316A}" destId="{8D553837-9736-4672-84EC-6F2A19B61372}" srcOrd="0" destOrd="0" parTransId="{2BBC80C9-F4B4-4FA6-BA22-B80AEAD2648E}" sibTransId="{18135496-0E01-4DEB-8F03-351179056A2A}"/>
    <dgm:cxn modelId="{BB00D88D-C216-4649-AF5C-97780A1BC5AF}" type="presParOf" srcId="{4A51F782-63F8-4700-BA53-D5F6A07D05CF}" destId="{62A59A1D-4CB8-4E0A-B2E0-57C0B52BCFD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4007C-BA36-456C-B240-4025A0AB316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D553837-9736-4672-84EC-6F2A19B61372}">
      <dgm:prSet phldrT="[Text]" phldr="0"/>
      <dgm:spPr/>
      <dgm:t>
        <a:bodyPr/>
        <a:lstStyle/>
        <a:p>
          <a:pPr rtl="0"/>
          <a:r>
            <a:rPr lang="en-US" u="sng">
              <a:latin typeface="Gill Sans MT" panose="020B0502020104020203"/>
            </a:rPr>
            <a:t>Accountability</a:t>
          </a:r>
        </a:p>
        <a:p>
          <a:pPr rtl="0"/>
          <a:r>
            <a:rPr lang="en-US">
              <a:latin typeface="Gill Sans MT" panose="020B0502020104020203"/>
            </a:rPr>
            <a:t>DMs Accountable for Projects in Portfolio</a:t>
          </a:r>
        </a:p>
        <a:p>
          <a:pPr rtl="0"/>
          <a:r>
            <a:rPr lang="en-US">
              <a:latin typeface="Gill Sans MT" panose="020B0502020104020203"/>
            </a:rPr>
            <a:t>Greater Authority to Implement Reforms</a:t>
          </a:r>
        </a:p>
      </dgm:t>
    </dgm:pt>
    <dgm:pt modelId="{2BBC80C9-F4B4-4FA6-BA22-B80AEAD2648E}" type="parTrans" cxnId="{CCD3B2A6-42C4-44AE-AC78-6215E504C373}">
      <dgm:prSet/>
      <dgm:spPr/>
      <dgm:t>
        <a:bodyPr/>
        <a:lstStyle/>
        <a:p>
          <a:endParaRPr lang="en-US"/>
        </a:p>
      </dgm:t>
    </dgm:pt>
    <dgm:pt modelId="{18135496-0E01-4DEB-8F03-351179056A2A}" type="sibTrans" cxnId="{CCD3B2A6-42C4-44AE-AC78-6215E504C373}">
      <dgm:prSet/>
      <dgm:spPr/>
      <dgm:t>
        <a:bodyPr/>
        <a:lstStyle/>
        <a:p>
          <a:endParaRPr lang="en-US"/>
        </a:p>
      </dgm:t>
    </dgm:pt>
    <dgm:pt modelId="{4A51F782-63F8-4700-BA53-D5F6A07D05CF}" type="pres">
      <dgm:prSet presAssocID="{4694007C-BA36-456C-B240-4025A0AB316A}" presName="Name0" presStyleCnt="0">
        <dgm:presLayoutVars>
          <dgm:dir/>
          <dgm:resizeHandles val="exact"/>
        </dgm:presLayoutVars>
      </dgm:prSet>
      <dgm:spPr/>
    </dgm:pt>
    <dgm:pt modelId="{62A59A1D-4CB8-4E0A-B2E0-57C0B52BCFD9}" type="pres">
      <dgm:prSet presAssocID="{8D553837-9736-4672-84EC-6F2A19B61372}" presName="node" presStyleLbl="node1" presStyleIdx="0" presStyleCnt="1" custLinFactNeighborX="-448" custLinFactNeighborY="-55921">
        <dgm:presLayoutVars>
          <dgm:bulletEnabled val="1"/>
        </dgm:presLayoutVars>
      </dgm:prSet>
      <dgm:spPr/>
    </dgm:pt>
  </dgm:ptLst>
  <dgm:cxnLst>
    <dgm:cxn modelId="{C21AA82C-D068-4266-8C68-463799AC01CB}" type="presOf" srcId="{8D553837-9736-4672-84EC-6F2A19B61372}" destId="{62A59A1D-4CB8-4E0A-B2E0-57C0B52BCFD9}" srcOrd="0" destOrd="0" presId="urn:microsoft.com/office/officeart/2005/8/layout/process1"/>
    <dgm:cxn modelId="{CCD3B2A6-42C4-44AE-AC78-6215E504C373}" srcId="{4694007C-BA36-456C-B240-4025A0AB316A}" destId="{8D553837-9736-4672-84EC-6F2A19B61372}" srcOrd="0" destOrd="0" parTransId="{2BBC80C9-F4B4-4FA6-BA22-B80AEAD2648E}" sibTransId="{18135496-0E01-4DEB-8F03-351179056A2A}"/>
    <dgm:cxn modelId="{1FD137B2-5B0B-4928-9953-9F2BCDA5D7B8}" type="presOf" srcId="{4694007C-BA36-456C-B240-4025A0AB316A}" destId="{4A51F782-63F8-4700-BA53-D5F6A07D05CF}" srcOrd="0" destOrd="0" presId="urn:microsoft.com/office/officeart/2005/8/layout/process1"/>
    <dgm:cxn modelId="{7EF518D0-AE63-4363-A3E2-E58E5C0F00D9}" type="presParOf" srcId="{4A51F782-63F8-4700-BA53-D5F6A07D05CF}" destId="{62A59A1D-4CB8-4E0A-B2E0-57C0B52BCFD9}"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4007C-BA36-456C-B240-4025A0AB316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D553837-9736-4672-84EC-6F2A19B61372}">
      <dgm:prSet phldrT="[Text]" phldr="0"/>
      <dgm:spPr/>
      <dgm:t>
        <a:bodyPr/>
        <a:lstStyle/>
        <a:p>
          <a:pPr rtl="0"/>
          <a:r>
            <a:rPr lang="en-US" u="sng">
              <a:latin typeface="Gill Sans MT" panose="020B0502020104020203"/>
            </a:rPr>
            <a:t>System-Wide Analysis</a:t>
          </a:r>
          <a:endParaRPr lang="en-US" u="sng"/>
        </a:p>
        <a:p>
          <a:pPr rtl="0"/>
          <a:r>
            <a:rPr lang="en-US">
              <a:latin typeface="Gill Sans MT" panose="020B0502020104020203"/>
            </a:rPr>
            <a:t>Feedback From Wider Range of Actors in IT </a:t>
          </a:r>
        </a:p>
        <a:p>
          <a:pPr rtl="0"/>
          <a:r>
            <a:rPr lang="en-US">
              <a:solidFill>
                <a:schemeClr val="bg1"/>
              </a:solidFill>
            </a:rPr>
            <a:t>Consolidates </a:t>
          </a:r>
          <a:r>
            <a:rPr lang="en-US">
              <a:solidFill>
                <a:schemeClr val="bg1"/>
              </a:solidFill>
              <a:latin typeface="Gill Sans MT" panose="020B0502020104020203"/>
            </a:rPr>
            <a:t>Findings</a:t>
          </a:r>
          <a:r>
            <a:rPr lang="en-US">
              <a:solidFill>
                <a:schemeClr val="bg1"/>
              </a:solidFill>
            </a:rPr>
            <a:t> of AG </a:t>
          </a:r>
          <a:r>
            <a:rPr lang="en-US">
              <a:solidFill>
                <a:schemeClr val="bg1"/>
              </a:solidFill>
              <a:latin typeface="Gill Sans MT" panose="020B0502020104020203"/>
            </a:rPr>
            <a:t>Reports &amp;</a:t>
          </a:r>
          <a:r>
            <a:rPr lang="en-US">
              <a:solidFill>
                <a:schemeClr val="bg1"/>
              </a:solidFill>
            </a:rPr>
            <a:t> </a:t>
          </a:r>
          <a:r>
            <a:rPr lang="en-US">
              <a:solidFill>
                <a:schemeClr val="bg1"/>
              </a:solidFill>
              <a:latin typeface="Gill Sans MT" panose="020B0502020104020203"/>
            </a:rPr>
            <a:t>Other</a:t>
          </a:r>
          <a:r>
            <a:rPr lang="en-US">
              <a:solidFill>
                <a:schemeClr val="bg1"/>
              </a:solidFill>
            </a:rPr>
            <a:t> </a:t>
          </a:r>
          <a:r>
            <a:rPr lang="en-US">
              <a:solidFill>
                <a:schemeClr val="bg1"/>
              </a:solidFill>
              <a:latin typeface="Gill Sans MT" panose="020B0502020104020203"/>
            </a:rPr>
            <a:t>Literature</a:t>
          </a:r>
          <a:endParaRPr lang="en-US">
            <a:solidFill>
              <a:schemeClr val="bg1"/>
            </a:solidFill>
          </a:endParaRPr>
        </a:p>
        <a:p>
          <a:r>
            <a:rPr lang="en-US">
              <a:solidFill>
                <a:schemeClr val="bg1"/>
              </a:solidFill>
            </a:rPr>
            <a:t>“</a:t>
          </a:r>
          <a:r>
            <a:rPr lang="en-US">
              <a:solidFill>
                <a:schemeClr val="bg1"/>
              </a:solidFill>
              <a:latin typeface="Gill Sans MT" panose="020B0502020104020203"/>
            </a:rPr>
            <a:t>Whole-Of-Government</a:t>
          </a:r>
          <a:r>
            <a:rPr lang="en-US">
              <a:solidFill>
                <a:schemeClr val="bg1"/>
              </a:solidFill>
            </a:rPr>
            <a:t>” </a:t>
          </a:r>
          <a:r>
            <a:rPr lang="en-US">
              <a:solidFill>
                <a:schemeClr val="bg1"/>
              </a:solidFill>
              <a:latin typeface="Gill Sans MT" panose="020B0502020104020203"/>
            </a:rPr>
            <a:t>Approach</a:t>
          </a:r>
        </a:p>
      </dgm:t>
    </dgm:pt>
    <dgm:pt modelId="{2BBC80C9-F4B4-4FA6-BA22-B80AEAD2648E}" type="parTrans" cxnId="{CCD3B2A6-42C4-44AE-AC78-6215E504C373}">
      <dgm:prSet/>
      <dgm:spPr/>
      <dgm:t>
        <a:bodyPr/>
        <a:lstStyle/>
        <a:p>
          <a:endParaRPr lang="en-US"/>
        </a:p>
      </dgm:t>
    </dgm:pt>
    <dgm:pt modelId="{18135496-0E01-4DEB-8F03-351179056A2A}" type="sibTrans" cxnId="{CCD3B2A6-42C4-44AE-AC78-6215E504C373}">
      <dgm:prSet/>
      <dgm:spPr/>
      <dgm:t>
        <a:bodyPr/>
        <a:lstStyle/>
        <a:p>
          <a:endParaRPr lang="en-US"/>
        </a:p>
      </dgm:t>
    </dgm:pt>
    <dgm:pt modelId="{4A51F782-63F8-4700-BA53-D5F6A07D05CF}" type="pres">
      <dgm:prSet presAssocID="{4694007C-BA36-456C-B240-4025A0AB316A}" presName="Name0" presStyleCnt="0">
        <dgm:presLayoutVars>
          <dgm:dir/>
          <dgm:resizeHandles val="exact"/>
        </dgm:presLayoutVars>
      </dgm:prSet>
      <dgm:spPr/>
    </dgm:pt>
    <dgm:pt modelId="{62A59A1D-4CB8-4E0A-B2E0-57C0B52BCFD9}" type="pres">
      <dgm:prSet presAssocID="{8D553837-9736-4672-84EC-6F2A19B61372}" presName="node" presStyleLbl="node1" presStyleIdx="0" presStyleCnt="1" custLinFactNeighborX="-51787" custLinFactNeighborY="-21989">
        <dgm:presLayoutVars>
          <dgm:bulletEnabled val="1"/>
        </dgm:presLayoutVars>
      </dgm:prSet>
      <dgm:spPr/>
    </dgm:pt>
  </dgm:ptLst>
  <dgm:cxnLst>
    <dgm:cxn modelId="{C21AA82C-D068-4266-8C68-463799AC01CB}" type="presOf" srcId="{8D553837-9736-4672-84EC-6F2A19B61372}" destId="{62A59A1D-4CB8-4E0A-B2E0-57C0B52BCFD9}" srcOrd="0" destOrd="0" presId="urn:microsoft.com/office/officeart/2005/8/layout/process1"/>
    <dgm:cxn modelId="{CCD3B2A6-42C4-44AE-AC78-6215E504C373}" srcId="{4694007C-BA36-456C-B240-4025A0AB316A}" destId="{8D553837-9736-4672-84EC-6F2A19B61372}" srcOrd="0" destOrd="0" parTransId="{2BBC80C9-F4B4-4FA6-BA22-B80AEAD2648E}" sibTransId="{18135496-0E01-4DEB-8F03-351179056A2A}"/>
    <dgm:cxn modelId="{1FD137B2-5B0B-4928-9953-9F2BCDA5D7B8}" type="presOf" srcId="{4694007C-BA36-456C-B240-4025A0AB316A}" destId="{4A51F782-63F8-4700-BA53-D5F6A07D05CF}" srcOrd="0" destOrd="0" presId="urn:microsoft.com/office/officeart/2005/8/layout/process1"/>
    <dgm:cxn modelId="{7EF518D0-AE63-4363-A3E2-E58E5C0F00D9}" type="presParOf" srcId="{4A51F782-63F8-4700-BA53-D5F6A07D05CF}" destId="{62A59A1D-4CB8-4E0A-B2E0-57C0B52BCFD9}"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C15BF8-E6AC-4DCE-9545-B921E0BA3682}"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endParaRPr lang="en-US"/>
        </a:p>
      </dgm:t>
    </dgm:pt>
    <dgm:pt modelId="{D6A2D40A-189C-4A8B-8096-E0ABABE8F8CC}">
      <dgm:prSet phldrT="[Text]" phldr="0"/>
      <dgm:spPr/>
      <dgm:t>
        <a:bodyPr/>
        <a:lstStyle/>
        <a:p>
          <a:pPr rtl="0"/>
          <a:r>
            <a:rPr lang="en-US" b="0">
              <a:solidFill>
                <a:schemeClr val="tx1"/>
              </a:solidFill>
              <a:latin typeface="Gill Sans MT" panose="020B0502020104020203"/>
            </a:rPr>
            <a:t>Secretary of TB</a:t>
          </a:r>
          <a:endParaRPr lang="en-US" b="0">
            <a:solidFill>
              <a:schemeClr val="tx1"/>
            </a:solidFill>
          </a:endParaRPr>
        </a:p>
      </dgm:t>
    </dgm:pt>
    <dgm:pt modelId="{E1556AB2-CF48-463F-B6FC-31A2CF651DE3}" type="parTrans" cxnId="{C1EC5D80-B9A9-48A6-9128-CA2B181399A9}">
      <dgm:prSet/>
      <dgm:spPr/>
      <dgm:t>
        <a:bodyPr/>
        <a:lstStyle/>
        <a:p>
          <a:endParaRPr lang="en-US"/>
        </a:p>
      </dgm:t>
    </dgm:pt>
    <dgm:pt modelId="{AA9D9CFD-0605-4FD6-9104-D6D754BD0218}" type="sibTrans" cxnId="{C1EC5D80-B9A9-48A6-9128-CA2B181399A9}">
      <dgm:prSet/>
      <dgm:spPr/>
      <dgm:t>
        <a:bodyPr/>
        <a:lstStyle/>
        <a:p>
          <a:endParaRPr lang="en-US"/>
        </a:p>
      </dgm:t>
    </dgm:pt>
    <dgm:pt modelId="{2090F4C4-59D0-4D88-BF95-E4EB12A0134F}">
      <dgm:prSet phldrT="[Text]" phldr="0"/>
      <dgm:spPr/>
      <dgm:t>
        <a:bodyPr/>
        <a:lstStyle/>
        <a:p>
          <a:pPr rtl="0"/>
          <a:r>
            <a:rPr lang="en-US" b="0">
              <a:latin typeface="Gill Sans MT" panose="020B0502020104020203"/>
            </a:rPr>
            <a:t>Chief Information</a:t>
          </a:r>
          <a:r>
            <a:rPr lang="en-US">
              <a:latin typeface="Gill Sans MT" panose="020B0502020104020203"/>
            </a:rPr>
            <a:t> Officer</a:t>
          </a:r>
          <a:endParaRPr lang="en-US"/>
        </a:p>
      </dgm:t>
    </dgm:pt>
    <dgm:pt modelId="{1CCA635B-7EBC-44EC-81FC-FCC55F6C60FE}" type="parTrans" cxnId="{836E7D17-0905-4578-BCAB-F544A8159062}">
      <dgm:prSet/>
      <dgm:spPr/>
      <dgm:t>
        <a:bodyPr/>
        <a:lstStyle/>
        <a:p>
          <a:endParaRPr lang="en-US"/>
        </a:p>
      </dgm:t>
    </dgm:pt>
    <dgm:pt modelId="{8F5D8687-B64C-431A-B1C2-73552D18D987}" type="sibTrans" cxnId="{836E7D17-0905-4578-BCAB-F544A8159062}">
      <dgm:prSet/>
      <dgm:spPr/>
      <dgm:t>
        <a:bodyPr/>
        <a:lstStyle/>
        <a:p>
          <a:endParaRPr lang="en-US"/>
        </a:p>
      </dgm:t>
    </dgm:pt>
    <dgm:pt modelId="{E04BD7EB-59A9-4662-86F1-17652736EA69}">
      <dgm:prSet phldrT="[Text]" phldr="0"/>
      <dgm:spPr/>
      <dgm:t>
        <a:bodyPr/>
        <a:lstStyle/>
        <a:p>
          <a:r>
            <a:rPr lang="en-US" b="0">
              <a:latin typeface="Gill Sans MT" panose="020B0502020104020203"/>
            </a:rPr>
            <a:t>ESDC</a:t>
          </a:r>
          <a:endParaRPr lang="en-US" dirty="0"/>
        </a:p>
      </dgm:t>
    </dgm:pt>
    <dgm:pt modelId="{618F66D1-99AD-4716-8111-3F6E39ACFF0B}" type="parTrans" cxnId="{27617B32-9DA6-4C6F-8382-AE94DF0F3DFF}">
      <dgm:prSet/>
      <dgm:spPr/>
      <dgm:t>
        <a:bodyPr/>
        <a:lstStyle/>
        <a:p>
          <a:endParaRPr lang="en-US"/>
        </a:p>
      </dgm:t>
    </dgm:pt>
    <dgm:pt modelId="{6585F786-57E0-4A0B-BC8C-E90C92592B83}" type="sibTrans" cxnId="{27617B32-9DA6-4C6F-8382-AE94DF0F3DFF}">
      <dgm:prSet/>
      <dgm:spPr/>
      <dgm:t>
        <a:bodyPr/>
        <a:lstStyle/>
        <a:p>
          <a:endParaRPr lang="en-US"/>
        </a:p>
      </dgm:t>
    </dgm:pt>
    <dgm:pt modelId="{BDE73E7B-883F-4611-9254-E515C561EECC}">
      <dgm:prSet phldrT="[Text]" phldr="0"/>
      <dgm:spPr/>
      <dgm:t>
        <a:bodyPr/>
        <a:lstStyle/>
        <a:p>
          <a:r>
            <a:rPr lang="en-US" b="0">
              <a:latin typeface="Gill Sans MT" panose="020B0502020104020203"/>
            </a:rPr>
            <a:t>CIRNAC</a:t>
          </a:r>
          <a:endParaRPr lang="en-US" b="0"/>
        </a:p>
      </dgm:t>
    </dgm:pt>
    <dgm:pt modelId="{3A3A3752-A813-40DF-8956-F2B207A47BF2}" type="parTrans" cxnId="{DEB540C6-14DB-41E4-8294-B501B9D673FE}">
      <dgm:prSet/>
      <dgm:spPr/>
      <dgm:t>
        <a:bodyPr/>
        <a:lstStyle/>
        <a:p>
          <a:endParaRPr lang="en-US"/>
        </a:p>
      </dgm:t>
    </dgm:pt>
    <dgm:pt modelId="{B7A7BB91-47C0-4C78-85B6-66841F9D7772}" type="sibTrans" cxnId="{DEB540C6-14DB-41E4-8294-B501B9D673FE}">
      <dgm:prSet/>
      <dgm:spPr/>
      <dgm:t>
        <a:bodyPr/>
        <a:lstStyle/>
        <a:p>
          <a:endParaRPr lang="en-US"/>
        </a:p>
      </dgm:t>
    </dgm:pt>
    <dgm:pt modelId="{A15DFBEC-A4C4-4C90-A2E6-FAFA7287A26F}">
      <dgm:prSet phldr="0"/>
      <dgm:spPr/>
      <dgm:t>
        <a:bodyPr/>
        <a:lstStyle/>
        <a:p>
          <a:r>
            <a:rPr lang="en-US" b="0">
              <a:latin typeface="Gill Sans MT" panose="020B0502020104020203"/>
            </a:rPr>
            <a:t>IRCC</a:t>
          </a:r>
        </a:p>
      </dgm:t>
    </dgm:pt>
    <dgm:pt modelId="{B70D6E5F-C66C-49C7-96EE-37293DD349EA}" type="parTrans" cxnId="{BAE2D0B9-25F9-428D-8991-E398960E4844}">
      <dgm:prSet/>
      <dgm:spPr/>
    </dgm:pt>
    <dgm:pt modelId="{A566DCE7-9595-49A1-9EC9-AD44ECAFE792}" type="sibTrans" cxnId="{BAE2D0B9-25F9-428D-8991-E398960E4844}">
      <dgm:prSet/>
      <dgm:spPr/>
      <dgm:t>
        <a:bodyPr/>
        <a:lstStyle/>
        <a:p>
          <a:endParaRPr lang="en-US"/>
        </a:p>
      </dgm:t>
    </dgm:pt>
    <dgm:pt modelId="{1780E693-FF57-4760-A11F-2DCB41EA7044}">
      <dgm:prSet phldr="0"/>
      <dgm:spPr/>
      <dgm:t>
        <a:bodyPr/>
        <a:lstStyle/>
        <a:p>
          <a:pPr rtl="0"/>
          <a:r>
            <a:rPr lang="en-US" b="0">
              <a:latin typeface="Gill Sans MT" panose="020B0502020104020203"/>
            </a:rPr>
            <a:t>Public Safety</a:t>
          </a:r>
        </a:p>
      </dgm:t>
    </dgm:pt>
    <dgm:pt modelId="{942F90A2-ACF9-4B46-ACF5-7D2E895E6E77}" type="parTrans" cxnId="{61AD54EA-68CA-41DF-8482-F7F4699CDEC8}">
      <dgm:prSet/>
      <dgm:spPr/>
    </dgm:pt>
    <dgm:pt modelId="{22EC2616-81FF-42A4-927D-3182CA138EDD}" type="sibTrans" cxnId="{61AD54EA-68CA-41DF-8482-F7F4699CDEC8}">
      <dgm:prSet/>
      <dgm:spPr/>
      <dgm:t>
        <a:bodyPr/>
        <a:lstStyle/>
        <a:p>
          <a:endParaRPr lang="en-US"/>
        </a:p>
      </dgm:t>
    </dgm:pt>
    <dgm:pt modelId="{724562AE-9914-4454-A379-24F3C159EB48}">
      <dgm:prSet phldr="0"/>
      <dgm:spPr/>
      <dgm:t>
        <a:bodyPr/>
        <a:lstStyle/>
        <a:p>
          <a:pPr rtl="0"/>
          <a:r>
            <a:rPr lang="en-US" b="0">
              <a:solidFill>
                <a:schemeClr val="tx1"/>
              </a:solidFill>
              <a:latin typeface="Gill Sans MT"/>
              <a:cs typeface="Arial"/>
            </a:rPr>
            <a:t>PSPC</a:t>
          </a:r>
        </a:p>
      </dgm:t>
    </dgm:pt>
    <dgm:pt modelId="{E4809913-C9CD-44DC-B1A0-B67AA1911F56}" type="parTrans" cxnId="{4050BA57-1E17-4629-AD89-AC9E1671B653}">
      <dgm:prSet/>
      <dgm:spPr/>
    </dgm:pt>
    <dgm:pt modelId="{43DC8058-FBC7-4A64-A7E5-AFCEB2DF82BB}" type="sibTrans" cxnId="{4050BA57-1E17-4629-AD89-AC9E1671B653}">
      <dgm:prSet/>
      <dgm:spPr/>
    </dgm:pt>
    <dgm:pt modelId="{9283D2BD-FBBC-40F4-840B-97B35583CDE5}">
      <dgm:prSet phldr="0"/>
      <dgm:spPr/>
      <dgm:t>
        <a:bodyPr/>
        <a:lstStyle/>
        <a:p>
          <a:r>
            <a:rPr lang="en-US" b="0">
              <a:latin typeface="Gill Sans MT" panose="020B0502020104020203"/>
            </a:rPr>
            <a:t>SSC</a:t>
          </a:r>
        </a:p>
      </dgm:t>
    </dgm:pt>
    <dgm:pt modelId="{6500C6CE-AE32-4AD8-8F7A-EA6201C40185}" type="parTrans" cxnId="{AAF387DB-1CC0-435E-9E88-764D11F342F1}">
      <dgm:prSet/>
      <dgm:spPr/>
    </dgm:pt>
    <dgm:pt modelId="{FC6CEC15-CCB0-4210-9577-D617D70931B0}" type="sibTrans" cxnId="{AAF387DB-1CC0-435E-9E88-764D11F342F1}">
      <dgm:prSet/>
      <dgm:spPr/>
    </dgm:pt>
    <dgm:pt modelId="{EE431F04-839B-4C57-B338-E9885821C64D}" type="pres">
      <dgm:prSet presAssocID="{F9C15BF8-E6AC-4DCE-9545-B921E0BA3682}" presName="Name0" presStyleCnt="0">
        <dgm:presLayoutVars>
          <dgm:dir/>
          <dgm:resizeHandles val="exact"/>
        </dgm:presLayoutVars>
      </dgm:prSet>
      <dgm:spPr/>
    </dgm:pt>
    <dgm:pt modelId="{8301E777-8F6C-4315-9C75-2A7261251EEA}" type="pres">
      <dgm:prSet presAssocID="{D6A2D40A-189C-4A8B-8096-E0ABABE8F8CC}" presName="Name5" presStyleLbl="vennNode1" presStyleIdx="0" presStyleCnt="8">
        <dgm:presLayoutVars>
          <dgm:bulletEnabled val="1"/>
        </dgm:presLayoutVars>
      </dgm:prSet>
      <dgm:spPr/>
    </dgm:pt>
    <dgm:pt modelId="{50AED509-2373-494A-B2A8-5B73E93B959D}" type="pres">
      <dgm:prSet presAssocID="{AA9D9CFD-0605-4FD6-9104-D6D754BD0218}" presName="space" presStyleCnt="0"/>
      <dgm:spPr/>
    </dgm:pt>
    <dgm:pt modelId="{CD2E46C9-02E2-4551-BC11-67DF044EAED8}" type="pres">
      <dgm:prSet presAssocID="{2090F4C4-59D0-4D88-BF95-E4EB12A0134F}" presName="Name5" presStyleLbl="vennNode1" presStyleIdx="1" presStyleCnt="8">
        <dgm:presLayoutVars>
          <dgm:bulletEnabled val="1"/>
        </dgm:presLayoutVars>
      </dgm:prSet>
      <dgm:spPr/>
    </dgm:pt>
    <dgm:pt modelId="{C38C5A1B-63F3-4809-A1D1-5A3B8FEE8C95}" type="pres">
      <dgm:prSet presAssocID="{8F5D8687-B64C-431A-B1C2-73552D18D987}" presName="space" presStyleCnt="0"/>
      <dgm:spPr/>
    </dgm:pt>
    <dgm:pt modelId="{D7D95D6F-BFA3-4E44-BEED-52305D93EECC}" type="pres">
      <dgm:prSet presAssocID="{724562AE-9914-4454-A379-24F3C159EB48}" presName="Name5" presStyleLbl="vennNode1" presStyleIdx="2" presStyleCnt="8">
        <dgm:presLayoutVars>
          <dgm:bulletEnabled val="1"/>
        </dgm:presLayoutVars>
      </dgm:prSet>
      <dgm:spPr/>
    </dgm:pt>
    <dgm:pt modelId="{E6FB0ECD-443C-4FD7-AB6B-A5833C675FD6}" type="pres">
      <dgm:prSet presAssocID="{43DC8058-FBC7-4A64-A7E5-AFCEB2DF82BB}" presName="space" presStyleCnt="0"/>
      <dgm:spPr/>
    </dgm:pt>
    <dgm:pt modelId="{37B8156F-F194-4D28-908E-CC345A7750D9}" type="pres">
      <dgm:prSet presAssocID="{9283D2BD-FBBC-40F4-840B-97B35583CDE5}" presName="Name5" presStyleLbl="vennNode1" presStyleIdx="3" presStyleCnt="8">
        <dgm:presLayoutVars>
          <dgm:bulletEnabled val="1"/>
        </dgm:presLayoutVars>
      </dgm:prSet>
      <dgm:spPr/>
    </dgm:pt>
    <dgm:pt modelId="{E57CB7A9-70C8-46B6-9882-830BD07750E9}" type="pres">
      <dgm:prSet presAssocID="{FC6CEC15-CCB0-4210-9577-D617D70931B0}" presName="space" presStyleCnt="0"/>
      <dgm:spPr/>
    </dgm:pt>
    <dgm:pt modelId="{60616189-AB4A-4913-9491-A26DECFDDBBC}" type="pres">
      <dgm:prSet presAssocID="{E04BD7EB-59A9-4662-86F1-17652736EA69}" presName="Name5" presStyleLbl="vennNode1" presStyleIdx="4" presStyleCnt="8">
        <dgm:presLayoutVars>
          <dgm:bulletEnabled val="1"/>
        </dgm:presLayoutVars>
      </dgm:prSet>
      <dgm:spPr/>
    </dgm:pt>
    <dgm:pt modelId="{5B3415F2-D354-452E-A060-CF3371441FEA}" type="pres">
      <dgm:prSet presAssocID="{6585F786-57E0-4A0B-BC8C-E90C92592B83}" presName="space" presStyleCnt="0"/>
      <dgm:spPr/>
    </dgm:pt>
    <dgm:pt modelId="{E48E3F3E-8BD3-4508-BD6F-CE74AA5009E2}" type="pres">
      <dgm:prSet presAssocID="{BDE73E7B-883F-4611-9254-E515C561EECC}" presName="Name5" presStyleLbl="vennNode1" presStyleIdx="5" presStyleCnt="8">
        <dgm:presLayoutVars>
          <dgm:bulletEnabled val="1"/>
        </dgm:presLayoutVars>
      </dgm:prSet>
      <dgm:spPr/>
    </dgm:pt>
    <dgm:pt modelId="{B8BF0123-90F8-46CD-BDEE-C37C7E224A32}" type="pres">
      <dgm:prSet presAssocID="{B7A7BB91-47C0-4C78-85B6-66841F9D7772}" presName="space" presStyleCnt="0"/>
      <dgm:spPr/>
    </dgm:pt>
    <dgm:pt modelId="{0F4F0683-CB18-42E1-B77D-314E43DB5EB4}" type="pres">
      <dgm:prSet presAssocID="{A15DFBEC-A4C4-4C90-A2E6-FAFA7287A26F}" presName="Name5" presStyleLbl="vennNode1" presStyleIdx="6" presStyleCnt="8">
        <dgm:presLayoutVars>
          <dgm:bulletEnabled val="1"/>
        </dgm:presLayoutVars>
      </dgm:prSet>
      <dgm:spPr/>
    </dgm:pt>
    <dgm:pt modelId="{92F0F5A7-0058-432A-9EBF-C205B6AC7B6C}" type="pres">
      <dgm:prSet presAssocID="{A566DCE7-9595-49A1-9EC9-AD44ECAFE792}" presName="space" presStyleCnt="0"/>
      <dgm:spPr/>
    </dgm:pt>
    <dgm:pt modelId="{995BF96E-A3E6-46CA-9E73-63600801C564}" type="pres">
      <dgm:prSet presAssocID="{1780E693-FF57-4760-A11F-2DCB41EA7044}" presName="Name5" presStyleLbl="vennNode1" presStyleIdx="7" presStyleCnt="8">
        <dgm:presLayoutVars>
          <dgm:bulletEnabled val="1"/>
        </dgm:presLayoutVars>
      </dgm:prSet>
      <dgm:spPr/>
    </dgm:pt>
  </dgm:ptLst>
  <dgm:cxnLst>
    <dgm:cxn modelId="{836E7D17-0905-4578-BCAB-F544A8159062}" srcId="{F9C15BF8-E6AC-4DCE-9545-B921E0BA3682}" destId="{2090F4C4-59D0-4D88-BF95-E4EB12A0134F}" srcOrd="1" destOrd="0" parTransId="{1CCA635B-7EBC-44EC-81FC-FCC55F6C60FE}" sibTransId="{8F5D8687-B64C-431A-B1C2-73552D18D987}"/>
    <dgm:cxn modelId="{F74A051C-552E-489B-B69E-EE5E9525A7B2}" type="presOf" srcId="{9283D2BD-FBBC-40F4-840B-97B35583CDE5}" destId="{37B8156F-F194-4D28-908E-CC345A7750D9}" srcOrd="0" destOrd="0" presId="urn:microsoft.com/office/officeart/2005/8/layout/venn3"/>
    <dgm:cxn modelId="{3BC4EB22-77F2-42E2-B639-EBFD2E75A1F8}" type="presOf" srcId="{F9C15BF8-E6AC-4DCE-9545-B921E0BA3682}" destId="{EE431F04-839B-4C57-B338-E9885821C64D}" srcOrd="0" destOrd="0" presId="urn:microsoft.com/office/officeart/2005/8/layout/venn3"/>
    <dgm:cxn modelId="{27617B32-9DA6-4C6F-8382-AE94DF0F3DFF}" srcId="{F9C15BF8-E6AC-4DCE-9545-B921E0BA3682}" destId="{E04BD7EB-59A9-4662-86F1-17652736EA69}" srcOrd="4" destOrd="0" parTransId="{618F66D1-99AD-4716-8111-3F6E39ACFF0B}" sibTransId="{6585F786-57E0-4A0B-BC8C-E90C92592B83}"/>
    <dgm:cxn modelId="{19231B46-5C6C-4675-A41E-FD1DD4C76268}" type="presOf" srcId="{D6A2D40A-189C-4A8B-8096-E0ABABE8F8CC}" destId="{8301E777-8F6C-4315-9C75-2A7261251EEA}" srcOrd="0" destOrd="0" presId="urn:microsoft.com/office/officeart/2005/8/layout/venn3"/>
    <dgm:cxn modelId="{EA1D9475-C8C4-41EF-9032-28D0B0EBA982}" type="presOf" srcId="{2090F4C4-59D0-4D88-BF95-E4EB12A0134F}" destId="{CD2E46C9-02E2-4551-BC11-67DF044EAED8}" srcOrd="0" destOrd="0" presId="urn:microsoft.com/office/officeart/2005/8/layout/venn3"/>
    <dgm:cxn modelId="{4050BA57-1E17-4629-AD89-AC9E1671B653}" srcId="{F9C15BF8-E6AC-4DCE-9545-B921E0BA3682}" destId="{724562AE-9914-4454-A379-24F3C159EB48}" srcOrd="2" destOrd="0" parTransId="{E4809913-C9CD-44DC-B1A0-B67AA1911F56}" sibTransId="{43DC8058-FBC7-4A64-A7E5-AFCEB2DF82BB}"/>
    <dgm:cxn modelId="{C757E658-4C1F-4F1A-84AC-2C64B2DF40A3}" type="presOf" srcId="{1780E693-FF57-4760-A11F-2DCB41EA7044}" destId="{995BF96E-A3E6-46CA-9E73-63600801C564}" srcOrd="0" destOrd="0" presId="urn:microsoft.com/office/officeart/2005/8/layout/venn3"/>
    <dgm:cxn modelId="{C1EC5D80-B9A9-48A6-9128-CA2B181399A9}" srcId="{F9C15BF8-E6AC-4DCE-9545-B921E0BA3682}" destId="{D6A2D40A-189C-4A8B-8096-E0ABABE8F8CC}" srcOrd="0" destOrd="0" parTransId="{E1556AB2-CF48-463F-B6FC-31A2CF651DE3}" sibTransId="{AA9D9CFD-0605-4FD6-9104-D6D754BD0218}"/>
    <dgm:cxn modelId="{BAE2D0B9-25F9-428D-8991-E398960E4844}" srcId="{F9C15BF8-E6AC-4DCE-9545-B921E0BA3682}" destId="{A15DFBEC-A4C4-4C90-A2E6-FAFA7287A26F}" srcOrd="6" destOrd="0" parTransId="{B70D6E5F-C66C-49C7-96EE-37293DD349EA}" sibTransId="{A566DCE7-9595-49A1-9EC9-AD44ECAFE792}"/>
    <dgm:cxn modelId="{C8FF95BB-C858-40F2-89F2-D5D840CDD5C8}" type="presOf" srcId="{724562AE-9914-4454-A379-24F3C159EB48}" destId="{D7D95D6F-BFA3-4E44-BEED-52305D93EECC}" srcOrd="0" destOrd="0" presId="urn:microsoft.com/office/officeart/2005/8/layout/venn3"/>
    <dgm:cxn modelId="{CE8867BD-2409-450E-BB7F-1F25A367F4E1}" type="presOf" srcId="{A15DFBEC-A4C4-4C90-A2E6-FAFA7287A26F}" destId="{0F4F0683-CB18-42E1-B77D-314E43DB5EB4}" srcOrd="0" destOrd="0" presId="urn:microsoft.com/office/officeart/2005/8/layout/venn3"/>
    <dgm:cxn modelId="{797F87C5-0DEB-4795-9620-99F42BBB890E}" type="presOf" srcId="{E04BD7EB-59A9-4662-86F1-17652736EA69}" destId="{60616189-AB4A-4913-9491-A26DECFDDBBC}" srcOrd="0" destOrd="0" presId="urn:microsoft.com/office/officeart/2005/8/layout/venn3"/>
    <dgm:cxn modelId="{DEB540C6-14DB-41E4-8294-B501B9D673FE}" srcId="{F9C15BF8-E6AC-4DCE-9545-B921E0BA3682}" destId="{BDE73E7B-883F-4611-9254-E515C561EECC}" srcOrd="5" destOrd="0" parTransId="{3A3A3752-A813-40DF-8956-F2B207A47BF2}" sibTransId="{B7A7BB91-47C0-4C78-85B6-66841F9D7772}"/>
    <dgm:cxn modelId="{AAF387DB-1CC0-435E-9E88-764D11F342F1}" srcId="{F9C15BF8-E6AC-4DCE-9545-B921E0BA3682}" destId="{9283D2BD-FBBC-40F4-840B-97B35583CDE5}" srcOrd="3" destOrd="0" parTransId="{6500C6CE-AE32-4AD8-8F7A-EA6201C40185}" sibTransId="{FC6CEC15-CCB0-4210-9577-D617D70931B0}"/>
    <dgm:cxn modelId="{02090CE5-62F1-4CF9-BD40-563F0CE0C66E}" type="presOf" srcId="{BDE73E7B-883F-4611-9254-E515C561EECC}" destId="{E48E3F3E-8BD3-4508-BD6F-CE74AA5009E2}" srcOrd="0" destOrd="0" presId="urn:microsoft.com/office/officeart/2005/8/layout/venn3"/>
    <dgm:cxn modelId="{61AD54EA-68CA-41DF-8482-F7F4699CDEC8}" srcId="{F9C15BF8-E6AC-4DCE-9545-B921E0BA3682}" destId="{1780E693-FF57-4760-A11F-2DCB41EA7044}" srcOrd="7" destOrd="0" parTransId="{942F90A2-ACF9-4B46-ACF5-7D2E895E6E77}" sibTransId="{22EC2616-81FF-42A4-927D-3182CA138EDD}"/>
    <dgm:cxn modelId="{A708F6FC-C522-4A09-B77B-4FDCEC887F01}" type="presParOf" srcId="{EE431F04-839B-4C57-B338-E9885821C64D}" destId="{8301E777-8F6C-4315-9C75-2A7261251EEA}" srcOrd="0" destOrd="0" presId="urn:microsoft.com/office/officeart/2005/8/layout/venn3"/>
    <dgm:cxn modelId="{E7B7BEB7-9D84-4B0B-B06A-DE0E6A07C93D}" type="presParOf" srcId="{EE431F04-839B-4C57-B338-E9885821C64D}" destId="{50AED509-2373-494A-B2A8-5B73E93B959D}" srcOrd="1" destOrd="0" presId="urn:microsoft.com/office/officeart/2005/8/layout/venn3"/>
    <dgm:cxn modelId="{1339CA9C-6A10-4796-AC92-FAFEB440B865}" type="presParOf" srcId="{EE431F04-839B-4C57-B338-E9885821C64D}" destId="{CD2E46C9-02E2-4551-BC11-67DF044EAED8}" srcOrd="2" destOrd="0" presId="urn:microsoft.com/office/officeart/2005/8/layout/venn3"/>
    <dgm:cxn modelId="{AC08B30F-066F-4EEC-B9FC-E332EFF83EDF}" type="presParOf" srcId="{EE431F04-839B-4C57-B338-E9885821C64D}" destId="{C38C5A1B-63F3-4809-A1D1-5A3B8FEE8C95}" srcOrd="3" destOrd="0" presId="urn:microsoft.com/office/officeart/2005/8/layout/venn3"/>
    <dgm:cxn modelId="{FA8A7FBC-EB3D-4536-A2F0-9584DD0D31DC}" type="presParOf" srcId="{EE431F04-839B-4C57-B338-E9885821C64D}" destId="{D7D95D6F-BFA3-4E44-BEED-52305D93EECC}" srcOrd="4" destOrd="0" presId="urn:microsoft.com/office/officeart/2005/8/layout/venn3"/>
    <dgm:cxn modelId="{6FC5E389-D94C-4189-A44E-DF1A0E11E8BF}" type="presParOf" srcId="{EE431F04-839B-4C57-B338-E9885821C64D}" destId="{E6FB0ECD-443C-4FD7-AB6B-A5833C675FD6}" srcOrd="5" destOrd="0" presId="urn:microsoft.com/office/officeart/2005/8/layout/venn3"/>
    <dgm:cxn modelId="{1A1DF14B-3953-4862-BE53-0355CEBA6B3A}" type="presParOf" srcId="{EE431F04-839B-4C57-B338-E9885821C64D}" destId="{37B8156F-F194-4D28-908E-CC345A7750D9}" srcOrd="6" destOrd="0" presId="urn:microsoft.com/office/officeart/2005/8/layout/venn3"/>
    <dgm:cxn modelId="{E2329E5E-DF8E-44B8-A90D-6520D3D64087}" type="presParOf" srcId="{EE431F04-839B-4C57-B338-E9885821C64D}" destId="{E57CB7A9-70C8-46B6-9882-830BD07750E9}" srcOrd="7" destOrd="0" presId="urn:microsoft.com/office/officeart/2005/8/layout/venn3"/>
    <dgm:cxn modelId="{4BD5754E-A0AA-4CA8-AD10-69758BAFA0D3}" type="presParOf" srcId="{EE431F04-839B-4C57-B338-E9885821C64D}" destId="{60616189-AB4A-4913-9491-A26DECFDDBBC}" srcOrd="8" destOrd="0" presId="urn:microsoft.com/office/officeart/2005/8/layout/venn3"/>
    <dgm:cxn modelId="{769B90D2-9C32-47C5-AD07-EB1CD00A6CD0}" type="presParOf" srcId="{EE431F04-839B-4C57-B338-E9885821C64D}" destId="{5B3415F2-D354-452E-A060-CF3371441FEA}" srcOrd="9" destOrd="0" presId="urn:microsoft.com/office/officeart/2005/8/layout/venn3"/>
    <dgm:cxn modelId="{0E2DDE62-B75F-4839-AF15-EA1B4C5B3D8B}" type="presParOf" srcId="{EE431F04-839B-4C57-B338-E9885821C64D}" destId="{E48E3F3E-8BD3-4508-BD6F-CE74AA5009E2}" srcOrd="10" destOrd="0" presId="urn:microsoft.com/office/officeart/2005/8/layout/venn3"/>
    <dgm:cxn modelId="{E402340D-7969-4875-B5AF-A0E8AC014B0A}" type="presParOf" srcId="{EE431F04-839B-4C57-B338-E9885821C64D}" destId="{B8BF0123-90F8-46CD-BDEE-C37C7E224A32}" srcOrd="11" destOrd="0" presId="urn:microsoft.com/office/officeart/2005/8/layout/venn3"/>
    <dgm:cxn modelId="{1C49B37F-B29F-41FD-BEC1-D323E473B896}" type="presParOf" srcId="{EE431F04-839B-4C57-B338-E9885821C64D}" destId="{0F4F0683-CB18-42E1-B77D-314E43DB5EB4}" srcOrd="12" destOrd="0" presId="urn:microsoft.com/office/officeart/2005/8/layout/venn3"/>
    <dgm:cxn modelId="{94414D86-4602-4650-A2A4-E641985A39C7}" type="presParOf" srcId="{EE431F04-839B-4C57-B338-E9885821C64D}" destId="{92F0F5A7-0058-432A-9EBF-C205B6AC7B6C}" srcOrd="13" destOrd="0" presId="urn:microsoft.com/office/officeart/2005/8/layout/venn3"/>
    <dgm:cxn modelId="{C64A4F76-1E21-4711-80B9-7CD9C3E25010}" type="presParOf" srcId="{EE431F04-839B-4C57-B338-E9885821C64D}" destId="{995BF96E-A3E6-46CA-9E73-63600801C564}" srcOrd="1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59A1D-4CB8-4E0A-B2E0-57C0B52BCFD9}">
      <dsp:nvSpPr>
        <dsp:cNvPr id="0" name=""/>
        <dsp:cNvSpPr/>
      </dsp:nvSpPr>
      <dsp:spPr>
        <a:xfrm>
          <a:off x="5331" y="0"/>
          <a:ext cx="10907921" cy="99719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u="sng" kern="1200">
              <a:latin typeface="Gill Sans MT" panose="020B0502020104020203"/>
            </a:rPr>
            <a:t>Federal Governance Expertise</a:t>
          </a:r>
        </a:p>
        <a:p>
          <a:pPr marL="0" lvl="0" indent="0" algn="ctr" defTabSz="1022350" rtl="0">
            <a:lnSpc>
              <a:spcPct val="90000"/>
            </a:lnSpc>
            <a:spcBef>
              <a:spcPct val="0"/>
            </a:spcBef>
            <a:spcAft>
              <a:spcPct val="35000"/>
            </a:spcAft>
            <a:buNone/>
          </a:pPr>
          <a:r>
            <a:rPr lang="en-US" sz="2300" kern="1200"/>
            <a:t>Ability</a:t>
          </a:r>
          <a:r>
            <a:rPr lang="en-US" sz="2300" kern="1200">
              <a:latin typeface="Gill Sans MT" panose="020B0502020104020203"/>
            </a:rPr>
            <a:t> to Provide Insight into Federal Governance</a:t>
          </a:r>
          <a:endParaRPr lang="en-US" sz="2300" kern="1200"/>
        </a:p>
      </dsp:txBody>
      <dsp:txXfrm>
        <a:off x="34538" y="29207"/>
        <a:ext cx="10849507" cy="938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59A1D-4CB8-4E0A-B2E0-57C0B52BCFD9}">
      <dsp:nvSpPr>
        <dsp:cNvPr id="0" name=""/>
        <dsp:cNvSpPr/>
      </dsp:nvSpPr>
      <dsp:spPr>
        <a:xfrm>
          <a:off x="0" y="0"/>
          <a:ext cx="10903834" cy="139475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u="sng" kern="1200">
              <a:latin typeface="Gill Sans MT" panose="020B0502020104020203"/>
            </a:rPr>
            <a:t>Accountability</a:t>
          </a:r>
        </a:p>
        <a:p>
          <a:pPr marL="0" lvl="0" indent="0" algn="ctr" defTabSz="977900" rtl="0">
            <a:lnSpc>
              <a:spcPct val="90000"/>
            </a:lnSpc>
            <a:spcBef>
              <a:spcPct val="0"/>
            </a:spcBef>
            <a:spcAft>
              <a:spcPct val="35000"/>
            </a:spcAft>
            <a:buNone/>
          </a:pPr>
          <a:r>
            <a:rPr lang="en-US" sz="2200" kern="1200">
              <a:latin typeface="Gill Sans MT" panose="020B0502020104020203"/>
            </a:rPr>
            <a:t>DMs Accountable for Projects in Portfolio</a:t>
          </a:r>
        </a:p>
        <a:p>
          <a:pPr marL="0" lvl="0" indent="0" algn="ctr" defTabSz="977900" rtl="0">
            <a:lnSpc>
              <a:spcPct val="90000"/>
            </a:lnSpc>
            <a:spcBef>
              <a:spcPct val="0"/>
            </a:spcBef>
            <a:spcAft>
              <a:spcPct val="35000"/>
            </a:spcAft>
            <a:buNone/>
          </a:pPr>
          <a:r>
            <a:rPr lang="en-US" sz="2200" kern="1200">
              <a:latin typeface="Gill Sans MT" panose="020B0502020104020203"/>
            </a:rPr>
            <a:t>Greater Authority to Implement Reforms</a:t>
          </a:r>
        </a:p>
      </dsp:txBody>
      <dsp:txXfrm>
        <a:off x="40851" y="40851"/>
        <a:ext cx="10822132" cy="1313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59A1D-4CB8-4E0A-B2E0-57C0B52BCFD9}">
      <dsp:nvSpPr>
        <dsp:cNvPr id="0" name=""/>
        <dsp:cNvSpPr/>
      </dsp:nvSpPr>
      <dsp:spPr>
        <a:xfrm>
          <a:off x="0" y="0"/>
          <a:ext cx="10912108" cy="180888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u="sng" kern="1200">
              <a:latin typeface="Gill Sans MT" panose="020B0502020104020203"/>
            </a:rPr>
            <a:t>System-Wide Analysis</a:t>
          </a:r>
          <a:endParaRPr lang="en-US" sz="2200" u="sng" kern="1200"/>
        </a:p>
        <a:p>
          <a:pPr marL="0" lvl="0" indent="0" algn="ctr" defTabSz="977900" rtl="0">
            <a:lnSpc>
              <a:spcPct val="90000"/>
            </a:lnSpc>
            <a:spcBef>
              <a:spcPct val="0"/>
            </a:spcBef>
            <a:spcAft>
              <a:spcPct val="35000"/>
            </a:spcAft>
            <a:buNone/>
          </a:pPr>
          <a:r>
            <a:rPr lang="en-US" sz="2200" kern="1200">
              <a:latin typeface="Gill Sans MT" panose="020B0502020104020203"/>
            </a:rPr>
            <a:t>Feedback From Wider Range of Actors in IT </a:t>
          </a:r>
        </a:p>
        <a:p>
          <a:pPr marL="0" lvl="0" indent="0" algn="ctr" defTabSz="977900" rtl="0">
            <a:lnSpc>
              <a:spcPct val="90000"/>
            </a:lnSpc>
            <a:spcBef>
              <a:spcPct val="0"/>
            </a:spcBef>
            <a:spcAft>
              <a:spcPct val="35000"/>
            </a:spcAft>
            <a:buNone/>
          </a:pPr>
          <a:r>
            <a:rPr lang="en-US" sz="2200" kern="1200">
              <a:solidFill>
                <a:schemeClr val="bg1"/>
              </a:solidFill>
            </a:rPr>
            <a:t>Consolidates </a:t>
          </a:r>
          <a:r>
            <a:rPr lang="en-US" sz="2200" kern="1200">
              <a:solidFill>
                <a:schemeClr val="bg1"/>
              </a:solidFill>
              <a:latin typeface="Gill Sans MT" panose="020B0502020104020203"/>
            </a:rPr>
            <a:t>Findings</a:t>
          </a:r>
          <a:r>
            <a:rPr lang="en-US" sz="2200" kern="1200">
              <a:solidFill>
                <a:schemeClr val="bg1"/>
              </a:solidFill>
            </a:rPr>
            <a:t> of AG </a:t>
          </a:r>
          <a:r>
            <a:rPr lang="en-US" sz="2200" kern="1200">
              <a:solidFill>
                <a:schemeClr val="bg1"/>
              </a:solidFill>
              <a:latin typeface="Gill Sans MT" panose="020B0502020104020203"/>
            </a:rPr>
            <a:t>Reports &amp;</a:t>
          </a:r>
          <a:r>
            <a:rPr lang="en-US" sz="2200" kern="1200">
              <a:solidFill>
                <a:schemeClr val="bg1"/>
              </a:solidFill>
            </a:rPr>
            <a:t> </a:t>
          </a:r>
          <a:r>
            <a:rPr lang="en-US" sz="2200" kern="1200">
              <a:solidFill>
                <a:schemeClr val="bg1"/>
              </a:solidFill>
              <a:latin typeface="Gill Sans MT" panose="020B0502020104020203"/>
            </a:rPr>
            <a:t>Other</a:t>
          </a:r>
          <a:r>
            <a:rPr lang="en-US" sz="2200" kern="1200">
              <a:solidFill>
                <a:schemeClr val="bg1"/>
              </a:solidFill>
            </a:rPr>
            <a:t> </a:t>
          </a:r>
          <a:r>
            <a:rPr lang="en-US" sz="2200" kern="1200">
              <a:solidFill>
                <a:schemeClr val="bg1"/>
              </a:solidFill>
              <a:latin typeface="Gill Sans MT" panose="020B0502020104020203"/>
            </a:rPr>
            <a:t>Literature</a:t>
          </a:r>
          <a:endParaRPr lang="en-US" sz="2200" kern="1200">
            <a:solidFill>
              <a:schemeClr val="bg1"/>
            </a:solidFill>
          </a:endParaRPr>
        </a:p>
        <a:p>
          <a:pPr marL="0" lvl="0" indent="0" algn="ctr" defTabSz="977900">
            <a:lnSpc>
              <a:spcPct val="90000"/>
            </a:lnSpc>
            <a:spcBef>
              <a:spcPct val="0"/>
            </a:spcBef>
            <a:spcAft>
              <a:spcPct val="35000"/>
            </a:spcAft>
            <a:buNone/>
          </a:pPr>
          <a:r>
            <a:rPr lang="en-US" sz="2200" kern="1200">
              <a:solidFill>
                <a:schemeClr val="bg1"/>
              </a:solidFill>
            </a:rPr>
            <a:t>“</a:t>
          </a:r>
          <a:r>
            <a:rPr lang="en-US" sz="2200" kern="1200">
              <a:solidFill>
                <a:schemeClr val="bg1"/>
              </a:solidFill>
              <a:latin typeface="Gill Sans MT" panose="020B0502020104020203"/>
            </a:rPr>
            <a:t>Whole-Of-Government</a:t>
          </a:r>
          <a:r>
            <a:rPr lang="en-US" sz="2200" kern="1200">
              <a:solidFill>
                <a:schemeClr val="bg1"/>
              </a:solidFill>
            </a:rPr>
            <a:t>” </a:t>
          </a:r>
          <a:r>
            <a:rPr lang="en-US" sz="2200" kern="1200">
              <a:solidFill>
                <a:schemeClr val="bg1"/>
              </a:solidFill>
              <a:latin typeface="Gill Sans MT" panose="020B0502020104020203"/>
            </a:rPr>
            <a:t>Approach</a:t>
          </a:r>
        </a:p>
      </dsp:txBody>
      <dsp:txXfrm>
        <a:off x="52980" y="52980"/>
        <a:ext cx="10806148" cy="1702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1E777-8F6C-4315-9C75-2A7261251EEA}">
      <dsp:nvSpPr>
        <dsp:cNvPr id="0" name=""/>
        <dsp:cNvSpPr/>
      </dsp:nvSpPr>
      <dsp:spPr>
        <a:xfrm>
          <a:off x="5414"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rtl="0">
            <a:lnSpc>
              <a:spcPct val="90000"/>
            </a:lnSpc>
            <a:spcBef>
              <a:spcPct val="0"/>
            </a:spcBef>
            <a:spcAft>
              <a:spcPct val="35000"/>
            </a:spcAft>
            <a:buNone/>
          </a:pPr>
          <a:r>
            <a:rPr lang="en-US" sz="1600" b="0" kern="1200">
              <a:solidFill>
                <a:schemeClr val="tx1"/>
              </a:solidFill>
              <a:latin typeface="Gill Sans MT" panose="020B0502020104020203"/>
            </a:rPr>
            <a:t>Secretary of TB</a:t>
          </a:r>
          <a:endParaRPr lang="en-US" sz="1600" b="0" kern="1200">
            <a:solidFill>
              <a:schemeClr val="tx1"/>
            </a:solidFill>
          </a:endParaRPr>
        </a:p>
      </dsp:txBody>
      <dsp:txXfrm>
        <a:off x="251235" y="363653"/>
        <a:ext cx="1186929" cy="1186929"/>
      </dsp:txXfrm>
    </dsp:sp>
    <dsp:sp modelId="{CD2E46C9-02E2-4551-BC11-67DF044EAED8}">
      <dsp:nvSpPr>
        <dsp:cNvPr id="0" name=""/>
        <dsp:cNvSpPr/>
      </dsp:nvSpPr>
      <dsp:spPr>
        <a:xfrm>
          <a:off x="1348271"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Gill Sans MT" panose="020B0502020104020203"/>
            </a:rPr>
            <a:t>Chief Information</a:t>
          </a:r>
          <a:r>
            <a:rPr lang="en-US" sz="1600" kern="1200">
              <a:latin typeface="Gill Sans MT" panose="020B0502020104020203"/>
            </a:rPr>
            <a:t> Officer</a:t>
          </a:r>
          <a:endParaRPr lang="en-US" sz="1600" kern="1200"/>
        </a:p>
      </dsp:txBody>
      <dsp:txXfrm>
        <a:off x="1594092" y="363653"/>
        <a:ext cx="1186929" cy="1186929"/>
      </dsp:txXfrm>
    </dsp:sp>
    <dsp:sp modelId="{D7D95D6F-BFA3-4E44-BEED-52305D93EECC}">
      <dsp:nvSpPr>
        <dsp:cNvPr id="0" name=""/>
        <dsp:cNvSpPr/>
      </dsp:nvSpPr>
      <dsp:spPr>
        <a:xfrm>
          <a:off x="2691129"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rtl="0">
            <a:lnSpc>
              <a:spcPct val="90000"/>
            </a:lnSpc>
            <a:spcBef>
              <a:spcPct val="0"/>
            </a:spcBef>
            <a:spcAft>
              <a:spcPct val="35000"/>
            </a:spcAft>
            <a:buNone/>
          </a:pPr>
          <a:r>
            <a:rPr lang="en-US" sz="1600" b="0" kern="1200">
              <a:solidFill>
                <a:schemeClr val="tx1"/>
              </a:solidFill>
              <a:latin typeface="Gill Sans MT"/>
              <a:cs typeface="Arial"/>
            </a:rPr>
            <a:t>PSPC</a:t>
          </a:r>
        </a:p>
      </dsp:txBody>
      <dsp:txXfrm>
        <a:off x="2936950" y="363653"/>
        <a:ext cx="1186929" cy="1186929"/>
      </dsp:txXfrm>
    </dsp:sp>
    <dsp:sp modelId="{37B8156F-F194-4D28-908E-CC345A7750D9}">
      <dsp:nvSpPr>
        <dsp:cNvPr id="0" name=""/>
        <dsp:cNvSpPr/>
      </dsp:nvSpPr>
      <dsp:spPr>
        <a:xfrm>
          <a:off x="4033986"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a:lnSpc>
              <a:spcPct val="90000"/>
            </a:lnSpc>
            <a:spcBef>
              <a:spcPct val="0"/>
            </a:spcBef>
            <a:spcAft>
              <a:spcPct val="35000"/>
            </a:spcAft>
            <a:buNone/>
          </a:pPr>
          <a:r>
            <a:rPr lang="en-US" sz="1600" b="0" kern="1200">
              <a:latin typeface="Gill Sans MT" panose="020B0502020104020203"/>
            </a:rPr>
            <a:t>SSC</a:t>
          </a:r>
        </a:p>
      </dsp:txBody>
      <dsp:txXfrm>
        <a:off x="4279807" y="363653"/>
        <a:ext cx="1186929" cy="1186929"/>
      </dsp:txXfrm>
    </dsp:sp>
    <dsp:sp modelId="{60616189-AB4A-4913-9491-A26DECFDDBBC}">
      <dsp:nvSpPr>
        <dsp:cNvPr id="0" name=""/>
        <dsp:cNvSpPr/>
      </dsp:nvSpPr>
      <dsp:spPr>
        <a:xfrm>
          <a:off x="5376843"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a:lnSpc>
              <a:spcPct val="90000"/>
            </a:lnSpc>
            <a:spcBef>
              <a:spcPct val="0"/>
            </a:spcBef>
            <a:spcAft>
              <a:spcPct val="35000"/>
            </a:spcAft>
            <a:buNone/>
          </a:pPr>
          <a:r>
            <a:rPr lang="en-US" sz="1600" b="0" kern="1200">
              <a:latin typeface="Gill Sans MT" panose="020B0502020104020203"/>
            </a:rPr>
            <a:t>ESDC</a:t>
          </a:r>
          <a:endParaRPr lang="en-US" sz="1600" kern="1200" dirty="0"/>
        </a:p>
      </dsp:txBody>
      <dsp:txXfrm>
        <a:off x="5622664" y="363653"/>
        <a:ext cx="1186929" cy="1186929"/>
      </dsp:txXfrm>
    </dsp:sp>
    <dsp:sp modelId="{E48E3F3E-8BD3-4508-BD6F-CE74AA5009E2}">
      <dsp:nvSpPr>
        <dsp:cNvPr id="0" name=""/>
        <dsp:cNvSpPr/>
      </dsp:nvSpPr>
      <dsp:spPr>
        <a:xfrm>
          <a:off x="6719700"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a:lnSpc>
              <a:spcPct val="90000"/>
            </a:lnSpc>
            <a:spcBef>
              <a:spcPct val="0"/>
            </a:spcBef>
            <a:spcAft>
              <a:spcPct val="35000"/>
            </a:spcAft>
            <a:buNone/>
          </a:pPr>
          <a:r>
            <a:rPr lang="en-US" sz="1600" b="0" kern="1200">
              <a:latin typeface="Gill Sans MT" panose="020B0502020104020203"/>
            </a:rPr>
            <a:t>CIRNAC</a:t>
          </a:r>
          <a:endParaRPr lang="en-US" sz="1600" b="0" kern="1200"/>
        </a:p>
      </dsp:txBody>
      <dsp:txXfrm>
        <a:off x="6965521" y="363653"/>
        <a:ext cx="1186929" cy="1186929"/>
      </dsp:txXfrm>
    </dsp:sp>
    <dsp:sp modelId="{0F4F0683-CB18-42E1-B77D-314E43DB5EB4}">
      <dsp:nvSpPr>
        <dsp:cNvPr id="0" name=""/>
        <dsp:cNvSpPr/>
      </dsp:nvSpPr>
      <dsp:spPr>
        <a:xfrm>
          <a:off x="8062557"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a:lnSpc>
              <a:spcPct val="90000"/>
            </a:lnSpc>
            <a:spcBef>
              <a:spcPct val="0"/>
            </a:spcBef>
            <a:spcAft>
              <a:spcPct val="35000"/>
            </a:spcAft>
            <a:buNone/>
          </a:pPr>
          <a:r>
            <a:rPr lang="en-US" sz="1600" b="0" kern="1200">
              <a:latin typeface="Gill Sans MT" panose="020B0502020104020203"/>
            </a:rPr>
            <a:t>IRCC</a:t>
          </a:r>
        </a:p>
      </dsp:txBody>
      <dsp:txXfrm>
        <a:off x="8308378" y="363653"/>
        <a:ext cx="1186929" cy="1186929"/>
      </dsp:txXfrm>
    </dsp:sp>
    <dsp:sp modelId="{995BF96E-A3E6-46CA-9E73-63600801C564}">
      <dsp:nvSpPr>
        <dsp:cNvPr id="0" name=""/>
        <dsp:cNvSpPr/>
      </dsp:nvSpPr>
      <dsp:spPr>
        <a:xfrm>
          <a:off x="9405414" y="117832"/>
          <a:ext cx="1678571" cy="1678571"/>
        </a:xfrm>
        <a:prstGeom prst="ellipse">
          <a:avLst/>
        </a:prstGeom>
        <a:solidFill>
          <a:schemeClr val="accent1">
            <a:alpha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92377" tIns="20320" rIns="92377" bIns="2032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Gill Sans MT" panose="020B0502020104020203"/>
            </a:rPr>
            <a:t>Public Safety</a:t>
          </a:r>
        </a:p>
      </dsp:txBody>
      <dsp:txXfrm>
        <a:off x="9651235" y="363653"/>
        <a:ext cx="1186929" cy="11869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2F9B0B-A67F-ADE4-E10D-BBC7BCDF53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032344-B4A2-6AB3-F7F9-20E4932990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D56CE-1A73-4145-B4AA-920850F27B52}" type="datetimeFigureOut">
              <a:rPr lang="en-US" smtClean="0"/>
              <a:t>3/31/2024</a:t>
            </a:fld>
            <a:endParaRPr lang="en-US"/>
          </a:p>
        </p:txBody>
      </p:sp>
      <p:sp>
        <p:nvSpPr>
          <p:cNvPr id="4" name="Footer Placeholder 3">
            <a:extLst>
              <a:ext uri="{FF2B5EF4-FFF2-40B4-BE49-F238E27FC236}">
                <a16:creationId xmlns:a16="http://schemas.microsoft.com/office/drawing/2014/main" id="{D11748BC-F452-F921-FC38-3EF6BA8937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B0DBE7-6A33-1867-E53D-403B3E5AEF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898B4E-56E6-416D-B177-74F6A9920E36}" type="slidenum">
              <a:rPr lang="en-US" smtClean="0"/>
              <a:t>‹#›</a:t>
            </a:fld>
            <a:endParaRPr lang="en-US"/>
          </a:p>
        </p:txBody>
      </p:sp>
    </p:spTree>
    <p:extLst>
      <p:ext uri="{BB962C8B-B14F-4D97-AF65-F5344CB8AC3E}">
        <p14:creationId xmlns:p14="http://schemas.microsoft.com/office/powerpoint/2010/main" val="35142821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B7B86-B4EB-4EF3-8780-E9A3C73B7341}" type="datetimeFigureOut">
              <a:rPr lang="en-CA" smtClean="0"/>
              <a:t>2024-03-31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2D6C8-29E4-40A9-A70A-E83561259948}" type="slidenum">
              <a:rPr lang="en-CA" smtClean="0"/>
              <a:t>‹#›</a:t>
            </a:fld>
            <a:endParaRPr lang="en-CA"/>
          </a:p>
        </p:txBody>
      </p:sp>
    </p:spTree>
    <p:extLst>
      <p:ext uri="{BB962C8B-B14F-4D97-AF65-F5344CB8AC3E}">
        <p14:creationId xmlns:p14="http://schemas.microsoft.com/office/powerpoint/2010/main" val="127496895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Sarah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Good afternoon, My name is Sarah Homsi, I am joined today by </a:t>
            </a:r>
            <a:r>
              <a:rPr lang="en-CA" b="0" dirty="0" err="1"/>
              <a:t>Kokul</a:t>
            </a:r>
            <a:r>
              <a:rPr lang="en-CA" b="0" dirty="0"/>
              <a:t> </a:t>
            </a:r>
            <a:r>
              <a:rPr lang="en-CA" b="0" dirty="0" err="1"/>
              <a:t>Sathiyapalan</a:t>
            </a:r>
            <a:r>
              <a:rPr lang="en-CA" b="0" dirty="0"/>
              <a:t>, Thomas </a:t>
            </a:r>
            <a:r>
              <a:rPr lang="en-CA" b="0" dirty="0" err="1"/>
              <a:t>Goyer</a:t>
            </a:r>
            <a:r>
              <a:rPr lang="en-CA" b="0" dirty="0"/>
              <a:t>, George Melika and Sally Twin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We are here today on behalf of the Ministry of Employment and Social Development and are a working group tasked with Taking Control of Federal IT procurement.</a:t>
            </a:r>
          </a:p>
          <a:p>
            <a:pPr marL="171450" indent="-171450">
              <a:buFont typeface="Arial" panose="020B0604020202020204" pitchFamily="34" charset="0"/>
              <a:buChar char="•"/>
              <a:defRPr/>
            </a:pPr>
            <a:r>
              <a:rPr lang="en-CA" b="0" dirty="0"/>
              <a:t>ESDC, is responsible for the Benefits Modernization Program, which is</a:t>
            </a:r>
            <a:r>
              <a:rPr lang="en-CA" dirty="0"/>
              <a:t> </a:t>
            </a:r>
            <a:r>
              <a:rPr lang="en-CA" b="0" dirty="0"/>
              <a:t> one of three examples of an IT procurement project subject to scrutiny in an Auditor General Report.</a:t>
            </a:r>
            <a:r>
              <a:rPr lang="en-CA" dirty="0"/>
              <a:t> </a:t>
            </a:r>
            <a:endParaRPr lang="en-CA" b="0" dirty="0"/>
          </a:p>
          <a:p>
            <a:pPr marL="171450" indent="-171450">
              <a:buFont typeface="Arial" panose="020B0604020202020204" pitchFamily="34" charset="0"/>
              <a:buChar char="•"/>
              <a:defRPr/>
            </a:pPr>
            <a:r>
              <a:rPr lang="en-CA" b="0" dirty="0"/>
              <a:t>It is our analysis that the vast majority of</a:t>
            </a:r>
            <a:r>
              <a:rPr lang="en-CA" dirty="0"/>
              <a:t> </a:t>
            </a:r>
            <a:r>
              <a:rPr lang="en-CA" b="0" dirty="0"/>
              <a:t> federal IT procurement</a:t>
            </a:r>
            <a:r>
              <a:rPr lang="en-CA" dirty="0"/>
              <a:t> is</a:t>
            </a:r>
            <a:r>
              <a:rPr lang="en-CA" b="0" dirty="0"/>
              <a:t> not “out of control,” as 84% of projects progress as planned.</a:t>
            </a:r>
          </a:p>
          <a:p>
            <a:pPr marL="171450" indent="-171450">
              <a:buFont typeface="Arial" panose="020B0604020202020204" pitchFamily="34" charset="0"/>
              <a:buChar char="•"/>
              <a:defRPr/>
            </a:pPr>
            <a:r>
              <a:rPr lang="en-CA" b="0" dirty="0"/>
              <a:t>But this is not just about IT procurement; and this is not an issue that only IT experts need to care about.</a:t>
            </a:r>
            <a:r>
              <a:rPr lang="en-CA" dirty="0"/>
              <a:t> </a:t>
            </a:r>
          </a:p>
          <a:p>
            <a:pPr marL="171450" indent="-171450">
              <a:buFont typeface="Arial" panose="020B0604020202020204" pitchFamily="34" charset="0"/>
              <a:buChar char="•"/>
              <a:defRPr/>
            </a:pPr>
            <a:r>
              <a:rPr lang="en-CA" dirty="0"/>
              <a:t>IT is just an instrument we use to deliver benefits and services</a:t>
            </a:r>
          </a:p>
          <a:p>
            <a:pPr marL="171450" indent="-171450">
              <a:buFont typeface="Arial" panose="020B0604020202020204" pitchFamily="34" charset="0"/>
              <a:buChar char="•"/>
              <a:defRPr/>
            </a:pPr>
            <a:r>
              <a:rPr lang="en-CA" dirty="0"/>
              <a:t> Ultimately it's how we connect with the public. </a:t>
            </a:r>
          </a:p>
          <a:p>
            <a:pPr marL="171450" indent="-171450">
              <a:buFont typeface="Arial" panose="020B0604020202020204" pitchFamily="34" charset="0"/>
              <a:buChar char="•"/>
              <a:defRPr/>
            </a:pPr>
            <a:r>
              <a:rPr lang="en-CA" b="0" dirty="0"/>
              <a:t>So, it is our responsibility to learn from the past to prevent issues in the future within federal IT procurement.</a:t>
            </a:r>
            <a:r>
              <a:rPr lang="en-CA" dirty="0"/>
              <a:t> </a:t>
            </a:r>
            <a:endParaRPr lang="en-CA" b="0" dirty="0"/>
          </a:p>
        </p:txBody>
      </p:sp>
      <p:sp>
        <p:nvSpPr>
          <p:cNvPr id="4" name="Slide Number Placeholder 3"/>
          <p:cNvSpPr>
            <a:spLocks noGrp="1"/>
          </p:cNvSpPr>
          <p:nvPr>
            <p:ph type="sldNum" sz="quarter" idx="5"/>
          </p:nvPr>
        </p:nvSpPr>
        <p:spPr/>
        <p:txBody>
          <a:bodyPr/>
          <a:lstStyle/>
          <a:p>
            <a:fld id="{4CB2D6C8-29E4-40A9-A70A-E83561259948}" type="slidenum">
              <a:rPr lang="en-CA" smtClean="0"/>
              <a:t>1</a:t>
            </a:fld>
            <a:endParaRPr lang="en-CA"/>
          </a:p>
        </p:txBody>
      </p:sp>
      <p:sp>
        <p:nvSpPr>
          <p:cNvPr id="5" name="Header Placeholder 4">
            <a:extLst>
              <a:ext uri="{FF2B5EF4-FFF2-40B4-BE49-F238E27FC236}">
                <a16:creationId xmlns:a16="http://schemas.microsoft.com/office/drawing/2014/main" id="{DD941528-5B59-A91E-C0BC-E629651BFE60}"/>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366173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dirty="0"/>
              <a:t>George</a:t>
            </a:r>
          </a:p>
          <a:p>
            <a:pPr>
              <a:defRPr/>
            </a:pPr>
            <a:endParaRPr lang="en-US" dirty="0"/>
          </a:p>
          <a:p>
            <a:pPr>
              <a:defRPr/>
            </a:pPr>
            <a:r>
              <a:rPr lang="en-US"/>
              <a:t>Our </a:t>
            </a:r>
            <a:r>
              <a:rPr lang="en-US" dirty="0"/>
              <a:t>Launch, Learn, and Improve model</a:t>
            </a:r>
            <a:r>
              <a:rPr lang="en-US"/>
              <a:t> is based on the MVP concept</a:t>
            </a:r>
            <a:r>
              <a:rPr lang="en-US" dirty="0"/>
              <a:t>. </a:t>
            </a:r>
            <a:r>
              <a:rPr lang="en-US"/>
              <a:t>We are </a:t>
            </a:r>
            <a:r>
              <a:rPr lang="en-US" dirty="0"/>
              <a:t>proposing to select a couple of large-scale &amp; high-risk IT projects to pilot with this MVP-based model. </a:t>
            </a:r>
          </a:p>
          <a:p>
            <a:pPr>
              <a:defRPr/>
            </a:pPr>
            <a:endParaRPr lang="en-US">
              <a:cs typeface="+mn-lt"/>
            </a:endParaRPr>
          </a:p>
          <a:p>
            <a:pPr>
              <a:defRPr/>
            </a:pPr>
            <a:r>
              <a:rPr lang="en-US" dirty="0"/>
              <a:t>Now we can understand how there might be some hesitancy to implementing this </a:t>
            </a:r>
            <a:r>
              <a:rPr lang="en-US"/>
              <a:t>model </a:t>
            </a:r>
            <a:r>
              <a:rPr lang="en-US" dirty="0"/>
              <a:t>for Canada's IT projects, even if it's only as a trial run, so let's take a closer look at the benefits. </a:t>
            </a:r>
          </a:p>
          <a:p>
            <a:pPr>
              <a:defRPr/>
            </a:pPr>
            <a:endParaRPr lang="en-US">
              <a:cs typeface="+mn-lt"/>
            </a:endParaRPr>
          </a:p>
          <a:p>
            <a:pPr>
              <a:defRPr/>
            </a:pPr>
            <a:r>
              <a:rPr lang="en-US" dirty="0"/>
              <a:t>First off the fundamental principle of MVPs' is to control scope</a:t>
            </a:r>
            <a:r>
              <a:rPr lang="en-US"/>
              <a:t> by </a:t>
            </a:r>
            <a:r>
              <a:rPr lang="en-US" dirty="0"/>
              <a:t>concentrating on delivering the essential features</a:t>
            </a:r>
            <a:r>
              <a:rPr lang="en-US"/>
              <a:t>. </a:t>
            </a:r>
          </a:p>
          <a:p>
            <a:pPr>
              <a:defRPr/>
            </a:pPr>
            <a:endParaRPr lang="en-US">
              <a:cs typeface="+mn-lt"/>
            </a:endParaRPr>
          </a:p>
          <a:p>
            <a:pPr>
              <a:defRPr/>
            </a:pPr>
            <a:r>
              <a:rPr lang="en-US"/>
              <a:t>This limits </a:t>
            </a:r>
            <a:r>
              <a:rPr lang="en-US" dirty="0"/>
              <a:t>the risk of projects expanding beyond their original scope</a:t>
            </a:r>
            <a:r>
              <a:rPr lang="en-US"/>
              <a:t>. </a:t>
            </a:r>
          </a:p>
          <a:p>
            <a:pPr>
              <a:defRPr/>
            </a:pPr>
            <a:endParaRPr lang="en-US">
              <a:cs typeface="+mn-lt"/>
            </a:endParaRPr>
          </a:p>
          <a:p>
            <a:pPr>
              <a:defRPr/>
            </a:pPr>
            <a:r>
              <a:rPr lang="en-US"/>
              <a:t>Which should </a:t>
            </a:r>
            <a:r>
              <a:rPr lang="en-US" err="1"/>
              <a:t>inturn</a:t>
            </a:r>
            <a:r>
              <a:rPr lang="en-US"/>
              <a:t> reduce</a:t>
            </a:r>
            <a:r>
              <a:rPr lang="en-US" dirty="0"/>
              <a:t> the number of IT projects that get delayed and go </a:t>
            </a:r>
            <a:r>
              <a:rPr lang="en-US"/>
              <a:t>over budget</a:t>
            </a:r>
            <a:r>
              <a:rPr lang="en-US" dirty="0"/>
              <a:t>. </a:t>
            </a:r>
          </a:p>
          <a:p>
            <a:pPr>
              <a:defRPr/>
            </a:pPr>
            <a:endParaRPr lang="en-US">
              <a:cs typeface="+mn-lt"/>
            </a:endParaRPr>
          </a:p>
          <a:p>
            <a:pPr>
              <a:defRPr/>
            </a:pPr>
            <a:r>
              <a:rPr lang="en-US" dirty="0"/>
              <a:t>Not only that but the MVP model limits a lot of the financial risk associated with these IT projects too, because for one it requires a lot less upfront cost to build these MVPs than fully designed project proposals, but also because it scales up in small increments.</a:t>
            </a:r>
            <a:endParaRPr lang="en-US"/>
          </a:p>
          <a:p>
            <a:pPr>
              <a:defRPr/>
            </a:pPr>
            <a:endParaRPr lang="en-US">
              <a:cs typeface="+mn-lt"/>
            </a:endParaRPr>
          </a:p>
          <a:p>
            <a:pPr>
              <a:defRPr/>
            </a:pPr>
            <a:r>
              <a:rPr lang="en-US" dirty="0"/>
              <a:t>Meaning that if we ever hit a roadblock or if the users’ needs change, then we have the flexibility to simply adapt our next phase of the IT project to address Canadians' priorities without taking a massive financial hit as we would have with a fully designed IT project, which tends to be quite rigid.  </a:t>
            </a:r>
          </a:p>
          <a:p>
            <a:pPr>
              <a:defRPr/>
            </a:pPr>
            <a:endParaRPr lang="en-US">
              <a:cs typeface="+mn-lt"/>
            </a:endParaRPr>
          </a:p>
          <a:p>
            <a:pPr>
              <a:defRPr/>
            </a:pPr>
            <a:r>
              <a:rPr lang="en-US"/>
              <a:t>Now from E.S.D.C’s perspective, a potential IT project that could have implemented the MVP model, is the Benefits Delivery Modernization program. </a:t>
            </a:r>
            <a:br>
              <a:rPr lang="en-US">
                <a:cs typeface="+mn-lt"/>
              </a:rPr>
            </a:br>
            <a:endParaRPr lang="en-US"/>
          </a:p>
          <a:p>
            <a:pPr>
              <a:defRPr/>
            </a:pPr>
            <a:r>
              <a:rPr lang="en-US"/>
              <a:t>Rather than the extensive planning used to create a rigid phased design, we would have tried to design and implement a simple platform as quickly as possible that delivered the most essential services that Canadians needed, such as unemployment insurance, child benefits, and disability support. </a:t>
            </a:r>
            <a:br>
              <a:rPr lang="en-US">
                <a:cs typeface="+mn-lt"/>
              </a:rPr>
            </a:br>
            <a:endParaRPr lang="en-US"/>
          </a:p>
          <a:p>
            <a:pPr>
              <a:defRPr/>
            </a:pPr>
            <a:r>
              <a:rPr lang="en-US"/>
              <a:t>We could have launched this platform in select regions first to test how the system handles the user load and then let the Canadians who utilized the program guide our next steps through their data and feedback. </a:t>
            </a:r>
            <a:br>
              <a:rPr lang="en-US">
                <a:cs typeface="+mn-lt"/>
              </a:rPr>
            </a:br>
            <a:endParaRPr lang="en-US" dirty="0"/>
          </a:p>
          <a:p>
            <a:pPr>
              <a:defRPr/>
            </a:pPr>
            <a:r>
              <a:rPr lang="en-US"/>
              <a:t>Essentially utilizing that user-based evidence to slowly refine and scale the Benefits Delivery Modernization Program to deliver all of its services to every Canadian while staying on schedule and within budget.</a:t>
            </a:r>
          </a:p>
          <a:p>
            <a:pPr>
              <a:defRPr/>
            </a:pPr>
            <a:endParaRPr lang="en-US">
              <a:cs typeface="+mn-lt"/>
            </a:endParaRPr>
          </a:p>
          <a:p>
            <a:pPr>
              <a:defRPr/>
            </a:pPr>
            <a:r>
              <a:rPr lang="en-US"/>
              <a:t>This would have followed a similar design to the Digitalization of Veterans Affairs. Which turned out to be quite effective for them, with 9 million Veterans now having centralized digital access to their benefits. </a:t>
            </a:r>
          </a:p>
          <a:p>
            <a:pPr>
              <a:defRPr/>
            </a:pPr>
            <a:endParaRPr lang="en-US">
              <a:cs typeface="+mn-lt"/>
            </a:endParaRPr>
          </a:p>
          <a:p>
            <a:pPr>
              <a:defRPr/>
            </a:pPr>
            <a:r>
              <a:rPr lang="en-US"/>
              <a:t>Now considering that the Benefits Delivery Modernization program would provide Canadians a similar set </a:t>
            </a:r>
            <a:r>
              <a:rPr lang="en-US" dirty="0"/>
              <a:t>of benefits </a:t>
            </a:r>
            <a:r>
              <a:rPr lang="en-US"/>
              <a:t>at roughly </a:t>
            </a:r>
            <a:r>
              <a:rPr lang="en-US" dirty="0"/>
              <a:t>the </a:t>
            </a:r>
            <a:r>
              <a:rPr lang="en-US"/>
              <a:t>same scale of users and that </a:t>
            </a:r>
            <a:r>
              <a:rPr lang="en-US" dirty="0"/>
              <a:t>the MVP model has proven to be </a:t>
            </a:r>
            <a:r>
              <a:rPr lang="en-US"/>
              <a:t>very </a:t>
            </a:r>
            <a:r>
              <a:rPr lang="en-US" dirty="0"/>
              <a:t>effective in public sectors </a:t>
            </a:r>
            <a:r>
              <a:rPr lang="en-US"/>
              <a:t>that </a:t>
            </a:r>
            <a:r>
              <a:rPr lang="en-US" dirty="0"/>
              <a:t>closely resemble ours like the West-Minster Style governments </a:t>
            </a:r>
            <a:r>
              <a:rPr lang="en-US"/>
              <a:t>of </a:t>
            </a:r>
            <a:r>
              <a:rPr lang="en-US" dirty="0"/>
              <a:t>both the UK and Australia,</a:t>
            </a:r>
            <a:r>
              <a:rPr lang="en-US"/>
              <a:t> </a:t>
            </a:r>
          </a:p>
          <a:p>
            <a:pPr>
              <a:defRPr/>
            </a:pPr>
            <a:endParaRPr lang="en-US">
              <a:cs typeface="+mn-lt"/>
            </a:endParaRPr>
          </a:p>
          <a:p>
            <a:pPr>
              <a:defRPr/>
            </a:pPr>
            <a:r>
              <a:rPr lang="en-US"/>
              <a:t>We</a:t>
            </a:r>
            <a:r>
              <a:rPr lang="en-US" dirty="0"/>
              <a:t> are confident that our Launch, Learn, and Improve model </a:t>
            </a:r>
            <a:r>
              <a:rPr lang="en-US"/>
              <a:t>would have been </a:t>
            </a:r>
            <a:r>
              <a:rPr lang="en-US" dirty="0"/>
              <a:t>able to replicate the same success </a:t>
            </a:r>
            <a:r>
              <a:rPr lang="en-US"/>
              <a:t>for the Benefits Delivery Modernization program </a:t>
            </a:r>
            <a:r>
              <a:rPr lang="en-US" dirty="0"/>
              <a:t>in Canada.</a:t>
            </a:r>
          </a:p>
          <a:p>
            <a:pPr>
              <a:defRPr/>
            </a:pPr>
            <a:endParaRPr lang="en-US">
              <a:cs typeface="+mn-lt"/>
            </a:endParaRPr>
          </a:p>
          <a:p>
            <a:pPr>
              <a:defRPr/>
            </a:pPr>
            <a:r>
              <a:rPr lang="en-US" b="1"/>
              <a:t>Next slide, please</a:t>
            </a:r>
            <a:endParaRPr lang="en-US"/>
          </a:p>
          <a:p>
            <a:pPr>
              <a:defRPr/>
            </a:pPr>
            <a:br>
              <a:rPr lang="en-US">
                <a:cs typeface="+mn-lt"/>
              </a:rPr>
            </a:br>
            <a:endParaRPr lang="en-US"/>
          </a:p>
          <a:p>
            <a:pPr>
              <a:defRPr/>
            </a:pPr>
            <a:endParaRPr lang="en-US" dirty="0"/>
          </a:p>
          <a:p>
            <a:pPr>
              <a:defRPr/>
            </a:pPr>
            <a:br>
              <a:rPr lang="en-US">
                <a:cs typeface="+mn-lt"/>
              </a:rPr>
            </a:br>
            <a:endParaRPr lang="en-US" dirty="0"/>
          </a:p>
        </p:txBody>
      </p:sp>
      <p:sp>
        <p:nvSpPr>
          <p:cNvPr id="4" name="Slide Number Placeholder 3"/>
          <p:cNvSpPr>
            <a:spLocks noGrp="1"/>
          </p:cNvSpPr>
          <p:nvPr>
            <p:ph type="sldNum" sz="quarter" idx="5"/>
          </p:nvPr>
        </p:nvSpPr>
        <p:spPr/>
        <p:txBody>
          <a:bodyPr/>
          <a:lstStyle/>
          <a:p>
            <a:fld id="{4CB2D6C8-29E4-40A9-A70A-E83561259948}" type="slidenum">
              <a:rPr lang="en-CA" smtClean="0"/>
              <a:t>10</a:t>
            </a:fld>
            <a:endParaRPr lang="en-CA"/>
          </a:p>
        </p:txBody>
      </p:sp>
      <p:sp>
        <p:nvSpPr>
          <p:cNvPr id="5" name="Header Placeholder 4">
            <a:extLst>
              <a:ext uri="{FF2B5EF4-FFF2-40B4-BE49-F238E27FC236}">
                <a16:creationId xmlns:a16="http://schemas.microsoft.com/office/drawing/2014/main" id="{0D05D92E-82E2-2662-4DC1-8E8978536F20}"/>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212696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Kokul</a:t>
            </a:r>
            <a:endParaRPr lang="en-US" b="1" dirty="0"/>
          </a:p>
          <a:p>
            <a:r>
              <a:rPr lang="en-US"/>
              <a:t>The Auditor General and experts outside government continually </a:t>
            </a:r>
            <a:r>
              <a:rPr lang="en-US" dirty="0"/>
              <a:t>point to </a:t>
            </a:r>
            <a:r>
              <a:rPr lang="en-US"/>
              <a:t>a need to improve digital competency in the public service. </a:t>
            </a:r>
            <a:r>
              <a:rPr lang="en-US" dirty="0"/>
              <a:t>This</a:t>
            </a:r>
            <a:r>
              <a:rPr lang="en-US"/>
              <a:t> recommendation aims to address that issue.</a:t>
            </a:r>
            <a:r>
              <a:rPr lang="en-US" dirty="0"/>
              <a:t> </a:t>
            </a:r>
            <a:r>
              <a:rPr lang="en-US"/>
              <a:t> </a:t>
            </a:r>
          </a:p>
          <a:p>
            <a:r>
              <a:rPr lang="en-US"/>
              <a:t> </a:t>
            </a:r>
          </a:p>
          <a:p>
            <a:r>
              <a:rPr lang="en-US" dirty="0"/>
              <a:t>To address digital competency, we have looked into The Treasury Board Mandatory Training Inventory, which is bank of courses that public servants are required to take</a:t>
            </a:r>
            <a:r>
              <a:rPr lang="en-US"/>
              <a:t>. Currently </a:t>
            </a:r>
            <a:r>
              <a:rPr lang="en-US" dirty="0"/>
              <a:t>it lacks courses on digital literacy and competency. We recommend adding mandatory courses on digital literacy to this inventory for federal public servants. </a:t>
            </a:r>
            <a:r>
              <a:rPr lang="en-US"/>
              <a:t> </a:t>
            </a:r>
            <a:endParaRPr lang="en-US" dirty="0"/>
          </a:p>
          <a:p>
            <a:r>
              <a:rPr lang="en-US"/>
              <a:t> </a:t>
            </a:r>
            <a:endParaRPr lang="en-US" dirty="0"/>
          </a:p>
          <a:p>
            <a:r>
              <a:rPr lang="en-US" dirty="0"/>
              <a:t>While there are multiple options in building the curriculum of content required for digital literacy and competency, we have looked into an existing resource</a:t>
            </a:r>
            <a:r>
              <a:rPr lang="en-US"/>
              <a:t>. That being</a:t>
            </a:r>
            <a:r>
              <a:rPr lang="en-US" dirty="0"/>
              <a:t> the Digital Academy </a:t>
            </a:r>
            <a:r>
              <a:rPr lang="en-US"/>
              <a:t>offered </a:t>
            </a:r>
            <a:r>
              <a:rPr lang="en-US" dirty="0"/>
              <a:t>through the Canada School of Public Service.</a:t>
            </a:r>
            <a:r>
              <a:rPr lang="en-US"/>
              <a:t> </a:t>
            </a:r>
          </a:p>
          <a:p>
            <a:r>
              <a:rPr lang="en-US"/>
              <a:t> </a:t>
            </a:r>
          </a:p>
          <a:p>
            <a:r>
              <a:rPr lang="en-US" dirty="0"/>
              <a:t>The Digital Academy currently offers a series of courses relevant to IT procurement that we see taking approximately 6-8 months integrate into the Inventory as the Digital Academy is an existing federal resource. </a:t>
            </a:r>
            <a:r>
              <a:rPr lang="en-US"/>
              <a:t> </a:t>
            </a:r>
            <a:endParaRPr lang="en-US" dirty="0"/>
          </a:p>
          <a:p>
            <a:r>
              <a:rPr lang="en-US"/>
              <a:t> </a:t>
            </a:r>
            <a:endParaRPr lang="en-US" dirty="0"/>
          </a:p>
          <a:p>
            <a:r>
              <a:rPr lang="en-US" dirty="0"/>
              <a:t>We recognize that these courses may be entry-level and could benefit from further development but we believe that mandating these courses as soon as possible will address a foundational shortage of internal expertise that will have long-term benefits. </a:t>
            </a:r>
            <a:r>
              <a:rPr lang="en-US"/>
              <a:t>  </a:t>
            </a:r>
            <a:endParaRPr lang="en-US" dirty="0"/>
          </a:p>
          <a:p>
            <a:endParaRPr lang="en-US" dirty="0"/>
          </a:p>
          <a:p>
            <a:r>
              <a:rPr lang="en-US"/>
              <a:t>Next slide please</a:t>
            </a:r>
          </a:p>
          <a:p>
            <a:endParaRPr lang="en-US"/>
          </a:p>
          <a:p>
            <a:endParaRPr lang="en-US" dirty="0"/>
          </a:p>
        </p:txBody>
      </p:sp>
      <p:sp>
        <p:nvSpPr>
          <p:cNvPr id="4" name="Slide Number Placeholder 3"/>
          <p:cNvSpPr>
            <a:spLocks noGrp="1"/>
          </p:cNvSpPr>
          <p:nvPr>
            <p:ph type="sldNum" sz="quarter" idx="5"/>
          </p:nvPr>
        </p:nvSpPr>
        <p:spPr/>
        <p:txBody>
          <a:bodyPr/>
          <a:lstStyle/>
          <a:p>
            <a:fld id="{4CB2D6C8-29E4-40A9-A70A-E83561259948}" type="slidenum">
              <a:rPr lang="en-CA" smtClean="0"/>
              <a:t>11</a:t>
            </a:fld>
            <a:endParaRPr lang="en-CA"/>
          </a:p>
        </p:txBody>
      </p:sp>
      <p:sp>
        <p:nvSpPr>
          <p:cNvPr id="5" name="Header Placeholder 4">
            <a:extLst>
              <a:ext uri="{FF2B5EF4-FFF2-40B4-BE49-F238E27FC236}">
                <a16:creationId xmlns:a16="http://schemas.microsoft.com/office/drawing/2014/main" id="{F1CD5A12-62EE-83AF-57F2-CC9D45C16E6D}"/>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57154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Kokul</a:t>
            </a:r>
          </a:p>
          <a:p>
            <a:pPr>
              <a:buFont typeface="Arial" panose="020B0604020202020204" pitchFamily="34" charset="0"/>
              <a:buChar char="•"/>
            </a:pPr>
            <a:r>
              <a:rPr lang="en-US"/>
              <a:t>As the previous action took a bottom-up competency approach, we will now focus on a top-down solution, starting from Deputy Ministers. We recognize Deputy Ministers have massive responsibilities in reporting to Ministers of government therefore resulting in many projects under their portfolio. Unfortunately, Deputy Minsters are unlikely consider IT procurement project as a top priority until it has become an issue and has already gone wrong. </a:t>
            </a:r>
          </a:p>
          <a:p>
            <a:pPr>
              <a:buFont typeface="Arial" panose="020B0604020202020204" pitchFamily="34" charset="0"/>
              <a:buChar char="•"/>
            </a:pPr>
            <a:r>
              <a:rPr lang="en-US"/>
              <a:t> </a:t>
            </a:r>
          </a:p>
          <a:p>
            <a:pPr>
              <a:buFont typeface="Arial" panose="020B0604020202020204" pitchFamily="34" charset="0"/>
              <a:buChar char="•"/>
            </a:pPr>
            <a:r>
              <a:rPr lang="en-US"/>
              <a:t>Our third action looks to incentivize early attention to IT projects and clarify inadequate accountability that was questioned in the Auditor General reports.</a:t>
            </a:r>
          </a:p>
          <a:p>
            <a:pPr>
              <a:buFont typeface="Arial" panose="020B0604020202020204" pitchFamily="34" charset="0"/>
              <a:buChar char="•"/>
            </a:pPr>
            <a:r>
              <a:rPr lang="en-US"/>
              <a:t> </a:t>
            </a:r>
          </a:p>
          <a:p>
            <a:pPr>
              <a:buFont typeface="Arial" panose="020B0604020202020204" pitchFamily="34" charset="0"/>
              <a:buChar char="•"/>
            </a:pPr>
            <a:r>
              <a:rPr lang="en-US"/>
              <a:t>This will be done through the introduction of a 25% fixed percentage performance priority on the existing maximum performance pay for Deputy Ministers, specifically with complex, high-risk, and large-scale IT projects. Currently, the Clerk of the Privy Council assesses performance payment awards for Deputy Ministers, through their annual report card. </a:t>
            </a:r>
          </a:p>
          <a:p>
            <a:pPr>
              <a:buFont typeface="Arial" panose="020B0604020202020204" pitchFamily="34" charset="0"/>
              <a:buChar char="•"/>
            </a:pPr>
            <a:r>
              <a:rPr lang="en-US"/>
              <a:t> </a:t>
            </a:r>
          </a:p>
          <a:p>
            <a:pPr>
              <a:buFont typeface="Arial" panose="020B0604020202020204" pitchFamily="34" charset="0"/>
              <a:buChar char="•"/>
            </a:pPr>
            <a:r>
              <a:rPr lang="en-US"/>
              <a:t>By adding these IT projects as a corporate priority within the current pay structure, we will send a message throughout government leadership that this issue is pressing and will be a priority for Deputy Ministers to focus on. This gives them the specific distinction of accountability for projects to meet their annual performance indicators regularly. Moreover, this will allow a culture shift in how complex, high-risk and large-scale IT procurement projects are viewed as the continued focus by Deputy Ministers will disseminate as a priority for the rest of the department.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CB2D6C8-29E4-40A9-A70A-E83561259948}" type="slidenum">
              <a:rPr lang="en-CA" smtClean="0"/>
              <a:t>12</a:t>
            </a:fld>
            <a:endParaRPr lang="en-CA"/>
          </a:p>
        </p:txBody>
      </p:sp>
      <p:sp>
        <p:nvSpPr>
          <p:cNvPr id="5" name="Header Placeholder 4">
            <a:extLst>
              <a:ext uri="{FF2B5EF4-FFF2-40B4-BE49-F238E27FC236}">
                <a16:creationId xmlns:a16="http://schemas.microsoft.com/office/drawing/2014/main" id="{6DF4F023-0540-DF6E-0BC2-570E120D86A3}"/>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46480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Kokul</a:t>
            </a:r>
            <a:endParaRPr lang="en-CA"/>
          </a:p>
          <a:p>
            <a:r>
              <a:rPr lang="en-CA"/>
              <a:t>To recap, we have outlined three courses of short-term action, in addition the requested internal management review.</a:t>
            </a:r>
          </a:p>
          <a:p>
            <a:pPr marL="171450" indent="-171450">
              <a:buFont typeface="Arial"/>
              <a:buChar char="•"/>
            </a:pPr>
            <a:r>
              <a:rPr lang="en-CA"/>
              <a:t>Now, these actions hold their own risks but there are sensible mitigation strategies we have identified. We have laid these out on the right- hand side of the slide for your consumption.</a:t>
            </a:r>
          </a:p>
          <a:p>
            <a:pPr marL="628650" lvl="1" indent="-171450">
              <a:buFont typeface="Arial"/>
              <a:buChar char="•"/>
            </a:pPr>
            <a:r>
              <a:rPr lang="en-CA"/>
              <a:t>To emphasize, these actions are aimed at addressing the inadequate accountability, lack of internal expertise, and change of scope issues highlighted from the AG reports from matrix on slide 3.</a:t>
            </a:r>
          </a:p>
          <a:p>
            <a:endParaRPr lang="en-CA"/>
          </a:p>
        </p:txBody>
      </p:sp>
      <p:sp>
        <p:nvSpPr>
          <p:cNvPr id="4" name="Slide Number Placeholder 3"/>
          <p:cNvSpPr>
            <a:spLocks noGrp="1"/>
          </p:cNvSpPr>
          <p:nvPr>
            <p:ph type="sldNum" sz="quarter" idx="5"/>
          </p:nvPr>
        </p:nvSpPr>
        <p:spPr/>
        <p:txBody>
          <a:bodyPr/>
          <a:lstStyle/>
          <a:p>
            <a:fld id="{4CB2D6C8-29E4-40A9-A70A-E83561259948}" type="slidenum">
              <a:rPr lang="en-CA" smtClean="0"/>
              <a:t>13</a:t>
            </a:fld>
            <a:endParaRPr lang="en-CA"/>
          </a:p>
        </p:txBody>
      </p:sp>
      <p:sp>
        <p:nvSpPr>
          <p:cNvPr id="5" name="Header Placeholder 4">
            <a:extLst>
              <a:ext uri="{FF2B5EF4-FFF2-40B4-BE49-F238E27FC236}">
                <a16:creationId xmlns:a16="http://schemas.microsoft.com/office/drawing/2014/main" id="{AAA78AC2-AAE5-A90E-0C1C-CFBCC7F03D19}"/>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353283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dirty="0">
                <a:latin typeface="Aptos"/>
                <a:ea typeface="Calibri"/>
                <a:cs typeface="Calibri"/>
              </a:rPr>
              <a:t>Sarah</a:t>
            </a:r>
          </a:p>
          <a:p>
            <a:pPr marL="171450" indent="-171450">
              <a:buFont typeface="Arial" panose="020B0604020202020204" pitchFamily="34" charset="0"/>
              <a:buChar char="•"/>
            </a:pPr>
            <a:r>
              <a:rPr lang="en-CA" dirty="0">
                <a:latin typeface="Aptos"/>
                <a:ea typeface="Calibri"/>
                <a:cs typeface="Calibri"/>
              </a:rPr>
              <a:t>We have briefed you on our options, now we’ll pivot to communications, focusing </a:t>
            </a:r>
            <a:r>
              <a:rPr lang="en-CA">
                <a:latin typeface="Aptos"/>
                <a:ea typeface="Calibri"/>
                <a:cs typeface="Calibri"/>
              </a:rPr>
              <a:t>on </a:t>
            </a:r>
            <a:r>
              <a:rPr lang="en-CA" dirty="0">
                <a:latin typeface="Aptos"/>
                <a:ea typeface="Calibri"/>
                <a:cs typeface="Calibri"/>
              </a:rPr>
              <a:t>key message to be conveyed both internally and externally.</a:t>
            </a:r>
            <a:endParaRPr lang="en-CA">
              <a:latin typeface="Aptos"/>
              <a:ea typeface="Calibri"/>
              <a:cs typeface="Calibri"/>
            </a:endParaRPr>
          </a:p>
          <a:p>
            <a:pPr marL="171450" indent="-171450">
              <a:buFont typeface="Arial" panose="020B0604020202020204" pitchFamily="34" charset="0"/>
              <a:buChar char="•"/>
            </a:pPr>
            <a:r>
              <a:rPr lang="en-CA" dirty="0">
                <a:latin typeface="Aptos"/>
                <a:ea typeface="Calibri"/>
                <a:cs typeface="Calibri"/>
              </a:rPr>
              <a:t>Our core message is that: We believe public confidence in how the federal government manages procurement is undermined by the problems detailed in Auditor General reports. We further acknowledge the way federal government manages</a:t>
            </a:r>
            <a:r>
              <a:rPr lang="en-CA">
                <a:latin typeface="Aptos"/>
                <a:ea typeface="Calibri"/>
                <a:cs typeface="Calibri"/>
              </a:rPr>
              <a:t> </a:t>
            </a:r>
            <a:r>
              <a:rPr lang="en-CA" dirty="0">
                <a:latin typeface="Aptos"/>
                <a:ea typeface="Calibri"/>
                <a:cs typeface="Calibri"/>
              </a:rPr>
              <a:t> high-risk, complex and large-scale IT procurement is suboptimal and necessitates reform. Public services can and have been compromised, as seen in the Benefits Modernization Program, Phoenix Payroll System and </a:t>
            </a:r>
            <a:r>
              <a:rPr lang="en-CA" dirty="0" err="1">
                <a:latin typeface="Aptos"/>
                <a:ea typeface="Calibri"/>
                <a:cs typeface="Calibri"/>
              </a:rPr>
              <a:t>ArriveCAN</a:t>
            </a:r>
            <a:r>
              <a:rPr lang="en-CA" dirty="0">
                <a:latin typeface="Aptos"/>
                <a:ea typeface="Calibri"/>
                <a:cs typeface="Calibri"/>
              </a:rPr>
              <a:t> App.</a:t>
            </a:r>
            <a:endParaRPr lang="en-CA">
              <a:latin typeface="Aptos"/>
              <a:ea typeface="Calibri"/>
              <a:cs typeface="Calibri"/>
            </a:endParaRPr>
          </a:p>
          <a:p>
            <a:pPr marL="171450" indent="-171450" algn="l">
              <a:buFont typeface="Arial" panose="020B0604020202020204" pitchFamily="34" charset="0"/>
              <a:buChar char="•"/>
            </a:pPr>
            <a:r>
              <a:rPr lang="en-CA" dirty="0">
                <a:latin typeface="Aptos"/>
                <a:ea typeface="Calibri"/>
                <a:cs typeface="Calibri"/>
              </a:rPr>
              <a:t>By adopting some or all of these recommendations, we are committed to:</a:t>
            </a:r>
          </a:p>
          <a:p>
            <a:pPr marL="628650" lvl="1" indent="-171450" algn="l">
              <a:buFont typeface="Arial" panose="020B0604020202020204" pitchFamily="34" charset="0"/>
              <a:buChar char="•"/>
            </a:pPr>
            <a:r>
              <a:rPr lang="en-CA" dirty="0">
                <a:latin typeface="Aptos"/>
                <a:ea typeface="Calibri"/>
                <a:cs typeface="Calibri"/>
              </a:rPr>
              <a:t>ONE – making changes to improve and clarify internal accountabilities, including those of deputy ministers, which signals the high degree of prioritization to the entire public service</a:t>
            </a:r>
          </a:p>
          <a:p>
            <a:pPr marL="628650" lvl="1" indent="-171450" algn="l">
              <a:buFont typeface="Arial" panose="020B0604020202020204" pitchFamily="34" charset="0"/>
              <a:buChar char="•"/>
            </a:pPr>
            <a:r>
              <a:rPr lang="en-CA" dirty="0">
                <a:latin typeface="Aptos"/>
                <a:ea typeface="Calibri"/>
                <a:cs typeface="Calibri"/>
              </a:rPr>
              <a:t>TWO – we will invest in the professional development of our workforce, giving public servants the knowledge and tools they need to remain current with digital transformation.</a:t>
            </a:r>
          </a:p>
          <a:p>
            <a:pPr marL="628650" lvl="1" indent="-171450">
              <a:buFont typeface="Arial" panose="020B0604020202020204" pitchFamily="34" charset="0"/>
              <a:buChar char="•"/>
            </a:pPr>
            <a:r>
              <a:rPr lang="en-CA" dirty="0">
                <a:latin typeface="Aptos"/>
                <a:ea typeface="Calibri"/>
                <a:cs typeface="Calibri"/>
              </a:rPr>
              <a:t>THREE -</a:t>
            </a:r>
            <a:r>
              <a:rPr lang="en-CA">
                <a:latin typeface="Aptos"/>
                <a:ea typeface="Calibri"/>
                <a:cs typeface="Calibri"/>
              </a:rPr>
              <a:t> </a:t>
            </a:r>
            <a:r>
              <a:rPr lang="en-CA" dirty="0">
                <a:latin typeface="Aptos"/>
                <a:ea typeface="Calibri"/>
                <a:cs typeface="Calibri"/>
              </a:rPr>
              <a:t> being innovative</a:t>
            </a:r>
            <a:r>
              <a:rPr lang="en-CA">
                <a:latin typeface="Aptos"/>
                <a:ea typeface="Calibri"/>
                <a:cs typeface="Calibri"/>
              </a:rPr>
              <a:t> </a:t>
            </a:r>
            <a:r>
              <a:rPr lang="en-CA" dirty="0">
                <a:latin typeface="Aptos"/>
                <a:ea typeface="Calibri"/>
                <a:cs typeface="Calibri"/>
              </a:rPr>
              <a:t> and experimental in an area where the status quo has been inadequate. We will try approaches that are newer to the federal government, but ones proven to be effective in the private sector and in the public sector around the world.</a:t>
            </a:r>
            <a:r>
              <a:rPr lang="en-CA">
                <a:latin typeface="Aptos"/>
                <a:ea typeface="Calibri"/>
                <a:cs typeface="Calibri"/>
              </a:rPr>
              <a:t> </a:t>
            </a:r>
          </a:p>
          <a:p>
            <a:pPr marL="628650" lvl="1" indent="-171450" algn="l">
              <a:buFont typeface="Arial" panose="020B0604020202020204" pitchFamily="34" charset="0"/>
              <a:buChar char="•"/>
            </a:pPr>
            <a:endParaRPr lang="en-CA" dirty="0">
              <a:latin typeface="Aptos"/>
              <a:ea typeface="Calibri"/>
              <a:cs typeface="Calibri"/>
            </a:endParaRPr>
          </a:p>
        </p:txBody>
      </p:sp>
      <p:sp>
        <p:nvSpPr>
          <p:cNvPr id="4" name="Slide Number Placeholder 3"/>
          <p:cNvSpPr>
            <a:spLocks noGrp="1"/>
          </p:cNvSpPr>
          <p:nvPr>
            <p:ph type="sldNum" sz="quarter" idx="5"/>
          </p:nvPr>
        </p:nvSpPr>
        <p:spPr/>
        <p:txBody>
          <a:bodyPr/>
          <a:lstStyle/>
          <a:p>
            <a:fld id="{4CB2D6C8-29E4-40A9-A70A-E83561259948}" type="slidenum">
              <a:rPr lang="en-CA" smtClean="0"/>
              <a:t>14</a:t>
            </a:fld>
            <a:endParaRPr lang="en-CA"/>
          </a:p>
        </p:txBody>
      </p:sp>
      <p:sp>
        <p:nvSpPr>
          <p:cNvPr id="5" name="Header Placeholder 4">
            <a:extLst>
              <a:ext uri="{FF2B5EF4-FFF2-40B4-BE49-F238E27FC236}">
                <a16:creationId xmlns:a16="http://schemas.microsoft.com/office/drawing/2014/main" id="{32BA3F23-0B31-9F54-E552-1151506FED62}"/>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96470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Sarah </a:t>
            </a:r>
          </a:p>
          <a:p>
            <a:pPr marL="171450" indent="-171450">
              <a:buFont typeface="Arial" panose="020B0604020202020204" pitchFamily="34" charset="0"/>
              <a:buChar char="•"/>
            </a:pPr>
            <a:r>
              <a:rPr lang="en-CA" dirty="0"/>
              <a:t>To recap:</a:t>
            </a:r>
          </a:p>
          <a:p>
            <a:pPr marL="171450" indent="-171450">
              <a:buFont typeface="Arial" panose="020B0604020202020204" pitchFamily="34" charset="0"/>
              <a:buChar char="•"/>
            </a:pPr>
            <a:r>
              <a:rPr lang="en-CA" dirty="0"/>
              <a:t>The majority of federal IT procurement remain controlled.</a:t>
            </a:r>
          </a:p>
          <a:p>
            <a:pPr marL="171450" indent="-171450">
              <a:buFont typeface="Arial" panose="020B0604020202020204" pitchFamily="34" charset="0"/>
              <a:buChar char="•"/>
            </a:pPr>
            <a:r>
              <a:rPr lang="en-CA" dirty="0"/>
              <a:t>However, a subset of projects that are typically high-risk, complex, and large-scale, and can result in issues such as delays, major cost overruns and impeded service delivery.</a:t>
            </a:r>
          </a:p>
          <a:p>
            <a:pPr marL="171450" indent="-171450">
              <a:buFont typeface="Arial" panose="020B0604020202020204" pitchFamily="34" charset="0"/>
              <a:buChar char="•"/>
            </a:pPr>
            <a:r>
              <a:rPr lang="en-CA" dirty="0"/>
              <a:t>In the short-term, Implementing the innovative Launch, Learn &amp; Improve Model and Project-Linked Performance Pay can addresses issues of accountability and scope change in IT procurement.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To address how to conduct an internal review,  we recommend an interdepartmental committee consisting of Deputy Ministers to address systemic issues within procurement.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These options are not mutually exclusive, but they are self-reinforcing in addressing in addressing the common issues raised by the Auditor General of Inadequate accountability, change of scope, and shortage of internal expertise. </a:t>
            </a:r>
          </a:p>
          <a:p>
            <a:pPr marL="171450" indent="-171450">
              <a:buFont typeface="Arial" panose="020B0604020202020204" pitchFamily="34" charset="0"/>
              <a:buChar char="•"/>
            </a:pPr>
            <a:r>
              <a:rPr lang="en-CA" dirty="0"/>
              <a:t>In conclusion, the impact of these issues in federal procurement is not limited to any single department or any single project.</a:t>
            </a:r>
          </a:p>
          <a:p>
            <a:pPr marL="171450" indent="-171450">
              <a:buFont typeface="Arial" panose="020B0604020202020204" pitchFamily="34" charset="0"/>
              <a:buChar char="•"/>
            </a:pPr>
            <a:r>
              <a:rPr lang="en-CA" dirty="0"/>
              <a:t> This is a government-wide problem with Canada-wide implications. </a:t>
            </a:r>
          </a:p>
          <a:p>
            <a:pPr marL="171450" indent="-171450">
              <a:buFont typeface="Arial" panose="020B0604020202020204" pitchFamily="34" charset="0"/>
              <a:buChar char="•"/>
            </a:pPr>
            <a:r>
              <a:rPr lang="en-CA" dirty="0"/>
              <a:t>Learning from past mistakes and taking decisive actions will mitigate future problems within federal IT procurement.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4CB2D6C8-29E4-40A9-A70A-E83561259948}" type="slidenum">
              <a:rPr lang="en-CA" smtClean="0"/>
              <a:t>15</a:t>
            </a:fld>
            <a:endParaRPr lang="en-CA"/>
          </a:p>
        </p:txBody>
      </p:sp>
      <p:sp>
        <p:nvSpPr>
          <p:cNvPr id="5" name="Header Placeholder 4">
            <a:extLst>
              <a:ext uri="{FF2B5EF4-FFF2-40B4-BE49-F238E27FC236}">
                <a16:creationId xmlns:a16="http://schemas.microsoft.com/office/drawing/2014/main" id="{0222FF91-0036-E9E0-C124-CBC5F2F457F0}"/>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147852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latin typeface="Aptos"/>
                <a:ea typeface="Calibri"/>
                <a:cs typeface="Calibri"/>
              </a:rPr>
              <a:t>Sarah</a:t>
            </a:r>
          </a:p>
          <a:p>
            <a:pPr marL="171450" indent="-171450">
              <a:buFont typeface="Arial" panose="020B0604020202020204" pitchFamily="34" charset="0"/>
              <a:buChar char="•"/>
            </a:pPr>
            <a:r>
              <a:rPr lang="en-CA" b="0" dirty="0">
                <a:latin typeface="Aptos"/>
                <a:ea typeface="Calibri"/>
                <a:cs typeface="Calibri"/>
              </a:rPr>
              <a:t>The federal government is Canada’s biggest buyer of goods and services, spending $22B annually on procurement. </a:t>
            </a:r>
          </a:p>
          <a:p>
            <a:pPr marL="171450" indent="-171450">
              <a:buFont typeface="Arial" panose="020B0604020202020204" pitchFamily="34" charset="0"/>
              <a:buChar char="•"/>
            </a:pPr>
            <a:r>
              <a:rPr lang="en-CA" b="0" dirty="0">
                <a:latin typeface="Aptos"/>
                <a:ea typeface="Calibri"/>
                <a:cs typeface="Calibri"/>
              </a:rPr>
              <a:t>Since 2017, out of the over 200,000 active procurement contracts, 16% of these contracts received at least one amendment, which resulted in a cumulative cost of $26.4B.</a:t>
            </a:r>
          </a:p>
          <a:p>
            <a:pPr marL="171450" indent="-171450">
              <a:buFont typeface="Arial" panose="020B0604020202020204" pitchFamily="34" charset="0"/>
              <a:buChar char="•"/>
            </a:pPr>
            <a:r>
              <a:rPr lang="en-CA" b="0" dirty="0">
                <a:latin typeface="Aptos"/>
                <a:ea typeface="Calibri"/>
                <a:cs typeface="Calibri"/>
              </a:rPr>
              <a:t>In 2021, $4.57B was spent in IT procurement alone, making it the second largest area of procurement spending. </a:t>
            </a:r>
          </a:p>
          <a:p>
            <a:pPr marL="171450" indent="-171450">
              <a:buFont typeface="Arial" panose="020B0604020202020204" pitchFamily="34" charset="0"/>
              <a:buChar char="•"/>
            </a:pPr>
            <a:r>
              <a:rPr lang="en-CA" b="0" dirty="0">
                <a:latin typeface="Aptos"/>
                <a:ea typeface="Calibri"/>
                <a:cs typeface="Calibri"/>
              </a:rPr>
              <a:t>In a time of ongoing digital transformation within the federal government, we can expect this figure to grow. </a:t>
            </a:r>
          </a:p>
          <a:p>
            <a:pPr marL="171450" indent="-171450">
              <a:buFont typeface="Arial" panose="020B0604020202020204" pitchFamily="34" charset="0"/>
              <a:buChar char="•"/>
            </a:pPr>
            <a:r>
              <a:rPr lang="en-CA" b="0" dirty="0">
                <a:latin typeface="Aptos"/>
                <a:ea typeface="Calibri"/>
                <a:cs typeface="Calibri"/>
              </a:rPr>
              <a:t>Over the last 7 years, the Auditor General has reported on 3 IT procurement projects.</a:t>
            </a:r>
          </a:p>
          <a:p>
            <a:pPr marL="171450" indent="-171450">
              <a:buFont typeface="Arial" panose="020B0604020202020204" pitchFamily="34" charset="0"/>
              <a:buChar char="•"/>
            </a:pPr>
            <a:r>
              <a:rPr lang="en-CA" b="0" dirty="0">
                <a:latin typeface="Aptos"/>
                <a:ea typeface="Calibri"/>
                <a:cs typeface="Calibri"/>
              </a:rPr>
              <a:t>Common themes emerged regarding change in scope, accountability and IT capacity within the federal government, all of which impact a project’s timeline, costs and service delivery.</a:t>
            </a: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endParaRPr lang="en-CA" b="1" dirty="0">
              <a:latin typeface="Aptos"/>
              <a:ea typeface="Calibri"/>
              <a:cs typeface="Calibri"/>
            </a:endParaRPr>
          </a:p>
          <a:p>
            <a:r>
              <a:rPr lang="en-CA" b="1" dirty="0">
                <a:latin typeface="Aptos"/>
                <a:ea typeface="Calibri"/>
                <a:cs typeface="Calibri"/>
              </a:rPr>
              <a:t> </a:t>
            </a:r>
          </a:p>
        </p:txBody>
      </p:sp>
      <p:sp>
        <p:nvSpPr>
          <p:cNvPr id="4" name="Slide Number Placeholder 3"/>
          <p:cNvSpPr>
            <a:spLocks noGrp="1"/>
          </p:cNvSpPr>
          <p:nvPr>
            <p:ph type="sldNum" sz="quarter" idx="5"/>
          </p:nvPr>
        </p:nvSpPr>
        <p:spPr/>
        <p:txBody>
          <a:bodyPr/>
          <a:lstStyle/>
          <a:p>
            <a:fld id="{4CB2D6C8-29E4-40A9-A70A-E83561259948}" type="slidenum">
              <a:rPr lang="en-CA" smtClean="0"/>
              <a:t>2</a:t>
            </a:fld>
            <a:endParaRPr lang="en-CA"/>
          </a:p>
        </p:txBody>
      </p:sp>
      <p:sp>
        <p:nvSpPr>
          <p:cNvPr id="5" name="Header Placeholder 4">
            <a:extLst>
              <a:ext uri="{FF2B5EF4-FFF2-40B4-BE49-F238E27FC236}">
                <a16:creationId xmlns:a16="http://schemas.microsoft.com/office/drawing/2014/main" id="{86D5CA05-517C-C09B-6360-2429D0E4CDB9}"/>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40952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ptos"/>
                <a:ea typeface="Calibri"/>
                <a:cs typeface="Calibri"/>
              </a:rPr>
              <a:t>Sarah</a:t>
            </a:r>
          </a:p>
          <a:p>
            <a:pPr marL="171450" indent="-171450">
              <a:buFont typeface="Arial" panose="020B0604020202020204" pitchFamily="34" charset="0"/>
              <a:buChar char="•"/>
            </a:pPr>
            <a:r>
              <a:rPr lang="en-US" dirty="0">
                <a:latin typeface="Aptos"/>
                <a:ea typeface="Calibri"/>
                <a:cs typeface="Calibri"/>
              </a:rPr>
              <a:t>The Benefits Modernization Program, the Phoenix Payroll System and the </a:t>
            </a:r>
            <a:r>
              <a:rPr lang="en-US" dirty="0" err="1">
                <a:latin typeface="Aptos"/>
                <a:ea typeface="Calibri"/>
                <a:cs typeface="Calibri"/>
              </a:rPr>
              <a:t>ArriveCan</a:t>
            </a:r>
            <a:r>
              <a:rPr lang="en-US" dirty="0">
                <a:latin typeface="Aptos"/>
                <a:ea typeface="Calibri"/>
                <a:cs typeface="Calibri"/>
              </a:rPr>
              <a:t> App are projects from different departments, occurring at different points of time, with differences in terms of cost and objectives.</a:t>
            </a:r>
          </a:p>
          <a:p>
            <a:pPr marL="171450" indent="-171450">
              <a:buFont typeface="Arial" panose="020B0604020202020204" pitchFamily="34" charset="0"/>
              <a:buChar char="•"/>
            </a:pPr>
            <a:r>
              <a:rPr lang="en-US" dirty="0">
                <a:latin typeface="Aptos"/>
                <a:ea typeface="Calibri"/>
                <a:cs typeface="Calibri"/>
              </a:rPr>
              <a:t>The Phoenix Payroll System centralized pay services for federal employees.</a:t>
            </a:r>
          </a:p>
          <a:p>
            <a:pPr marL="171450" indent="-171450">
              <a:buFont typeface="Arial" panose="020B0604020202020204" pitchFamily="34" charset="0"/>
              <a:buChar char="•"/>
            </a:pPr>
            <a:r>
              <a:rPr lang="en-US" dirty="0">
                <a:latin typeface="Aptos"/>
                <a:ea typeface="Calibri"/>
                <a:cs typeface="Calibri"/>
              </a:rPr>
              <a:t>Our department’s project,</a:t>
            </a:r>
            <a:r>
              <a:rPr lang="en-US">
                <a:latin typeface="Aptos"/>
                <a:ea typeface="Calibri"/>
                <a:cs typeface="Calibri"/>
              </a:rPr>
              <a:t> </a:t>
            </a:r>
            <a:r>
              <a:rPr lang="en-US" dirty="0">
                <a:latin typeface="Aptos"/>
                <a:ea typeface="Calibri"/>
                <a:cs typeface="Calibri"/>
              </a:rPr>
              <a:t> Benefits Modernization Program, is the largest project of its kind and will migrate 3 benefit programs to cloud-based platforms. It remains in progress.</a:t>
            </a:r>
            <a:r>
              <a:rPr lang="en-US">
                <a:latin typeface="Aptos"/>
                <a:ea typeface="Calibri"/>
                <a:cs typeface="Calibri"/>
              </a:rPr>
              <a:t> </a:t>
            </a:r>
            <a:endParaRPr lang="en-US" dirty="0">
              <a:latin typeface="Aptos"/>
              <a:ea typeface="Calibri"/>
              <a:cs typeface="Calibri"/>
            </a:endParaRPr>
          </a:p>
          <a:p>
            <a:pPr marL="171450" indent="-171450">
              <a:buFont typeface="Arial" panose="020B0604020202020204" pitchFamily="34" charset="0"/>
              <a:buChar char="•"/>
            </a:pPr>
            <a:r>
              <a:rPr lang="en-US" dirty="0" err="1">
                <a:latin typeface="Aptos"/>
                <a:ea typeface="Calibri"/>
                <a:cs typeface="Calibri"/>
              </a:rPr>
              <a:t>ArriveCAN</a:t>
            </a:r>
            <a:r>
              <a:rPr lang="en-US" dirty="0">
                <a:latin typeface="Aptos"/>
                <a:ea typeface="Calibri"/>
                <a:cs typeface="Calibri"/>
              </a:rPr>
              <a:t> App was rapidly developed, within 2 months, due to temporary procurement flexibilities, in response to public health measures. This differs from the other 2 projects, which are longer-term projects with more planning involved.</a:t>
            </a:r>
            <a:r>
              <a:rPr lang="en-US">
                <a:latin typeface="Aptos"/>
                <a:ea typeface="Calibri"/>
                <a:cs typeface="Calibri"/>
              </a:rPr>
              <a:t> </a:t>
            </a:r>
            <a:endParaRPr lang="en-US" dirty="0">
              <a:latin typeface="Apto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ptos"/>
                <a:ea typeface="Calibri"/>
                <a:cs typeface="Calibri"/>
              </a:rPr>
              <a:t>Despite all these differences, our analysis of Auditor General Reports highlights 3 common themes and 3 shared traits.</a:t>
            </a:r>
          </a:p>
          <a:p>
            <a:pPr marL="171450" indent="-171450">
              <a:buFont typeface="Arial" panose="020B0604020202020204" pitchFamily="34" charset="0"/>
              <a:buChar char="•"/>
            </a:pPr>
            <a:r>
              <a:rPr lang="en-US" dirty="0">
                <a:latin typeface="Aptos"/>
                <a:ea typeface="Calibri"/>
                <a:cs typeface="Calibri"/>
              </a:rPr>
              <a:t>These projects can be described as complex, high-risk or large-scale, or any combination of this.</a:t>
            </a:r>
            <a:r>
              <a:rPr lang="en-US">
                <a:latin typeface="Aptos"/>
                <a:ea typeface="Calibri"/>
                <a:cs typeface="Calibri"/>
              </a:rPr>
              <a:t> </a:t>
            </a:r>
            <a:endParaRPr lang="en-US" dirty="0">
              <a:latin typeface="Apto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rPr>
              <a:t>Complexity refers to the level of intricacy. High-risk refers to an elevated potential for adverse outcomes, and large-scale refers to projects requiring substantial resources, typically costing over $100M.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rPr>
              <a:t>The shared issues amongst these projects can be defined as inadequate accountabilities, changes in scope and a shortage of internal IT expertise.</a:t>
            </a:r>
          </a:p>
          <a:p>
            <a:pPr marL="171450" indent="-171450">
              <a:buFont typeface="Arial" panose="020B0604020202020204" pitchFamily="34" charset="0"/>
              <a:buChar char="•"/>
            </a:pPr>
            <a:r>
              <a:rPr lang="en-US" dirty="0">
                <a:latin typeface="Aptos"/>
                <a:ea typeface="Calibri"/>
                <a:cs typeface="Calibri"/>
              </a:rPr>
              <a:t>With a shortage of internal IT expertise, projects can suffer from poorly defined requirements and inaccurate risk assessments. </a:t>
            </a:r>
            <a:endParaRPr lang="en-US">
              <a:latin typeface="Aptos"/>
              <a:ea typeface="Calibri"/>
              <a:cs typeface="Calibri"/>
            </a:endParaRPr>
          </a:p>
          <a:p>
            <a:pPr marL="171450" indent="-171450">
              <a:buFont typeface="Arial" panose="020B0604020202020204" pitchFamily="34" charset="0"/>
              <a:buChar char="•"/>
            </a:pPr>
            <a:r>
              <a:rPr lang="en-US" dirty="0">
                <a:latin typeface="Aptos"/>
                <a:ea typeface="Calibri"/>
                <a:cs typeface="Calibri"/>
              </a:rPr>
              <a:t>When scope changes significantly, this can result in delays and major cost overruns. </a:t>
            </a:r>
            <a:endParaRPr lang="en-US">
              <a:latin typeface="Aptos"/>
              <a:ea typeface="Calibri"/>
              <a:cs typeface="Calibri"/>
            </a:endParaRPr>
          </a:p>
          <a:p>
            <a:pPr marL="171450" indent="-171450">
              <a:buFont typeface="Arial" panose="020B0604020202020204" pitchFamily="34" charset="0"/>
              <a:buChar char="•"/>
            </a:pPr>
            <a:r>
              <a:rPr lang="en-US" dirty="0">
                <a:latin typeface="Aptos"/>
                <a:ea typeface="Calibri"/>
                <a:cs typeface="Calibri"/>
              </a:rPr>
              <a:t>Inadequate accountabilities is a result of a risk-averse culture in procurement, which further perpetuates this cycle.</a:t>
            </a:r>
            <a:endParaRPr lang="en-US"/>
          </a:p>
          <a:p>
            <a:pPr marL="171450" indent="-171450">
              <a:buFont typeface="Arial" panose="020B0604020202020204" pitchFamily="34" charset="0"/>
              <a:buChar char="•"/>
            </a:pPr>
            <a:endParaRPr lang="en-US" dirty="0">
              <a:ea typeface="Calibri"/>
            </a:endParaRPr>
          </a:p>
          <a:p>
            <a:pPr marL="171450" indent="-171450">
              <a:buFont typeface="Arial" panose="020B0604020202020204" pitchFamily="34" charset="0"/>
              <a:buChar char="•"/>
            </a:pPr>
            <a:endParaRPr lang="en-US" dirty="0">
              <a:ea typeface="Calibri"/>
            </a:endParaRPr>
          </a:p>
        </p:txBody>
      </p:sp>
      <p:sp>
        <p:nvSpPr>
          <p:cNvPr id="4" name="Slide Number Placeholder 3"/>
          <p:cNvSpPr>
            <a:spLocks noGrp="1"/>
          </p:cNvSpPr>
          <p:nvPr>
            <p:ph type="sldNum" sz="quarter" idx="5"/>
          </p:nvPr>
        </p:nvSpPr>
        <p:spPr/>
        <p:txBody>
          <a:bodyPr/>
          <a:lstStyle/>
          <a:p>
            <a:fld id="{4CB2D6C8-29E4-40A9-A70A-E83561259948}" type="slidenum">
              <a:rPr lang="en-CA" smtClean="0"/>
              <a:t>3</a:t>
            </a:fld>
            <a:endParaRPr lang="en-CA"/>
          </a:p>
        </p:txBody>
      </p:sp>
      <p:sp>
        <p:nvSpPr>
          <p:cNvPr id="5" name="Header Placeholder 4">
            <a:extLst>
              <a:ext uri="{FF2B5EF4-FFF2-40B4-BE49-F238E27FC236}">
                <a16:creationId xmlns:a16="http://schemas.microsoft.com/office/drawing/2014/main" id="{135BA6C6-C90D-81B9-7535-A0B2261DE256}"/>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38933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1" dirty="0">
                <a:solidFill>
                  <a:srgbClr val="A02B93"/>
                </a:solidFill>
              </a:rPr>
              <a:t>Sarah</a:t>
            </a:r>
          </a:p>
          <a:p>
            <a:pPr marL="171450" indent="-171450">
              <a:buFont typeface="Arial" panose="020B0604020202020204" pitchFamily="34" charset="0"/>
              <a:buChar char="•"/>
              <a:defRPr/>
            </a:pPr>
            <a:r>
              <a:rPr lang="en-US" dirty="0">
                <a:solidFill>
                  <a:srgbClr val="A02B93"/>
                </a:solidFill>
              </a:rPr>
              <a:t>Assessing further, the financial impact and impact on service delivery is profound in all 3 projects.</a:t>
            </a:r>
            <a:r>
              <a:rPr lang="en-US">
                <a:solidFill>
                  <a:srgbClr val="A02B93"/>
                </a:solidFill>
              </a:rPr>
              <a:t> </a:t>
            </a:r>
            <a:endParaRPr lang="en-US" dirty="0">
              <a:solidFill>
                <a:srgbClr val="A02B93"/>
              </a:solidFill>
            </a:endParaRPr>
          </a:p>
          <a:p>
            <a:pPr marL="171450" indent="-171450">
              <a:buFont typeface="Arial" panose="020B0604020202020204" pitchFamily="34" charset="0"/>
              <a:buChar char="•"/>
              <a:defRPr/>
            </a:pPr>
            <a:r>
              <a:rPr lang="en-US" dirty="0">
                <a:solidFill>
                  <a:srgbClr val="A02B93"/>
                </a:solidFill>
              </a:rPr>
              <a:t>The Benefits Modernization Program has overrun by $3.4B, one estimate from Price Waterhouse Cooper projects it to run 94% over its original estimate..</a:t>
            </a:r>
            <a:r>
              <a:rPr lang="en-US">
                <a:solidFill>
                  <a:srgbClr val="A02B93"/>
                </a:solidFill>
              </a:rPr>
              <a:t> </a:t>
            </a:r>
            <a:endParaRPr lang="en-US" dirty="0">
              <a:solidFill>
                <a:srgbClr val="A02B93"/>
              </a:solidFill>
            </a:endParaRPr>
          </a:p>
          <a:p>
            <a:pPr marL="171450" indent="-171450">
              <a:buFont typeface="Arial" panose="020B0604020202020204" pitchFamily="34" charset="0"/>
              <a:buChar char="•"/>
              <a:defRPr/>
            </a:pPr>
            <a:r>
              <a:rPr lang="en-US" dirty="0">
                <a:solidFill>
                  <a:srgbClr val="A02B93"/>
                </a:solidFill>
              </a:rPr>
              <a:t>Over 10M Canadians rely on these benefits, so any errors in its implementation could risk payment disruption.</a:t>
            </a:r>
            <a:r>
              <a:rPr lang="en-US">
                <a:solidFill>
                  <a:srgbClr val="A02B93"/>
                </a:solidFill>
              </a:rPr>
              <a:t> </a:t>
            </a:r>
            <a:endParaRPr lang="en-US" dirty="0">
              <a:solidFill>
                <a:srgbClr val="A02B93"/>
              </a:solidFill>
            </a:endParaRPr>
          </a:p>
          <a:p>
            <a:pPr marL="171450" indent="-171450">
              <a:buFont typeface="Arial" panose="020B0604020202020204" pitchFamily="34" charset="0"/>
              <a:buChar char="•"/>
              <a:defRPr/>
            </a:pPr>
            <a:r>
              <a:rPr lang="en-US" dirty="0">
                <a:solidFill>
                  <a:srgbClr val="A02B93"/>
                </a:solidFill>
              </a:rPr>
              <a:t>The other two projects also faced significant financial overruns, and led to direct impacts to Canadians, including 51K federal employees not being paid on time, and Canadians facing barriers to re-entering the country during the</a:t>
            </a:r>
            <a:r>
              <a:rPr lang="en-US">
                <a:solidFill>
                  <a:srgbClr val="A02B93"/>
                </a:solidFill>
              </a:rPr>
              <a:t> </a:t>
            </a:r>
            <a:r>
              <a:rPr lang="en-US" dirty="0">
                <a:solidFill>
                  <a:srgbClr val="A02B93"/>
                </a:solidFill>
              </a:rPr>
              <a:t> pandemic.</a:t>
            </a:r>
            <a:r>
              <a:rPr lang="en-US">
                <a:solidFill>
                  <a:srgbClr val="A02B93"/>
                </a:solidFill>
              </a:rPr>
              <a:t> </a:t>
            </a:r>
            <a:endParaRPr lang="en-US" dirty="0">
              <a:solidFill>
                <a:srgbClr val="A02B93"/>
              </a:solidFill>
            </a:endParaRPr>
          </a:p>
          <a:p>
            <a:pPr marL="171450" indent="-171450">
              <a:buFont typeface="Arial" panose="020B0604020202020204" pitchFamily="34" charset="0"/>
              <a:buChar char="•"/>
              <a:defRPr/>
            </a:pPr>
            <a:r>
              <a:rPr lang="en-US" dirty="0">
                <a:solidFill>
                  <a:srgbClr val="A02B93"/>
                </a:solidFill>
              </a:rPr>
              <a:t>Substantial overruns and a delays in essential services means action must be taken to address inadequate accountabilities, change of scope and a shortage of internal IT expertise in the immediate and long-term.</a:t>
            </a:r>
          </a:p>
          <a:p>
            <a:pPr marL="171450" indent="-171450">
              <a:buFont typeface="Arial" panose="020B0604020202020204" pitchFamily="34" charset="0"/>
              <a:buChar char="•"/>
              <a:defRPr/>
            </a:pPr>
            <a:endParaRPr lang="en-US" dirty="0">
              <a:solidFill>
                <a:srgbClr val="A02B93"/>
              </a:solidFill>
            </a:endParaRPr>
          </a:p>
          <a:p>
            <a:pPr marL="171450" indent="-171450">
              <a:buFont typeface="Arial" panose="020B0604020202020204" pitchFamily="34" charset="0"/>
              <a:buChar char="•"/>
              <a:defRPr/>
            </a:pPr>
            <a:endParaRPr lang="en-US" dirty="0">
              <a:solidFill>
                <a:srgbClr val="A02B93"/>
              </a:solidFill>
            </a:endParaRPr>
          </a:p>
          <a:p>
            <a:pPr marL="171450" indent="-171450">
              <a:buFont typeface="Arial" panose="020B0604020202020204" pitchFamily="34" charset="0"/>
              <a:buChar char="•"/>
              <a:defRPr/>
            </a:pPr>
            <a:endParaRPr lang="en-US" dirty="0">
              <a:solidFill>
                <a:srgbClr val="A02B93"/>
              </a:solidFill>
            </a:endParaRPr>
          </a:p>
          <a:p>
            <a:pPr marL="171450" indent="-171450">
              <a:buFont typeface="Arial" panose="020B0604020202020204" pitchFamily="34" charset="0"/>
              <a:buChar char="•"/>
              <a:defRPr/>
            </a:pPr>
            <a:endParaRPr lang="en-US" dirty="0">
              <a:solidFill>
                <a:srgbClr val="A02B93"/>
              </a:solidFill>
            </a:endParaRPr>
          </a:p>
          <a:p>
            <a:pPr marL="171450" indent="-171450">
              <a:buFont typeface="Arial" panose="020B0604020202020204" pitchFamily="34" charset="0"/>
              <a:buChar char="•"/>
              <a:defRPr/>
            </a:pPr>
            <a:endParaRPr lang="en-US" dirty="0">
              <a:solidFill>
                <a:srgbClr val="A02B93"/>
              </a:solidFill>
            </a:endParaRPr>
          </a:p>
          <a:p>
            <a:pPr marL="171450" indent="-171450">
              <a:buFont typeface="Arial" panose="020B0604020202020204" pitchFamily="34" charset="0"/>
              <a:buChar char="•"/>
              <a:defRPr/>
            </a:pPr>
            <a:endParaRPr lang="en-US" dirty="0">
              <a:solidFill>
                <a:srgbClr val="A02B93"/>
              </a:solidFill>
            </a:endParaRPr>
          </a:p>
          <a:p>
            <a:pPr marL="171450" indent="-171450">
              <a:buFont typeface="Arial" panose="020B0604020202020204" pitchFamily="34" charset="0"/>
              <a:buChar char="•"/>
              <a:defRPr/>
            </a:pPr>
            <a:endParaRPr lang="en-US" dirty="0">
              <a:solidFill>
                <a:srgbClr val="A02B93"/>
              </a:solidFill>
            </a:endParaRPr>
          </a:p>
        </p:txBody>
      </p:sp>
      <p:sp>
        <p:nvSpPr>
          <p:cNvPr id="4" name="Slide Number Placeholder 3"/>
          <p:cNvSpPr>
            <a:spLocks noGrp="1"/>
          </p:cNvSpPr>
          <p:nvPr>
            <p:ph type="sldNum" sz="quarter" idx="5"/>
          </p:nvPr>
        </p:nvSpPr>
        <p:spPr/>
        <p:txBody>
          <a:bodyPr/>
          <a:lstStyle/>
          <a:p>
            <a:fld id="{4CB2D6C8-29E4-40A9-A70A-E83561259948}" type="slidenum">
              <a:rPr lang="en-CA" smtClean="0"/>
              <a:t>4</a:t>
            </a:fld>
            <a:endParaRPr lang="en-CA"/>
          </a:p>
        </p:txBody>
      </p:sp>
      <p:sp>
        <p:nvSpPr>
          <p:cNvPr id="5" name="Header Placeholder 4">
            <a:extLst>
              <a:ext uri="{FF2B5EF4-FFF2-40B4-BE49-F238E27FC236}">
                <a16:creationId xmlns:a16="http://schemas.microsoft.com/office/drawing/2014/main" id="{37FD07EC-0FCE-E855-1DAB-71FC51B14510}"/>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333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Tom</a:t>
            </a:r>
          </a:p>
          <a:p>
            <a:r>
              <a:rPr lang="en-US"/>
              <a:t>- remind them of task </a:t>
            </a:r>
          </a:p>
          <a:p>
            <a:pPr marL="171450" indent="-171450">
              <a:buFont typeface="Calibri"/>
              <a:buChar char="-"/>
            </a:pPr>
            <a:r>
              <a:rPr lang="en-US"/>
              <a:t>We've been asked for a review... give advice on government-wide review... </a:t>
            </a:r>
          </a:p>
          <a:p>
            <a:pPr marL="171450" indent="-171450">
              <a:buFont typeface="Calibri"/>
              <a:buChar char="-"/>
            </a:pPr>
            <a:r>
              <a:rPr lang="en-US"/>
              <a:t>Each intervention aims to address at least of our identified common themes from AG reports, which include accountability, scope, expertise. </a:t>
            </a:r>
          </a:p>
          <a:p>
            <a:endParaRPr lang="en-US"/>
          </a:p>
          <a:p>
            <a:r>
              <a:rPr lang="en-US"/>
              <a:t>The President of the Treasury Board has requested the creation of working groups to address two key needs involving the IT procurement system. </a:t>
            </a:r>
          </a:p>
          <a:p>
            <a:r>
              <a:rPr lang="en-US"/>
              <a:t>First how to define and implement an internal management review of the federal procurement system, specifically related to complex, high-risk and large-scale procurement projects. Second was short term options to assume control and accountability over federal high-risk and large-scale procurement projects.</a:t>
            </a:r>
          </a:p>
          <a:p>
            <a:endParaRPr lang="en-US"/>
          </a:p>
          <a:p>
            <a:r>
              <a:rPr lang="en-US"/>
              <a:t>First we address the review with a proposed deputy minister committee. Second we are proposing several short term actions which each address reoccurring issues addressed in auditor general reports, specifically focusing on inadequate accountability, lack of internal expertise and change of scope. </a:t>
            </a:r>
          </a:p>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B2D6C8-29E4-40A9-A70A-E83561259948}"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710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Tom</a:t>
            </a:r>
          </a:p>
          <a:p>
            <a:pPr marL="171450" indent="-171450">
              <a:buFont typeface="Arial" panose="020B0604020202020204" pitchFamily="34" charset="0"/>
              <a:buChar char="•"/>
            </a:pPr>
            <a:r>
              <a:rPr lang="en-US"/>
              <a:t>we’ve been asked to complete a review</a:t>
            </a:r>
          </a:p>
          <a:p>
            <a:pPr marL="171450" indent="-171450">
              <a:buFont typeface="Arial" panose="020B0604020202020204" pitchFamily="34" charset="0"/>
              <a:buChar char="•"/>
            </a:pPr>
            <a:r>
              <a:rPr lang="en-US"/>
              <a:t>Why do we need to do a review? Because we need a deeper, internal review. </a:t>
            </a:r>
          </a:p>
          <a:p>
            <a:pPr marL="171450" indent="-171450">
              <a:buFont typeface="Arial" panose="020B0604020202020204" pitchFamily="34" charset="0"/>
              <a:buChar char="•"/>
            </a:pPr>
            <a:endParaRPr lang="en-US"/>
          </a:p>
          <a:p>
            <a:r>
              <a:rPr lang="en-US"/>
              <a:t>For a review to be successful it will require an investigative committee with an influential membership and a broad mandate. This is because of the different issues, stakeholders and unique challenges presented by the procurement system. To accomplish these goals, we are proposing that a Deputy Minister Committee be formed to perform the review. </a:t>
            </a:r>
          </a:p>
          <a:p>
            <a:endParaRPr lang="en-US"/>
          </a:p>
          <a:p>
            <a:r>
              <a:rPr lang="en-US"/>
              <a:t>The mandate for the committee will be to develop recommendations based on improving the IT procurement system. The committee would have 8-12 months to complete the review and report findings and recommendations to the Treasury Board. It is recommended that the committee must consult with a wide variety of actors including the Auditor General, private sector experts and public service members who work in the procurement system. </a:t>
            </a:r>
          </a:p>
          <a:p>
            <a:endParaRPr lang="en-US"/>
          </a:p>
          <a:p>
            <a:r>
              <a:rPr lang="en-US"/>
              <a:t>It is recommended that the committee focus on areas of IT procurement that were highlighted in various AG reports. First are accountabilities, relating to both procuring and managing of IT projects. Second is rationale for changes in the scope of these projects, specifically around the incidence of scope creep. Next is the lack of internal IT capacity within the government. Beyond these three key issues the committee should also examine other common issues that are present in the AG reports. Due to the unique nature of a DM committee, the mandate for the committee should allow flexibility for members to examine any areas of IT procurement that they feel are relevant.</a:t>
            </a:r>
          </a:p>
          <a:p>
            <a:endParaRPr lang="en-US"/>
          </a:p>
        </p:txBody>
      </p:sp>
      <p:sp>
        <p:nvSpPr>
          <p:cNvPr id="4" name="Slide Number Placeholder 3"/>
          <p:cNvSpPr>
            <a:spLocks noGrp="1"/>
          </p:cNvSpPr>
          <p:nvPr>
            <p:ph type="sldNum" sz="quarter" idx="5"/>
          </p:nvPr>
        </p:nvSpPr>
        <p:spPr/>
        <p:txBody>
          <a:bodyPr/>
          <a:lstStyle/>
          <a:p>
            <a:fld id="{4CB2D6C8-29E4-40A9-A70A-E83561259948}" type="slidenum">
              <a:rPr lang="en-CA" smtClean="0"/>
              <a:t>6</a:t>
            </a:fld>
            <a:endParaRPr lang="en-CA"/>
          </a:p>
        </p:txBody>
      </p:sp>
      <p:sp>
        <p:nvSpPr>
          <p:cNvPr id="5" name="Header Placeholder 4">
            <a:extLst>
              <a:ext uri="{FF2B5EF4-FFF2-40B4-BE49-F238E27FC236}">
                <a16:creationId xmlns:a16="http://schemas.microsoft.com/office/drawing/2014/main" id="{20ED658C-A784-5CD3-AC5E-5422B4E089CD}"/>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302172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Tom</a:t>
            </a:r>
          </a:p>
          <a:p>
            <a:pPr marL="342900" indent="-342900">
              <a:buFont typeface="Arial" panose="020B0604020202020204" pitchFamily="34" charset="0"/>
              <a:buChar char="•"/>
            </a:pPr>
            <a:r>
              <a:rPr lang="en-US"/>
              <a:t>Why are we picking DMs for this review? Why are they the most appropriate choice</a:t>
            </a:r>
          </a:p>
          <a:p>
            <a:pPr marL="342900" indent="-342900">
              <a:buFont typeface="Arial" panose="020B0604020202020204" pitchFamily="34" charset="0"/>
              <a:buChar char="•"/>
            </a:pPr>
            <a:endParaRPr lang="en-US"/>
          </a:p>
          <a:p>
            <a:r>
              <a:rPr lang="en-US"/>
              <a:t>There are several reasons that a Deputy Minister committee is best to conduct the internal review. First a DM committee will allow for a system-wide analysis. It will bring in feedback from a wide range of actors within the federal government and IT procurement specifically. It will be able to consolidate AG findings and literature from outside government. Using top level government leadership will also allow for a “whole of government approach to be conducted. </a:t>
            </a:r>
          </a:p>
          <a:p>
            <a:endParaRPr lang="en-US"/>
          </a:p>
          <a:p>
            <a:r>
              <a:rPr lang="en-US"/>
              <a:t>A deputy minister committee would allow for greater accountability. DMs have the greatest level of accountability and responsibility in the federal government. This includes accountability over IT projects within their departments and portfolios. Using Deputy Ministers means that those conducting the review are themselves accountable and in a position to clarify accountability concerns in the procurement process. </a:t>
            </a:r>
          </a:p>
          <a:p>
            <a:endParaRPr lang="en-US"/>
          </a:p>
          <a:p>
            <a:r>
              <a:rPr lang="en-US"/>
              <a:t>Finally, DMs are experts in governance. The greatest value that deputy minister will provide is their judgement on government and what reforms and recommendations are likely to be effective and capable of implementation. This inside knowledge and judgement means that a DM committee is in the best position to effectively conduct a review of the federal procurement system. </a:t>
            </a:r>
          </a:p>
          <a:p>
            <a:pPr>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CB2D6C8-29E4-40A9-A70A-E83561259948}" type="slidenum">
              <a:rPr lang="en-CA" smtClean="0"/>
              <a:t>7</a:t>
            </a:fld>
            <a:endParaRPr lang="en-CA"/>
          </a:p>
        </p:txBody>
      </p:sp>
      <p:sp>
        <p:nvSpPr>
          <p:cNvPr id="5" name="Header Placeholder 4">
            <a:extLst>
              <a:ext uri="{FF2B5EF4-FFF2-40B4-BE49-F238E27FC236}">
                <a16:creationId xmlns:a16="http://schemas.microsoft.com/office/drawing/2014/main" id="{1D01DF38-17E9-72F0-5709-F77AE5B1D034}"/>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57761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t>
            </a:r>
          </a:p>
          <a:p>
            <a:r>
              <a:rPr lang="en-US" dirty="0"/>
              <a:t>- why this committee membership</a:t>
            </a:r>
          </a:p>
          <a:p>
            <a:r>
              <a:rPr lang="en-US" dirty="0"/>
              <a:t>Explanation of different members in committee </a:t>
            </a:r>
          </a:p>
          <a:p>
            <a:endParaRPr lang="en-US"/>
          </a:p>
          <a:p>
            <a:r>
              <a:rPr lang="en-US" dirty="0"/>
              <a:t>It is recommended that the committee be made up of 8 deputy ministers. The membership of the committee is important to successfully achieving the mandate, as a result DMs with departments involved in large IT procurement are best suited. The chair of the committee should be secretary of the Treasury Board due to the Treasury Board requesting the review and for a central role of the treasury board in setting procurement policy. </a:t>
            </a:r>
          </a:p>
          <a:p>
            <a:r>
              <a:rPr lang="en-US" dirty="0"/>
              <a:t>The Chief information officer and deputies for PSPC and </a:t>
            </a:r>
            <a:r>
              <a:rPr lang="en-US"/>
              <a:t>president of </a:t>
            </a:r>
            <a:r>
              <a:rPr lang="en-US" dirty="0"/>
              <a:t>SSC have specific technical relevance to the subject matter in the review and should be included. The DM of ESDC has experience with the issues and challenges of the Benefit Modernization Program and would provide insight into how EDSC has handled the issue. CIRNAC and IRCC both have sensitive information and public interest risks which should be represented in the review. Finally Public Safety has national security considerations with any IT projects and programs and would add this perspective to the review. </a:t>
            </a:r>
          </a:p>
          <a:p>
            <a:r>
              <a:rPr lang="en-US" dirty="0"/>
              <a:t>The committee would be supported by an interdepartmental secretariat. Officials within this secretariat would be drawn from TBS, PSPC and SSC. It is expected that the secretariat would require a full-time equivalent of 15 to 20 employees, between EC4 to EC6 level. </a:t>
            </a:r>
          </a:p>
          <a:p>
            <a:r>
              <a:rPr lang="en-US" dirty="0"/>
              <a:t>Any deputy minister committee would need the support and approval of the Clerk of the Privy Council as well as other coordinating support from the Privy Council Office. It is recommended that once this proposal is reviewed by Treasury Board officials that it be shared with the PCO to determine if the Clerk supports the creation of the committee and would assist in assigning deputy ministers to serve on it.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B2D6C8-29E4-40A9-A70A-E83561259948}" type="slidenum">
              <a:rPr lang="en-CA" smtClean="0"/>
              <a:t>8</a:t>
            </a:fld>
            <a:endParaRPr lang="en-CA"/>
          </a:p>
        </p:txBody>
      </p:sp>
      <p:sp>
        <p:nvSpPr>
          <p:cNvPr id="5" name="Header Placeholder 4">
            <a:extLst>
              <a:ext uri="{FF2B5EF4-FFF2-40B4-BE49-F238E27FC236}">
                <a16:creationId xmlns:a16="http://schemas.microsoft.com/office/drawing/2014/main" id="{3199DCD8-43BF-7878-C187-BC5796BF7F23}"/>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300877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dirty="0"/>
              <a:t>George</a:t>
            </a:r>
          </a:p>
          <a:p>
            <a:pPr>
              <a:defRPr/>
            </a:pPr>
            <a:endParaRPr lang="en-US" dirty="0"/>
          </a:p>
          <a:p>
            <a:pPr>
              <a:defRPr/>
            </a:pPr>
            <a:r>
              <a:rPr lang="en-US"/>
              <a:t>The next proposal </a:t>
            </a:r>
            <a:r>
              <a:rPr lang="en-US" dirty="0"/>
              <a:t>that </a:t>
            </a:r>
            <a:r>
              <a:rPr lang="en-US"/>
              <a:t>I’m going </a:t>
            </a:r>
            <a:r>
              <a:rPr lang="en-US" dirty="0"/>
              <a:t>to </a:t>
            </a:r>
            <a:r>
              <a:rPr lang="en-US"/>
              <a:t>speak </a:t>
            </a:r>
            <a:r>
              <a:rPr lang="en-US" dirty="0"/>
              <a:t>to </a:t>
            </a:r>
            <a:r>
              <a:rPr lang="en-US"/>
              <a:t>you about </a:t>
            </a:r>
            <a:r>
              <a:rPr lang="en-US" dirty="0"/>
              <a:t>is </a:t>
            </a:r>
            <a:r>
              <a:rPr lang="en-US"/>
              <a:t>aimed specifically at limiting </a:t>
            </a:r>
            <a:r>
              <a:rPr lang="en-US" dirty="0"/>
              <a:t>scope</a:t>
            </a:r>
            <a:r>
              <a:rPr lang="en-US"/>
              <a:t> creep</a:t>
            </a:r>
            <a:r>
              <a:rPr lang="en-US" dirty="0"/>
              <a:t>, </a:t>
            </a:r>
            <a:r>
              <a:rPr lang="en-US"/>
              <a:t>And it </a:t>
            </a:r>
            <a:r>
              <a:rPr lang="en-US" dirty="0"/>
              <a:t>is based on a proven </a:t>
            </a:r>
            <a:r>
              <a:rPr lang="en-US"/>
              <a:t>private sector </a:t>
            </a:r>
            <a:r>
              <a:rPr lang="en-US" dirty="0"/>
              <a:t>model that has </a:t>
            </a:r>
            <a:r>
              <a:rPr lang="en-US"/>
              <a:t>also </a:t>
            </a:r>
            <a:r>
              <a:rPr lang="en-US" dirty="0"/>
              <a:t>been effective in the US, UK, and Australia’s </a:t>
            </a:r>
            <a:r>
              <a:rPr lang="en-US"/>
              <a:t>public service</a:t>
            </a:r>
            <a:r>
              <a:rPr lang="en-US" dirty="0"/>
              <a:t>.</a:t>
            </a:r>
            <a:r>
              <a:rPr lang="en-US"/>
              <a:t> </a:t>
            </a:r>
          </a:p>
          <a:p>
            <a:pPr>
              <a:defRPr/>
            </a:pPr>
            <a:endParaRPr lang="en-US">
              <a:cs typeface="+mn-lt"/>
            </a:endParaRPr>
          </a:p>
          <a:p>
            <a:pPr>
              <a:defRPr/>
            </a:pPr>
            <a:r>
              <a:rPr lang="en-US"/>
              <a:t>It</a:t>
            </a:r>
            <a:r>
              <a:rPr lang="en-US" dirty="0"/>
              <a:t> is </a:t>
            </a:r>
            <a:r>
              <a:rPr lang="en-US"/>
              <a:t>known as </a:t>
            </a:r>
            <a:r>
              <a:rPr lang="en-US" dirty="0"/>
              <a:t>the minimally viable product model or MVP for short, and it’s what our Launch, Learn, and Improve Model aims to replicate within the Canadian Public Service. </a:t>
            </a:r>
            <a:br>
              <a:rPr lang="en-US">
                <a:cs typeface="+mn-lt"/>
              </a:rPr>
            </a:br>
            <a:endParaRPr lang="en-US" dirty="0"/>
          </a:p>
          <a:p>
            <a:pPr>
              <a:defRPr/>
            </a:pPr>
            <a:r>
              <a:rPr lang="en-US" dirty="0"/>
              <a:t>The approach the MVP model takes is quite simple</a:t>
            </a:r>
            <a:r>
              <a:rPr lang="en-US"/>
              <a:t>. Rather </a:t>
            </a:r>
            <a:r>
              <a:rPr lang="en-US" dirty="0"/>
              <a:t>than design a product or service that addresses all the needs of a project from the start and then implement that. —- Instead, we’ll try and take the approach where we design a product or service that tackles only the core essential needs of the project and introduces that into the field as soon as possible.</a:t>
            </a:r>
            <a:r>
              <a:rPr lang="en-US"/>
              <a:t> </a:t>
            </a:r>
          </a:p>
          <a:p>
            <a:pPr>
              <a:defRPr/>
            </a:pPr>
            <a:endParaRPr lang="en-US">
              <a:cs typeface="+mn-lt"/>
            </a:endParaRPr>
          </a:p>
          <a:p>
            <a:pPr>
              <a:defRPr/>
            </a:pPr>
            <a:r>
              <a:rPr lang="en-US" dirty="0"/>
              <a:t>What this does is let the users test it out for us, </a:t>
            </a:r>
          </a:p>
          <a:p>
            <a:pPr>
              <a:defRPr/>
            </a:pPr>
            <a:endParaRPr lang="en-US">
              <a:cs typeface="+mn-lt"/>
            </a:endParaRPr>
          </a:p>
          <a:p>
            <a:pPr>
              <a:defRPr/>
            </a:pPr>
            <a:r>
              <a:rPr lang="en-US"/>
              <a:t>Giving </a:t>
            </a:r>
            <a:r>
              <a:rPr lang="en-US" dirty="0"/>
              <a:t>us the luxury of seeing if it works in the real world, —--- how it works  —and even identifying the areas that are running into issues,</a:t>
            </a:r>
            <a:r>
              <a:rPr lang="en-US"/>
              <a:t> </a:t>
            </a:r>
          </a:p>
          <a:p>
            <a:pPr>
              <a:defRPr/>
            </a:pPr>
            <a:endParaRPr lang="en-US">
              <a:cs typeface="+mn-lt"/>
            </a:endParaRPr>
          </a:p>
          <a:p>
            <a:pPr>
              <a:defRPr/>
            </a:pPr>
            <a:r>
              <a:rPr lang="en-US" dirty="0"/>
              <a:t>all of which we would use to point us in the direction of which features to add, in order to refine the services and improve the project. </a:t>
            </a:r>
            <a:br>
              <a:rPr lang="en-US">
                <a:cs typeface="+mn-lt"/>
              </a:rPr>
            </a:br>
            <a:endParaRPr lang="en-US" dirty="0"/>
          </a:p>
          <a:p>
            <a:pPr>
              <a:defRPr/>
            </a:pPr>
            <a:r>
              <a:rPr lang="en-US" dirty="0"/>
              <a:t>The US was one of the first countries to try this model out in the public sector with the digitalization of their Veterans Affairs service.</a:t>
            </a:r>
            <a:r>
              <a:rPr lang="en-US"/>
              <a:t> </a:t>
            </a:r>
          </a:p>
          <a:p>
            <a:pPr>
              <a:defRPr/>
            </a:pPr>
            <a:endParaRPr lang="en-US">
              <a:cs typeface="+mn-lt"/>
            </a:endParaRPr>
          </a:p>
          <a:p>
            <a:pPr>
              <a:defRPr/>
            </a:pPr>
            <a:r>
              <a:rPr lang="en-US" dirty="0"/>
              <a:t>Instead of the US Digital Service trying to design a platform that delivered all of the services of Veterans Affairs, they just focused on getting a platform out as quickly as possible that delivered the most essential services that the Veterans needed, which were Health Benefits and Disability claims.</a:t>
            </a:r>
            <a:r>
              <a:rPr lang="en-US"/>
              <a:t> </a:t>
            </a:r>
          </a:p>
          <a:p>
            <a:pPr>
              <a:defRPr/>
            </a:pPr>
            <a:endParaRPr lang="en-US">
              <a:cs typeface="+mn-lt"/>
            </a:endParaRPr>
          </a:p>
          <a:p>
            <a:pPr>
              <a:defRPr/>
            </a:pPr>
            <a:r>
              <a:rPr lang="en-US" dirty="0"/>
              <a:t>After they launched that MVP model, they just let the feedback from the veterans using the service guide them to what features they should add next and used the user data to see how well their system managed the stress load that came with all the traffic.</a:t>
            </a:r>
            <a:r>
              <a:rPr lang="en-US"/>
              <a:t> </a:t>
            </a:r>
          </a:p>
          <a:p>
            <a:pPr>
              <a:defRPr/>
            </a:pPr>
            <a:endParaRPr lang="en-US">
              <a:cs typeface="+mn-lt"/>
            </a:endParaRPr>
          </a:p>
          <a:p>
            <a:pPr>
              <a:defRPr/>
            </a:pPr>
            <a:r>
              <a:rPr lang="en-US" dirty="0"/>
              <a:t>They refined the project's needs based on that and repeated the cycle a couple of times, and now they have a fully functional one-stop shop, which 9 million veterans across the </a:t>
            </a:r>
            <a:r>
              <a:rPr lang="en-US"/>
              <a:t>United States </a:t>
            </a:r>
            <a:r>
              <a:rPr lang="en-US" dirty="0"/>
              <a:t>use to access all of their VA services and benefits conveniently online and through their phones. </a:t>
            </a:r>
          </a:p>
          <a:p>
            <a:pPr>
              <a:defRPr/>
            </a:pPr>
            <a:endParaRPr lang="en-US">
              <a:cs typeface="+mn-lt"/>
            </a:endParaRPr>
          </a:p>
          <a:p>
            <a:pPr>
              <a:defRPr/>
            </a:pPr>
            <a:r>
              <a:rPr lang="en-US" dirty="0"/>
              <a:t>Essentially the MVP model made sure that the US stayed within budget and on task for this major IT project, by starting simple and scaling the project in small increments that aligned with the users' feedback and their own goals. </a:t>
            </a:r>
          </a:p>
          <a:p>
            <a:pPr>
              <a:defRPr/>
            </a:pPr>
            <a:endParaRPr lang="en-US">
              <a:cs typeface="+mn-lt"/>
            </a:endParaRPr>
          </a:p>
          <a:p>
            <a:pPr>
              <a:defRPr/>
            </a:pPr>
            <a:r>
              <a:rPr lang="en-US" b="1"/>
              <a:t>Next Slide Please. </a:t>
            </a:r>
            <a:endParaRPr lang="en-US" dirty="0"/>
          </a:p>
          <a:p>
            <a:pPr>
              <a:defRPr/>
            </a:pPr>
            <a:br>
              <a:rPr lang="en-US">
                <a:cs typeface="+mn-lt"/>
              </a:rPr>
            </a:br>
            <a:br>
              <a:rPr lang="en-US">
                <a:cs typeface="+mn-lt"/>
              </a:rPr>
            </a:br>
            <a:endParaRPr lang="en-US" dirty="0"/>
          </a:p>
        </p:txBody>
      </p:sp>
      <p:sp>
        <p:nvSpPr>
          <p:cNvPr id="4" name="Slide Number Placeholder 3"/>
          <p:cNvSpPr>
            <a:spLocks noGrp="1"/>
          </p:cNvSpPr>
          <p:nvPr>
            <p:ph type="sldNum" sz="quarter" idx="5"/>
          </p:nvPr>
        </p:nvSpPr>
        <p:spPr/>
        <p:txBody>
          <a:bodyPr/>
          <a:lstStyle/>
          <a:p>
            <a:fld id="{4CB2D6C8-29E4-40A9-A70A-E83561259948}" type="slidenum">
              <a:rPr lang="en-CA" smtClean="0"/>
              <a:t>9</a:t>
            </a:fld>
            <a:endParaRPr lang="en-CA"/>
          </a:p>
        </p:txBody>
      </p:sp>
      <p:sp>
        <p:nvSpPr>
          <p:cNvPr id="5" name="Header Placeholder 4">
            <a:extLst>
              <a:ext uri="{FF2B5EF4-FFF2-40B4-BE49-F238E27FC236}">
                <a16:creationId xmlns:a16="http://schemas.microsoft.com/office/drawing/2014/main" id="{0D05D92E-82E2-2662-4DC1-8E8978536F20}"/>
              </a:ext>
            </a:extLst>
          </p:cNvPr>
          <p:cNvSpPr>
            <a:spLocks noGrp="1"/>
          </p:cNvSpPr>
          <p:nvPr>
            <p:ph type="hdr" sz="quarter"/>
          </p:nvPr>
        </p:nvSpPr>
        <p:spPr/>
        <p:txBody>
          <a:bodyPr/>
          <a:lstStyle/>
          <a:p>
            <a:endParaRPr lang="en-CA"/>
          </a:p>
        </p:txBody>
      </p:sp>
    </p:spTree>
    <p:extLst>
      <p:ext uri="{BB962C8B-B14F-4D97-AF65-F5344CB8AC3E}">
        <p14:creationId xmlns:p14="http://schemas.microsoft.com/office/powerpoint/2010/main" val="164075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B23AA65-CB48-4293-A3B6-336FA53C51C7}" type="datetime1">
              <a:rPr lang="en-US" smtClean="0"/>
              <a:t>3/31/2024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2459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FEEF8-3AE2-437E-97B2-2D6031D6B5E5}" type="datetime1">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457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6025941-9ABD-482D-B63B-E2223E627EC8}" type="datetime1">
              <a:rPr lang="en-US" smtClean="0"/>
              <a:t>3/31/2024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4180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02208-C74A-4CC1-86B9-ED75511AEC21}" type="datetime1">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693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5B0B5BE-9F63-40EF-BFAC-176DACDB88D9}" type="datetime1">
              <a:rPr lang="en-US" smtClean="0"/>
              <a:t>3/31/2024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8050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77A0B6-7B53-4CAA-B37B-D6B0C675FB38}" type="datetime1">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27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9FC906-9F6B-43E1-89EC-661899D426A9}" type="datetime1">
              <a:rPr lang="en-US" smtClean="0"/>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281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106B455-A3C6-4DBC-9436-371186521E7A}" type="datetime1">
              <a:rPr lang="en-US" smtClean="0"/>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413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0DA35-76A3-4CFB-A841-7C5676B7005F}" type="datetime1">
              <a:rPr lang="en-US" smtClean="0"/>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026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112C60F-7480-486B-B630-A675F4AAA4E1}" type="datetime1">
              <a:rPr lang="en-US" smtClean="0"/>
              <a:t>3/31/2024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4688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DCFB7-8AD2-4A95-92FC-1EB100805936}" type="datetime1">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41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43AE751-0107-4351-BC79-0167AEFAC170}" type="datetime1">
              <a:rPr lang="en-US" smtClean="0"/>
              <a:t>3/31/2024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30EA680-D336-4FF7-8B7A-9848BB0A1C3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656603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30.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18/10/relationships/comments" Target="../comments/modernComment_158_97012551.xml"/><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3.svg"/><Relationship Id="rId5" Type="http://schemas.openxmlformats.org/officeDocument/2006/relationships/image" Target="../media/image30.sv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4.png"/><Relationship Id="rId7"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svg"/><Relationship Id="rId11" Type="http://schemas.microsoft.com/office/2007/relationships/diagramDrawing" Target="../diagrams/drawing4.xml"/><Relationship Id="rId5" Type="http://schemas.openxmlformats.org/officeDocument/2006/relationships/image" Target="../media/image26.png"/><Relationship Id="rId10" Type="http://schemas.openxmlformats.org/officeDocument/2006/relationships/diagramColors" Target="../diagrams/colors4.xml"/><Relationship Id="rId4" Type="http://schemas.openxmlformats.org/officeDocument/2006/relationships/image" Target="../media/image25.svg"/><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01EAB2-AA99-C986-5B66-357EE1369D3E}"/>
              </a:ext>
            </a:extLst>
          </p:cNvPr>
          <p:cNvSpPr/>
          <p:nvPr/>
        </p:nvSpPr>
        <p:spPr>
          <a:xfrm>
            <a:off x="471224" y="763298"/>
            <a:ext cx="3665007" cy="5852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p:cNvSpPr txBox="1">
            <a:spLocks/>
          </p:cNvSpPr>
          <p:nvPr/>
        </p:nvSpPr>
        <p:spPr>
          <a:xfrm>
            <a:off x="471224" y="1284986"/>
            <a:ext cx="3758575" cy="2086851"/>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a:solidFill>
                  <a:schemeClr val="bg1"/>
                </a:solidFill>
              </a:rPr>
              <a:t>Taking Control of federal </a:t>
            </a:r>
            <a:r>
              <a:rPr lang="en-US" sz="3200" b="1" err="1">
                <a:solidFill>
                  <a:schemeClr val="bg1"/>
                </a:solidFill>
              </a:rPr>
              <a:t>iT</a:t>
            </a:r>
            <a:r>
              <a:rPr lang="en-US" sz="3200" b="1">
                <a:solidFill>
                  <a:schemeClr val="bg1"/>
                </a:solidFill>
              </a:rPr>
              <a:t> procurement</a:t>
            </a:r>
          </a:p>
        </p:txBody>
      </p:sp>
      <p:graphicFrame>
        <p:nvGraphicFramePr>
          <p:cNvPr id="6" name="Table 5">
            <a:extLst>
              <a:ext uri="{FF2B5EF4-FFF2-40B4-BE49-F238E27FC236}">
                <a16:creationId xmlns:a16="http://schemas.microsoft.com/office/drawing/2014/main" id="{13F720C3-634F-7FD6-0EB6-C059738DDCEF}"/>
              </a:ext>
            </a:extLst>
          </p:cNvPr>
          <p:cNvGraphicFramePr>
            <a:graphicFrameLocks noGrp="1"/>
          </p:cNvGraphicFramePr>
          <p:nvPr>
            <p:extLst>
              <p:ext uri="{D42A27DB-BD31-4B8C-83A1-F6EECF244321}">
                <p14:modId xmlns:p14="http://schemas.microsoft.com/office/powerpoint/2010/main" val="570633885"/>
              </p:ext>
            </p:extLst>
          </p:nvPr>
        </p:nvGraphicFramePr>
        <p:xfrm>
          <a:off x="2103680" y="3594154"/>
          <a:ext cx="2994395" cy="3200724"/>
        </p:xfrm>
        <a:graphic>
          <a:graphicData uri="http://schemas.openxmlformats.org/drawingml/2006/table">
            <a:tbl>
              <a:tblPr firstRow="1" bandRow="1">
                <a:tableStyleId>{5C22544A-7EE6-4342-B048-85BDC9FD1C3A}</a:tableStyleId>
              </a:tblPr>
              <a:tblGrid>
                <a:gridCol w="2994395">
                  <a:extLst>
                    <a:ext uri="{9D8B030D-6E8A-4147-A177-3AD203B41FA5}">
                      <a16:colId xmlns:a16="http://schemas.microsoft.com/office/drawing/2014/main" val="249815390"/>
                    </a:ext>
                  </a:extLst>
                </a:gridCol>
              </a:tblGrid>
              <a:tr h="617301">
                <a:tc>
                  <a:txBody>
                    <a:bodyPr/>
                    <a:lstStyle/>
                    <a:p>
                      <a:pPr algn="l"/>
                      <a:r>
                        <a:rPr lang="en-CA" sz="1400" b="0" dirty="0">
                          <a:solidFill>
                            <a:schemeClr val="bg2"/>
                          </a:solidFill>
                          <a:latin typeface="+mn-lt"/>
                        </a:rPr>
                        <a:t>Sarah </a:t>
                      </a:r>
                      <a:r>
                        <a:rPr lang="en-CA" sz="1400" b="0" dirty="0" err="1">
                          <a:solidFill>
                            <a:schemeClr val="bg2"/>
                          </a:solidFill>
                          <a:latin typeface="+mn-lt"/>
                        </a:rPr>
                        <a:t>Homsi</a:t>
                      </a:r>
                      <a:endParaRPr lang="en-CA" sz="1400" b="0" dirty="0">
                        <a:solidFill>
                          <a:schemeClr val="bg2"/>
                        </a:solidFill>
                        <a:latin typeface="+mn-lt"/>
                      </a:endParaRPr>
                    </a:p>
                    <a:p>
                      <a:pPr algn="l"/>
                      <a:endParaRPr lang="en-CA" sz="1400" b="0" dirty="0">
                        <a:solidFill>
                          <a:schemeClr val="bg2"/>
                        </a:solidFill>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454374"/>
                  </a:ext>
                </a:extLst>
              </a:tr>
              <a:tr h="617301">
                <a:tc>
                  <a:txBody>
                    <a:bodyPr/>
                    <a:lstStyle/>
                    <a:p>
                      <a:pPr marL="0" marR="0" lvl="0" indent="0" algn="l">
                        <a:lnSpc>
                          <a:spcPct val="100000"/>
                        </a:lnSpc>
                        <a:spcBef>
                          <a:spcPts val="0"/>
                        </a:spcBef>
                        <a:spcAft>
                          <a:spcPts val="0"/>
                        </a:spcAft>
                        <a:buNone/>
                      </a:pPr>
                      <a:r>
                        <a:rPr lang="en-CA" sz="1400" b="0" i="0" u="none" strike="noStrike" noProof="0" dirty="0">
                          <a:solidFill>
                            <a:schemeClr val="bg2"/>
                          </a:solidFill>
                          <a:latin typeface="Gill Sans MT"/>
                        </a:rPr>
                        <a:t>George Melika-Abusefien </a:t>
                      </a:r>
                      <a:endParaRPr lang="en-US" dirty="0"/>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7390073"/>
                  </a:ext>
                </a:extLst>
              </a:tr>
              <a:tr h="617301">
                <a:tc>
                  <a:txBody>
                    <a:bodyPr/>
                    <a:lstStyle/>
                    <a:p>
                      <a:pPr marL="0" marR="0" lvl="0" indent="0" algn="l" rtl="0" eaLnBrk="1" fontAlgn="auto" latinLnBrk="0" hangingPunct="1">
                        <a:lnSpc>
                          <a:spcPct val="100000"/>
                        </a:lnSpc>
                        <a:spcBef>
                          <a:spcPts val="0"/>
                        </a:spcBef>
                        <a:spcAft>
                          <a:spcPts val="0"/>
                        </a:spcAft>
                        <a:buClrTx/>
                        <a:buSzTx/>
                        <a:buFontTx/>
                        <a:buNone/>
                      </a:pPr>
                      <a:endParaRPr lang="en-CA" sz="1400" b="0" dirty="0">
                        <a:solidFill>
                          <a:schemeClr val="bg2"/>
                        </a:solidFill>
                        <a:latin typeface="+mn-lt"/>
                      </a:endParaRPr>
                    </a:p>
                    <a:p>
                      <a:pPr lvl="0" algn="l">
                        <a:buNone/>
                      </a:pPr>
                      <a:r>
                        <a:rPr lang="en-CA" sz="1400" b="0" i="0" u="none" strike="noStrike" noProof="0" dirty="0">
                          <a:solidFill>
                            <a:schemeClr val="bg2"/>
                          </a:solidFill>
                          <a:latin typeface="Gill Sans MT"/>
                        </a:rPr>
                        <a:t>Thomas </a:t>
                      </a:r>
                      <a:r>
                        <a:rPr lang="en-CA" sz="1400" b="0" i="0" u="none" strike="noStrike" noProof="0" dirty="0" err="1">
                          <a:solidFill>
                            <a:schemeClr val="bg2"/>
                          </a:solidFill>
                          <a:latin typeface="Gill Sans MT"/>
                        </a:rPr>
                        <a:t>Goyer</a:t>
                      </a:r>
                      <a:r>
                        <a:rPr lang="en-CA" sz="1400" b="0" i="0" u="none" strike="noStrike" noProof="0" dirty="0">
                          <a:solidFill>
                            <a:schemeClr val="bg2"/>
                          </a:solidFill>
                          <a:latin typeface="Gill Sans MT"/>
                        </a:rPr>
                        <a:t> </a:t>
                      </a:r>
                      <a:endParaRPr lang="en-CA"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9960649"/>
                  </a:ext>
                </a:extLst>
              </a:tr>
              <a:tr h="617301">
                <a:tc>
                  <a:txBody>
                    <a:bodyPr/>
                    <a:lstStyle/>
                    <a:p>
                      <a:pPr marL="0" marR="0" lvl="0" indent="0" algn="l" rtl="0" eaLnBrk="1" fontAlgn="auto" latinLnBrk="0" hangingPunct="1">
                        <a:lnSpc>
                          <a:spcPct val="100000"/>
                        </a:lnSpc>
                        <a:spcBef>
                          <a:spcPts val="0"/>
                        </a:spcBef>
                        <a:spcAft>
                          <a:spcPts val="0"/>
                        </a:spcAft>
                        <a:buClrTx/>
                        <a:buSzTx/>
                        <a:buFontTx/>
                        <a:buNone/>
                      </a:pPr>
                      <a:endParaRPr lang="en-CA" sz="1400" b="0" dirty="0">
                        <a:solidFill>
                          <a:schemeClr val="bg2"/>
                        </a:solidFill>
                        <a:latin typeface="+mn-lt"/>
                      </a:endParaRPr>
                    </a:p>
                    <a:p>
                      <a:pPr marL="0" marR="0" lvl="0" indent="0" algn="l">
                        <a:lnSpc>
                          <a:spcPct val="100000"/>
                        </a:lnSpc>
                        <a:spcBef>
                          <a:spcPts val="0"/>
                        </a:spcBef>
                        <a:spcAft>
                          <a:spcPts val="0"/>
                        </a:spcAft>
                        <a:buNone/>
                      </a:pPr>
                      <a:r>
                        <a:rPr lang="en-CA" sz="1400" b="0" i="0" u="none" strike="noStrike" noProof="0" dirty="0" err="1">
                          <a:solidFill>
                            <a:schemeClr val="bg2"/>
                          </a:solidFill>
                          <a:latin typeface="Gill Sans MT"/>
                        </a:rPr>
                        <a:t>Kokul</a:t>
                      </a:r>
                      <a:r>
                        <a:rPr lang="en-CA" sz="1400" b="0" i="0" u="none" strike="noStrike" noProof="0" dirty="0">
                          <a:solidFill>
                            <a:schemeClr val="bg2"/>
                          </a:solidFill>
                          <a:latin typeface="Gill Sans MT"/>
                        </a:rPr>
                        <a:t> </a:t>
                      </a:r>
                      <a:r>
                        <a:rPr lang="en-CA" sz="1400" b="0" i="0" u="none" strike="noStrike" noProof="0" dirty="0" err="1">
                          <a:solidFill>
                            <a:schemeClr val="bg2"/>
                          </a:solidFill>
                          <a:latin typeface="Gill Sans MT"/>
                        </a:rPr>
                        <a:t>Sathiyapalan</a:t>
                      </a:r>
                      <a:endParaRPr lang="en-US" sz="1400" b="0" i="0" u="none" strike="noStrike" noProof="0" dirty="0">
                        <a:solidFill>
                          <a:srgbClr val="212121"/>
                        </a:solidFill>
                        <a:latin typeface="Gill Sans MT"/>
                      </a:endParaRPr>
                    </a:p>
                    <a:p>
                      <a:pPr lvl="0" algn="l">
                        <a:buNone/>
                      </a:pPr>
                      <a:endParaRPr lang="en-CA" sz="1400" b="0" i="0" u="none" strike="noStrike" noProof="0" dirty="0">
                        <a:solidFill>
                          <a:srgbClr val="212121"/>
                        </a:solidFill>
                        <a:latin typeface="Gill Sans M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1033003"/>
                  </a:ext>
                </a:extLst>
              </a:tr>
              <a:tr h="6173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400" b="0" dirty="0">
                          <a:solidFill>
                            <a:schemeClr val="bg2"/>
                          </a:solidFill>
                          <a:latin typeface="+mn-lt"/>
                        </a:rPr>
                        <a:t>Sally Twin</a:t>
                      </a:r>
                    </a:p>
                    <a:p>
                      <a:pPr algn="l"/>
                      <a:endParaRPr lang="en-CA" sz="1400" b="0" dirty="0">
                        <a:solidFill>
                          <a:schemeClr val="bg2"/>
                        </a:solidFill>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5058418"/>
                  </a:ext>
                </a:extLst>
              </a:tr>
            </a:tbl>
          </a:graphicData>
        </a:graphic>
      </p:graphicFrame>
      <p:sp>
        <p:nvSpPr>
          <p:cNvPr id="8" name="TextBox 7">
            <a:extLst>
              <a:ext uri="{FF2B5EF4-FFF2-40B4-BE49-F238E27FC236}">
                <a16:creationId xmlns:a16="http://schemas.microsoft.com/office/drawing/2014/main" id="{5A17A092-ACCE-FD29-49A8-CF62E1A6101D}"/>
              </a:ext>
            </a:extLst>
          </p:cNvPr>
          <p:cNvSpPr txBox="1"/>
          <p:nvPr/>
        </p:nvSpPr>
        <p:spPr>
          <a:xfrm>
            <a:off x="519998" y="4164424"/>
            <a:ext cx="1534908" cy="1077218"/>
          </a:xfrm>
          <a:prstGeom prst="rect">
            <a:avLst/>
          </a:prstGeom>
          <a:noFill/>
        </p:spPr>
        <p:txBody>
          <a:bodyPr wrap="square" rtlCol="0">
            <a:spAutoFit/>
          </a:bodyPr>
          <a:lstStyle/>
          <a:p>
            <a:r>
              <a:rPr lang="en-CA" sz="1600" b="1">
                <a:solidFill>
                  <a:schemeClr val="bg2"/>
                </a:solidFill>
              </a:rPr>
              <a:t>Ministry of Employment and Social Development</a:t>
            </a:r>
          </a:p>
        </p:txBody>
      </p:sp>
      <p:sp>
        <p:nvSpPr>
          <p:cNvPr id="10" name="TextBox 9">
            <a:extLst>
              <a:ext uri="{FF2B5EF4-FFF2-40B4-BE49-F238E27FC236}">
                <a16:creationId xmlns:a16="http://schemas.microsoft.com/office/drawing/2014/main" id="{30D698DB-F693-2861-C956-B15801BD7A4C}"/>
              </a:ext>
            </a:extLst>
          </p:cNvPr>
          <p:cNvSpPr txBox="1"/>
          <p:nvPr/>
        </p:nvSpPr>
        <p:spPr>
          <a:xfrm>
            <a:off x="471224" y="839476"/>
            <a:ext cx="3208814" cy="369332"/>
          </a:xfrm>
          <a:prstGeom prst="rect">
            <a:avLst/>
          </a:prstGeom>
          <a:noFill/>
        </p:spPr>
        <p:txBody>
          <a:bodyPr wrap="square" rtlCol="0">
            <a:spAutoFit/>
          </a:bodyPr>
          <a:lstStyle/>
          <a:p>
            <a:r>
              <a:rPr lang="en-CA" sz="1400">
                <a:solidFill>
                  <a:schemeClr val="bg2"/>
                </a:solidFill>
              </a:rPr>
              <a:t>A Working Group On:</a:t>
            </a:r>
            <a:r>
              <a:rPr lang="en-CA"/>
              <a:t>:</a:t>
            </a:r>
          </a:p>
        </p:txBody>
      </p:sp>
      <p:pic>
        <p:nvPicPr>
          <p:cNvPr id="9" name="Picture 8" descr="Cloud storage graphic">
            <a:extLst>
              <a:ext uri="{FF2B5EF4-FFF2-40B4-BE49-F238E27FC236}">
                <a16:creationId xmlns:a16="http://schemas.microsoft.com/office/drawing/2014/main" id="{7B58021A-2366-D627-74F3-E8D4F6985C39}"/>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78572" y="763298"/>
            <a:ext cx="7442203" cy="5852143"/>
          </a:xfrm>
          <a:prstGeom prst="rect">
            <a:avLst/>
          </a:prstGeom>
        </p:spPr>
      </p:pic>
      <p:sp>
        <p:nvSpPr>
          <p:cNvPr id="7" name="TextBox 6">
            <a:extLst>
              <a:ext uri="{FF2B5EF4-FFF2-40B4-BE49-F238E27FC236}">
                <a16:creationId xmlns:a16="http://schemas.microsoft.com/office/drawing/2014/main" id="{21589952-5A2A-3757-15FE-6C27FE3349C8}"/>
              </a:ext>
            </a:extLst>
          </p:cNvPr>
          <p:cNvSpPr txBox="1"/>
          <p:nvPr/>
        </p:nvSpPr>
        <p:spPr>
          <a:xfrm>
            <a:off x="11388577" y="104059"/>
            <a:ext cx="332198"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255091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032FE-C542-863E-3D32-C2238698F33B}"/>
              </a:ext>
            </a:extLst>
          </p:cNvPr>
          <p:cNvSpPr txBox="1"/>
          <p:nvPr/>
        </p:nvSpPr>
        <p:spPr>
          <a:xfrm>
            <a:off x="467635" y="572175"/>
            <a:ext cx="11289774" cy="591020"/>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solidFill>
                  <a:srgbClr val="000000"/>
                </a:solidFill>
                <a:ea typeface="+mn-lt"/>
                <a:cs typeface="+mn-lt"/>
              </a:rPr>
              <a:t>The Launch, Learn and Improve Model</a:t>
            </a:r>
            <a:endParaRPr lang="en-US"/>
          </a:p>
        </p:txBody>
      </p:sp>
      <p:sp>
        <p:nvSpPr>
          <p:cNvPr id="8" name="Rectangle 7">
            <a:extLst>
              <a:ext uri="{FF2B5EF4-FFF2-40B4-BE49-F238E27FC236}">
                <a16:creationId xmlns:a16="http://schemas.microsoft.com/office/drawing/2014/main" id="{E7AB9A51-1387-F0BC-0FBB-C10DCA25903E}"/>
              </a:ext>
            </a:extLst>
          </p:cNvPr>
          <p:cNvSpPr/>
          <p:nvPr/>
        </p:nvSpPr>
        <p:spPr>
          <a:xfrm>
            <a:off x="7680686" y="1564494"/>
            <a:ext cx="4072026" cy="38244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200">
                <a:cs typeface="Arial"/>
              </a:rPr>
              <a:t>Immediate – 6 months</a:t>
            </a:r>
            <a:endParaRPr lang="en-US" sz="2200"/>
          </a:p>
        </p:txBody>
      </p:sp>
      <p:sp>
        <p:nvSpPr>
          <p:cNvPr id="9" name="Rectangle 8">
            <a:extLst>
              <a:ext uri="{FF2B5EF4-FFF2-40B4-BE49-F238E27FC236}">
                <a16:creationId xmlns:a16="http://schemas.microsoft.com/office/drawing/2014/main" id="{4DE77B63-C863-72D0-F206-3C332300ABB3}"/>
              </a:ext>
            </a:extLst>
          </p:cNvPr>
          <p:cNvSpPr/>
          <p:nvPr/>
        </p:nvSpPr>
        <p:spPr>
          <a:xfrm>
            <a:off x="7684988" y="2405992"/>
            <a:ext cx="4068091" cy="390931"/>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r>
              <a:rPr lang="en-US" sz="2200"/>
              <a:t>Project-Dependent</a:t>
            </a:r>
          </a:p>
        </p:txBody>
      </p:sp>
      <p:sp>
        <p:nvSpPr>
          <p:cNvPr id="19" name="Rectangle 18">
            <a:extLst>
              <a:ext uri="{FF2B5EF4-FFF2-40B4-BE49-F238E27FC236}">
                <a16:creationId xmlns:a16="http://schemas.microsoft.com/office/drawing/2014/main" id="{72A9FE79-4913-5626-631E-F007AB6C7DA4}"/>
              </a:ext>
            </a:extLst>
          </p:cNvPr>
          <p:cNvSpPr/>
          <p:nvPr/>
        </p:nvSpPr>
        <p:spPr>
          <a:xfrm>
            <a:off x="1203988" y="1419519"/>
            <a:ext cx="5470406" cy="5042037"/>
          </a:xfrm>
          <a:prstGeom prst="rec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457200" indent="-457200">
              <a:buAutoNum type="arabicPeriod"/>
            </a:pPr>
            <a:r>
              <a:rPr lang="en-US" sz="2400">
                <a:solidFill>
                  <a:schemeClr val="tx1"/>
                </a:solidFill>
                <a:cs typeface="Arial"/>
              </a:rPr>
              <a:t>Identify subset of IT projects that are high-risk, large scale and complex to pilot MVP model through project management office</a:t>
            </a:r>
            <a:endParaRPr lang="en-US" sz="2400">
              <a:solidFill>
                <a:schemeClr val="tx1"/>
              </a:solidFill>
            </a:endParaRPr>
          </a:p>
          <a:p>
            <a:pPr marL="342900" indent="-342900">
              <a:buAutoNum type="arabicPeriod"/>
            </a:pPr>
            <a:endParaRPr lang="en-US" sz="2400">
              <a:solidFill>
                <a:schemeClr val="tx1"/>
              </a:solidFill>
              <a:cs typeface="Arial"/>
            </a:endParaRPr>
          </a:p>
          <a:p>
            <a:pPr marL="342900" indent="-342900">
              <a:buAutoNum type="arabicPeriod"/>
            </a:pPr>
            <a:r>
              <a:rPr lang="en-US" sz="2400">
                <a:solidFill>
                  <a:schemeClr val="tx1"/>
                </a:solidFill>
                <a:cs typeface="Arial"/>
              </a:rPr>
              <a:t>Define the </a:t>
            </a:r>
            <a:r>
              <a:rPr lang="en-US" sz="2400">
                <a:solidFill>
                  <a:srgbClr val="000000"/>
                </a:solidFill>
                <a:latin typeface="Gill Sans MT"/>
                <a:cs typeface="Times New Roman"/>
              </a:rPr>
              <a:t>critical functionalities needed to meet the project's primary objectives </a:t>
            </a:r>
            <a:endParaRPr lang="en-US" sz="2400">
              <a:solidFill>
                <a:srgbClr val="000000"/>
              </a:solidFill>
              <a:cs typeface="Times New Roman"/>
            </a:endParaRPr>
          </a:p>
          <a:p>
            <a:pPr marL="342900" indent="-342900">
              <a:buAutoNum type="arabicPeriod"/>
            </a:pPr>
            <a:endParaRPr lang="en-US" sz="2400">
              <a:solidFill>
                <a:srgbClr val="000000"/>
              </a:solidFill>
              <a:cs typeface="Times New Roman"/>
            </a:endParaRPr>
          </a:p>
          <a:p>
            <a:pPr marL="342900" indent="-342900">
              <a:buAutoNum type="arabicPeriod"/>
            </a:pPr>
            <a:r>
              <a:rPr lang="en-US" sz="2400">
                <a:solidFill>
                  <a:srgbClr val="000000"/>
                </a:solidFill>
                <a:cs typeface="Times New Roman"/>
              </a:rPr>
              <a:t>Produce &amp; launch an initial MVP that addresses projects core needs</a:t>
            </a:r>
          </a:p>
          <a:p>
            <a:pPr marL="342900" indent="-342900">
              <a:buAutoNum type="arabicPeriod"/>
            </a:pPr>
            <a:endParaRPr lang="en-US" sz="2400">
              <a:solidFill>
                <a:srgbClr val="000000"/>
              </a:solidFill>
              <a:cs typeface="Times New Roman"/>
            </a:endParaRPr>
          </a:p>
          <a:p>
            <a:pPr marL="342900" indent="-342900">
              <a:buAutoNum type="arabicPeriod"/>
            </a:pPr>
            <a:r>
              <a:rPr lang="en-US" sz="2400">
                <a:solidFill>
                  <a:srgbClr val="000000"/>
                </a:solidFill>
                <a:cs typeface="Times New Roman"/>
              </a:rPr>
              <a:t>Refine MVP based on user-feedback</a:t>
            </a:r>
          </a:p>
          <a:p>
            <a:pPr marL="342900" indent="-342900">
              <a:buAutoNum type="arabicPeriod"/>
            </a:pPr>
            <a:endParaRPr lang="en-US" sz="2400">
              <a:solidFill>
                <a:srgbClr val="000000"/>
              </a:solidFill>
              <a:cs typeface="Times New Roman"/>
            </a:endParaRPr>
          </a:p>
          <a:p>
            <a:pPr marL="342900" indent="-342900">
              <a:buAutoNum type="arabicPeriod"/>
            </a:pPr>
            <a:endParaRPr lang="en-US" sz="2400">
              <a:solidFill>
                <a:srgbClr val="000000"/>
              </a:solidFill>
              <a:cs typeface="Times New Roman"/>
            </a:endParaRPr>
          </a:p>
          <a:p>
            <a:pPr marL="342900" indent="-342900">
              <a:buAutoNum type="arabicPeriod"/>
            </a:pPr>
            <a:endParaRPr lang="en-US" sz="2400">
              <a:solidFill>
                <a:srgbClr val="000000"/>
              </a:solidFill>
              <a:cs typeface="Times New Roman"/>
            </a:endParaRPr>
          </a:p>
        </p:txBody>
      </p:sp>
      <p:pic>
        <p:nvPicPr>
          <p:cNvPr id="18" name="Graphic 17" descr="Clock with solid fill">
            <a:extLst>
              <a:ext uri="{FF2B5EF4-FFF2-40B4-BE49-F238E27FC236}">
                <a16:creationId xmlns:a16="http://schemas.microsoft.com/office/drawing/2014/main" id="{8362FA1B-8F83-53FC-672C-88C257025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8108" y="1471524"/>
            <a:ext cx="609107" cy="577739"/>
          </a:xfrm>
          <a:prstGeom prst="rect">
            <a:avLst/>
          </a:prstGeom>
        </p:spPr>
      </p:pic>
      <p:pic>
        <p:nvPicPr>
          <p:cNvPr id="21" name="Graphic 20" descr="Money with solid fill">
            <a:extLst>
              <a:ext uri="{FF2B5EF4-FFF2-40B4-BE49-F238E27FC236}">
                <a16:creationId xmlns:a16="http://schemas.microsoft.com/office/drawing/2014/main" id="{FBEF8D6A-3F9A-8529-818C-8E3B26CD3E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8910" y="2361809"/>
            <a:ext cx="535871" cy="500249"/>
          </a:xfrm>
          <a:prstGeom prst="rect">
            <a:avLst/>
          </a:prstGeom>
        </p:spPr>
      </p:pic>
      <p:pic>
        <p:nvPicPr>
          <p:cNvPr id="23" name="Graphic 22" descr="Workflow with solid fill">
            <a:extLst>
              <a:ext uri="{FF2B5EF4-FFF2-40B4-BE49-F238E27FC236}">
                <a16:creationId xmlns:a16="http://schemas.microsoft.com/office/drawing/2014/main" id="{E20C2EE0-A787-4236-8136-6851C5573F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671" y="1366874"/>
            <a:ext cx="672116" cy="697237"/>
          </a:xfrm>
          <a:prstGeom prst="rect">
            <a:avLst/>
          </a:prstGeom>
        </p:spPr>
      </p:pic>
      <p:sp>
        <p:nvSpPr>
          <p:cNvPr id="10" name="TextBox 9">
            <a:extLst>
              <a:ext uri="{FF2B5EF4-FFF2-40B4-BE49-F238E27FC236}">
                <a16:creationId xmlns:a16="http://schemas.microsoft.com/office/drawing/2014/main" id="{FB416363-C2E9-9056-9B03-DC373E5A8322}"/>
              </a:ext>
            </a:extLst>
          </p:cNvPr>
          <p:cNvSpPr txBox="1"/>
          <p:nvPr/>
        </p:nvSpPr>
        <p:spPr>
          <a:xfrm>
            <a:off x="11388577" y="158401"/>
            <a:ext cx="374474" cy="276999"/>
          </a:xfrm>
          <a:prstGeom prst="rect">
            <a:avLst/>
          </a:prstGeom>
          <a:noFill/>
        </p:spPr>
        <p:txBody>
          <a:bodyPr wrap="square" lIns="91440" tIns="45720" rIns="91440" bIns="45720" rtlCol="0" anchor="t">
            <a:spAutoFit/>
          </a:bodyPr>
          <a:lstStyle/>
          <a:p>
            <a:r>
              <a:rPr lang="en-US" sz="1200"/>
              <a:t>10</a:t>
            </a:r>
          </a:p>
        </p:txBody>
      </p:sp>
      <p:pic>
        <p:nvPicPr>
          <p:cNvPr id="7" name="Graphic 6" descr="Badge 1 outline">
            <a:extLst>
              <a:ext uri="{FF2B5EF4-FFF2-40B4-BE49-F238E27FC236}">
                <a16:creationId xmlns:a16="http://schemas.microsoft.com/office/drawing/2014/main" id="{E645D994-7918-F3E5-A479-25FEC3BEB7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01773" y="583740"/>
            <a:ext cx="587828" cy="579454"/>
          </a:xfrm>
          <a:prstGeom prst="rect">
            <a:avLst/>
          </a:prstGeom>
        </p:spPr>
      </p:pic>
      <p:sp>
        <p:nvSpPr>
          <p:cNvPr id="4" name="Rectangle 3">
            <a:extLst>
              <a:ext uri="{FF2B5EF4-FFF2-40B4-BE49-F238E27FC236}">
                <a16:creationId xmlns:a16="http://schemas.microsoft.com/office/drawing/2014/main" id="{2D91760A-A164-8B35-4378-73956385E645}"/>
              </a:ext>
            </a:extLst>
          </p:cNvPr>
          <p:cNvSpPr/>
          <p:nvPr/>
        </p:nvSpPr>
        <p:spPr>
          <a:xfrm>
            <a:off x="6973670" y="3475125"/>
            <a:ext cx="4783723" cy="2979647"/>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buFont typeface="Arial"/>
              <a:buChar char="•"/>
            </a:pPr>
            <a:r>
              <a:rPr lang="en-US" sz="2400">
                <a:solidFill>
                  <a:srgbClr val="212121"/>
                </a:solidFill>
                <a:ea typeface="+mn-lt"/>
                <a:cs typeface="+mn-lt"/>
              </a:rPr>
              <a:t>Addresses:</a:t>
            </a:r>
            <a:r>
              <a:rPr lang="en-US" sz="2400" b="1">
                <a:solidFill>
                  <a:srgbClr val="212121"/>
                </a:solidFill>
                <a:ea typeface="+mn-lt"/>
                <a:cs typeface="+mn-lt"/>
              </a:rPr>
              <a:t> Change of Scope</a:t>
            </a:r>
            <a:r>
              <a:rPr lang="en-US" sz="2400">
                <a:solidFill>
                  <a:srgbClr val="212121"/>
                </a:solidFill>
                <a:ea typeface="+mn-lt"/>
                <a:cs typeface="+mn-lt"/>
              </a:rPr>
              <a:t> </a:t>
            </a:r>
            <a:endParaRPr lang="en-US" sz="2400"/>
          </a:p>
          <a:p>
            <a:pPr marL="342900" indent="-342900">
              <a:buFont typeface="Arial"/>
              <a:buChar char="•"/>
            </a:pPr>
            <a:r>
              <a:rPr lang="en-US" sz="2400">
                <a:solidFill>
                  <a:srgbClr val="212121"/>
                </a:solidFill>
                <a:ea typeface="+mn-lt"/>
                <a:cs typeface="+mn-lt"/>
              </a:rPr>
              <a:t>Limits Financial Risk </a:t>
            </a:r>
          </a:p>
          <a:p>
            <a:pPr marL="342900" indent="-342900">
              <a:buFont typeface="Arial"/>
              <a:buChar char="•"/>
            </a:pPr>
            <a:r>
              <a:rPr lang="en-US" sz="2400">
                <a:solidFill>
                  <a:srgbClr val="212121"/>
                </a:solidFill>
                <a:ea typeface="+mn-lt"/>
                <a:cs typeface="+mn-lt"/>
              </a:rPr>
              <a:t>Flexible and Adaptable </a:t>
            </a:r>
            <a:endParaRPr lang="en-US" sz="2400"/>
          </a:p>
          <a:p>
            <a:pPr marL="342900" indent="-342900">
              <a:buFont typeface="Arial"/>
              <a:buChar char="•"/>
            </a:pPr>
            <a:r>
              <a:rPr lang="en-US" sz="2400"/>
              <a:t>Precedence in Private Sectors and Other Governments</a:t>
            </a:r>
          </a:p>
          <a:p>
            <a:pPr marL="285750" indent="-285750">
              <a:buFont typeface="Arial"/>
              <a:buChar char="•"/>
            </a:pPr>
            <a:endParaRPr lang="en-US" sz="2400"/>
          </a:p>
          <a:p>
            <a:pPr>
              <a:buFont typeface="Arial"/>
              <a:buChar char="•"/>
            </a:pPr>
            <a:endParaRPr lang="en-US" sz="2400">
              <a:solidFill>
                <a:srgbClr val="212121"/>
              </a:solidFill>
              <a:latin typeface="Gill Sans MT"/>
              <a:ea typeface="Arial"/>
              <a:cs typeface="Arial"/>
            </a:endParaRPr>
          </a:p>
          <a:p>
            <a:pPr marL="285750" indent="-285750">
              <a:buFont typeface="Arial"/>
              <a:buChar char="•"/>
            </a:pPr>
            <a:endParaRPr lang="en-US" sz="2400">
              <a:solidFill>
                <a:srgbClr val="212121"/>
              </a:solidFill>
              <a:latin typeface="Gill Sans MT"/>
              <a:ea typeface="Arial"/>
              <a:cs typeface="Arial"/>
            </a:endParaRPr>
          </a:p>
          <a:p>
            <a:pPr marL="285750" indent="-285750">
              <a:buFont typeface="Arial"/>
              <a:buChar char="•"/>
            </a:pPr>
            <a:endParaRPr lang="en-US" sz="2400">
              <a:solidFill>
                <a:srgbClr val="212121"/>
              </a:solidFill>
              <a:latin typeface="Gill Sans MT"/>
              <a:ea typeface="Arial"/>
              <a:cs typeface="Arial"/>
            </a:endParaRPr>
          </a:p>
        </p:txBody>
      </p:sp>
      <p:sp>
        <p:nvSpPr>
          <p:cNvPr id="6" name="TextBox 12">
            <a:extLst>
              <a:ext uri="{FF2B5EF4-FFF2-40B4-BE49-F238E27FC236}">
                <a16:creationId xmlns:a16="http://schemas.microsoft.com/office/drawing/2014/main" id="{A91D6CF8-B05A-C625-66BA-E41A68EE1F41}"/>
              </a:ext>
            </a:extLst>
          </p:cNvPr>
          <p:cNvSpPr txBox="1"/>
          <p:nvPr/>
        </p:nvSpPr>
        <p:spPr>
          <a:xfrm>
            <a:off x="8250564" y="3076292"/>
            <a:ext cx="2225817" cy="400110"/>
          </a:xfrm>
          <a:prstGeom prst="rect">
            <a:avLst/>
          </a:prstGeom>
          <a:solidFill>
            <a:schemeClr val="bg1"/>
          </a:solidFill>
          <a:ln>
            <a:solidFill>
              <a:schemeClr val="accent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CA" sz="2000" b="1">
                <a:solidFill>
                  <a:schemeClr val="accent1"/>
                </a:solidFill>
              </a:rPr>
              <a:t>Benefits</a:t>
            </a:r>
            <a:endParaRPr lang="en-US"/>
          </a:p>
        </p:txBody>
      </p:sp>
    </p:spTree>
    <p:extLst>
      <p:ext uri="{BB962C8B-B14F-4D97-AF65-F5344CB8AC3E}">
        <p14:creationId xmlns:p14="http://schemas.microsoft.com/office/powerpoint/2010/main" val="348231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032FE-C542-863E-3D32-C2238698F33B}"/>
              </a:ext>
            </a:extLst>
          </p:cNvPr>
          <p:cNvSpPr txBox="1"/>
          <p:nvPr/>
        </p:nvSpPr>
        <p:spPr>
          <a:xfrm>
            <a:off x="447351" y="716554"/>
            <a:ext cx="11315700"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solidFill>
                  <a:srgbClr val="000000"/>
                </a:solidFill>
                <a:latin typeface="Gill Sans MT"/>
                <a:cs typeface="Times New Roman"/>
              </a:rPr>
              <a:t> Public Service Digital Competency</a:t>
            </a:r>
            <a:endParaRPr lang="en-CA" sz="3200" b="1">
              <a:solidFill>
                <a:srgbClr val="000000"/>
              </a:solidFill>
              <a:cs typeface="Times New Roman"/>
            </a:endParaRPr>
          </a:p>
        </p:txBody>
      </p:sp>
      <p:sp>
        <p:nvSpPr>
          <p:cNvPr id="3" name="Freeform: Shape 2">
            <a:extLst>
              <a:ext uri="{FF2B5EF4-FFF2-40B4-BE49-F238E27FC236}">
                <a16:creationId xmlns:a16="http://schemas.microsoft.com/office/drawing/2014/main" id="{8E89BFBA-59AD-50AE-125A-96072215A2EC}"/>
              </a:ext>
            </a:extLst>
          </p:cNvPr>
          <p:cNvSpPr/>
          <p:nvPr/>
        </p:nvSpPr>
        <p:spPr>
          <a:xfrm>
            <a:off x="447351" y="1720336"/>
            <a:ext cx="11318021" cy="1515761"/>
          </a:xfrm>
          <a:custGeom>
            <a:avLst/>
            <a:gdLst>
              <a:gd name="connsiteX0" fmla="*/ 0 w 6593521"/>
              <a:gd name="connsiteY0" fmla="*/ 0 h 2578743"/>
              <a:gd name="connsiteX1" fmla="*/ 6593521 w 6593521"/>
              <a:gd name="connsiteY1" fmla="*/ 0 h 2578743"/>
              <a:gd name="connsiteX2" fmla="*/ 6593521 w 6593521"/>
              <a:gd name="connsiteY2" fmla="*/ 2578743 h 2578743"/>
              <a:gd name="connsiteX3" fmla="*/ 0 w 6593521"/>
              <a:gd name="connsiteY3" fmla="*/ 2578743 h 2578743"/>
              <a:gd name="connsiteX4" fmla="*/ 0 w 6593521"/>
              <a:gd name="connsiteY4" fmla="*/ 0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3521" h="2578743">
                <a:moveTo>
                  <a:pt x="0" y="0"/>
                </a:moveTo>
                <a:lnTo>
                  <a:pt x="6593521" y="0"/>
                </a:lnTo>
                <a:lnTo>
                  <a:pt x="6593521" y="2578743"/>
                </a:lnTo>
                <a:lnTo>
                  <a:pt x="0" y="2578743"/>
                </a:lnTo>
                <a:lnTo>
                  <a:pt x="0" y="0"/>
                </a:lnTo>
                <a:close/>
              </a:path>
            </a:pathLst>
          </a:custGeom>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algn="ctr" rtl="0"/>
            <a:endParaRPr lang="en-US" sz="2000">
              <a:solidFill>
                <a:schemeClr val="bg1"/>
              </a:solidFill>
              <a:latin typeface="Gill Sans MT"/>
              <a:ea typeface="Segoe UI"/>
              <a:cs typeface="Segoe UI"/>
            </a:endParaRPr>
          </a:p>
          <a:p>
            <a:pPr algn="ctr"/>
            <a:r>
              <a:rPr lang="en-US" sz="2400">
                <a:solidFill>
                  <a:schemeClr val="bg1"/>
                </a:solidFill>
                <a:latin typeface="Gill Sans MT"/>
                <a:ea typeface="Segoe UI"/>
                <a:cs typeface="Segoe UI"/>
              </a:rPr>
              <a:t>Public servants engaged in designing and managing IT projects required to take </a:t>
            </a:r>
            <a:endParaRPr lang="en-US">
              <a:solidFill>
                <a:schemeClr val="bg1"/>
              </a:solidFill>
              <a:latin typeface="Gill Sans MT"/>
              <a:ea typeface="Segoe UI"/>
              <a:cs typeface="Segoe UI"/>
            </a:endParaRPr>
          </a:p>
          <a:p>
            <a:pPr algn="ctr"/>
            <a:r>
              <a:rPr lang="en-US" sz="2400">
                <a:solidFill>
                  <a:schemeClr val="bg1"/>
                </a:solidFill>
                <a:latin typeface="Gill Sans MT"/>
                <a:ea typeface="Segoe UI"/>
                <a:cs typeface="Segoe UI"/>
              </a:rPr>
              <a:t>Service and Design Methods Series courses on Canada School of </a:t>
            </a:r>
            <a:endParaRPr lang="en-US">
              <a:solidFill>
                <a:schemeClr val="bg1"/>
              </a:solidFill>
              <a:latin typeface="Gill Sans MT"/>
              <a:ea typeface="Segoe UI"/>
              <a:cs typeface="Segoe UI"/>
            </a:endParaRPr>
          </a:p>
          <a:p>
            <a:pPr algn="ctr"/>
            <a:r>
              <a:rPr lang="en-US" sz="2400">
                <a:solidFill>
                  <a:schemeClr val="bg1"/>
                </a:solidFill>
                <a:latin typeface="Gill Sans MT"/>
                <a:ea typeface="Segoe UI"/>
                <a:cs typeface="Segoe UI"/>
              </a:rPr>
              <a:t>Public Service's (CSPS) Digital Academy.</a:t>
            </a:r>
            <a:endParaRPr lang="en-US">
              <a:solidFill>
                <a:schemeClr val="bg1"/>
              </a:solidFill>
            </a:endParaRPr>
          </a:p>
          <a:p>
            <a:r>
              <a:rPr lang="en-US" sz="2000">
                <a:solidFill>
                  <a:schemeClr val="bg1"/>
                </a:solidFill>
                <a:latin typeface="Gill Sans MT"/>
                <a:ea typeface="Segoe UI"/>
                <a:cs typeface="Segoe UI"/>
              </a:rPr>
              <a:t>​</a:t>
            </a:r>
            <a:endParaRPr lang="en-US" sz="2000">
              <a:solidFill>
                <a:schemeClr val="bg1"/>
              </a:solidFill>
            </a:endParaRPr>
          </a:p>
        </p:txBody>
      </p:sp>
      <p:sp>
        <p:nvSpPr>
          <p:cNvPr id="5" name="TextBox 4">
            <a:extLst>
              <a:ext uri="{FF2B5EF4-FFF2-40B4-BE49-F238E27FC236}">
                <a16:creationId xmlns:a16="http://schemas.microsoft.com/office/drawing/2014/main" id="{BAA849AF-5912-4750-A1F1-8497A4799B9C}"/>
              </a:ext>
            </a:extLst>
          </p:cNvPr>
          <p:cNvSpPr txBox="1"/>
          <p:nvPr/>
        </p:nvSpPr>
        <p:spPr>
          <a:xfrm>
            <a:off x="4396488" y="1491827"/>
            <a:ext cx="3417426" cy="400110"/>
          </a:xfrm>
          <a:prstGeom prst="rect">
            <a:avLst/>
          </a:prstGeom>
          <a:solidFill>
            <a:schemeClr val="bg1"/>
          </a:solidFill>
          <a:ln>
            <a:solidFill>
              <a:schemeClr val="accent1"/>
            </a:solidFill>
          </a:ln>
        </p:spPr>
        <p:txBody>
          <a:bodyPr wrap="square" lIns="91440" tIns="45720" rIns="91440" bIns="45720" rtlCol="0" anchor="t">
            <a:spAutoFit/>
          </a:bodyPr>
          <a:lstStyle/>
          <a:p>
            <a:pPr algn="ctr"/>
            <a:r>
              <a:rPr lang="en-CA" sz="2000" b="1">
                <a:solidFill>
                  <a:schemeClr val="accent1"/>
                </a:solidFill>
              </a:rPr>
              <a:t>PLAN:</a:t>
            </a:r>
          </a:p>
        </p:txBody>
      </p:sp>
      <p:sp>
        <p:nvSpPr>
          <p:cNvPr id="8" name="Rectangle 7">
            <a:extLst>
              <a:ext uri="{FF2B5EF4-FFF2-40B4-BE49-F238E27FC236}">
                <a16:creationId xmlns:a16="http://schemas.microsoft.com/office/drawing/2014/main" id="{E7AB9A51-1387-F0BC-0FBB-C10DCA25903E}"/>
              </a:ext>
            </a:extLst>
          </p:cNvPr>
          <p:cNvSpPr/>
          <p:nvPr/>
        </p:nvSpPr>
        <p:spPr>
          <a:xfrm>
            <a:off x="1368893" y="3752946"/>
            <a:ext cx="4417648" cy="489203"/>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000">
                <a:cs typeface="Arial"/>
              </a:rPr>
              <a:t>6 - 8 months</a:t>
            </a:r>
            <a:endParaRPr lang="en-US" sz="2000"/>
          </a:p>
        </p:txBody>
      </p:sp>
      <p:sp>
        <p:nvSpPr>
          <p:cNvPr id="11" name="Rectangle 10">
            <a:extLst>
              <a:ext uri="{FF2B5EF4-FFF2-40B4-BE49-F238E27FC236}">
                <a16:creationId xmlns:a16="http://schemas.microsoft.com/office/drawing/2014/main" id="{2D91760A-A164-8B35-4378-73956385E645}"/>
              </a:ext>
            </a:extLst>
          </p:cNvPr>
          <p:cNvSpPr/>
          <p:nvPr/>
        </p:nvSpPr>
        <p:spPr>
          <a:xfrm>
            <a:off x="5982905" y="3755596"/>
            <a:ext cx="5780146" cy="278260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Arial"/>
              <a:buChar char="•"/>
            </a:pPr>
            <a:r>
              <a:rPr lang="en-US" sz="1900">
                <a:solidFill>
                  <a:srgbClr val="212121"/>
                </a:solidFill>
                <a:latin typeface="Gill Sans MT"/>
                <a:ea typeface="Arial"/>
                <a:cs typeface="Arial"/>
              </a:rPr>
              <a:t>Addresses: </a:t>
            </a:r>
            <a:r>
              <a:rPr lang="en-US" sz="1900" b="1">
                <a:solidFill>
                  <a:srgbClr val="212121"/>
                </a:solidFill>
                <a:latin typeface="Gill Sans MT"/>
                <a:ea typeface="Arial"/>
                <a:cs typeface="Arial"/>
              </a:rPr>
              <a:t>Lack Of Internal Expertise</a:t>
            </a:r>
            <a:endParaRPr lang="en-US" sz="1900"/>
          </a:p>
          <a:p>
            <a:pPr marL="285750" indent="-285750">
              <a:buFont typeface="Arial"/>
              <a:buChar char="•"/>
            </a:pPr>
            <a:r>
              <a:rPr lang="en-US" sz="1900">
                <a:solidFill>
                  <a:srgbClr val="212121"/>
                </a:solidFill>
                <a:latin typeface="Gill Sans MT"/>
                <a:ea typeface="Arial"/>
                <a:cs typeface="Arial"/>
              </a:rPr>
              <a:t>Utilizes Existing Resources </a:t>
            </a:r>
            <a:endParaRPr lang="en-US" sz="1900">
              <a:cs typeface="Arial"/>
            </a:endParaRPr>
          </a:p>
          <a:p>
            <a:pPr marL="285750" indent="-285750">
              <a:buFont typeface="Arial"/>
              <a:buChar char="•"/>
            </a:pPr>
            <a:endParaRPr lang="en-US" sz="1900">
              <a:solidFill>
                <a:srgbClr val="212121"/>
              </a:solidFill>
              <a:latin typeface="Gill Sans MT"/>
              <a:ea typeface="Arial"/>
              <a:cs typeface="Arial"/>
            </a:endParaRPr>
          </a:p>
          <a:p>
            <a:pPr marL="285750" indent="-285750">
              <a:buFont typeface="Arial"/>
              <a:buChar char="•"/>
            </a:pPr>
            <a:endParaRPr lang="en-US" sz="1900">
              <a:solidFill>
                <a:srgbClr val="212121"/>
              </a:solidFill>
              <a:latin typeface="Gill Sans MT"/>
              <a:ea typeface="Arial"/>
              <a:cs typeface="Arial"/>
            </a:endParaRPr>
          </a:p>
          <a:p>
            <a:pPr marL="285750" indent="-285750">
              <a:buFont typeface="Arial"/>
              <a:buChar char="•"/>
            </a:pPr>
            <a:endParaRPr lang="en-US" sz="1900">
              <a:solidFill>
                <a:srgbClr val="212121"/>
              </a:solidFill>
              <a:latin typeface="Gill Sans MT"/>
              <a:ea typeface="Arial"/>
              <a:cs typeface="Arial"/>
            </a:endParaRPr>
          </a:p>
          <a:p>
            <a:pPr marL="285750" indent="-285750">
              <a:buFont typeface="Arial"/>
              <a:buChar char="•"/>
            </a:pPr>
            <a:endParaRPr lang="en-US" sz="1900">
              <a:solidFill>
                <a:srgbClr val="212121"/>
              </a:solidFill>
              <a:latin typeface="Gill Sans MT"/>
              <a:ea typeface="Arial"/>
              <a:cs typeface="Arial"/>
            </a:endParaRPr>
          </a:p>
          <a:p>
            <a:pPr marL="285750" indent="-285750">
              <a:buFont typeface="Arial"/>
              <a:buChar char="•"/>
            </a:pPr>
            <a:endParaRPr lang="en-US" sz="1900">
              <a:solidFill>
                <a:srgbClr val="212121"/>
              </a:solidFill>
              <a:latin typeface="Gill Sans MT"/>
              <a:ea typeface="Arial"/>
              <a:cs typeface="Arial"/>
            </a:endParaRPr>
          </a:p>
          <a:p>
            <a:pPr marL="285750" indent="-285750">
              <a:buFont typeface="Arial"/>
              <a:buChar char="•"/>
            </a:pPr>
            <a:endParaRPr lang="en-US" sz="1900">
              <a:solidFill>
                <a:srgbClr val="212121"/>
              </a:solidFill>
              <a:latin typeface="Gill Sans MT"/>
              <a:ea typeface="Arial"/>
              <a:cs typeface="Arial"/>
              <a:sym typeface="Wingdings" panose="05000000000000000000" pitchFamily="2" charset="2"/>
            </a:endParaRPr>
          </a:p>
          <a:p>
            <a:pPr marL="285750" indent="-285750">
              <a:buFont typeface="Arial"/>
              <a:buChar char="•"/>
            </a:pPr>
            <a:r>
              <a:rPr lang="en-US" sz="1900">
                <a:solidFill>
                  <a:srgbClr val="212121"/>
                </a:solidFill>
                <a:latin typeface="Gill Sans MT"/>
                <a:ea typeface="Arial"/>
                <a:cs typeface="Arial"/>
                <a:sym typeface="Wingdings" panose="05000000000000000000" pitchFamily="2" charset="2"/>
              </a:rPr>
              <a:t>Initial Immediate Impact </a:t>
            </a:r>
            <a:r>
              <a:rPr lang="en-US" sz="1900">
                <a:solidFill>
                  <a:srgbClr val="212121"/>
                </a:solidFill>
                <a:latin typeface="Gill Sans MT"/>
                <a:ea typeface="Arial"/>
                <a:cs typeface="Arial"/>
                <a:sym typeface="Wingdings"/>
              </a:rPr>
              <a:t></a:t>
            </a:r>
            <a:r>
              <a:rPr lang="en-US" sz="1900">
                <a:solidFill>
                  <a:srgbClr val="212121"/>
                </a:solidFill>
                <a:latin typeface="Gill Sans MT"/>
                <a:ea typeface="Arial"/>
                <a:cs typeface="Arial"/>
                <a:sym typeface="Wingdings" panose="05000000000000000000" pitchFamily="2" charset="2"/>
              </a:rPr>
              <a:t> Long-Term Benefit</a:t>
            </a:r>
            <a:endParaRPr lang="en-US" sz="1900">
              <a:solidFill>
                <a:srgbClr val="212121"/>
              </a:solidFill>
              <a:latin typeface="Gill Sans MT"/>
              <a:ea typeface="Arial"/>
              <a:cs typeface="Arial"/>
            </a:endParaRPr>
          </a:p>
        </p:txBody>
      </p:sp>
      <p:sp>
        <p:nvSpPr>
          <p:cNvPr id="12" name="TextBox 12">
            <a:extLst>
              <a:ext uri="{FF2B5EF4-FFF2-40B4-BE49-F238E27FC236}">
                <a16:creationId xmlns:a16="http://schemas.microsoft.com/office/drawing/2014/main" id="{A91D6CF8-B05A-C625-66BA-E41A68EE1F41}"/>
              </a:ext>
            </a:extLst>
          </p:cNvPr>
          <p:cNvSpPr txBox="1"/>
          <p:nvPr/>
        </p:nvSpPr>
        <p:spPr>
          <a:xfrm>
            <a:off x="7169160" y="3356010"/>
            <a:ext cx="3417426" cy="400110"/>
          </a:xfrm>
          <a:prstGeom prst="rect">
            <a:avLst/>
          </a:prstGeom>
          <a:solidFill>
            <a:schemeClr val="bg1"/>
          </a:solidFill>
          <a:ln>
            <a:solidFill>
              <a:schemeClr val="accent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CA" sz="2000" b="1">
                <a:solidFill>
                  <a:schemeClr val="accent1"/>
                </a:solidFill>
              </a:rPr>
              <a:t>Benefits</a:t>
            </a:r>
            <a:endParaRPr lang="en-US"/>
          </a:p>
        </p:txBody>
      </p:sp>
      <p:sp>
        <p:nvSpPr>
          <p:cNvPr id="19" name="Rectangle 18">
            <a:extLst>
              <a:ext uri="{FF2B5EF4-FFF2-40B4-BE49-F238E27FC236}">
                <a16:creationId xmlns:a16="http://schemas.microsoft.com/office/drawing/2014/main" id="{72A9FE79-4913-5626-631E-F007AB6C7DA4}"/>
              </a:ext>
            </a:extLst>
          </p:cNvPr>
          <p:cNvSpPr/>
          <p:nvPr/>
        </p:nvSpPr>
        <p:spPr>
          <a:xfrm>
            <a:off x="1367101" y="4508197"/>
            <a:ext cx="4417999" cy="2001962"/>
          </a:xfrm>
          <a:prstGeom prst="rec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457200" indent="-457200">
              <a:buAutoNum type="arabicPeriod"/>
            </a:pPr>
            <a:r>
              <a:rPr lang="en-US" sz="2200">
                <a:solidFill>
                  <a:schemeClr val="tx1"/>
                </a:solidFill>
                <a:ea typeface="+mn-lt"/>
                <a:cs typeface="+mn-lt"/>
              </a:rPr>
              <a:t>Update TB Mandatory Training Inventory to include courses </a:t>
            </a:r>
          </a:p>
          <a:p>
            <a:pPr marL="457200" indent="-457200">
              <a:buAutoNum type="arabicPeriod"/>
            </a:pPr>
            <a:r>
              <a:rPr lang="en-US" sz="2200">
                <a:solidFill>
                  <a:schemeClr val="tx1"/>
                </a:solidFill>
                <a:cs typeface="Arial"/>
              </a:rPr>
              <a:t>Public servants involved in IT projects to complete series of courses</a:t>
            </a:r>
          </a:p>
        </p:txBody>
      </p:sp>
      <p:pic>
        <p:nvPicPr>
          <p:cNvPr id="149" name="Graphic 148" descr="Clock with solid fill">
            <a:extLst>
              <a:ext uri="{FF2B5EF4-FFF2-40B4-BE49-F238E27FC236}">
                <a16:creationId xmlns:a16="http://schemas.microsoft.com/office/drawing/2014/main" id="{EEB26CDC-9C3B-B822-F79A-8A2B653FA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471" y="3674778"/>
            <a:ext cx="671566" cy="646444"/>
          </a:xfrm>
          <a:prstGeom prst="rect">
            <a:avLst/>
          </a:prstGeom>
        </p:spPr>
      </p:pic>
      <p:pic>
        <p:nvPicPr>
          <p:cNvPr id="153" name="Graphic 152" descr="Workflow with solid fill">
            <a:extLst>
              <a:ext uri="{FF2B5EF4-FFF2-40B4-BE49-F238E27FC236}">
                <a16:creationId xmlns:a16="http://schemas.microsoft.com/office/drawing/2014/main" id="{9DC5B88F-8992-DD31-FB8D-4B10936600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224" y="4511880"/>
            <a:ext cx="772049" cy="797170"/>
          </a:xfrm>
          <a:prstGeom prst="rect">
            <a:avLst/>
          </a:prstGeom>
        </p:spPr>
      </p:pic>
      <p:pic>
        <p:nvPicPr>
          <p:cNvPr id="6" name="Graphic 5" descr="Badge outline">
            <a:extLst>
              <a:ext uri="{FF2B5EF4-FFF2-40B4-BE49-F238E27FC236}">
                <a16:creationId xmlns:a16="http://schemas.microsoft.com/office/drawing/2014/main" id="{5B63E128-1EC7-33F0-C458-04A764C578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37343" y="716355"/>
            <a:ext cx="571081" cy="579455"/>
          </a:xfrm>
          <a:prstGeom prst="rect">
            <a:avLst/>
          </a:prstGeom>
        </p:spPr>
      </p:pic>
      <p:sp>
        <p:nvSpPr>
          <p:cNvPr id="7" name="TextBox 6">
            <a:extLst>
              <a:ext uri="{FF2B5EF4-FFF2-40B4-BE49-F238E27FC236}">
                <a16:creationId xmlns:a16="http://schemas.microsoft.com/office/drawing/2014/main" id="{765576E7-27D0-2166-5086-7CCD6D546754}"/>
              </a:ext>
            </a:extLst>
          </p:cNvPr>
          <p:cNvSpPr txBox="1"/>
          <p:nvPr/>
        </p:nvSpPr>
        <p:spPr>
          <a:xfrm>
            <a:off x="11388577" y="158401"/>
            <a:ext cx="374474" cy="276999"/>
          </a:xfrm>
          <a:prstGeom prst="rect">
            <a:avLst/>
          </a:prstGeom>
          <a:noFill/>
        </p:spPr>
        <p:txBody>
          <a:bodyPr wrap="square" lIns="91440" tIns="45720" rIns="91440" bIns="45720" rtlCol="0" anchor="t">
            <a:spAutoFit/>
          </a:bodyPr>
          <a:lstStyle/>
          <a:p>
            <a:r>
              <a:rPr lang="en-US" sz="1200"/>
              <a:t>11</a:t>
            </a:r>
          </a:p>
        </p:txBody>
      </p:sp>
      <p:pic>
        <p:nvPicPr>
          <p:cNvPr id="10" name="Picture 9" descr="A screenshot of a service method&#10;&#10;Description automatically generated">
            <a:extLst>
              <a:ext uri="{FF2B5EF4-FFF2-40B4-BE49-F238E27FC236}">
                <a16:creationId xmlns:a16="http://schemas.microsoft.com/office/drawing/2014/main" id="{8EBDDD64-442C-C685-C5EF-1EA293C91386}"/>
              </a:ext>
            </a:extLst>
          </p:cNvPr>
          <p:cNvPicPr>
            <a:picLocks noChangeAspect="1"/>
          </p:cNvPicPr>
          <p:nvPr/>
        </p:nvPicPr>
        <p:blipFill rotWithShape="1">
          <a:blip r:embed="rId9"/>
          <a:srcRect t="5521" r="542" b="41520"/>
          <a:stretch/>
        </p:blipFill>
        <p:spPr>
          <a:xfrm>
            <a:off x="7214580" y="4408783"/>
            <a:ext cx="3328753" cy="1644713"/>
          </a:xfrm>
          <a:prstGeom prst="rect">
            <a:avLst/>
          </a:prstGeom>
        </p:spPr>
      </p:pic>
    </p:spTree>
    <p:extLst>
      <p:ext uri="{BB962C8B-B14F-4D97-AF65-F5344CB8AC3E}">
        <p14:creationId xmlns:p14="http://schemas.microsoft.com/office/powerpoint/2010/main" val="237982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032FE-C542-863E-3D32-C2238698F33B}"/>
              </a:ext>
            </a:extLst>
          </p:cNvPr>
          <p:cNvSpPr txBox="1"/>
          <p:nvPr/>
        </p:nvSpPr>
        <p:spPr>
          <a:xfrm>
            <a:off x="458896" y="716554"/>
            <a:ext cx="11286837"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solidFill>
                  <a:srgbClr val="000000"/>
                </a:solidFill>
                <a:ea typeface="+mn-lt"/>
                <a:cs typeface="+mn-lt"/>
              </a:rPr>
              <a:t>DM Project-Linked Performance Pay</a:t>
            </a:r>
            <a:endParaRPr lang="en-US"/>
          </a:p>
        </p:txBody>
      </p:sp>
      <p:sp>
        <p:nvSpPr>
          <p:cNvPr id="3" name="Freeform: Shape 2">
            <a:extLst>
              <a:ext uri="{FF2B5EF4-FFF2-40B4-BE49-F238E27FC236}">
                <a16:creationId xmlns:a16="http://schemas.microsoft.com/office/drawing/2014/main" id="{8E89BFBA-59AD-50AE-125A-96072215A2EC}"/>
              </a:ext>
            </a:extLst>
          </p:cNvPr>
          <p:cNvSpPr/>
          <p:nvPr/>
        </p:nvSpPr>
        <p:spPr>
          <a:xfrm>
            <a:off x="461439" y="1699052"/>
            <a:ext cx="11281739" cy="1632389"/>
          </a:xfrm>
          <a:custGeom>
            <a:avLst/>
            <a:gdLst>
              <a:gd name="connsiteX0" fmla="*/ 0 w 6593521"/>
              <a:gd name="connsiteY0" fmla="*/ 0 h 2578743"/>
              <a:gd name="connsiteX1" fmla="*/ 6593521 w 6593521"/>
              <a:gd name="connsiteY1" fmla="*/ 0 h 2578743"/>
              <a:gd name="connsiteX2" fmla="*/ 6593521 w 6593521"/>
              <a:gd name="connsiteY2" fmla="*/ 2578743 h 2578743"/>
              <a:gd name="connsiteX3" fmla="*/ 0 w 6593521"/>
              <a:gd name="connsiteY3" fmla="*/ 2578743 h 2578743"/>
              <a:gd name="connsiteX4" fmla="*/ 0 w 6593521"/>
              <a:gd name="connsiteY4" fmla="*/ 0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3521" h="2578743">
                <a:moveTo>
                  <a:pt x="0" y="0"/>
                </a:moveTo>
                <a:lnTo>
                  <a:pt x="6593521" y="0"/>
                </a:lnTo>
                <a:lnTo>
                  <a:pt x="6593521" y="2578743"/>
                </a:lnTo>
                <a:lnTo>
                  <a:pt x="0" y="2578743"/>
                </a:lnTo>
                <a:lnTo>
                  <a:pt x="0" y="0"/>
                </a:lnTo>
                <a:close/>
              </a:path>
            </a:pathLst>
          </a:custGeom>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algn="ctr"/>
            <a:r>
              <a:rPr lang="en-US" sz="2400"/>
              <a:t>25% of Maximum Performance Pay is directly linked to the success of complex, </a:t>
            </a:r>
            <a:endParaRPr lang="en-US" sz="2800"/>
          </a:p>
          <a:p>
            <a:pPr algn="ctr"/>
            <a:r>
              <a:rPr lang="en-US" sz="2400"/>
              <a:t>high-risk and large-scale IT procurement projects for Deputy Ministers.</a:t>
            </a:r>
            <a:endParaRPr lang="en-US" sz="2800">
              <a:solidFill>
                <a:schemeClr val="bg1"/>
              </a:solidFill>
            </a:endParaRPr>
          </a:p>
        </p:txBody>
      </p:sp>
      <p:sp>
        <p:nvSpPr>
          <p:cNvPr id="5" name="TextBox 4">
            <a:extLst>
              <a:ext uri="{FF2B5EF4-FFF2-40B4-BE49-F238E27FC236}">
                <a16:creationId xmlns:a16="http://schemas.microsoft.com/office/drawing/2014/main" id="{BAA849AF-5912-4750-A1F1-8497A4799B9C}"/>
              </a:ext>
            </a:extLst>
          </p:cNvPr>
          <p:cNvSpPr txBox="1"/>
          <p:nvPr/>
        </p:nvSpPr>
        <p:spPr>
          <a:xfrm>
            <a:off x="4396488" y="1491827"/>
            <a:ext cx="3417426" cy="400110"/>
          </a:xfrm>
          <a:prstGeom prst="rect">
            <a:avLst/>
          </a:prstGeom>
          <a:solidFill>
            <a:schemeClr val="bg1"/>
          </a:solidFill>
          <a:ln>
            <a:solidFill>
              <a:schemeClr val="accent1"/>
            </a:solidFill>
          </a:ln>
        </p:spPr>
        <p:txBody>
          <a:bodyPr wrap="square" lIns="91440" tIns="45720" rIns="91440" bIns="45720" rtlCol="0" anchor="t">
            <a:spAutoFit/>
          </a:bodyPr>
          <a:lstStyle/>
          <a:p>
            <a:pPr algn="ctr"/>
            <a:r>
              <a:rPr lang="en-CA" sz="2000" b="1">
                <a:solidFill>
                  <a:schemeClr val="accent1"/>
                </a:solidFill>
              </a:rPr>
              <a:t>PLAN:</a:t>
            </a:r>
          </a:p>
        </p:txBody>
      </p:sp>
      <p:sp>
        <p:nvSpPr>
          <p:cNvPr id="8" name="Rectangle 7">
            <a:extLst>
              <a:ext uri="{FF2B5EF4-FFF2-40B4-BE49-F238E27FC236}">
                <a16:creationId xmlns:a16="http://schemas.microsoft.com/office/drawing/2014/main" id="{E7AB9A51-1387-F0BC-0FBB-C10DCA25903E}"/>
              </a:ext>
            </a:extLst>
          </p:cNvPr>
          <p:cNvSpPr/>
          <p:nvPr/>
        </p:nvSpPr>
        <p:spPr>
          <a:xfrm>
            <a:off x="1357661" y="4343617"/>
            <a:ext cx="4622394" cy="497485"/>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a:cs typeface="Arial"/>
              </a:rPr>
              <a:t>Immediate – 6 months</a:t>
            </a:r>
            <a:endParaRPr lang="en-US"/>
          </a:p>
        </p:txBody>
      </p:sp>
      <p:sp>
        <p:nvSpPr>
          <p:cNvPr id="9" name="Rectangle 8">
            <a:extLst>
              <a:ext uri="{FF2B5EF4-FFF2-40B4-BE49-F238E27FC236}">
                <a16:creationId xmlns:a16="http://schemas.microsoft.com/office/drawing/2014/main" id="{4DE77B63-C863-72D0-F206-3C332300ABB3}"/>
              </a:ext>
            </a:extLst>
          </p:cNvPr>
          <p:cNvSpPr/>
          <p:nvPr/>
        </p:nvSpPr>
        <p:spPr>
          <a:xfrm>
            <a:off x="1351278" y="3575745"/>
            <a:ext cx="4615334" cy="627748"/>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r>
              <a:rPr lang="en-US"/>
              <a:t>25% of Maximum Performance Award </a:t>
            </a:r>
          </a:p>
          <a:p>
            <a:pPr algn="ctr"/>
            <a:r>
              <a:rPr lang="en-US"/>
              <a:t>($16K - $41K per DM)</a:t>
            </a:r>
          </a:p>
        </p:txBody>
      </p:sp>
      <p:sp>
        <p:nvSpPr>
          <p:cNvPr id="11" name="Rectangle 10">
            <a:extLst>
              <a:ext uri="{FF2B5EF4-FFF2-40B4-BE49-F238E27FC236}">
                <a16:creationId xmlns:a16="http://schemas.microsoft.com/office/drawing/2014/main" id="{2D91760A-A164-8B35-4378-73956385E645}"/>
              </a:ext>
            </a:extLst>
          </p:cNvPr>
          <p:cNvSpPr/>
          <p:nvPr/>
        </p:nvSpPr>
        <p:spPr>
          <a:xfrm>
            <a:off x="6219333" y="3901146"/>
            <a:ext cx="5543718" cy="2640663"/>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Arial"/>
              <a:buChar char="•"/>
            </a:pPr>
            <a:r>
              <a:rPr lang="en-US" sz="2200">
                <a:solidFill>
                  <a:srgbClr val="212121"/>
                </a:solidFill>
                <a:latin typeface="Gill Sans MT"/>
                <a:ea typeface="Arial"/>
                <a:cs typeface="Arial"/>
              </a:rPr>
              <a:t>Addresses: </a:t>
            </a:r>
            <a:r>
              <a:rPr lang="en-US" sz="2200" b="1">
                <a:solidFill>
                  <a:srgbClr val="212121"/>
                </a:solidFill>
                <a:latin typeface="Gill Sans MT"/>
                <a:ea typeface="Arial"/>
                <a:cs typeface="Arial"/>
              </a:rPr>
              <a:t>Inadequate</a:t>
            </a:r>
            <a:r>
              <a:rPr lang="en-US" sz="2200" b="1">
                <a:solidFill>
                  <a:srgbClr val="212121"/>
                </a:solidFill>
                <a:ea typeface="+mn-lt"/>
                <a:cs typeface="+mn-lt"/>
              </a:rPr>
              <a:t> Accountability</a:t>
            </a:r>
            <a:r>
              <a:rPr lang="en-US" sz="2200">
                <a:solidFill>
                  <a:srgbClr val="212121"/>
                </a:solidFill>
                <a:ea typeface="+mn-lt"/>
                <a:cs typeface="+mn-lt"/>
              </a:rPr>
              <a:t> </a:t>
            </a:r>
            <a:endParaRPr lang="en-US">
              <a:solidFill>
                <a:srgbClr val="212121"/>
              </a:solidFill>
              <a:ea typeface="+mn-lt"/>
              <a:cs typeface="+mn-lt"/>
            </a:endParaRPr>
          </a:p>
          <a:p>
            <a:pPr marL="285750" indent="-285750">
              <a:buFont typeface="Arial"/>
              <a:buChar char="•"/>
            </a:pPr>
            <a:r>
              <a:rPr lang="en-US" sz="2200">
                <a:solidFill>
                  <a:srgbClr val="212121"/>
                </a:solidFill>
                <a:ea typeface="+mn-lt"/>
                <a:cs typeface="+mn-lt"/>
              </a:rPr>
              <a:t>Aligns With Government-wide Agenda </a:t>
            </a:r>
            <a:endParaRPr lang="en-US">
              <a:solidFill>
                <a:srgbClr val="212121"/>
              </a:solidFill>
              <a:ea typeface="+mn-lt"/>
              <a:cs typeface="+mn-lt"/>
            </a:endParaRPr>
          </a:p>
          <a:p>
            <a:pPr marL="285750" indent="-285750">
              <a:buFont typeface="Arial"/>
              <a:buChar char="•"/>
            </a:pPr>
            <a:r>
              <a:rPr lang="en-US" sz="2200"/>
              <a:t>Works Within Current Pay Structure:</a:t>
            </a:r>
          </a:p>
        </p:txBody>
      </p:sp>
      <p:sp>
        <p:nvSpPr>
          <p:cNvPr id="12" name="TextBox 12">
            <a:extLst>
              <a:ext uri="{FF2B5EF4-FFF2-40B4-BE49-F238E27FC236}">
                <a16:creationId xmlns:a16="http://schemas.microsoft.com/office/drawing/2014/main" id="{A91D6CF8-B05A-C625-66BA-E41A68EE1F41}"/>
              </a:ext>
            </a:extLst>
          </p:cNvPr>
          <p:cNvSpPr txBox="1"/>
          <p:nvPr/>
        </p:nvSpPr>
        <p:spPr>
          <a:xfrm>
            <a:off x="7281816" y="3495788"/>
            <a:ext cx="3417426" cy="400110"/>
          </a:xfrm>
          <a:prstGeom prst="rect">
            <a:avLst/>
          </a:prstGeom>
          <a:solidFill>
            <a:schemeClr val="bg1"/>
          </a:solidFill>
          <a:ln>
            <a:solidFill>
              <a:schemeClr val="accent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CA" sz="2000" b="1">
                <a:solidFill>
                  <a:schemeClr val="accent1"/>
                </a:solidFill>
              </a:rPr>
              <a:t>Benefits</a:t>
            </a:r>
            <a:endParaRPr lang="en-US"/>
          </a:p>
        </p:txBody>
      </p:sp>
      <p:sp>
        <p:nvSpPr>
          <p:cNvPr id="19" name="Rectangle 18">
            <a:extLst>
              <a:ext uri="{FF2B5EF4-FFF2-40B4-BE49-F238E27FC236}">
                <a16:creationId xmlns:a16="http://schemas.microsoft.com/office/drawing/2014/main" id="{72A9FE79-4913-5626-631E-F007AB6C7DA4}"/>
              </a:ext>
            </a:extLst>
          </p:cNvPr>
          <p:cNvSpPr/>
          <p:nvPr/>
        </p:nvSpPr>
        <p:spPr>
          <a:xfrm>
            <a:off x="1354097" y="4990691"/>
            <a:ext cx="4624517" cy="1547337"/>
          </a:xfrm>
          <a:prstGeom prst="rec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457200" indent="-457200">
              <a:buAutoNum type="arabicPeriod"/>
            </a:pPr>
            <a:r>
              <a:rPr lang="en-US" sz="1900">
                <a:solidFill>
                  <a:schemeClr val="tx1"/>
                </a:solidFill>
                <a:ea typeface="+mn-lt"/>
                <a:cs typeface="+mn-lt"/>
              </a:rPr>
              <a:t>Performance evaluation linked to measurable project performance indicators</a:t>
            </a:r>
          </a:p>
          <a:p>
            <a:pPr marL="457200" indent="-457200">
              <a:buAutoNum type="arabicPeriod"/>
            </a:pPr>
            <a:r>
              <a:rPr lang="en-US" sz="1900">
                <a:solidFill>
                  <a:schemeClr val="tx1"/>
                </a:solidFill>
                <a:ea typeface="+mn-lt"/>
                <a:cs typeface="+mn-lt"/>
              </a:rPr>
              <a:t>Based on annual report card on DMs by Clerk of Privy Council</a:t>
            </a:r>
            <a:endParaRPr lang="en-US" sz="1900">
              <a:solidFill>
                <a:schemeClr val="tx1"/>
              </a:solidFill>
            </a:endParaRPr>
          </a:p>
        </p:txBody>
      </p:sp>
      <p:pic>
        <p:nvPicPr>
          <p:cNvPr id="149" name="Graphic 148" descr="Clock with solid fill">
            <a:extLst>
              <a:ext uri="{FF2B5EF4-FFF2-40B4-BE49-F238E27FC236}">
                <a16:creationId xmlns:a16="http://schemas.microsoft.com/office/drawing/2014/main" id="{EEB26CDC-9C3B-B822-F79A-8A2B653FAE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923" y="4271222"/>
            <a:ext cx="671566" cy="646444"/>
          </a:xfrm>
          <a:prstGeom prst="rect">
            <a:avLst/>
          </a:prstGeom>
        </p:spPr>
      </p:pic>
      <p:pic>
        <p:nvPicPr>
          <p:cNvPr id="150" name="Graphic 149" descr="Money with solid fill">
            <a:extLst>
              <a:ext uri="{FF2B5EF4-FFF2-40B4-BE49-F238E27FC236}">
                <a16:creationId xmlns:a16="http://schemas.microsoft.com/office/drawing/2014/main" id="{86F95D13-77FC-EF41-9317-8C2F799B3E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914" y="3610350"/>
            <a:ext cx="604575" cy="562708"/>
          </a:xfrm>
          <a:prstGeom prst="rect">
            <a:avLst/>
          </a:prstGeom>
        </p:spPr>
      </p:pic>
      <p:pic>
        <p:nvPicPr>
          <p:cNvPr id="153" name="Graphic 152" descr="Workflow with solid fill">
            <a:extLst>
              <a:ext uri="{FF2B5EF4-FFF2-40B4-BE49-F238E27FC236}">
                <a16:creationId xmlns:a16="http://schemas.microsoft.com/office/drawing/2014/main" id="{9DC5B88F-8992-DD31-FB8D-4B10936600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552" y="4994376"/>
            <a:ext cx="772049" cy="797170"/>
          </a:xfrm>
          <a:prstGeom prst="rect">
            <a:avLst/>
          </a:prstGeom>
        </p:spPr>
      </p:pic>
      <p:graphicFrame>
        <p:nvGraphicFramePr>
          <p:cNvPr id="6" name="Table 5">
            <a:extLst>
              <a:ext uri="{FF2B5EF4-FFF2-40B4-BE49-F238E27FC236}">
                <a16:creationId xmlns:a16="http://schemas.microsoft.com/office/drawing/2014/main" id="{7ED1F0EB-64CC-9108-5185-8237A3298FAF}"/>
              </a:ext>
            </a:extLst>
          </p:cNvPr>
          <p:cNvGraphicFramePr>
            <a:graphicFrameLocks noGrp="1"/>
          </p:cNvGraphicFramePr>
          <p:nvPr>
            <p:extLst>
              <p:ext uri="{D42A27DB-BD31-4B8C-83A1-F6EECF244321}">
                <p14:modId xmlns:p14="http://schemas.microsoft.com/office/powerpoint/2010/main" val="3790988992"/>
              </p:ext>
            </p:extLst>
          </p:nvPr>
        </p:nvGraphicFramePr>
        <p:xfrm>
          <a:off x="6353006" y="5148532"/>
          <a:ext cx="5271029" cy="1112518"/>
        </p:xfrm>
        <a:graphic>
          <a:graphicData uri="http://schemas.openxmlformats.org/drawingml/2006/table">
            <a:tbl>
              <a:tblPr firstRow="1" bandRow="1">
                <a:tableStyleId>{5C22544A-7EE6-4342-B048-85BDC9FD1C3A}</a:tableStyleId>
              </a:tblPr>
              <a:tblGrid>
                <a:gridCol w="714962">
                  <a:extLst>
                    <a:ext uri="{9D8B030D-6E8A-4147-A177-3AD203B41FA5}">
                      <a16:colId xmlns:a16="http://schemas.microsoft.com/office/drawing/2014/main" val="702390206"/>
                    </a:ext>
                  </a:extLst>
                </a:gridCol>
                <a:gridCol w="1726575">
                  <a:extLst>
                    <a:ext uri="{9D8B030D-6E8A-4147-A177-3AD203B41FA5}">
                      <a16:colId xmlns:a16="http://schemas.microsoft.com/office/drawing/2014/main" val="2461632585"/>
                    </a:ext>
                  </a:extLst>
                </a:gridCol>
                <a:gridCol w="2829492">
                  <a:extLst>
                    <a:ext uri="{9D8B030D-6E8A-4147-A177-3AD203B41FA5}">
                      <a16:colId xmlns:a16="http://schemas.microsoft.com/office/drawing/2014/main" val="879085448"/>
                    </a:ext>
                  </a:extLst>
                </a:gridCol>
              </a:tblGrid>
              <a:tr h="370839">
                <a:tc>
                  <a:txBody>
                    <a:bodyPr/>
                    <a:lstStyle/>
                    <a:p>
                      <a:r>
                        <a:rPr lang="en-US" sz="1400"/>
                        <a:t>Level</a:t>
                      </a:r>
                    </a:p>
                  </a:txBody>
                  <a:tcPr/>
                </a:tc>
                <a:tc>
                  <a:txBody>
                    <a:bodyPr/>
                    <a:lstStyle/>
                    <a:p>
                      <a:r>
                        <a:rPr lang="en-US" sz="1400"/>
                        <a:t>Salary</a:t>
                      </a:r>
                    </a:p>
                  </a:txBody>
                  <a:tcPr/>
                </a:tc>
                <a:tc>
                  <a:txBody>
                    <a:bodyPr/>
                    <a:lstStyle/>
                    <a:p>
                      <a:r>
                        <a:rPr lang="en-US" sz="1400"/>
                        <a:t>Maximum Performance Award</a:t>
                      </a:r>
                    </a:p>
                  </a:txBody>
                  <a:tcPr/>
                </a:tc>
                <a:extLst>
                  <a:ext uri="{0D108BD9-81ED-4DB2-BD59-A6C34878D82A}">
                    <a16:rowId xmlns:a16="http://schemas.microsoft.com/office/drawing/2014/main" val="134692363"/>
                  </a:ext>
                </a:extLst>
              </a:tr>
              <a:tr h="370840">
                <a:tc>
                  <a:txBody>
                    <a:bodyPr/>
                    <a:lstStyle/>
                    <a:p>
                      <a:pPr lvl="0" algn="ctr">
                        <a:buNone/>
                      </a:pPr>
                      <a:r>
                        <a:rPr lang="en-US" sz="1400"/>
                        <a:t>DM 1</a:t>
                      </a:r>
                      <a:endParaRPr lang="en-US"/>
                    </a:p>
                  </a:txBody>
                  <a:tcPr/>
                </a:tc>
                <a:tc>
                  <a:txBody>
                    <a:bodyPr/>
                    <a:lstStyle/>
                    <a:p>
                      <a:pPr algn="ctr"/>
                      <a:r>
                        <a:rPr lang="en-US" sz="1400"/>
                        <a:t>$243,500 - $286,400</a:t>
                      </a:r>
                    </a:p>
                  </a:txBody>
                  <a:tcPr/>
                </a:tc>
                <a:tc>
                  <a:txBody>
                    <a:bodyPr/>
                    <a:lstStyle/>
                    <a:p>
                      <a:pPr algn="ctr"/>
                      <a:r>
                        <a:rPr lang="en-US" sz="1400"/>
                        <a:t>26%</a:t>
                      </a:r>
                    </a:p>
                  </a:txBody>
                  <a:tcPr/>
                </a:tc>
                <a:extLst>
                  <a:ext uri="{0D108BD9-81ED-4DB2-BD59-A6C34878D82A}">
                    <a16:rowId xmlns:a16="http://schemas.microsoft.com/office/drawing/2014/main" val="3927564435"/>
                  </a:ext>
                </a:extLst>
              </a:tr>
              <a:tr h="370839">
                <a:tc>
                  <a:txBody>
                    <a:bodyPr/>
                    <a:lstStyle/>
                    <a:p>
                      <a:pPr lvl="0" algn="ctr">
                        <a:buNone/>
                      </a:pPr>
                      <a:r>
                        <a:rPr lang="en-US" sz="1400"/>
                        <a:t>DM 4</a:t>
                      </a:r>
                    </a:p>
                  </a:txBody>
                  <a:tcPr/>
                </a:tc>
                <a:tc>
                  <a:txBody>
                    <a:bodyPr/>
                    <a:lstStyle/>
                    <a:p>
                      <a:pPr lvl="0" algn="ctr">
                        <a:buNone/>
                      </a:pPr>
                      <a:r>
                        <a:rPr lang="en-US" sz="1400" b="0" i="0" u="none" strike="noStrike" noProof="0">
                          <a:solidFill>
                            <a:srgbClr val="333333"/>
                          </a:solidFill>
                        </a:rPr>
                        <a:t>$350,500</a:t>
                      </a:r>
                      <a:r>
                        <a:rPr lang="en-US" sz="1400" b="0" i="0" u="none" strike="noStrike" noProof="0">
                          <a:latin typeface="Gill Sans MT"/>
                        </a:rPr>
                        <a:t> - </a:t>
                      </a:r>
                      <a:r>
                        <a:rPr lang="en-US" sz="1400" b="0" i="0" u="none" strike="noStrike" noProof="0">
                          <a:solidFill>
                            <a:srgbClr val="333333"/>
                          </a:solidFill>
                        </a:rPr>
                        <a:t>$412,300</a:t>
                      </a:r>
                      <a:endParaRPr lang="en-US" sz="1400"/>
                    </a:p>
                  </a:txBody>
                  <a:tcPr/>
                </a:tc>
                <a:tc>
                  <a:txBody>
                    <a:bodyPr/>
                    <a:lstStyle/>
                    <a:p>
                      <a:pPr lvl="0" algn="ctr">
                        <a:buNone/>
                      </a:pPr>
                      <a:r>
                        <a:rPr lang="en-US" sz="1400"/>
                        <a:t>39%</a:t>
                      </a:r>
                    </a:p>
                  </a:txBody>
                  <a:tcPr/>
                </a:tc>
                <a:extLst>
                  <a:ext uri="{0D108BD9-81ED-4DB2-BD59-A6C34878D82A}">
                    <a16:rowId xmlns:a16="http://schemas.microsoft.com/office/drawing/2014/main" val="2485843307"/>
                  </a:ext>
                </a:extLst>
              </a:tr>
            </a:tbl>
          </a:graphicData>
        </a:graphic>
      </p:graphicFrame>
      <p:sp>
        <p:nvSpPr>
          <p:cNvPr id="10" name="TextBox 9">
            <a:extLst>
              <a:ext uri="{FF2B5EF4-FFF2-40B4-BE49-F238E27FC236}">
                <a16:creationId xmlns:a16="http://schemas.microsoft.com/office/drawing/2014/main" id="{96A06C7C-719A-0853-7AC7-C6FE0215FEC0}"/>
              </a:ext>
            </a:extLst>
          </p:cNvPr>
          <p:cNvSpPr txBox="1"/>
          <p:nvPr/>
        </p:nvSpPr>
        <p:spPr>
          <a:xfrm>
            <a:off x="11388577" y="155430"/>
            <a:ext cx="469186" cy="276999"/>
          </a:xfrm>
          <a:prstGeom prst="rect">
            <a:avLst/>
          </a:prstGeom>
          <a:noFill/>
        </p:spPr>
        <p:txBody>
          <a:bodyPr wrap="square" lIns="91440" tIns="45720" rIns="91440" bIns="45720" rtlCol="0" anchor="t">
            <a:spAutoFit/>
          </a:bodyPr>
          <a:lstStyle/>
          <a:p>
            <a:r>
              <a:rPr lang="en-US" sz="1200"/>
              <a:t>12</a:t>
            </a:r>
          </a:p>
        </p:txBody>
      </p:sp>
      <p:pic>
        <p:nvPicPr>
          <p:cNvPr id="7" name="Graphic 6" descr="Badge 3 outline">
            <a:extLst>
              <a:ext uri="{FF2B5EF4-FFF2-40B4-BE49-F238E27FC236}">
                <a16:creationId xmlns:a16="http://schemas.microsoft.com/office/drawing/2014/main" id="{A9880B83-EC81-81A4-1135-FCA3E823AD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73284" y="710732"/>
            <a:ext cx="612949" cy="587828"/>
          </a:xfrm>
          <a:prstGeom prst="rect">
            <a:avLst/>
          </a:prstGeom>
        </p:spPr>
      </p:pic>
    </p:spTree>
    <p:extLst>
      <p:ext uri="{BB962C8B-B14F-4D97-AF65-F5344CB8AC3E}">
        <p14:creationId xmlns:p14="http://schemas.microsoft.com/office/powerpoint/2010/main" val="253343470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34980F-5761-9300-EF6E-AA46CD4748B8}"/>
              </a:ext>
            </a:extLst>
          </p:cNvPr>
          <p:cNvSpPr txBox="1"/>
          <p:nvPr/>
        </p:nvSpPr>
        <p:spPr>
          <a:xfrm>
            <a:off x="438150" y="716341"/>
            <a:ext cx="11315700" cy="584775"/>
          </a:xfrm>
          <a:prstGeom prst="rect">
            <a:avLst/>
          </a:prstGeom>
          <a:noFill/>
          <a:ln w="19050" cap="rnd" cmpd="sng">
            <a:solidFill>
              <a:schemeClr val="bg2"/>
            </a:solidFill>
            <a:prstDash val="solid"/>
            <a:miter lim="800000"/>
          </a:ln>
        </p:spPr>
        <p:txBody>
          <a:bodyPr wrap="square" rtlCol="0" anchor="ctr">
            <a:spAutoFit/>
          </a:bodyPr>
          <a:lstStyle/>
          <a:p>
            <a:pPr algn="ctr"/>
            <a:r>
              <a:rPr lang="en-CA" sz="3200" b="1"/>
              <a:t>Recommended Course of Action &amp; Risk Mitigation</a:t>
            </a:r>
          </a:p>
        </p:txBody>
      </p:sp>
      <p:graphicFrame>
        <p:nvGraphicFramePr>
          <p:cNvPr id="8" name="Table 7">
            <a:extLst>
              <a:ext uri="{FF2B5EF4-FFF2-40B4-BE49-F238E27FC236}">
                <a16:creationId xmlns:a16="http://schemas.microsoft.com/office/drawing/2014/main" id="{98D211E6-5FD5-B7E2-67CC-882970CEFFC5}"/>
              </a:ext>
            </a:extLst>
          </p:cNvPr>
          <p:cNvGraphicFramePr>
            <a:graphicFrameLocks noGrp="1"/>
          </p:cNvGraphicFramePr>
          <p:nvPr>
            <p:extLst>
              <p:ext uri="{D42A27DB-BD31-4B8C-83A1-F6EECF244321}">
                <p14:modId xmlns:p14="http://schemas.microsoft.com/office/powerpoint/2010/main" val="2302318105"/>
              </p:ext>
            </p:extLst>
          </p:nvPr>
        </p:nvGraphicFramePr>
        <p:xfrm>
          <a:off x="441789" y="1548604"/>
          <a:ext cx="5408174" cy="4964814"/>
        </p:xfrm>
        <a:graphic>
          <a:graphicData uri="http://schemas.openxmlformats.org/drawingml/2006/table">
            <a:tbl>
              <a:tblPr firstRow="1" bandRow="1">
                <a:tableStyleId>{5C22544A-7EE6-4342-B048-85BDC9FD1C3A}</a:tableStyleId>
              </a:tblPr>
              <a:tblGrid>
                <a:gridCol w="1241288">
                  <a:extLst>
                    <a:ext uri="{9D8B030D-6E8A-4147-A177-3AD203B41FA5}">
                      <a16:colId xmlns:a16="http://schemas.microsoft.com/office/drawing/2014/main" val="426713518"/>
                    </a:ext>
                  </a:extLst>
                </a:gridCol>
                <a:gridCol w="1388962">
                  <a:extLst>
                    <a:ext uri="{9D8B030D-6E8A-4147-A177-3AD203B41FA5}">
                      <a16:colId xmlns:a16="http://schemas.microsoft.com/office/drawing/2014/main" val="1324107598"/>
                    </a:ext>
                  </a:extLst>
                </a:gridCol>
                <a:gridCol w="1388962">
                  <a:extLst>
                    <a:ext uri="{9D8B030D-6E8A-4147-A177-3AD203B41FA5}">
                      <a16:colId xmlns:a16="http://schemas.microsoft.com/office/drawing/2014/main" val="424425367"/>
                    </a:ext>
                  </a:extLst>
                </a:gridCol>
                <a:gridCol w="1388962">
                  <a:extLst>
                    <a:ext uri="{9D8B030D-6E8A-4147-A177-3AD203B41FA5}">
                      <a16:colId xmlns:a16="http://schemas.microsoft.com/office/drawing/2014/main" val="637691487"/>
                    </a:ext>
                  </a:extLst>
                </a:gridCol>
              </a:tblGrid>
              <a:tr h="909604">
                <a:tc>
                  <a:txBody>
                    <a:bodyPr/>
                    <a:lstStyle/>
                    <a:p>
                      <a:pPr lvl="0" algn="ctr">
                        <a:buNone/>
                      </a:pPr>
                      <a:endParaRPr lang="en-US" sz="1500" b="0">
                        <a:solidFill>
                          <a:schemeClr val="bg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002452"/>
                    </a:solidFill>
                  </a:tcPr>
                </a:tc>
                <a:tc>
                  <a:txBody>
                    <a:bodyPr/>
                    <a:lstStyle/>
                    <a:p>
                      <a:pPr lvl="0" algn="ctr">
                        <a:buNone/>
                      </a:pPr>
                      <a:r>
                        <a:rPr lang="en-US" sz="1500" b="0" i="0" u="none" strike="noStrike" noProof="0">
                          <a:solidFill>
                            <a:schemeClr val="bg1"/>
                          </a:solidFill>
                          <a:latin typeface="Gill Sans MT"/>
                        </a:rPr>
                        <a:t>Inadequate Accountability</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002452"/>
                    </a:solidFill>
                  </a:tcPr>
                </a:tc>
                <a:tc>
                  <a:txBody>
                    <a:bodyPr/>
                    <a:lstStyle/>
                    <a:p>
                      <a:pPr lvl="0" algn="ctr">
                        <a:lnSpc>
                          <a:spcPct val="100000"/>
                        </a:lnSpc>
                        <a:spcBef>
                          <a:spcPts val="0"/>
                        </a:spcBef>
                        <a:spcAft>
                          <a:spcPts val="0"/>
                        </a:spcAft>
                        <a:buNone/>
                      </a:pPr>
                      <a:r>
                        <a:rPr lang="en-US" sz="1500" b="0" i="0" u="none" strike="noStrike" noProof="0">
                          <a:solidFill>
                            <a:schemeClr val="bg1"/>
                          </a:solidFill>
                          <a:latin typeface="Gill Sans MT"/>
                        </a:rPr>
                        <a:t>Lack of Internal Expertise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002452"/>
                    </a:solidFill>
                  </a:tcPr>
                </a:tc>
                <a:tc>
                  <a:txBody>
                    <a:bodyPr/>
                    <a:lstStyle/>
                    <a:p>
                      <a:pPr lvl="0" algn="ctr">
                        <a:buNone/>
                      </a:pPr>
                      <a:r>
                        <a:rPr lang="en-US" sz="1500" b="0" i="0" u="none" strike="noStrike" noProof="0">
                          <a:solidFill>
                            <a:schemeClr val="bg1"/>
                          </a:solidFill>
                          <a:latin typeface="Gill Sans MT"/>
                        </a:rPr>
                        <a:t>Change of Scope</a:t>
                      </a:r>
                      <a:endParaRPr lang="en-US" sz="1500">
                        <a:solidFill>
                          <a:schemeClr val="bg1"/>
                        </a:solidFil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002452"/>
                    </a:solidFill>
                  </a:tcPr>
                </a:tc>
                <a:extLst>
                  <a:ext uri="{0D108BD9-81ED-4DB2-BD59-A6C34878D82A}">
                    <a16:rowId xmlns:a16="http://schemas.microsoft.com/office/drawing/2014/main" val="1471224835"/>
                  </a:ext>
                </a:extLst>
              </a:tr>
              <a:tr h="1010848">
                <a:tc>
                  <a:txBody>
                    <a:bodyPr/>
                    <a:lstStyle/>
                    <a:p>
                      <a:pPr lvl="0" algn="ctr">
                        <a:buNone/>
                      </a:pPr>
                      <a:r>
                        <a:rPr lang="en-US" sz="1500" b="0" i="0" u="none" strike="noStrike" noProof="0">
                          <a:solidFill>
                            <a:srgbClr val="212121"/>
                          </a:solidFill>
                          <a:latin typeface="Gill Sans MT"/>
                        </a:rPr>
                        <a:t>Launch, Learn &amp; Improve Model</a:t>
                      </a:r>
                    </a:p>
                  </a:txBody>
                  <a:tcPr anchor="ctr">
                    <a:lnL w="38100" cap="flat" cmpd="sng" algn="ctr">
                      <a:solidFill>
                        <a:schemeClr val="accent2"/>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buNone/>
                      </a:pPr>
                      <a:endParaRPr lang="en-US" sz="150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solidFill>
                  </a:tcPr>
                </a:tc>
                <a:tc>
                  <a:txBody>
                    <a:bodyPr/>
                    <a:lstStyle/>
                    <a:p>
                      <a:pPr lvl="0">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55496603"/>
                  </a:ext>
                </a:extLst>
              </a:tr>
              <a:tr h="1022666">
                <a:tc>
                  <a:txBody>
                    <a:bodyPr/>
                    <a:lstStyle/>
                    <a:p>
                      <a:pPr marL="0" marR="0" lvl="0" indent="0" algn="ctr" rtl="0" eaLnBrk="1" fontAlgn="auto" latinLnBrk="0" hangingPunct="1">
                        <a:lnSpc>
                          <a:spcPct val="100000"/>
                        </a:lnSpc>
                        <a:spcBef>
                          <a:spcPts val="0"/>
                        </a:spcBef>
                        <a:spcAft>
                          <a:spcPts val="0"/>
                        </a:spcAft>
                        <a:buClrTx/>
                        <a:buSzTx/>
                        <a:buFontTx/>
                        <a:buNone/>
                      </a:pPr>
                      <a:r>
                        <a:rPr lang="en-US" sz="1500"/>
                        <a:t>Public Service Digital Competency</a:t>
                      </a:r>
                      <a:endParaRPr lang="en-US" sz="1500" err="1"/>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buNone/>
                      </a:pPr>
                      <a:endParaRPr lang="en-US" sz="150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solidFill>
                  </a:tcPr>
                </a:tc>
                <a:tc>
                  <a:txBody>
                    <a:bodyPr/>
                    <a:lstStyle/>
                    <a:p>
                      <a:pPr lvl="0">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610976972"/>
                  </a:ext>
                </a:extLst>
              </a:tr>
              <a:tr h="1010848">
                <a:tc>
                  <a:txBody>
                    <a:bodyPr/>
                    <a:lstStyle/>
                    <a:p>
                      <a:pPr lvl="0" algn="ctr">
                        <a:buNone/>
                      </a:pPr>
                      <a:r>
                        <a:rPr lang="en-US" sz="1500"/>
                        <a:t>DM Project-Linked Performance Pay</a:t>
                      </a:r>
                    </a:p>
                  </a:txBody>
                  <a:tcPr anchor="ctr">
                    <a:lnL w="38100" cap="flat" cmpd="sng" algn="ctr">
                      <a:solidFill>
                        <a:schemeClr val="accent2"/>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buNone/>
                      </a:pPr>
                      <a:endParaRPr lang="en-US" sz="150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tc>
                  <a:txBody>
                    <a:bodyPr/>
                    <a:lstStyle/>
                    <a:p>
                      <a:pPr lvl="0">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32204035"/>
                  </a:ext>
                </a:extLst>
              </a:tr>
              <a:tr h="1010848">
                <a:tc>
                  <a:txBody>
                    <a:bodyPr/>
                    <a:lstStyle/>
                    <a:p>
                      <a:pPr lvl="0" algn="ctr">
                        <a:buNone/>
                      </a:pPr>
                      <a:r>
                        <a:rPr lang="en-US" sz="1500"/>
                        <a:t>DM Committee on IT Procurement</a:t>
                      </a:r>
                    </a:p>
                  </a:txBody>
                  <a:tcPr anchor="ctr">
                    <a:lnL w="571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buNone/>
                      </a:pPr>
                      <a:endParaRPr lang="en-US" sz="150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tc>
                  <a:txBody>
                    <a:bodyPr/>
                    <a:lstStyle/>
                    <a:p>
                      <a:pPr lvl="0">
                        <a:buNone/>
                      </a:pPr>
                      <a:endParaRPr lang="en-US" sz="1500" b="0" i="0" u="none" strike="noStrike" noProof="0">
                        <a:solidFill>
                          <a:srgbClr val="212121"/>
                        </a:solidFill>
                        <a:latin typeface="Gill Sans MT"/>
                      </a:endParaRPr>
                    </a:p>
                  </a:txBody>
                  <a:tcPr>
                    <a:lnL w="190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18889386"/>
                  </a:ext>
                </a:extLst>
              </a:tr>
            </a:tbl>
          </a:graphicData>
        </a:graphic>
      </p:graphicFrame>
      <p:pic>
        <p:nvPicPr>
          <p:cNvPr id="22" name="Graphic 21" descr="Checkmark with solid fill">
            <a:extLst>
              <a:ext uri="{FF2B5EF4-FFF2-40B4-BE49-F238E27FC236}">
                <a16:creationId xmlns:a16="http://schemas.microsoft.com/office/drawing/2014/main" id="{CB79522D-DFBE-CA58-40B8-364B1D287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4379" y="5589249"/>
            <a:ext cx="723900" cy="723900"/>
          </a:xfrm>
          <a:prstGeom prst="rect">
            <a:avLst/>
          </a:prstGeom>
        </p:spPr>
      </p:pic>
      <p:pic>
        <p:nvPicPr>
          <p:cNvPr id="23" name="Graphic 22" descr="Checkmark with solid fill">
            <a:extLst>
              <a:ext uri="{FF2B5EF4-FFF2-40B4-BE49-F238E27FC236}">
                <a16:creationId xmlns:a16="http://schemas.microsoft.com/office/drawing/2014/main" id="{ABCDF509-013E-186F-AFBF-BD23A10F3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7955" y="5589249"/>
            <a:ext cx="723900" cy="723900"/>
          </a:xfrm>
          <a:prstGeom prst="rect">
            <a:avLst/>
          </a:prstGeom>
        </p:spPr>
      </p:pic>
      <p:pic>
        <p:nvPicPr>
          <p:cNvPr id="24" name="Graphic 23" descr="Checkmark with solid fill">
            <a:extLst>
              <a:ext uri="{FF2B5EF4-FFF2-40B4-BE49-F238E27FC236}">
                <a16:creationId xmlns:a16="http://schemas.microsoft.com/office/drawing/2014/main" id="{5E215B4E-33A9-1248-CC4F-1D09F07C2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5719" y="5589249"/>
            <a:ext cx="723900" cy="723900"/>
          </a:xfrm>
          <a:prstGeom prst="rect">
            <a:avLst/>
          </a:prstGeom>
        </p:spPr>
      </p:pic>
      <p:pic>
        <p:nvPicPr>
          <p:cNvPr id="26" name="Graphic 25" descr="Checkmark with solid fill">
            <a:extLst>
              <a:ext uri="{FF2B5EF4-FFF2-40B4-BE49-F238E27FC236}">
                <a16:creationId xmlns:a16="http://schemas.microsoft.com/office/drawing/2014/main" id="{9F22B9A1-5200-181A-1889-FBA33B30BB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4379" y="4659722"/>
            <a:ext cx="723900" cy="723900"/>
          </a:xfrm>
          <a:prstGeom prst="rect">
            <a:avLst/>
          </a:prstGeom>
        </p:spPr>
      </p:pic>
      <p:pic>
        <p:nvPicPr>
          <p:cNvPr id="27" name="Graphic 26" descr="Checkmark with solid fill">
            <a:extLst>
              <a:ext uri="{FF2B5EF4-FFF2-40B4-BE49-F238E27FC236}">
                <a16:creationId xmlns:a16="http://schemas.microsoft.com/office/drawing/2014/main" id="{50D91024-B84F-FCB7-A537-E194B50375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0735" y="3626111"/>
            <a:ext cx="723900" cy="723900"/>
          </a:xfrm>
          <a:prstGeom prst="rect">
            <a:avLst/>
          </a:prstGeom>
        </p:spPr>
      </p:pic>
      <p:pic>
        <p:nvPicPr>
          <p:cNvPr id="3" name="Graphic 2" descr="Checkmark with solid fill">
            <a:extLst>
              <a:ext uri="{FF2B5EF4-FFF2-40B4-BE49-F238E27FC236}">
                <a16:creationId xmlns:a16="http://schemas.microsoft.com/office/drawing/2014/main" id="{A29A72EB-0CC8-2201-8B02-EC454D231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1797" y="2579651"/>
            <a:ext cx="723900" cy="723900"/>
          </a:xfrm>
          <a:prstGeom prst="rect">
            <a:avLst/>
          </a:prstGeom>
        </p:spPr>
      </p:pic>
      <p:graphicFrame>
        <p:nvGraphicFramePr>
          <p:cNvPr id="7" name="Table 6">
            <a:extLst>
              <a:ext uri="{FF2B5EF4-FFF2-40B4-BE49-F238E27FC236}">
                <a16:creationId xmlns:a16="http://schemas.microsoft.com/office/drawing/2014/main" id="{82226487-6D76-BCBF-BB7E-EC643BDD038E}"/>
              </a:ext>
            </a:extLst>
          </p:cNvPr>
          <p:cNvGraphicFramePr>
            <a:graphicFrameLocks noGrp="1"/>
          </p:cNvGraphicFramePr>
          <p:nvPr>
            <p:extLst>
              <p:ext uri="{D42A27DB-BD31-4B8C-83A1-F6EECF244321}">
                <p14:modId xmlns:p14="http://schemas.microsoft.com/office/powerpoint/2010/main" val="2205155317"/>
              </p:ext>
            </p:extLst>
          </p:nvPr>
        </p:nvGraphicFramePr>
        <p:xfrm>
          <a:off x="5984696" y="1549685"/>
          <a:ext cx="5769866" cy="5069719"/>
        </p:xfrm>
        <a:graphic>
          <a:graphicData uri="http://schemas.openxmlformats.org/drawingml/2006/table">
            <a:tbl>
              <a:tblPr firstRow="1" bandRow="1">
                <a:tableStyleId>{5C22544A-7EE6-4342-B048-85BDC9FD1C3A}</a:tableStyleId>
              </a:tblPr>
              <a:tblGrid>
                <a:gridCol w="2884933">
                  <a:extLst>
                    <a:ext uri="{9D8B030D-6E8A-4147-A177-3AD203B41FA5}">
                      <a16:colId xmlns:a16="http://schemas.microsoft.com/office/drawing/2014/main" val="424425367"/>
                    </a:ext>
                  </a:extLst>
                </a:gridCol>
                <a:gridCol w="2884933">
                  <a:extLst>
                    <a:ext uri="{9D8B030D-6E8A-4147-A177-3AD203B41FA5}">
                      <a16:colId xmlns:a16="http://schemas.microsoft.com/office/drawing/2014/main" val="637691487"/>
                    </a:ext>
                  </a:extLst>
                </a:gridCol>
              </a:tblGrid>
              <a:tr h="875489">
                <a:tc>
                  <a:txBody>
                    <a:bodyPr/>
                    <a:lstStyle/>
                    <a:p>
                      <a:pPr lvl="0" algn="ctr">
                        <a:lnSpc>
                          <a:spcPct val="100000"/>
                        </a:lnSpc>
                        <a:spcBef>
                          <a:spcPts val="0"/>
                        </a:spcBef>
                        <a:spcAft>
                          <a:spcPts val="0"/>
                        </a:spcAft>
                        <a:buNone/>
                      </a:pPr>
                      <a:r>
                        <a:rPr lang="en-US" sz="1500" b="1" i="0" u="none" strike="noStrike" noProof="0">
                          <a:solidFill>
                            <a:schemeClr val="bg1"/>
                          </a:solidFill>
                          <a:latin typeface="Gill Sans MT"/>
                        </a:rPr>
                        <a:t>RISKS</a:t>
                      </a:r>
                      <a:endParaRPr lang="en-US" b="1"/>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452"/>
                    </a:solidFill>
                  </a:tcPr>
                </a:tc>
                <a:tc>
                  <a:txBody>
                    <a:bodyPr/>
                    <a:lstStyle/>
                    <a:p>
                      <a:pPr lvl="0" algn="ctr">
                        <a:buNone/>
                      </a:pPr>
                      <a:r>
                        <a:rPr lang="en-US" sz="1500" b="1" i="0" u="none" strike="noStrike" noProof="0">
                          <a:solidFill>
                            <a:schemeClr val="bg1"/>
                          </a:solidFill>
                          <a:latin typeface="Gill Sans MT"/>
                        </a:rPr>
                        <a:t>MITIGATION</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452"/>
                    </a:solidFill>
                  </a:tcPr>
                </a:tc>
                <a:extLst>
                  <a:ext uri="{0D108BD9-81ED-4DB2-BD59-A6C34878D82A}">
                    <a16:rowId xmlns:a16="http://schemas.microsoft.com/office/drawing/2014/main" val="1471224835"/>
                  </a:ext>
                </a:extLst>
              </a:tr>
              <a:tr h="1027508">
                <a:tc>
                  <a:txBody>
                    <a:bodyPr/>
                    <a:lstStyle/>
                    <a:p>
                      <a:pPr marL="0" marR="0" lvl="0" indent="0" algn="l" rtl="0" eaLnBrk="1" fontAlgn="auto" latinLnBrk="0" hangingPunct="1">
                        <a:lnSpc>
                          <a:spcPct val="100000"/>
                        </a:lnSpc>
                        <a:spcBef>
                          <a:spcPts val="0"/>
                        </a:spcBef>
                        <a:spcAft>
                          <a:spcPts val="0"/>
                        </a:spcAft>
                        <a:buClrTx/>
                        <a:buSzTx/>
                        <a:buFontTx/>
                        <a:buNone/>
                      </a:pPr>
                      <a:r>
                        <a:rPr lang="en-CA" sz="1700" b="0" i="0" u="none" strike="noStrike" noProof="0">
                          <a:solidFill>
                            <a:srgbClr val="212121"/>
                          </a:solidFill>
                          <a:latin typeface="Gill Sans MT"/>
                        </a:rPr>
                        <a:t>Novel practice in Canadian federal government procurement, less user friendly.</a:t>
                      </a:r>
                      <a:endParaRPr lang="en-CA"/>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700" b="0" i="0" u="none" strike="noStrike" noProof="0">
                          <a:solidFill>
                            <a:srgbClr val="212121"/>
                          </a:solidFill>
                          <a:latin typeface="Gill Sans MT"/>
                        </a:rPr>
                        <a:t>Consultations with stakeholder, quick turnaround to implement user feedback.</a:t>
                      </a:r>
                      <a:endParaRPr lang="en-CA"/>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55496603"/>
                  </a:ext>
                </a:extLst>
              </a:tr>
              <a:tr h="1027508">
                <a:tc>
                  <a:txBody>
                    <a:bodyPr/>
                    <a:lstStyle/>
                    <a:p>
                      <a:pPr marL="0" marR="0" lvl="0" indent="0" algn="l" rtl="0" eaLnBrk="1" fontAlgn="auto" latinLnBrk="0" hangingPunct="1">
                        <a:lnSpc>
                          <a:spcPct val="100000"/>
                        </a:lnSpc>
                        <a:spcBef>
                          <a:spcPts val="0"/>
                        </a:spcBef>
                        <a:spcAft>
                          <a:spcPts val="0"/>
                        </a:spcAft>
                        <a:buClrTx/>
                        <a:buSzTx/>
                        <a:buFontTx/>
                        <a:buNone/>
                      </a:pPr>
                      <a:r>
                        <a:rPr lang="en-US" sz="1700"/>
                        <a:t>Potential for poor knowledge retention and skill application </a:t>
                      </a:r>
                    </a:p>
                    <a:p>
                      <a:pPr lvl="0" algn="l">
                        <a:lnSpc>
                          <a:spcPct val="100000"/>
                        </a:lnSpc>
                        <a:spcBef>
                          <a:spcPts val="0"/>
                        </a:spcBef>
                        <a:spcAft>
                          <a:spcPts val="0"/>
                        </a:spcAft>
                        <a:buNone/>
                      </a:pPr>
                      <a:endParaRPr lang="en-US" sz="17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lvl="0">
                        <a:buNone/>
                      </a:pPr>
                      <a:r>
                        <a:rPr lang="en-US" sz="1700"/>
                        <a:t>Annual renewal of training modules required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10976972"/>
                  </a:ext>
                </a:extLst>
              </a:tr>
              <a:tr h="1027508">
                <a:tc>
                  <a:txBody>
                    <a:bodyPr/>
                    <a:lstStyle/>
                    <a:p>
                      <a:pPr lvl="0">
                        <a:buNone/>
                      </a:pPr>
                      <a:r>
                        <a:rPr lang="en-CA" sz="1700" b="0" i="0" u="none" strike="noStrike" noProof="0">
                          <a:solidFill>
                            <a:srgbClr val="212121"/>
                          </a:solidFill>
                          <a:latin typeface="Gill Sans MT"/>
                        </a:rPr>
                        <a:t>Potential under prioritization of other objectives in portfolio.</a:t>
                      </a:r>
                      <a:endParaRPr lang="en-CA"/>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CA" sz="1700" b="0" i="0" u="none" strike="noStrike" noProof="0">
                          <a:solidFill>
                            <a:srgbClr val="212121"/>
                          </a:solidFill>
                          <a:latin typeface="Gill Sans MT"/>
                        </a:rPr>
                        <a:t>Performance pay continues to be impacted by other corporate priorities.</a:t>
                      </a:r>
                      <a:endParaRPr 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204035"/>
                  </a:ext>
                </a:extLst>
              </a:tr>
              <a:tr h="1011454">
                <a:tc>
                  <a:txBody>
                    <a:bodyPr/>
                    <a:lstStyle/>
                    <a:p>
                      <a:pPr lvl="0">
                        <a:buNone/>
                      </a:pPr>
                      <a:r>
                        <a:rPr lang="en-CA" sz="1700" b="0" i="0" u="none" strike="noStrike" noProof="0">
                          <a:solidFill>
                            <a:srgbClr val="212121"/>
                          </a:solidFill>
                        </a:rPr>
                        <a:t>Secondment of key decision-makers</a:t>
                      </a:r>
                      <a:endParaRPr lang="en-US" sz="1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700" b="0" i="0" u="none" strike="noStrike" noProof="0">
                          <a:solidFill>
                            <a:srgbClr val="212121"/>
                          </a:solidFill>
                          <a:latin typeface="Gill Sans MT"/>
                        </a:rPr>
                        <a:t>Additional provided to assist in other priorities within their portfolio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8889386"/>
                  </a:ext>
                </a:extLst>
              </a:tr>
            </a:tbl>
          </a:graphicData>
        </a:graphic>
      </p:graphicFrame>
      <p:sp>
        <p:nvSpPr>
          <p:cNvPr id="10" name="TextBox 9">
            <a:extLst>
              <a:ext uri="{FF2B5EF4-FFF2-40B4-BE49-F238E27FC236}">
                <a16:creationId xmlns:a16="http://schemas.microsoft.com/office/drawing/2014/main" id="{890F31C1-9AA3-DBE8-6C59-4B9167B34633}"/>
              </a:ext>
            </a:extLst>
          </p:cNvPr>
          <p:cNvSpPr txBox="1"/>
          <p:nvPr/>
        </p:nvSpPr>
        <p:spPr>
          <a:xfrm>
            <a:off x="11388577" y="158401"/>
            <a:ext cx="374474" cy="276999"/>
          </a:xfrm>
          <a:prstGeom prst="rect">
            <a:avLst/>
          </a:prstGeom>
          <a:noFill/>
        </p:spPr>
        <p:txBody>
          <a:bodyPr wrap="square" lIns="91440" tIns="45720" rIns="91440" bIns="45720" rtlCol="0" anchor="t">
            <a:spAutoFit/>
          </a:bodyPr>
          <a:lstStyle/>
          <a:p>
            <a:r>
              <a:rPr lang="en-US" sz="1200"/>
              <a:t>13</a:t>
            </a:r>
          </a:p>
        </p:txBody>
      </p:sp>
    </p:spTree>
    <p:extLst>
      <p:ext uri="{BB962C8B-B14F-4D97-AF65-F5344CB8AC3E}">
        <p14:creationId xmlns:p14="http://schemas.microsoft.com/office/powerpoint/2010/main" val="364234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6BD008-1D04-B028-AB7B-6DE5F614C2F0}"/>
              </a:ext>
            </a:extLst>
          </p:cNvPr>
          <p:cNvSpPr txBox="1"/>
          <p:nvPr/>
        </p:nvSpPr>
        <p:spPr>
          <a:xfrm>
            <a:off x="438150" y="654787"/>
            <a:ext cx="11315700" cy="707886"/>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4000" b="1"/>
              <a:t>Communications</a:t>
            </a:r>
            <a:endParaRPr lang="en-US" sz="2400"/>
          </a:p>
        </p:txBody>
      </p:sp>
      <p:sp>
        <p:nvSpPr>
          <p:cNvPr id="6" name="TextBox 5">
            <a:extLst>
              <a:ext uri="{FF2B5EF4-FFF2-40B4-BE49-F238E27FC236}">
                <a16:creationId xmlns:a16="http://schemas.microsoft.com/office/drawing/2014/main" id="{5850F681-F60F-958D-9329-04CD1416E622}"/>
              </a:ext>
            </a:extLst>
          </p:cNvPr>
          <p:cNvSpPr txBox="1"/>
          <p:nvPr/>
        </p:nvSpPr>
        <p:spPr>
          <a:xfrm>
            <a:off x="11388577" y="158401"/>
            <a:ext cx="374474" cy="276999"/>
          </a:xfrm>
          <a:prstGeom prst="rect">
            <a:avLst/>
          </a:prstGeom>
          <a:noFill/>
        </p:spPr>
        <p:txBody>
          <a:bodyPr wrap="square" lIns="91440" tIns="45720" rIns="91440" bIns="45720" rtlCol="0" anchor="t">
            <a:spAutoFit/>
          </a:bodyPr>
          <a:lstStyle/>
          <a:p>
            <a:r>
              <a:rPr lang="en-US" sz="1200"/>
              <a:t>14</a:t>
            </a:r>
          </a:p>
        </p:txBody>
      </p:sp>
      <p:sp>
        <p:nvSpPr>
          <p:cNvPr id="4" name="TextBox 3">
            <a:extLst>
              <a:ext uri="{FF2B5EF4-FFF2-40B4-BE49-F238E27FC236}">
                <a16:creationId xmlns:a16="http://schemas.microsoft.com/office/drawing/2014/main" id="{129D9B23-0BFA-6702-76C2-40DEF663613E}"/>
              </a:ext>
            </a:extLst>
          </p:cNvPr>
          <p:cNvSpPr txBox="1"/>
          <p:nvPr/>
        </p:nvSpPr>
        <p:spPr>
          <a:xfrm>
            <a:off x="456367" y="3352056"/>
            <a:ext cx="11308129" cy="3139321"/>
          </a:xfrm>
          <a:prstGeom prst="rect">
            <a:avLst/>
          </a:prstGeom>
          <a:noFill/>
          <a:ln w="28575">
            <a:solidFill>
              <a:schemeClr val="accent1"/>
            </a:solidFill>
          </a:ln>
        </p:spPr>
        <p:txBody>
          <a:bodyPr wrap="square" lIns="91440" tIns="45720" rIns="91440" bIns="45720" rtlCol="0" anchor="t">
            <a:spAutoFit/>
          </a:bodyPr>
          <a:lstStyle/>
          <a:p>
            <a:pPr algn="ctr"/>
            <a:endParaRPr lang="en-CA" sz="2200"/>
          </a:p>
          <a:p>
            <a:pPr algn="ctr"/>
            <a:r>
              <a:rPr lang="en-CA" sz="2200"/>
              <a:t>The Government will:</a:t>
            </a:r>
            <a:endParaRPr lang="en-CA" sz="2200" b="1"/>
          </a:p>
          <a:p>
            <a:pPr marL="342900" indent="-342900">
              <a:buAutoNum type="arabicPeriod"/>
            </a:pPr>
            <a:r>
              <a:rPr lang="en-CA" sz="2200"/>
              <a:t>Make changes to improve and clarify internal accountabilities, including those of deputy ministers, on high-risk, large, and complex IT procurements.</a:t>
            </a:r>
          </a:p>
          <a:p>
            <a:pPr marL="342900" indent="-342900">
              <a:buAutoNum type="arabicPeriod"/>
            </a:pPr>
            <a:r>
              <a:rPr lang="en-CA" sz="2200"/>
              <a:t>Invest in its IT procurement workforce to further professionalize that workforce and give public servants the knowledge and tools they need to be successful.</a:t>
            </a:r>
          </a:p>
          <a:p>
            <a:pPr marL="342900" indent="-342900">
              <a:buAutoNum type="arabicPeriod"/>
            </a:pPr>
            <a:r>
              <a:rPr lang="en-CA" sz="2200"/>
              <a:t>Experiment with innovative IT system design and procurement approaches that have proven to work in both the private sector and in other public sectors around the world. </a:t>
            </a:r>
          </a:p>
          <a:p>
            <a:endParaRPr lang="en-CA" sz="2200"/>
          </a:p>
        </p:txBody>
      </p:sp>
      <p:sp>
        <p:nvSpPr>
          <p:cNvPr id="2" name="TextBox 1">
            <a:extLst>
              <a:ext uri="{FF2B5EF4-FFF2-40B4-BE49-F238E27FC236}">
                <a16:creationId xmlns:a16="http://schemas.microsoft.com/office/drawing/2014/main" id="{EB35662D-458C-153C-4FB8-7849BD2DF838}"/>
              </a:ext>
            </a:extLst>
          </p:cNvPr>
          <p:cNvSpPr txBox="1"/>
          <p:nvPr/>
        </p:nvSpPr>
        <p:spPr>
          <a:xfrm>
            <a:off x="456367" y="1545193"/>
            <a:ext cx="11308129" cy="1631216"/>
          </a:xfrm>
          <a:prstGeom prst="rect">
            <a:avLst/>
          </a:prstGeom>
          <a:noFill/>
          <a:ln w="28575">
            <a:solidFill>
              <a:schemeClr val="accent1"/>
            </a:solidFill>
          </a:ln>
        </p:spPr>
        <p:txBody>
          <a:bodyPr wrap="square" lIns="91440" tIns="45720" rIns="91440" bIns="45720" rtlCol="0" anchor="t">
            <a:spAutoFit/>
          </a:bodyPr>
          <a:lstStyle/>
          <a:p>
            <a:pPr algn="ctr"/>
            <a:r>
              <a:rPr lang="en-CA" sz="2000" b="1"/>
              <a:t>KEY MESSAGE:</a:t>
            </a:r>
            <a:endParaRPr lang="en-CA" sz="2000"/>
          </a:p>
          <a:p>
            <a:pPr algn="ctr"/>
            <a:r>
              <a:rPr lang="en-CA" sz="2000"/>
              <a:t>The government acknowledges that its current approach to large IT procurement requires reform, emphasized in recent AG reports. The government further recognizes that public confidence in its ability to procure and manage projects has suffered. Public services to Canadians have been compromised by some IT project failures. </a:t>
            </a:r>
          </a:p>
        </p:txBody>
      </p:sp>
    </p:spTree>
    <p:extLst>
      <p:ext uri="{BB962C8B-B14F-4D97-AF65-F5344CB8AC3E}">
        <p14:creationId xmlns:p14="http://schemas.microsoft.com/office/powerpoint/2010/main" val="297259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01EAB2-AA99-C986-5B66-357EE1369D3E}"/>
              </a:ext>
            </a:extLst>
          </p:cNvPr>
          <p:cNvSpPr/>
          <p:nvPr/>
        </p:nvSpPr>
        <p:spPr>
          <a:xfrm>
            <a:off x="453906" y="729134"/>
            <a:ext cx="4891351" cy="6080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p:cNvSpPr txBox="1">
            <a:spLocks/>
          </p:cNvSpPr>
          <p:nvPr/>
        </p:nvSpPr>
        <p:spPr>
          <a:xfrm>
            <a:off x="878187" y="927727"/>
            <a:ext cx="5016228" cy="13473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a:solidFill>
                  <a:schemeClr val="bg1"/>
                </a:solidFill>
              </a:rPr>
              <a:t>Thank  you</a:t>
            </a:r>
          </a:p>
        </p:txBody>
      </p:sp>
      <p:graphicFrame>
        <p:nvGraphicFramePr>
          <p:cNvPr id="6" name="Table 5">
            <a:extLst>
              <a:ext uri="{FF2B5EF4-FFF2-40B4-BE49-F238E27FC236}">
                <a16:creationId xmlns:a16="http://schemas.microsoft.com/office/drawing/2014/main" id="{13F720C3-634F-7FD6-0EB6-C059738DDCEF}"/>
              </a:ext>
            </a:extLst>
          </p:cNvPr>
          <p:cNvGraphicFramePr>
            <a:graphicFrameLocks noGrp="1"/>
          </p:cNvGraphicFramePr>
          <p:nvPr>
            <p:extLst>
              <p:ext uri="{D42A27DB-BD31-4B8C-83A1-F6EECF244321}">
                <p14:modId xmlns:p14="http://schemas.microsoft.com/office/powerpoint/2010/main" val="2636393759"/>
              </p:ext>
            </p:extLst>
          </p:nvPr>
        </p:nvGraphicFramePr>
        <p:xfrm>
          <a:off x="559623" y="3015917"/>
          <a:ext cx="3996346" cy="3505200"/>
        </p:xfrm>
        <a:graphic>
          <a:graphicData uri="http://schemas.openxmlformats.org/drawingml/2006/table">
            <a:tbl>
              <a:tblPr firstRow="1" bandRow="1">
                <a:tableStyleId>{5C22544A-7EE6-4342-B048-85BDC9FD1C3A}</a:tableStyleId>
              </a:tblPr>
              <a:tblGrid>
                <a:gridCol w="3996346">
                  <a:extLst>
                    <a:ext uri="{9D8B030D-6E8A-4147-A177-3AD203B41FA5}">
                      <a16:colId xmlns:a16="http://schemas.microsoft.com/office/drawing/2014/main" val="249815390"/>
                    </a:ext>
                  </a:extLst>
                </a:gridCol>
              </a:tblGrid>
              <a:tr h="632840">
                <a:tc>
                  <a:txBody>
                    <a:bodyPr/>
                    <a:lstStyle/>
                    <a:p>
                      <a:pPr algn="l"/>
                      <a:r>
                        <a:rPr lang="en-CA" sz="2000" b="0">
                          <a:solidFill>
                            <a:schemeClr val="bg2"/>
                          </a:solidFill>
                          <a:latin typeface="+mn-lt"/>
                        </a:rPr>
                        <a:t>Sarah Homsi</a:t>
                      </a:r>
                    </a:p>
                    <a:p>
                      <a:pPr algn="l"/>
                      <a:endParaRPr lang="en-CA" sz="2000" b="0">
                        <a:solidFill>
                          <a:schemeClr val="bg2"/>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454374"/>
                  </a:ext>
                </a:extLst>
              </a:tr>
              <a:tr h="632840">
                <a:tc>
                  <a:txBody>
                    <a:bodyPr/>
                    <a:lstStyle/>
                    <a:p>
                      <a:pPr marL="0" marR="0" lvl="0" indent="0" algn="l" rtl="0" eaLnBrk="1" fontAlgn="auto" latinLnBrk="0" hangingPunct="1">
                        <a:lnSpc>
                          <a:spcPct val="100000"/>
                        </a:lnSpc>
                        <a:spcBef>
                          <a:spcPts val="0"/>
                        </a:spcBef>
                        <a:spcAft>
                          <a:spcPts val="0"/>
                        </a:spcAft>
                        <a:buClrTx/>
                        <a:buSzTx/>
                        <a:buFontTx/>
                        <a:buNone/>
                      </a:pPr>
                      <a:r>
                        <a:rPr lang="en-CA" sz="2000" b="0" dirty="0">
                          <a:solidFill>
                            <a:schemeClr val="bg2"/>
                          </a:solidFill>
                          <a:latin typeface="+mn-lt"/>
                        </a:rPr>
                        <a:t>George Melika </a:t>
                      </a:r>
                      <a:r>
                        <a:rPr lang="en-CA" sz="2000" b="0" dirty="0" err="1">
                          <a:solidFill>
                            <a:schemeClr val="bg2"/>
                          </a:solidFill>
                          <a:latin typeface="+mn-lt"/>
                        </a:rPr>
                        <a:t>Abusefien</a:t>
                      </a:r>
                      <a:r>
                        <a:rPr lang="en-CA" sz="2000" b="0" dirty="0">
                          <a:solidFill>
                            <a:schemeClr val="bg2"/>
                          </a:solidFill>
                          <a:latin typeface="+mn-lt"/>
                        </a:rPr>
                        <a:t> </a:t>
                      </a:r>
                    </a:p>
                    <a:p>
                      <a:pPr algn="l"/>
                      <a:endParaRPr lang="en-CA" sz="2000" b="0" dirty="0">
                        <a:solidFill>
                          <a:schemeClr val="bg2"/>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7390073"/>
                  </a:ext>
                </a:extLst>
              </a:tr>
              <a:tr h="632840">
                <a:tc>
                  <a:txBody>
                    <a:bodyPr/>
                    <a:lstStyle/>
                    <a:p>
                      <a:pPr marL="0" marR="0" lvl="0" indent="0" algn="l" rtl="0" eaLnBrk="1" fontAlgn="auto" latinLnBrk="0" hangingPunct="1">
                        <a:lnSpc>
                          <a:spcPct val="100000"/>
                        </a:lnSpc>
                        <a:spcBef>
                          <a:spcPts val="0"/>
                        </a:spcBef>
                        <a:spcAft>
                          <a:spcPts val="0"/>
                        </a:spcAft>
                        <a:buClrTx/>
                        <a:buSzTx/>
                        <a:buFontTx/>
                        <a:buNone/>
                      </a:pPr>
                      <a:r>
                        <a:rPr lang="en-CA" sz="2000" b="0">
                          <a:solidFill>
                            <a:schemeClr val="bg2"/>
                          </a:solidFill>
                          <a:latin typeface="+mn-lt"/>
                        </a:rPr>
                        <a:t>Kokul Sathiyapalan </a:t>
                      </a:r>
                    </a:p>
                    <a:p>
                      <a:pPr algn="l"/>
                      <a:endParaRPr lang="en-CA" sz="2000" b="0">
                        <a:solidFill>
                          <a:schemeClr val="bg2"/>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9960649"/>
                  </a:ext>
                </a:extLst>
              </a:tr>
              <a:tr h="632840">
                <a:tc>
                  <a:txBody>
                    <a:bodyPr/>
                    <a:lstStyle/>
                    <a:p>
                      <a:pPr marL="0" marR="0" lvl="0" indent="0" algn="l" rtl="0" eaLnBrk="1" fontAlgn="auto" latinLnBrk="0" hangingPunct="1">
                        <a:lnSpc>
                          <a:spcPct val="100000"/>
                        </a:lnSpc>
                        <a:spcBef>
                          <a:spcPts val="0"/>
                        </a:spcBef>
                        <a:spcAft>
                          <a:spcPts val="0"/>
                        </a:spcAft>
                        <a:buClrTx/>
                        <a:buSzTx/>
                        <a:buFontTx/>
                        <a:buNone/>
                      </a:pPr>
                      <a:r>
                        <a:rPr lang="en-CA" sz="2000" b="0">
                          <a:solidFill>
                            <a:schemeClr val="bg2"/>
                          </a:solidFill>
                          <a:latin typeface="+mn-lt"/>
                        </a:rPr>
                        <a:t>Thomas Goyer </a:t>
                      </a:r>
                    </a:p>
                    <a:p>
                      <a:pPr algn="l"/>
                      <a:endParaRPr lang="en-CA" sz="2000" b="0">
                        <a:solidFill>
                          <a:schemeClr val="bg2"/>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1033003"/>
                  </a:ext>
                </a:extLst>
              </a:tr>
              <a:tr h="632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000" b="0" dirty="0">
                          <a:solidFill>
                            <a:schemeClr val="bg2"/>
                          </a:solidFill>
                          <a:latin typeface="+mn-lt"/>
                        </a:rPr>
                        <a:t>Sally Twin</a:t>
                      </a:r>
                    </a:p>
                    <a:p>
                      <a:pPr algn="l"/>
                      <a:endParaRPr lang="en-CA" sz="2000" b="0" dirty="0">
                        <a:solidFill>
                          <a:schemeClr val="bg2"/>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5058418"/>
                  </a:ext>
                </a:extLst>
              </a:tr>
            </a:tbl>
          </a:graphicData>
        </a:graphic>
      </p:graphicFrame>
      <p:sp>
        <p:nvSpPr>
          <p:cNvPr id="7" name="TextBox 6">
            <a:extLst>
              <a:ext uri="{FF2B5EF4-FFF2-40B4-BE49-F238E27FC236}">
                <a16:creationId xmlns:a16="http://schemas.microsoft.com/office/drawing/2014/main" id="{E9C78E37-F0EF-6A71-BD90-914AF9FA4DA8}"/>
              </a:ext>
            </a:extLst>
          </p:cNvPr>
          <p:cNvSpPr txBox="1"/>
          <p:nvPr/>
        </p:nvSpPr>
        <p:spPr>
          <a:xfrm>
            <a:off x="3128852" y="3931898"/>
            <a:ext cx="2565589" cy="1477328"/>
          </a:xfrm>
          <a:prstGeom prst="rect">
            <a:avLst/>
          </a:prstGeom>
          <a:noFill/>
        </p:spPr>
        <p:txBody>
          <a:bodyPr wrap="square" rtlCol="0">
            <a:spAutoFit/>
          </a:bodyPr>
          <a:lstStyle/>
          <a:p>
            <a:pPr algn="ctr"/>
            <a:r>
              <a:rPr lang="en-CA">
                <a:solidFill>
                  <a:schemeClr val="bg1"/>
                </a:solidFill>
              </a:rPr>
              <a:t>Coaches:</a:t>
            </a:r>
          </a:p>
          <a:p>
            <a:pPr algn="ctr"/>
            <a:endParaRPr lang="en-CA">
              <a:solidFill>
                <a:schemeClr val="bg1"/>
              </a:solidFill>
            </a:endParaRPr>
          </a:p>
          <a:p>
            <a:pPr algn="ctr"/>
            <a:r>
              <a:rPr lang="en-CA">
                <a:solidFill>
                  <a:schemeClr val="bg1"/>
                </a:solidFill>
              </a:rPr>
              <a:t>Eugene Lang</a:t>
            </a:r>
          </a:p>
          <a:p>
            <a:pPr algn="ctr"/>
            <a:r>
              <a:rPr lang="en-CA">
                <a:solidFill>
                  <a:schemeClr val="bg1"/>
                </a:solidFill>
              </a:rPr>
              <a:t> </a:t>
            </a:r>
          </a:p>
          <a:p>
            <a:pPr algn="ctr"/>
            <a:r>
              <a:rPr lang="en-CA">
                <a:solidFill>
                  <a:schemeClr val="bg1"/>
                </a:solidFill>
              </a:rPr>
              <a:t> Andy Hu</a:t>
            </a:r>
          </a:p>
        </p:txBody>
      </p:sp>
      <p:pic>
        <p:nvPicPr>
          <p:cNvPr id="1028" name="Picture 4" descr="Logo, Queen's | Queen's Encyclopedia">
            <a:extLst>
              <a:ext uri="{FF2B5EF4-FFF2-40B4-BE49-F238E27FC236}">
                <a16:creationId xmlns:a16="http://schemas.microsoft.com/office/drawing/2014/main" id="{B4BB4A3A-3C92-5128-74B5-71FA47FA83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847" y="4943867"/>
            <a:ext cx="2186010" cy="16622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110766-A237-BC73-E26A-A9A9002F996F}"/>
              </a:ext>
            </a:extLst>
          </p:cNvPr>
          <p:cNvSpPr txBox="1"/>
          <p:nvPr/>
        </p:nvSpPr>
        <p:spPr>
          <a:xfrm>
            <a:off x="5603330" y="727227"/>
            <a:ext cx="6129936" cy="5878532"/>
          </a:xfrm>
          <a:prstGeom prst="rect">
            <a:avLst/>
          </a:prstGeom>
          <a:noFill/>
          <a:ln w="19050">
            <a:solidFill>
              <a:schemeClr val="accent1"/>
            </a:solidFill>
          </a:ln>
        </p:spPr>
        <p:txBody>
          <a:bodyPr wrap="square" lIns="91440" tIns="45720" rIns="91440" bIns="45720" rtlCol="0" anchor="ctr">
            <a:spAutoFit/>
          </a:bodyPr>
          <a:lstStyle/>
          <a:p>
            <a:pPr algn="ctr"/>
            <a:endParaRPr lang="en-CA" sz="2000" b="1">
              <a:solidFill>
                <a:srgbClr val="002452"/>
              </a:solidFill>
            </a:endParaRPr>
          </a:p>
          <a:p>
            <a:pPr algn="ctr"/>
            <a:endParaRPr lang="en-CA" sz="2000" b="1">
              <a:solidFill>
                <a:srgbClr val="002452"/>
              </a:solidFill>
            </a:endParaRPr>
          </a:p>
          <a:p>
            <a:pPr algn="ctr"/>
            <a:r>
              <a:rPr lang="en-CA" sz="2000" b="1" u="sng">
                <a:solidFill>
                  <a:srgbClr val="002452"/>
                </a:solidFill>
              </a:rPr>
              <a:t>KEY MESSAGE</a:t>
            </a:r>
          </a:p>
          <a:p>
            <a:endParaRPr lang="en-CA" sz="2000">
              <a:solidFill>
                <a:srgbClr val="002452"/>
              </a:solidFill>
            </a:endParaRPr>
          </a:p>
          <a:p>
            <a:r>
              <a:rPr lang="en-CA" sz="2000">
                <a:solidFill>
                  <a:srgbClr val="002452"/>
                </a:solidFill>
              </a:rPr>
              <a:t>Several AG reports raised concerns around </a:t>
            </a:r>
            <a:r>
              <a:rPr lang="en-CA" sz="2000" b="1">
                <a:solidFill>
                  <a:srgbClr val="002452"/>
                </a:solidFill>
              </a:rPr>
              <a:t>inadequate accountabilities, scope change </a:t>
            </a:r>
            <a:r>
              <a:rPr lang="en-CA" sz="2000">
                <a:solidFill>
                  <a:srgbClr val="002452"/>
                </a:solidFill>
              </a:rPr>
              <a:t>and </a:t>
            </a:r>
            <a:r>
              <a:rPr lang="en-CA" sz="2000" b="1">
                <a:solidFill>
                  <a:srgbClr val="002452"/>
                </a:solidFill>
              </a:rPr>
              <a:t>lack of internal expertise </a:t>
            </a:r>
            <a:r>
              <a:rPr lang="en-CA" sz="2000">
                <a:solidFill>
                  <a:srgbClr val="002452"/>
                </a:solidFill>
              </a:rPr>
              <a:t>around IT procurement. </a:t>
            </a:r>
          </a:p>
          <a:p>
            <a:endParaRPr lang="en-CA" sz="2000">
              <a:solidFill>
                <a:srgbClr val="002452"/>
              </a:solidFill>
            </a:endParaRPr>
          </a:p>
          <a:p>
            <a:r>
              <a:rPr lang="en-CA" sz="2000">
                <a:solidFill>
                  <a:srgbClr val="002452"/>
                </a:solidFill>
              </a:rPr>
              <a:t>Action to restore public trust, prevent service impact and prevent significant cost overruns:</a:t>
            </a:r>
          </a:p>
          <a:p>
            <a:pPr marL="342900" indent="-342900">
              <a:buAutoNum type="arabicPeriod"/>
            </a:pPr>
            <a:r>
              <a:rPr lang="en-CA" sz="2000">
                <a:solidFill>
                  <a:srgbClr val="002452"/>
                </a:solidFill>
              </a:rPr>
              <a:t>Launch, Learn &amp; Improve Model and </a:t>
            </a:r>
            <a:r>
              <a:rPr lang="en-CA" sz="2000">
                <a:solidFill>
                  <a:srgbClr val="002452"/>
                </a:solidFill>
                <a:ea typeface="+mn-lt"/>
                <a:cs typeface="+mn-lt"/>
              </a:rPr>
              <a:t>DM Project-Linked Performance Pay</a:t>
            </a:r>
          </a:p>
          <a:p>
            <a:pPr marL="342900" indent="-342900">
              <a:buFont typeface="+mj-lt"/>
              <a:buAutoNum type="arabicPeriod"/>
            </a:pPr>
            <a:r>
              <a:rPr lang="en-CA" sz="2000">
                <a:solidFill>
                  <a:srgbClr val="002452"/>
                </a:solidFill>
              </a:rPr>
              <a:t>Deputy Minister Committee on IT Procurement</a:t>
            </a:r>
          </a:p>
          <a:p>
            <a:pPr marL="342900" indent="-342900">
              <a:buFont typeface="+mj-lt"/>
              <a:buAutoNum type="arabicPeriod"/>
            </a:pPr>
            <a:endParaRPr lang="en-CA" sz="2000">
              <a:solidFill>
                <a:srgbClr val="002452"/>
              </a:solidFill>
            </a:endParaRPr>
          </a:p>
          <a:p>
            <a:pPr marL="342900" indent="-342900">
              <a:buFont typeface="+mj-lt"/>
              <a:buAutoNum type="arabicPeriod"/>
            </a:pPr>
            <a:endParaRPr lang="en-CA" sz="2000">
              <a:solidFill>
                <a:srgbClr val="002452"/>
              </a:solidFill>
            </a:endParaRPr>
          </a:p>
          <a:p>
            <a:pPr marL="342900" indent="-342900">
              <a:buFont typeface="+mj-lt"/>
              <a:buAutoNum type="arabicPeriod"/>
            </a:pPr>
            <a:endParaRPr lang="en-CA" sz="2000">
              <a:solidFill>
                <a:srgbClr val="002452"/>
              </a:solidFill>
            </a:endParaRPr>
          </a:p>
          <a:p>
            <a:pPr marL="342900" indent="-342900">
              <a:buFont typeface="+mj-lt"/>
              <a:buAutoNum type="arabicPeriod"/>
            </a:pPr>
            <a:endParaRPr lang="en-CA" sz="2000">
              <a:solidFill>
                <a:srgbClr val="002452"/>
              </a:solidFill>
            </a:endParaRPr>
          </a:p>
          <a:p>
            <a:endParaRPr lang="en-CA"/>
          </a:p>
          <a:p>
            <a:endParaRPr lang="en-CA"/>
          </a:p>
        </p:txBody>
      </p:sp>
      <p:cxnSp>
        <p:nvCxnSpPr>
          <p:cNvPr id="14" name="Straight Connector 13">
            <a:extLst>
              <a:ext uri="{FF2B5EF4-FFF2-40B4-BE49-F238E27FC236}">
                <a16:creationId xmlns:a16="http://schemas.microsoft.com/office/drawing/2014/main" id="{BDFFB86F-CD82-8F71-0DB3-22690EE3BE24}"/>
              </a:ext>
            </a:extLst>
          </p:cNvPr>
          <p:cNvCxnSpPr>
            <a:cxnSpLocks/>
          </p:cNvCxnSpPr>
          <p:nvPr/>
        </p:nvCxnSpPr>
        <p:spPr>
          <a:xfrm>
            <a:off x="3457932" y="2670928"/>
            <a:ext cx="0" cy="39814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E27171-DC14-533F-0E0F-9144E0FC6631}"/>
              </a:ext>
            </a:extLst>
          </p:cNvPr>
          <p:cNvSpPr txBox="1"/>
          <p:nvPr/>
        </p:nvSpPr>
        <p:spPr>
          <a:xfrm>
            <a:off x="11388577" y="158401"/>
            <a:ext cx="374474" cy="276999"/>
          </a:xfrm>
          <a:prstGeom prst="rect">
            <a:avLst/>
          </a:prstGeom>
          <a:noFill/>
        </p:spPr>
        <p:txBody>
          <a:bodyPr wrap="square" rtlCol="0">
            <a:spAutoFit/>
          </a:bodyPr>
          <a:lstStyle/>
          <a:p>
            <a:r>
              <a:rPr lang="en-US" sz="1200"/>
              <a:t>15</a:t>
            </a:r>
          </a:p>
        </p:txBody>
      </p:sp>
    </p:spTree>
    <p:extLst>
      <p:ext uri="{BB962C8B-B14F-4D97-AF65-F5344CB8AC3E}">
        <p14:creationId xmlns:p14="http://schemas.microsoft.com/office/powerpoint/2010/main" val="369694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ACA34B-B10E-24D3-5ECF-847FF7D0D4ED}"/>
              </a:ext>
            </a:extLst>
          </p:cNvPr>
          <p:cNvSpPr txBox="1"/>
          <p:nvPr/>
        </p:nvSpPr>
        <p:spPr>
          <a:xfrm>
            <a:off x="471453" y="687772"/>
            <a:ext cx="11263598"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US" sz="3200" b="1"/>
              <a:t>The Core Challenge </a:t>
            </a:r>
          </a:p>
        </p:txBody>
      </p:sp>
      <p:sp>
        <p:nvSpPr>
          <p:cNvPr id="18" name="TextBox 17">
            <a:extLst>
              <a:ext uri="{FF2B5EF4-FFF2-40B4-BE49-F238E27FC236}">
                <a16:creationId xmlns:a16="http://schemas.microsoft.com/office/drawing/2014/main" id="{F226EF81-CE61-A082-F151-C1211110E6FF}"/>
              </a:ext>
            </a:extLst>
          </p:cNvPr>
          <p:cNvSpPr txBox="1"/>
          <p:nvPr/>
        </p:nvSpPr>
        <p:spPr>
          <a:xfrm>
            <a:off x="471453" y="1548033"/>
            <a:ext cx="11263598" cy="769441"/>
          </a:xfrm>
          <a:prstGeom prst="rect">
            <a:avLst/>
          </a:prstGeom>
          <a:noFill/>
          <a:ln w="28575">
            <a:solidFill>
              <a:schemeClr val="accent1"/>
            </a:solidFill>
          </a:ln>
        </p:spPr>
        <p:txBody>
          <a:bodyPr wrap="square" lIns="91440" tIns="45720" rIns="91440" bIns="45720" anchor="t">
            <a:spAutoFit/>
          </a:bodyPr>
          <a:lstStyle/>
          <a:p>
            <a:pPr algn="ctr"/>
            <a:r>
              <a:rPr lang="en-CA" sz="2200">
                <a:solidFill>
                  <a:srgbClr val="002452"/>
                </a:solidFill>
              </a:rPr>
              <a:t>Several AG reports over the last 7 years have raised concerns of </a:t>
            </a:r>
            <a:r>
              <a:rPr lang="en-CA" sz="2200" b="1">
                <a:solidFill>
                  <a:srgbClr val="002452"/>
                </a:solidFill>
              </a:rPr>
              <a:t>inadequate accountabilities, scope change </a:t>
            </a:r>
            <a:r>
              <a:rPr lang="en-CA" sz="2200">
                <a:solidFill>
                  <a:srgbClr val="002452"/>
                </a:solidFill>
              </a:rPr>
              <a:t>and </a:t>
            </a:r>
            <a:r>
              <a:rPr lang="en-CA" sz="2200" b="1">
                <a:solidFill>
                  <a:srgbClr val="002452"/>
                </a:solidFill>
              </a:rPr>
              <a:t>lack of internal expertise </a:t>
            </a:r>
            <a:r>
              <a:rPr lang="en-CA" sz="2200">
                <a:solidFill>
                  <a:srgbClr val="002452"/>
                </a:solidFill>
              </a:rPr>
              <a:t>around IT procurement</a:t>
            </a:r>
            <a:endParaRPr lang="en-CA" sz="2200"/>
          </a:p>
        </p:txBody>
      </p:sp>
      <p:pic>
        <p:nvPicPr>
          <p:cNvPr id="6" name="Graphic 5" descr="Pie chart with solid fill">
            <a:extLst>
              <a:ext uri="{FF2B5EF4-FFF2-40B4-BE49-F238E27FC236}">
                <a16:creationId xmlns:a16="http://schemas.microsoft.com/office/drawing/2014/main" id="{CEFCA117-DE39-17E7-5610-F7C405F6E8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5454" y="2783517"/>
            <a:ext cx="1151081" cy="1151081"/>
          </a:xfrm>
          <a:prstGeom prst="rect">
            <a:avLst/>
          </a:prstGeom>
        </p:spPr>
      </p:pic>
      <p:pic>
        <p:nvPicPr>
          <p:cNvPr id="7" name="Graphic 6" descr="Upward trend with solid fill">
            <a:extLst>
              <a:ext uri="{FF2B5EF4-FFF2-40B4-BE49-F238E27FC236}">
                <a16:creationId xmlns:a16="http://schemas.microsoft.com/office/drawing/2014/main" id="{869AF56D-767E-2A16-AA6C-EB44942F00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9626" y="2791527"/>
            <a:ext cx="1151081" cy="1151081"/>
          </a:xfrm>
          <a:prstGeom prst="rect">
            <a:avLst/>
          </a:prstGeom>
        </p:spPr>
      </p:pic>
      <p:pic>
        <p:nvPicPr>
          <p:cNvPr id="9" name="Graphic 8" descr="Presentation with bar chart with solid fill">
            <a:extLst>
              <a:ext uri="{FF2B5EF4-FFF2-40B4-BE49-F238E27FC236}">
                <a16:creationId xmlns:a16="http://schemas.microsoft.com/office/drawing/2014/main" id="{4F15D1AC-D209-A998-685A-E257021E9D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8358" y="2777745"/>
            <a:ext cx="1151081" cy="1151081"/>
          </a:xfrm>
          <a:prstGeom prst="rect">
            <a:avLst/>
          </a:prstGeom>
        </p:spPr>
      </p:pic>
      <p:pic>
        <p:nvPicPr>
          <p:cNvPr id="10" name="Graphic 9" descr="Clipboard Checked with solid fill">
            <a:extLst>
              <a:ext uri="{FF2B5EF4-FFF2-40B4-BE49-F238E27FC236}">
                <a16:creationId xmlns:a16="http://schemas.microsoft.com/office/drawing/2014/main" id="{D7898186-6207-0F94-E828-CB2183F97E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7194" y="2754927"/>
            <a:ext cx="1151081" cy="1151081"/>
          </a:xfrm>
          <a:prstGeom prst="rect">
            <a:avLst/>
          </a:prstGeom>
        </p:spPr>
      </p:pic>
      <p:pic>
        <p:nvPicPr>
          <p:cNvPr id="11" name="Graphic 10" descr="Bank with solid fill">
            <a:extLst>
              <a:ext uri="{FF2B5EF4-FFF2-40B4-BE49-F238E27FC236}">
                <a16:creationId xmlns:a16="http://schemas.microsoft.com/office/drawing/2014/main" id="{330922F0-5CA4-DB22-6CDE-4357CF93FE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3654" y="2762594"/>
            <a:ext cx="1151081" cy="1151081"/>
          </a:xfrm>
          <a:prstGeom prst="rect">
            <a:avLst/>
          </a:prstGeom>
        </p:spPr>
      </p:pic>
      <p:sp>
        <p:nvSpPr>
          <p:cNvPr id="13" name="TextBox 12">
            <a:extLst>
              <a:ext uri="{FF2B5EF4-FFF2-40B4-BE49-F238E27FC236}">
                <a16:creationId xmlns:a16="http://schemas.microsoft.com/office/drawing/2014/main" id="{39CC2EEA-5984-E1C0-3805-662C088EC4AF}"/>
              </a:ext>
            </a:extLst>
          </p:cNvPr>
          <p:cNvSpPr txBox="1"/>
          <p:nvPr/>
        </p:nvSpPr>
        <p:spPr>
          <a:xfrm>
            <a:off x="412246" y="4149486"/>
            <a:ext cx="36167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Federal government spends $22B annually on procurement</a:t>
            </a:r>
          </a:p>
        </p:txBody>
      </p:sp>
      <p:sp>
        <p:nvSpPr>
          <p:cNvPr id="14" name="TextBox 13">
            <a:extLst>
              <a:ext uri="{FF2B5EF4-FFF2-40B4-BE49-F238E27FC236}">
                <a16:creationId xmlns:a16="http://schemas.microsoft.com/office/drawing/2014/main" id="{AA7F0696-4DC7-C238-7918-7AFB812D6943}"/>
              </a:ext>
            </a:extLst>
          </p:cNvPr>
          <p:cNvSpPr txBox="1"/>
          <p:nvPr/>
        </p:nvSpPr>
        <p:spPr>
          <a:xfrm>
            <a:off x="8447434" y="4014319"/>
            <a:ext cx="36283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IT is 2</a:t>
            </a:r>
            <a:r>
              <a:rPr lang="en-US" sz="2000" baseline="30000">
                <a:ea typeface="+mn-lt"/>
                <a:cs typeface="+mn-lt"/>
              </a:rPr>
              <a:t>nd</a:t>
            </a:r>
            <a:r>
              <a:rPr lang="en-US" sz="2000">
                <a:ea typeface="+mn-lt"/>
                <a:cs typeface="+mn-lt"/>
              </a:rPr>
              <a:t> largest category of federal procurement spending ($4.57B)</a:t>
            </a:r>
            <a:endParaRPr lang="en-US" sz="2000"/>
          </a:p>
        </p:txBody>
      </p:sp>
      <p:sp>
        <p:nvSpPr>
          <p:cNvPr id="15" name="TextBox 14">
            <a:extLst>
              <a:ext uri="{FF2B5EF4-FFF2-40B4-BE49-F238E27FC236}">
                <a16:creationId xmlns:a16="http://schemas.microsoft.com/office/drawing/2014/main" id="{AD5D3AA7-BCF8-989B-7FB1-BCE76408BB0D}"/>
              </a:ext>
            </a:extLst>
          </p:cNvPr>
          <p:cNvSpPr txBox="1"/>
          <p:nvPr/>
        </p:nvSpPr>
        <p:spPr>
          <a:xfrm>
            <a:off x="4396055" y="4014319"/>
            <a:ext cx="368432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mn-lt"/>
                <a:cs typeface="+mn-lt"/>
              </a:rPr>
              <a:t>16% of contracts receive at least one amendment, resulting in cumulative cost of $26.4B</a:t>
            </a:r>
            <a:endParaRPr lang="en-US" sz="2000" dirty="0"/>
          </a:p>
        </p:txBody>
      </p:sp>
      <p:pic>
        <p:nvPicPr>
          <p:cNvPr id="16" name="Graphic 15" descr="Clipboard Partially Crossed with solid fill">
            <a:extLst>
              <a:ext uri="{FF2B5EF4-FFF2-40B4-BE49-F238E27FC236}">
                <a16:creationId xmlns:a16="http://schemas.microsoft.com/office/drawing/2014/main" id="{5D822DEE-B3D9-A358-715E-EF62D7CACE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84697" y="2777778"/>
            <a:ext cx="1151081" cy="1151081"/>
          </a:xfrm>
          <a:prstGeom prst="rect">
            <a:avLst/>
          </a:prstGeom>
        </p:spPr>
      </p:pic>
      <p:sp>
        <p:nvSpPr>
          <p:cNvPr id="17" name="TextBox 16">
            <a:extLst>
              <a:ext uri="{FF2B5EF4-FFF2-40B4-BE49-F238E27FC236}">
                <a16:creationId xmlns:a16="http://schemas.microsoft.com/office/drawing/2014/main" id="{69826B5B-FA0D-80B9-AAE1-E5A8D1910DA5}"/>
              </a:ext>
            </a:extLst>
          </p:cNvPr>
          <p:cNvSpPr txBox="1"/>
          <p:nvPr/>
        </p:nvSpPr>
        <p:spPr>
          <a:xfrm>
            <a:off x="461658" y="5567078"/>
            <a:ext cx="11263598" cy="769441"/>
          </a:xfrm>
          <a:prstGeom prst="rect">
            <a:avLst/>
          </a:prstGeom>
          <a:noFill/>
          <a:ln w="28575">
            <a:solidFill>
              <a:schemeClr val="accent1"/>
            </a:solidFill>
          </a:ln>
        </p:spPr>
        <p:txBody>
          <a:bodyPr wrap="square" lIns="91440" tIns="45720" rIns="91440" bIns="45720" anchor="t">
            <a:spAutoFit/>
          </a:bodyPr>
          <a:lstStyle/>
          <a:p>
            <a:pPr algn="ctr"/>
            <a:r>
              <a:rPr lang="en-CA" sz="2200">
                <a:solidFill>
                  <a:srgbClr val="002452"/>
                </a:solidFill>
              </a:rPr>
              <a:t>This </a:t>
            </a:r>
            <a:r>
              <a:rPr lang="en-CA" sz="2200" b="1">
                <a:solidFill>
                  <a:srgbClr val="002452"/>
                </a:solidFill>
              </a:rPr>
              <a:t>requires immediate and long-term action </a:t>
            </a:r>
            <a:r>
              <a:rPr lang="en-CA" sz="2200">
                <a:solidFill>
                  <a:srgbClr val="002452"/>
                </a:solidFill>
              </a:rPr>
              <a:t>to </a:t>
            </a:r>
            <a:r>
              <a:rPr lang="en-CA" sz="2200" b="1">
                <a:solidFill>
                  <a:srgbClr val="002452"/>
                </a:solidFill>
              </a:rPr>
              <a:t>restore public confidence </a:t>
            </a:r>
            <a:r>
              <a:rPr lang="en-CA" sz="2200">
                <a:solidFill>
                  <a:srgbClr val="002452"/>
                </a:solidFill>
              </a:rPr>
              <a:t>in the federal government’s ability to manage procurement </a:t>
            </a:r>
            <a:r>
              <a:rPr lang="en-CA" sz="2200" b="1">
                <a:solidFill>
                  <a:srgbClr val="002452"/>
                </a:solidFill>
              </a:rPr>
              <a:t>and deliver essential services</a:t>
            </a:r>
            <a:endParaRPr lang="en-CA" sz="2200">
              <a:solidFill>
                <a:srgbClr val="002452"/>
              </a:solidFill>
            </a:endParaRPr>
          </a:p>
        </p:txBody>
      </p:sp>
      <p:sp>
        <p:nvSpPr>
          <p:cNvPr id="3" name="TextBox 2">
            <a:extLst>
              <a:ext uri="{FF2B5EF4-FFF2-40B4-BE49-F238E27FC236}">
                <a16:creationId xmlns:a16="http://schemas.microsoft.com/office/drawing/2014/main" id="{18974BC4-399B-0397-AFE0-B37D6E5BF356}"/>
              </a:ext>
            </a:extLst>
          </p:cNvPr>
          <p:cNvSpPr txBox="1"/>
          <p:nvPr/>
        </p:nvSpPr>
        <p:spPr>
          <a:xfrm>
            <a:off x="11388577" y="104059"/>
            <a:ext cx="332198" cy="276999"/>
          </a:xfrm>
          <a:prstGeom prst="rect">
            <a:avLst/>
          </a:prstGeom>
          <a:noFill/>
        </p:spPr>
        <p:txBody>
          <a:bodyPr wrap="square" rtlCol="0">
            <a:spAutoFit/>
          </a:bodyPr>
          <a:lstStyle/>
          <a:p>
            <a:r>
              <a:rPr lang="en-US" sz="1200"/>
              <a:t>2</a:t>
            </a:r>
          </a:p>
        </p:txBody>
      </p:sp>
    </p:spTree>
    <p:extLst>
      <p:ext uri="{BB962C8B-B14F-4D97-AF65-F5344CB8AC3E}">
        <p14:creationId xmlns:p14="http://schemas.microsoft.com/office/powerpoint/2010/main" val="314885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0B5D7B-0650-3617-6AB9-0749FDD3E9F4}"/>
              </a:ext>
            </a:extLst>
          </p:cNvPr>
          <p:cNvGraphicFramePr>
            <a:graphicFrameLocks noGrp="1"/>
          </p:cNvGraphicFramePr>
          <p:nvPr/>
        </p:nvGraphicFramePr>
        <p:xfrm>
          <a:off x="494326" y="1436526"/>
          <a:ext cx="11251188" cy="3200400"/>
        </p:xfrm>
        <a:graphic>
          <a:graphicData uri="http://schemas.openxmlformats.org/drawingml/2006/table">
            <a:tbl>
              <a:tblPr firstRow="1" bandRow="1">
                <a:tableStyleId>{5C22544A-7EE6-4342-B048-85BDC9FD1C3A}</a:tableStyleId>
              </a:tblPr>
              <a:tblGrid>
                <a:gridCol w="2812797">
                  <a:extLst>
                    <a:ext uri="{9D8B030D-6E8A-4147-A177-3AD203B41FA5}">
                      <a16:colId xmlns:a16="http://schemas.microsoft.com/office/drawing/2014/main" val="1848226183"/>
                    </a:ext>
                  </a:extLst>
                </a:gridCol>
                <a:gridCol w="2812797">
                  <a:extLst>
                    <a:ext uri="{9D8B030D-6E8A-4147-A177-3AD203B41FA5}">
                      <a16:colId xmlns:a16="http://schemas.microsoft.com/office/drawing/2014/main" val="3057429307"/>
                    </a:ext>
                  </a:extLst>
                </a:gridCol>
                <a:gridCol w="2812797">
                  <a:extLst>
                    <a:ext uri="{9D8B030D-6E8A-4147-A177-3AD203B41FA5}">
                      <a16:colId xmlns:a16="http://schemas.microsoft.com/office/drawing/2014/main" val="1324107598"/>
                    </a:ext>
                  </a:extLst>
                </a:gridCol>
                <a:gridCol w="2812797">
                  <a:extLst>
                    <a:ext uri="{9D8B030D-6E8A-4147-A177-3AD203B41FA5}">
                      <a16:colId xmlns:a16="http://schemas.microsoft.com/office/drawing/2014/main" val="637691487"/>
                    </a:ext>
                  </a:extLst>
                </a:gridCol>
              </a:tblGrid>
              <a:tr h="1066800">
                <a:tc>
                  <a:txBody>
                    <a:bodyPr/>
                    <a:lstStyle/>
                    <a:p>
                      <a:pPr>
                        <a:buNone/>
                      </a:pPr>
                      <a:endParaRPr lang="en-US"/>
                    </a:p>
                  </a:txBody>
                  <a:tcPr>
                    <a:lnB w="28575"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2000" b="0">
                          <a:solidFill>
                            <a:schemeClr val="bg1"/>
                          </a:solidFill>
                        </a:rPr>
                        <a:t>Inadequate  </a:t>
                      </a:r>
                    </a:p>
                    <a:p>
                      <a:pPr lvl="0" algn="ctr">
                        <a:buNone/>
                      </a:pPr>
                      <a:r>
                        <a:rPr lang="en-US" sz="2000" b="0">
                          <a:solidFill>
                            <a:schemeClr val="bg1"/>
                          </a:solidFill>
                        </a:rPr>
                        <a:t>Accountability </a:t>
                      </a:r>
                    </a:p>
                  </a:txBody>
                  <a:tcPr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002452"/>
                    </a:solidFill>
                  </a:tcPr>
                </a:tc>
                <a:tc>
                  <a:txBody>
                    <a:bodyPr/>
                    <a:lstStyle/>
                    <a:p>
                      <a:pPr lvl="0" algn="ctr">
                        <a:buNone/>
                      </a:pPr>
                      <a:r>
                        <a:rPr lang="en-US" sz="2000" b="0" i="0" u="none" strike="noStrike" noProof="0">
                          <a:solidFill>
                            <a:schemeClr val="bg1"/>
                          </a:solidFill>
                          <a:latin typeface="Gill Sans MT"/>
                        </a:rPr>
                        <a:t>Lack of Internal Expertise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002452"/>
                    </a:solidFill>
                  </a:tcPr>
                </a:tc>
                <a:tc>
                  <a:txBody>
                    <a:bodyPr/>
                    <a:lstStyle/>
                    <a:p>
                      <a:pPr lvl="0" algn="ctr">
                        <a:buNone/>
                      </a:pPr>
                      <a:r>
                        <a:rPr lang="en-US" sz="2000" b="0" i="0" u="none" strike="noStrike" noProof="0">
                          <a:solidFill>
                            <a:schemeClr val="bg1"/>
                          </a:solidFill>
                          <a:latin typeface="Gill Sans MT"/>
                        </a:rPr>
                        <a:t>Change of Scope</a:t>
                      </a:r>
                      <a:endParaRPr lang="en-US" sz="200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002452"/>
                    </a:solidFill>
                  </a:tcPr>
                </a:tc>
                <a:extLst>
                  <a:ext uri="{0D108BD9-81ED-4DB2-BD59-A6C34878D82A}">
                    <a16:rowId xmlns:a16="http://schemas.microsoft.com/office/drawing/2014/main" val="1471224835"/>
                  </a:ext>
                </a:extLst>
              </a:tr>
              <a:tr h="1066800">
                <a:tc>
                  <a:txBody>
                    <a:bodyPr/>
                    <a:lstStyle/>
                    <a:p>
                      <a:pPr lvl="0" algn="ctr">
                        <a:buNone/>
                      </a:pPr>
                      <a:r>
                        <a:rPr lang="en-US" sz="1800" b="1" i="0" u="none" strike="noStrike" noProof="0">
                          <a:solidFill>
                            <a:schemeClr val="bg1"/>
                          </a:solidFill>
                          <a:latin typeface="Gill Sans MT"/>
                        </a:rPr>
                        <a:t>Phoenix </a:t>
                      </a:r>
                      <a:endParaRPr lang="en-US" sz="1800" b="1">
                        <a:solidFill>
                          <a:schemeClr val="bg1"/>
                        </a:solidFill>
                      </a:endParaRPr>
                    </a:p>
                    <a:p>
                      <a:pPr lvl="0" algn="ctr">
                        <a:buNone/>
                      </a:pPr>
                      <a:r>
                        <a:rPr lang="en-US" sz="1800" b="1" i="0" u="none" strike="noStrike" noProof="0">
                          <a:solidFill>
                            <a:schemeClr val="bg1"/>
                          </a:solidFill>
                          <a:latin typeface="Gill Sans MT"/>
                        </a:rPr>
                        <a:t>Payroll System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buNone/>
                      </a:pPr>
                      <a:endParaRPr lang="en-US" sz="1500"/>
                    </a:p>
                  </a:txBody>
                  <a:tcP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2"/>
                    </a:solidFill>
                  </a:tcPr>
                </a:tc>
                <a:tc>
                  <a:txBody>
                    <a:bodyPr/>
                    <a:lstStyle/>
                    <a:p>
                      <a:pPr lvl="0">
                        <a:buNone/>
                      </a:pPr>
                      <a:endParaRPr lang="en-US" sz="150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2"/>
                    </a:solidFill>
                  </a:tcPr>
                </a:tc>
                <a:tc>
                  <a:txBody>
                    <a:bodyPr/>
                    <a:lstStyle/>
                    <a:p>
                      <a:pPr lvl="0">
                        <a:buNone/>
                      </a:pPr>
                      <a:endParaRPr lang="en-US" sz="1500" b="0" i="0" u="none" strike="noStrike" noProof="0">
                        <a:solidFill>
                          <a:srgbClr val="212121"/>
                        </a:solidFill>
                        <a:latin typeface="Gill Sans M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55496603"/>
                  </a:ext>
                </a:extLst>
              </a:tr>
              <a:tr h="1066800">
                <a:tc>
                  <a:txBody>
                    <a:bodyPr/>
                    <a:lstStyle/>
                    <a:p>
                      <a:pPr lvl="0" algn="ctr">
                        <a:buNone/>
                      </a:pPr>
                      <a:r>
                        <a:rPr lang="en-CA" sz="1800" b="1" i="0" u="none" strike="noStrike" noProof="0">
                          <a:solidFill>
                            <a:schemeClr val="bg1"/>
                          </a:solidFill>
                          <a:latin typeface="Gill Sans MT"/>
                        </a:rPr>
                        <a:t>Benefits Delivery </a:t>
                      </a:r>
                      <a:endParaRPr lang="en-US" sz="1800" b="1">
                        <a:solidFill>
                          <a:schemeClr val="bg1"/>
                        </a:solidFill>
                      </a:endParaRPr>
                    </a:p>
                    <a:p>
                      <a:pPr lvl="0" algn="ctr">
                        <a:buNone/>
                      </a:pPr>
                      <a:r>
                        <a:rPr lang="en-CA" sz="1800" b="1" i="0" u="none" strike="noStrike" noProof="0">
                          <a:solidFill>
                            <a:schemeClr val="bg1"/>
                          </a:solidFill>
                          <a:latin typeface="Gill Sans MT"/>
                        </a:rPr>
                        <a:t>Modernization Program</a:t>
                      </a:r>
                      <a:endParaRPr lang="en-US" sz="1800" b="1">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buNone/>
                      </a:pPr>
                      <a:endParaRPr lang="en-US" sz="1500"/>
                    </a:p>
                  </a:txBody>
                  <a:tcP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2"/>
                    </a:solidFill>
                  </a:tcPr>
                </a:tc>
                <a:tc>
                  <a:txBody>
                    <a:bodyPr/>
                    <a:lstStyle/>
                    <a:p>
                      <a:pPr lvl="0">
                        <a:buNone/>
                      </a:pPr>
                      <a:endParaRPr lang="en-US" sz="150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2"/>
                    </a:solidFill>
                  </a:tcPr>
                </a:tc>
                <a:tc>
                  <a:txBody>
                    <a:bodyPr/>
                    <a:lstStyle/>
                    <a:p>
                      <a:pPr lvl="0">
                        <a:buNone/>
                      </a:pPr>
                      <a:endParaRPr lang="en-US" sz="1500" b="0" i="0" u="none" strike="noStrike" noProof="0">
                        <a:solidFill>
                          <a:srgbClr val="212121"/>
                        </a:solidFill>
                        <a:latin typeface="Gill Sans M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4186276899"/>
                  </a:ext>
                </a:extLst>
              </a:tr>
            </a:tbl>
          </a:graphicData>
        </a:graphic>
      </p:graphicFrame>
      <p:sp>
        <p:nvSpPr>
          <p:cNvPr id="8" name="TextBox 7">
            <a:extLst>
              <a:ext uri="{FF2B5EF4-FFF2-40B4-BE49-F238E27FC236}">
                <a16:creationId xmlns:a16="http://schemas.microsoft.com/office/drawing/2014/main" id="{43ACA34B-B10E-24D3-5ECF-847FF7D0D4ED}"/>
              </a:ext>
            </a:extLst>
          </p:cNvPr>
          <p:cNvSpPr txBox="1"/>
          <p:nvPr/>
        </p:nvSpPr>
        <p:spPr>
          <a:xfrm>
            <a:off x="471453" y="637465"/>
            <a:ext cx="11315700"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t>Common Themes in AG Reports </a:t>
            </a:r>
          </a:p>
        </p:txBody>
      </p:sp>
      <p:sp>
        <p:nvSpPr>
          <p:cNvPr id="17" name="Rectangle 16">
            <a:extLst>
              <a:ext uri="{FF2B5EF4-FFF2-40B4-BE49-F238E27FC236}">
                <a16:creationId xmlns:a16="http://schemas.microsoft.com/office/drawing/2014/main" id="{690FC8CA-0280-52F3-9076-AF0A8BA95EE5}"/>
              </a:ext>
            </a:extLst>
          </p:cNvPr>
          <p:cNvSpPr/>
          <p:nvPr/>
        </p:nvSpPr>
        <p:spPr>
          <a:xfrm>
            <a:off x="322967" y="4729796"/>
            <a:ext cx="11607247" cy="9231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975E39E9-29F1-55A5-6C65-67689C66B91C}"/>
              </a:ext>
            </a:extLst>
          </p:cNvPr>
          <p:cNvGraphicFramePr>
            <a:graphicFrameLocks noGrp="1"/>
          </p:cNvGraphicFramePr>
          <p:nvPr/>
        </p:nvGraphicFramePr>
        <p:xfrm>
          <a:off x="493527" y="4924386"/>
          <a:ext cx="11223999" cy="997102"/>
        </p:xfrm>
        <a:graphic>
          <a:graphicData uri="http://schemas.openxmlformats.org/drawingml/2006/table">
            <a:tbl>
              <a:tblPr firstRow="1" bandRow="1">
                <a:tableStyleId>{5C22544A-7EE6-4342-B048-85BDC9FD1C3A}</a:tableStyleId>
              </a:tblPr>
              <a:tblGrid>
                <a:gridCol w="2835639">
                  <a:extLst>
                    <a:ext uri="{9D8B030D-6E8A-4147-A177-3AD203B41FA5}">
                      <a16:colId xmlns:a16="http://schemas.microsoft.com/office/drawing/2014/main" val="1848226183"/>
                    </a:ext>
                  </a:extLst>
                </a:gridCol>
                <a:gridCol w="2796120">
                  <a:extLst>
                    <a:ext uri="{9D8B030D-6E8A-4147-A177-3AD203B41FA5}">
                      <a16:colId xmlns:a16="http://schemas.microsoft.com/office/drawing/2014/main" val="3057429307"/>
                    </a:ext>
                  </a:extLst>
                </a:gridCol>
                <a:gridCol w="2796120">
                  <a:extLst>
                    <a:ext uri="{9D8B030D-6E8A-4147-A177-3AD203B41FA5}">
                      <a16:colId xmlns:a16="http://schemas.microsoft.com/office/drawing/2014/main" val="1077670941"/>
                    </a:ext>
                  </a:extLst>
                </a:gridCol>
                <a:gridCol w="2796120">
                  <a:extLst>
                    <a:ext uri="{9D8B030D-6E8A-4147-A177-3AD203B41FA5}">
                      <a16:colId xmlns:a16="http://schemas.microsoft.com/office/drawing/2014/main" val="1324107598"/>
                    </a:ext>
                  </a:extLst>
                </a:gridCol>
              </a:tblGrid>
              <a:tr h="997102">
                <a:tc>
                  <a:txBody>
                    <a:bodyPr/>
                    <a:lstStyle/>
                    <a:p>
                      <a:pPr lvl="0" algn="ctr">
                        <a:buNone/>
                      </a:pPr>
                      <a:r>
                        <a:rPr lang="en-CA" sz="1800" b="1" i="0" u="none" strike="noStrike" noProof="0">
                          <a:solidFill>
                            <a:schemeClr val="bg1"/>
                          </a:solidFill>
                          <a:latin typeface="Gill Sans MT"/>
                        </a:rPr>
                        <a:t>ArriveCAN App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0">
                      <a:noFill/>
                    </a:lnTlToBr>
                    <a:lnBlToTr w="0">
                      <a:noFill/>
                    </a:lnBlToTr>
                    <a:solidFill>
                      <a:schemeClr val="accent1"/>
                    </a:solidFill>
                  </a:tcPr>
                </a:tc>
                <a:tc>
                  <a:txBody>
                    <a:bodyPr/>
                    <a:lstStyle/>
                    <a:p>
                      <a:pPr lvl="0">
                        <a:buNone/>
                      </a:pPr>
                      <a:endParaRPr lang="en-US" sz="1500"/>
                    </a:p>
                  </a:txBody>
                  <a:tcPr>
                    <a:lnL w="28575" cap="flat" cmpd="sng" algn="ctr">
                      <a:solidFill>
                        <a:schemeClr val="tx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a:solidFill>
                        <a:schemeClr val="accent1"/>
                      </a:solidFill>
                    </a:lnT>
                    <a:lnB w="28575">
                      <a:solidFill>
                        <a:schemeClr val="accent1"/>
                      </a:solidFill>
                    </a:lnB>
                    <a:solidFill>
                      <a:schemeClr val="bg2"/>
                    </a:solidFill>
                  </a:tcPr>
                </a:tc>
                <a:tc>
                  <a:txBody>
                    <a:bodyPr/>
                    <a:lstStyle/>
                    <a:p>
                      <a:pPr lvl="0">
                        <a:buNone/>
                      </a:pPr>
                      <a:endParaRPr lang="en-US" sz="150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a:solidFill>
                        <a:schemeClr val="accent1"/>
                      </a:solidFill>
                    </a:lnT>
                    <a:lnB w="28575">
                      <a:solidFill>
                        <a:schemeClr val="accent1"/>
                      </a:solidFill>
                    </a:lnB>
                    <a:solidFill>
                      <a:schemeClr val="bg2"/>
                    </a:solidFill>
                  </a:tcPr>
                </a:tc>
                <a:tc>
                  <a:txBody>
                    <a:bodyPr/>
                    <a:lstStyle/>
                    <a:p>
                      <a:pPr lvl="0">
                        <a:buNone/>
                      </a:pPr>
                      <a:endParaRPr lang="en-US" sz="150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a:solidFill>
                        <a:schemeClr val="accent1"/>
                      </a:solidFill>
                    </a:lnT>
                    <a:lnB w="28575">
                      <a:solidFill>
                        <a:schemeClr val="accent1"/>
                      </a:solidFill>
                    </a:lnB>
                    <a:solidFill>
                      <a:schemeClr val="bg2"/>
                    </a:solidFill>
                  </a:tcPr>
                </a:tc>
                <a:extLst>
                  <a:ext uri="{0D108BD9-81ED-4DB2-BD59-A6C34878D82A}">
                    <a16:rowId xmlns:a16="http://schemas.microsoft.com/office/drawing/2014/main" val="4186276899"/>
                  </a:ext>
                </a:extLst>
              </a:tr>
            </a:tbl>
          </a:graphicData>
        </a:graphic>
      </p:graphicFrame>
      <p:sp>
        <p:nvSpPr>
          <p:cNvPr id="6" name="TextBox 5">
            <a:extLst>
              <a:ext uri="{FF2B5EF4-FFF2-40B4-BE49-F238E27FC236}">
                <a16:creationId xmlns:a16="http://schemas.microsoft.com/office/drawing/2014/main" id="{6918A63A-1E50-2BB0-21E9-95E7AD427307}"/>
              </a:ext>
            </a:extLst>
          </p:cNvPr>
          <p:cNvSpPr txBox="1"/>
          <p:nvPr/>
        </p:nvSpPr>
        <p:spPr>
          <a:xfrm>
            <a:off x="1294523" y="6139560"/>
            <a:ext cx="10124059" cy="400110"/>
          </a:xfrm>
          <a:prstGeom prst="rect">
            <a:avLst/>
          </a:prstGeom>
          <a:noFill/>
          <a:ln w="28575">
            <a:solidFill>
              <a:schemeClr val="accent1"/>
            </a:solidFill>
          </a:ln>
        </p:spPr>
        <p:txBody>
          <a:bodyPr wrap="square" lIns="91440" tIns="45720" rIns="91440" bIns="45720" anchor="t">
            <a:spAutoFit/>
          </a:bodyPr>
          <a:lstStyle/>
          <a:p>
            <a:pPr algn="ctr"/>
            <a:r>
              <a:rPr lang="en-CA" sz="2000">
                <a:solidFill>
                  <a:srgbClr val="002452"/>
                </a:solidFill>
              </a:rPr>
              <a:t>These reports highlight a subset of IT projects that are </a:t>
            </a:r>
            <a:r>
              <a:rPr lang="en-CA" sz="2000" b="1">
                <a:solidFill>
                  <a:srgbClr val="002452"/>
                </a:solidFill>
              </a:rPr>
              <a:t>complex, high-risk and large-scale</a:t>
            </a:r>
          </a:p>
        </p:txBody>
      </p:sp>
      <p:pic>
        <p:nvPicPr>
          <p:cNvPr id="19" name="Graphic 18" descr="Close outline">
            <a:extLst>
              <a:ext uri="{FF2B5EF4-FFF2-40B4-BE49-F238E27FC236}">
                <a16:creationId xmlns:a16="http://schemas.microsoft.com/office/drawing/2014/main" id="{943061A3-3887-8E46-559E-25B061842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8099" y="2725766"/>
            <a:ext cx="623873" cy="623873"/>
          </a:xfrm>
          <a:prstGeom prst="rect">
            <a:avLst/>
          </a:prstGeom>
        </p:spPr>
      </p:pic>
      <p:pic>
        <p:nvPicPr>
          <p:cNvPr id="23" name="Graphic 22" descr="Close outline">
            <a:extLst>
              <a:ext uri="{FF2B5EF4-FFF2-40B4-BE49-F238E27FC236}">
                <a16:creationId xmlns:a16="http://schemas.microsoft.com/office/drawing/2014/main" id="{CBB5672B-1B7C-3115-656C-CB94E48163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7467" y="2725766"/>
            <a:ext cx="623873" cy="623873"/>
          </a:xfrm>
          <a:prstGeom prst="rect">
            <a:avLst/>
          </a:prstGeom>
        </p:spPr>
      </p:pic>
      <p:pic>
        <p:nvPicPr>
          <p:cNvPr id="24" name="Graphic 23" descr="Close outline">
            <a:extLst>
              <a:ext uri="{FF2B5EF4-FFF2-40B4-BE49-F238E27FC236}">
                <a16:creationId xmlns:a16="http://schemas.microsoft.com/office/drawing/2014/main" id="{773E3D6F-3DDD-F45E-227B-5DB84C7EBB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6578" y="2725766"/>
            <a:ext cx="623873" cy="623873"/>
          </a:xfrm>
          <a:prstGeom prst="rect">
            <a:avLst/>
          </a:prstGeom>
        </p:spPr>
      </p:pic>
      <p:pic>
        <p:nvPicPr>
          <p:cNvPr id="31" name="Graphic 30" descr="Close outline">
            <a:extLst>
              <a:ext uri="{FF2B5EF4-FFF2-40B4-BE49-F238E27FC236}">
                <a16:creationId xmlns:a16="http://schemas.microsoft.com/office/drawing/2014/main" id="{91ACD2A1-6297-10F8-84E1-7A776A445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8098" y="3814948"/>
            <a:ext cx="623873" cy="623873"/>
          </a:xfrm>
          <a:prstGeom prst="rect">
            <a:avLst/>
          </a:prstGeom>
        </p:spPr>
      </p:pic>
      <p:pic>
        <p:nvPicPr>
          <p:cNvPr id="32" name="Graphic 31" descr="Close outline">
            <a:extLst>
              <a:ext uri="{FF2B5EF4-FFF2-40B4-BE49-F238E27FC236}">
                <a16:creationId xmlns:a16="http://schemas.microsoft.com/office/drawing/2014/main" id="{174E3E97-1230-F85C-433F-372F617052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6578" y="3814948"/>
            <a:ext cx="623873" cy="623873"/>
          </a:xfrm>
          <a:prstGeom prst="rect">
            <a:avLst/>
          </a:prstGeom>
        </p:spPr>
      </p:pic>
      <p:pic>
        <p:nvPicPr>
          <p:cNvPr id="33" name="Graphic 32" descr="Close outline">
            <a:extLst>
              <a:ext uri="{FF2B5EF4-FFF2-40B4-BE49-F238E27FC236}">
                <a16:creationId xmlns:a16="http://schemas.microsoft.com/office/drawing/2014/main" id="{56E3C35D-7143-202A-1BD1-26A4E16274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7466" y="3814948"/>
            <a:ext cx="623873" cy="623873"/>
          </a:xfrm>
          <a:prstGeom prst="rect">
            <a:avLst/>
          </a:prstGeom>
        </p:spPr>
      </p:pic>
      <p:pic>
        <p:nvPicPr>
          <p:cNvPr id="2" name="Graphic 1" descr="Close outline">
            <a:extLst>
              <a:ext uri="{FF2B5EF4-FFF2-40B4-BE49-F238E27FC236}">
                <a16:creationId xmlns:a16="http://schemas.microsoft.com/office/drawing/2014/main" id="{3AED8AEA-58A5-7814-46D9-34A7AB6837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8098" y="5113170"/>
            <a:ext cx="623873" cy="623873"/>
          </a:xfrm>
          <a:prstGeom prst="rect">
            <a:avLst/>
          </a:prstGeom>
        </p:spPr>
      </p:pic>
      <p:pic>
        <p:nvPicPr>
          <p:cNvPr id="3" name="Graphic 2" descr="Close outline">
            <a:extLst>
              <a:ext uri="{FF2B5EF4-FFF2-40B4-BE49-F238E27FC236}">
                <a16:creationId xmlns:a16="http://schemas.microsoft.com/office/drawing/2014/main" id="{4D398676-D4BD-9630-8DFF-53A0726960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7357" y="5113170"/>
            <a:ext cx="623873" cy="623873"/>
          </a:xfrm>
          <a:prstGeom prst="rect">
            <a:avLst/>
          </a:prstGeom>
        </p:spPr>
      </p:pic>
      <p:pic>
        <p:nvPicPr>
          <p:cNvPr id="5" name="Graphic 4" descr="Close outline">
            <a:extLst>
              <a:ext uri="{FF2B5EF4-FFF2-40B4-BE49-F238E27FC236}">
                <a16:creationId xmlns:a16="http://schemas.microsoft.com/office/drawing/2014/main" id="{900A0B29-E64F-AC73-5AB4-228BD5FE4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86024" y="5113170"/>
            <a:ext cx="623873" cy="623873"/>
          </a:xfrm>
          <a:prstGeom prst="rect">
            <a:avLst/>
          </a:prstGeom>
        </p:spPr>
      </p:pic>
      <p:sp>
        <p:nvSpPr>
          <p:cNvPr id="9" name="TextBox 8">
            <a:extLst>
              <a:ext uri="{FF2B5EF4-FFF2-40B4-BE49-F238E27FC236}">
                <a16:creationId xmlns:a16="http://schemas.microsoft.com/office/drawing/2014/main" id="{8F480DF9-7D50-D427-D581-D8B542F2E17D}"/>
              </a:ext>
            </a:extLst>
          </p:cNvPr>
          <p:cNvSpPr txBox="1"/>
          <p:nvPr/>
        </p:nvSpPr>
        <p:spPr>
          <a:xfrm>
            <a:off x="11388577" y="104059"/>
            <a:ext cx="332198" cy="276999"/>
          </a:xfrm>
          <a:prstGeom prst="rect">
            <a:avLst/>
          </a:prstGeom>
          <a:noFill/>
        </p:spPr>
        <p:txBody>
          <a:bodyPr wrap="square" rtlCol="0">
            <a:spAutoFit/>
          </a:bodyPr>
          <a:lstStyle/>
          <a:p>
            <a:r>
              <a:rPr lang="en-US" sz="1200"/>
              <a:t>3</a:t>
            </a:r>
          </a:p>
        </p:txBody>
      </p:sp>
    </p:spTree>
    <p:extLst>
      <p:ext uri="{BB962C8B-B14F-4D97-AF65-F5344CB8AC3E}">
        <p14:creationId xmlns:p14="http://schemas.microsoft.com/office/powerpoint/2010/main" val="182133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0A28F7-4DEF-9D0A-CBCE-CCE6A5941BDA}"/>
              </a:ext>
            </a:extLst>
          </p:cNvPr>
          <p:cNvSpPr txBox="1"/>
          <p:nvPr/>
        </p:nvSpPr>
        <p:spPr>
          <a:xfrm>
            <a:off x="438149" y="626387"/>
            <a:ext cx="11172661" cy="646331"/>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ea typeface="+mn-lt"/>
                <a:cs typeface="+mn-lt"/>
              </a:rPr>
              <a:t> Financial</a:t>
            </a:r>
            <a:r>
              <a:rPr lang="en-CA" sz="3600" b="1">
                <a:ea typeface="+mn-lt"/>
                <a:cs typeface="+mn-lt"/>
              </a:rPr>
              <a:t> &amp; Service Impacts</a:t>
            </a:r>
            <a:endParaRPr lang="en-US" sz="2400" b="1"/>
          </a:p>
        </p:txBody>
      </p:sp>
      <p:graphicFrame>
        <p:nvGraphicFramePr>
          <p:cNvPr id="41" name="Table 40">
            <a:extLst>
              <a:ext uri="{FF2B5EF4-FFF2-40B4-BE49-F238E27FC236}">
                <a16:creationId xmlns:a16="http://schemas.microsoft.com/office/drawing/2014/main" id="{2480CB4D-2FF3-10D9-3E6A-D6E60BF954FB}"/>
              </a:ext>
            </a:extLst>
          </p:cNvPr>
          <p:cNvGraphicFramePr>
            <a:graphicFrameLocks noGrp="1"/>
          </p:cNvGraphicFramePr>
          <p:nvPr>
            <p:extLst>
              <p:ext uri="{D42A27DB-BD31-4B8C-83A1-F6EECF244321}">
                <p14:modId xmlns:p14="http://schemas.microsoft.com/office/powerpoint/2010/main" val="3444451035"/>
              </p:ext>
            </p:extLst>
          </p:nvPr>
        </p:nvGraphicFramePr>
        <p:xfrm>
          <a:off x="3931227" y="2205181"/>
          <a:ext cx="3223364" cy="4355266"/>
        </p:xfrm>
        <a:graphic>
          <a:graphicData uri="http://schemas.openxmlformats.org/drawingml/2006/table">
            <a:tbl>
              <a:tblPr firstRow="1" bandRow="1">
                <a:tableStyleId>{69CF1AB2-1976-4502-BF36-3FF5EA218861}</a:tableStyleId>
              </a:tblPr>
              <a:tblGrid>
                <a:gridCol w="3223364">
                  <a:extLst>
                    <a:ext uri="{9D8B030D-6E8A-4147-A177-3AD203B41FA5}">
                      <a16:colId xmlns:a16="http://schemas.microsoft.com/office/drawing/2014/main" val="2688184322"/>
                    </a:ext>
                  </a:extLst>
                </a:gridCol>
              </a:tblGrid>
              <a:tr h="1435670">
                <a:tc>
                  <a:txBody>
                    <a:bodyPr/>
                    <a:lstStyle/>
                    <a:p>
                      <a:pPr algn="ctr"/>
                      <a:r>
                        <a:rPr lang="en-CA" sz="2400" b="0">
                          <a:solidFill>
                            <a:schemeClr val="accent4"/>
                          </a:solidFill>
                        </a:rPr>
                        <a:t>-$3.4B</a:t>
                      </a:r>
                    </a:p>
                    <a:p>
                      <a:pPr algn="ctr"/>
                      <a:r>
                        <a:rPr lang="en-CA" sz="2400" b="1"/>
                        <a:t>94% Over </a:t>
                      </a:r>
                      <a:r>
                        <a:rPr lang="en-CA" sz="2400" b="0"/>
                        <a:t>Original Cost Estimate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242318489"/>
                  </a:ext>
                </a:extLst>
              </a:tr>
              <a:tr h="1435670">
                <a:tc>
                  <a:txBody>
                    <a:bodyPr/>
                    <a:lstStyle/>
                    <a:p>
                      <a:pPr algn="ctr"/>
                      <a:r>
                        <a:rPr lang="en-CA" sz="2400">
                          <a:solidFill>
                            <a:schemeClr val="accent4"/>
                          </a:solidFill>
                        </a:rPr>
                        <a:t>-$2B</a:t>
                      </a:r>
                    </a:p>
                    <a:p>
                      <a:pPr algn="ctr"/>
                      <a:r>
                        <a:rPr lang="en-CA" sz="2400" b="1"/>
                        <a:t>547% Over </a:t>
                      </a:r>
                      <a:r>
                        <a:rPr lang="en-CA" sz="2400"/>
                        <a:t>Original Cost Estimate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098478783"/>
                  </a:ext>
                </a:extLst>
              </a:tr>
              <a:tr h="1483926">
                <a:tc>
                  <a:txBody>
                    <a:bodyPr/>
                    <a:lstStyle/>
                    <a:p>
                      <a:pPr algn="ctr"/>
                      <a:r>
                        <a:rPr lang="en-CA" sz="2400">
                          <a:solidFill>
                            <a:schemeClr val="accent4"/>
                          </a:solidFill>
                        </a:rPr>
                        <a:t>-$53M</a:t>
                      </a:r>
                    </a:p>
                    <a:p>
                      <a:pPr algn="ctr"/>
                      <a:r>
                        <a:rPr lang="en-CA" sz="2400" b="1"/>
                        <a:t>67,500% Over </a:t>
                      </a:r>
                      <a:r>
                        <a:rPr lang="en-CA" sz="2400"/>
                        <a:t>Original Cost estimate</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549352204"/>
                  </a:ext>
                </a:extLst>
              </a:tr>
            </a:tbl>
          </a:graphicData>
        </a:graphic>
      </p:graphicFrame>
      <p:graphicFrame>
        <p:nvGraphicFramePr>
          <p:cNvPr id="42" name="Table 41">
            <a:extLst>
              <a:ext uri="{FF2B5EF4-FFF2-40B4-BE49-F238E27FC236}">
                <a16:creationId xmlns:a16="http://schemas.microsoft.com/office/drawing/2014/main" id="{64725539-1DA4-03F1-6DD2-21BD9EBAA42A}"/>
              </a:ext>
            </a:extLst>
          </p:cNvPr>
          <p:cNvGraphicFramePr>
            <a:graphicFrameLocks noGrp="1"/>
          </p:cNvGraphicFramePr>
          <p:nvPr>
            <p:extLst>
              <p:ext uri="{D42A27DB-BD31-4B8C-83A1-F6EECF244321}">
                <p14:modId xmlns:p14="http://schemas.microsoft.com/office/powerpoint/2010/main" val="865351322"/>
              </p:ext>
            </p:extLst>
          </p:nvPr>
        </p:nvGraphicFramePr>
        <p:xfrm>
          <a:off x="7573252" y="2204633"/>
          <a:ext cx="4036279" cy="4326798"/>
        </p:xfrm>
        <a:graphic>
          <a:graphicData uri="http://schemas.openxmlformats.org/drawingml/2006/table">
            <a:tbl>
              <a:tblPr firstRow="1" bandRow="1">
                <a:tableStyleId>{69CF1AB2-1976-4502-BF36-3FF5EA218861}</a:tableStyleId>
              </a:tblPr>
              <a:tblGrid>
                <a:gridCol w="4036279">
                  <a:extLst>
                    <a:ext uri="{9D8B030D-6E8A-4147-A177-3AD203B41FA5}">
                      <a16:colId xmlns:a16="http://schemas.microsoft.com/office/drawing/2014/main" val="2688184322"/>
                    </a:ext>
                  </a:extLst>
                </a:gridCol>
              </a:tblGrid>
              <a:tr h="1442266">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a:solidFill>
                            <a:schemeClr val="tx1"/>
                          </a:solidFill>
                        </a:rPr>
                        <a:t>&gt;10M Canadians Rely On These Benefits</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b="0">
                          <a:solidFill>
                            <a:schemeClr val="tx1"/>
                          </a:solidFill>
                        </a:rPr>
                        <a:t> Risks Payment Disruption</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242318489"/>
                  </a:ext>
                </a:extLst>
              </a:tr>
              <a:tr h="1442266">
                <a:tc>
                  <a:txBody>
                    <a:bodyPr/>
                    <a:lstStyle/>
                    <a:p>
                      <a:pPr marL="342900" lvl="0" indent="-342900" algn="l">
                        <a:buFont typeface="Arial" panose="020B0604020202020204" pitchFamily="34" charset="0"/>
                        <a:buChar char="•"/>
                      </a:pPr>
                      <a:r>
                        <a:rPr lang="en-CA" sz="2000">
                          <a:solidFill>
                            <a:schemeClr val="tx1"/>
                          </a:solidFill>
                        </a:rPr>
                        <a:t>51K Federal Employees Not Paid On Time</a:t>
                      </a:r>
                    </a:p>
                    <a:p>
                      <a:pPr marL="342900" lvl="0" indent="-342900" algn="l">
                        <a:buFont typeface="Arial" panose="020B0604020202020204" pitchFamily="34" charset="0"/>
                        <a:buChar char="•"/>
                      </a:pPr>
                      <a:r>
                        <a:rPr lang="en-CA" sz="2000">
                          <a:solidFill>
                            <a:schemeClr val="tx1"/>
                          </a:solidFill>
                        </a:rPr>
                        <a:t>41K Outstanding Pay Requests In 2015 </a:t>
                      </a:r>
                      <a:r>
                        <a:rPr lang="en-CA" sz="2000">
                          <a:solidFill>
                            <a:schemeClr val="tx1"/>
                          </a:solidFill>
                          <a:sym typeface="Wingdings" panose="05000000000000000000" pitchFamily="2" charset="2"/>
                        </a:rPr>
                        <a:t> 494K Requests In 2017</a:t>
                      </a:r>
                      <a:endParaRPr lang="en-CA" sz="2000">
                        <a:solidFill>
                          <a:schemeClr val="tx1"/>
                        </a:solidFil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098478783"/>
                  </a:ext>
                </a:extLst>
              </a:tr>
              <a:tr h="1442266">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2000" b="0">
                          <a:solidFill>
                            <a:schemeClr val="tx1"/>
                          </a:solidFill>
                        </a:rPr>
                        <a:t>Inaccurate Quarantine Assessments </a:t>
                      </a:r>
                      <a:endParaRPr lang="en-CA" sz="2000" b="0">
                        <a:solidFill>
                          <a:schemeClr val="tx1"/>
                        </a:solidFill>
                      </a:endParaRPr>
                    </a:p>
                    <a:p>
                      <a:pPr marL="342900" marR="0" lvl="0" indent="-342900" algn="l">
                        <a:lnSpc>
                          <a:spcPct val="100000"/>
                        </a:lnSpc>
                        <a:spcBef>
                          <a:spcPts val="0"/>
                        </a:spcBef>
                        <a:spcAft>
                          <a:spcPts val="0"/>
                        </a:spcAft>
                        <a:buClrTx/>
                        <a:buSzTx/>
                        <a:buFont typeface="Arial" panose="020B0604020202020204" pitchFamily="34" charset="0"/>
                        <a:buChar char="•"/>
                      </a:pPr>
                      <a:r>
                        <a:rPr lang="en-US" sz="2000" b="0">
                          <a:solidFill>
                            <a:schemeClr val="tx1"/>
                          </a:solidFill>
                        </a:rPr>
                        <a:t>Barriers To Re-entering Country</a:t>
                      </a:r>
                      <a:endParaRPr lang="en-CA" sz="2000" b="0">
                        <a:solidFill>
                          <a:schemeClr val="tx1"/>
                        </a:solidFil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549352204"/>
                  </a:ext>
                </a:extLst>
              </a:tr>
            </a:tbl>
          </a:graphicData>
        </a:graphic>
      </p:graphicFrame>
      <p:graphicFrame>
        <p:nvGraphicFramePr>
          <p:cNvPr id="49" name="Table 48">
            <a:extLst>
              <a:ext uri="{FF2B5EF4-FFF2-40B4-BE49-F238E27FC236}">
                <a16:creationId xmlns:a16="http://schemas.microsoft.com/office/drawing/2014/main" id="{A57B432B-2508-CE14-A47A-4DFCEEEA83AE}"/>
              </a:ext>
            </a:extLst>
          </p:cNvPr>
          <p:cNvGraphicFramePr>
            <a:graphicFrameLocks noGrp="1"/>
          </p:cNvGraphicFramePr>
          <p:nvPr>
            <p:extLst>
              <p:ext uri="{D42A27DB-BD31-4B8C-83A1-F6EECF244321}">
                <p14:modId xmlns:p14="http://schemas.microsoft.com/office/powerpoint/2010/main" val="1902063028"/>
              </p:ext>
            </p:extLst>
          </p:nvPr>
        </p:nvGraphicFramePr>
        <p:xfrm>
          <a:off x="433929" y="2198860"/>
          <a:ext cx="3066660" cy="4343961"/>
        </p:xfrm>
        <a:graphic>
          <a:graphicData uri="http://schemas.openxmlformats.org/drawingml/2006/table">
            <a:tbl>
              <a:tblPr firstRow="1" bandRow="1">
                <a:tableStyleId>{5C22544A-7EE6-4342-B048-85BDC9FD1C3A}</a:tableStyleId>
              </a:tblPr>
              <a:tblGrid>
                <a:gridCol w="3066660">
                  <a:extLst>
                    <a:ext uri="{9D8B030D-6E8A-4147-A177-3AD203B41FA5}">
                      <a16:colId xmlns:a16="http://schemas.microsoft.com/office/drawing/2014/main" val="3359534844"/>
                    </a:ext>
                  </a:extLst>
                </a:gridCol>
              </a:tblGrid>
              <a:tr h="1447987">
                <a:tc>
                  <a:txBody>
                    <a:bodyPr/>
                    <a:lstStyle/>
                    <a:p>
                      <a:pPr algn="ctr"/>
                      <a:r>
                        <a:rPr lang="en-CA" sz="2200" b="1">
                          <a:solidFill>
                            <a:schemeClr val="bg1"/>
                          </a:solidFill>
                        </a:rPr>
                        <a:t>Benefits Delivery </a:t>
                      </a:r>
                      <a:endParaRPr lang="en-US" sz="2200"/>
                    </a:p>
                    <a:p>
                      <a:pPr lvl="0" algn="ctr">
                        <a:buNone/>
                      </a:pPr>
                      <a:r>
                        <a:rPr lang="en-CA" sz="2200" b="1">
                          <a:solidFill>
                            <a:schemeClr val="bg1"/>
                          </a:solidFill>
                        </a:rPr>
                        <a:t>Modernization Program</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2337574138"/>
                  </a:ext>
                </a:extLst>
              </a:tr>
              <a:tr h="1447987">
                <a:tc>
                  <a:txBody>
                    <a:bodyPr/>
                    <a:lstStyle/>
                    <a:p>
                      <a:pPr algn="ctr"/>
                      <a:r>
                        <a:rPr lang="en-CA" sz="2200" b="1">
                          <a:solidFill>
                            <a:schemeClr val="bg1"/>
                          </a:solidFill>
                        </a:rPr>
                        <a:t>Phoenix Payroll System</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2242957232"/>
                  </a:ext>
                </a:extLst>
              </a:tr>
              <a:tr h="1447987">
                <a:tc>
                  <a:txBody>
                    <a:bodyPr/>
                    <a:lstStyle/>
                    <a:p>
                      <a:pPr algn="ctr"/>
                      <a:r>
                        <a:rPr lang="en-CA" sz="2200" b="1">
                          <a:solidFill>
                            <a:schemeClr val="bg1"/>
                          </a:solidFill>
                        </a:rPr>
                        <a:t>ArriveCAN App</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2865065837"/>
                  </a:ext>
                </a:extLst>
              </a:tr>
            </a:tbl>
          </a:graphicData>
        </a:graphic>
      </p:graphicFrame>
      <p:sp>
        <p:nvSpPr>
          <p:cNvPr id="50" name="TextBox 49">
            <a:extLst>
              <a:ext uri="{FF2B5EF4-FFF2-40B4-BE49-F238E27FC236}">
                <a16:creationId xmlns:a16="http://schemas.microsoft.com/office/drawing/2014/main" id="{E175A5B5-C892-0961-ED7C-AFE4F9625BD4}"/>
              </a:ext>
            </a:extLst>
          </p:cNvPr>
          <p:cNvSpPr txBox="1"/>
          <p:nvPr/>
        </p:nvSpPr>
        <p:spPr>
          <a:xfrm>
            <a:off x="4183260" y="1657175"/>
            <a:ext cx="2559085" cy="371475"/>
          </a:xfrm>
          <a:prstGeom prst="rect">
            <a:avLst/>
          </a:prstGeom>
          <a:solidFill>
            <a:schemeClr val="accent1"/>
          </a:solidFill>
        </p:spPr>
        <p:txBody>
          <a:bodyPr wrap="square" lIns="91440" tIns="45720" rIns="91440" bIns="45720" rtlCol="0" anchor="t">
            <a:spAutoFit/>
          </a:bodyPr>
          <a:lstStyle/>
          <a:p>
            <a:pPr algn="ctr"/>
            <a:r>
              <a:rPr lang="en-CA" b="1">
                <a:solidFill>
                  <a:schemeClr val="bg1"/>
                </a:solidFill>
              </a:rPr>
              <a:t>Financial Impact</a:t>
            </a:r>
            <a:endParaRPr lang="en-US">
              <a:solidFill>
                <a:schemeClr val="bg1"/>
              </a:solidFill>
            </a:endParaRPr>
          </a:p>
        </p:txBody>
      </p:sp>
      <p:sp>
        <p:nvSpPr>
          <p:cNvPr id="56" name="TextBox 55">
            <a:extLst>
              <a:ext uri="{FF2B5EF4-FFF2-40B4-BE49-F238E27FC236}">
                <a16:creationId xmlns:a16="http://schemas.microsoft.com/office/drawing/2014/main" id="{11C11DA3-449B-B096-4E70-2B30FE2A8645}"/>
              </a:ext>
            </a:extLst>
          </p:cNvPr>
          <p:cNvSpPr txBox="1"/>
          <p:nvPr/>
        </p:nvSpPr>
        <p:spPr>
          <a:xfrm>
            <a:off x="693191" y="1657175"/>
            <a:ext cx="2415131" cy="369332"/>
          </a:xfrm>
          <a:prstGeom prst="rect">
            <a:avLst/>
          </a:prstGeom>
          <a:solidFill>
            <a:schemeClr val="bg2"/>
          </a:solidFill>
        </p:spPr>
        <p:txBody>
          <a:bodyPr wrap="square" rtlCol="0">
            <a:spAutoFit/>
          </a:bodyPr>
          <a:lstStyle/>
          <a:p>
            <a:pPr algn="ctr"/>
            <a:r>
              <a:rPr lang="en-CA" b="1">
                <a:solidFill>
                  <a:schemeClr val="accent1"/>
                </a:solidFill>
              </a:rPr>
              <a:t>IT Project</a:t>
            </a:r>
          </a:p>
        </p:txBody>
      </p:sp>
      <p:sp>
        <p:nvSpPr>
          <p:cNvPr id="5" name="TextBox 4">
            <a:extLst>
              <a:ext uri="{FF2B5EF4-FFF2-40B4-BE49-F238E27FC236}">
                <a16:creationId xmlns:a16="http://schemas.microsoft.com/office/drawing/2014/main" id="{A56E5024-2206-D1B7-7E48-CEEEC924459E}"/>
              </a:ext>
            </a:extLst>
          </p:cNvPr>
          <p:cNvSpPr txBox="1"/>
          <p:nvPr/>
        </p:nvSpPr>
        <p:spPr>
          <a:xfrm>
            <a:off x="8255750" y="1657175"/>
            <a:ext cx="2559085" cy="369332"/>
          </a:xfrm>
          <a:prstGeom prst="rect">
            <a:avLst/>
          </a:prstGeom>
          <a:solidFill>
            <a:schemeClr val="accent1"/>
          </a:solidFill>
        </p:spPr>
        <p:txBody>
          <a:bodyPr wrap="square" lIns="91440" tIns="45720" rIns="91440" bIns="45720" rtlCol="0" anchor="t">
            <a:spAutoFit/>
          </a:bodyPr>
          <a:lstStyle/>
          <a:p>
            <a:pPr algn="ctr"/>
            <a:r>
              <a:rPr lang="en-CA" b="1">
                <a:solidFill>
                  <a:schemeClr val="bg1"/>
                </a:solidFill>
              </a:rPr>
              <a:t>Service Impact</a:t>
            </a:r>
            <a:endParaRPr lang="en-US">
              <a:solidFill>
                <a:schemeClr val="bg1"/>
              </a:solidFill>
            </a:endParaRPr>
          </a:p>
        </p:txBody>
      </p:sp>
      <p:sp>
        <p:nvSpPr>
          <p:cNvPr id="6" name="TextBox 5">
            <a:extLst>
              <a:ext uri="{FF2B5EF4-FFF2-40B4-BE49-F238E27FC236}">
                <a16:creationId xmlns:a16="http://schemas.microsoft.com/office/drawing/2014/main" id="{F904B1F0-3940-68E1-F11D-80E7AEFC7180}"/>
              </a:ext>
            </a:extLst>
          </p:cNvPr>
          <p:cNvSpPr txBox="1"/>
          <p:nvPr/>
        </p:nvSpPr>
        <p:spPr>
          <a:xfrm>
            <a:off x="11388577" y="104059"/>
            <a:ext cx="332198" cy="276999"/>
          </a:xfrm>
          <a:prstGeom prst="rect">
            <a:avLst/>
          </a:prstGeom>
          <a:noFill/>
        </p:spPr>
        <p:txBody>
          <a:bodyPr wrap="square" rtlCol="0">
            <a:spAutoFit/>
          </a:bodyPr>
          <a:lstStyle/>
          <a:p>
            <a:r>
              <a:rPr lang="en-US" sz="1200"/>
              <a:t>4</a:t>
            </a:r>
          </a:p>
        </p:txBody>
      </p:sp>
      <p:sp>
        <p:nvSpPr>
          <p:cNvPr id="4" name="Frame 3">
            <a:extLst>
              <a:ext uri="{FF2B5EF4-FFF2-40B4-BE49-F238E27FC236}">
                <a16:creationId xmlns:a16="http://schemas.microsoft.com/office/drawing/2014/main" id="{30C5D5F7-3A97-9723-4BB6-9216CC1D7B87}"/>
              </a:ext>
            </a:extLst>
          </p:cNvPr>
          <p:cNvSpPr/>
          <p:nvPr/>
        </p:nvSpPr>
        <p:spPr>
          <a:xfrm>
            <a:off x="257502" y="2110263"/>
            <a:ext cx="11528137" cy="1570181"/>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62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9393F-B3BD-147F-6786-6459393FF7E0}"/>
              </a:ext>
            </a:extLst>
          </p:cNvPr>
          <p:cNvSpPr txBox="1"/>
          <p:nvPr/>
        </p:nvSpPr>
        <p:spPr>
          <a:xfrm>
            <a:off x="438149" y="626326"/>
            <a:ext cx="11315700"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a:ln>
                  <a:noFill/>
                </a:ln>
                <a:solidFill>
                  <a:srgbClr val="212121"/>
                </a:solidFill>
                <a:effectLst/>
                <a:uLnTx/>
                <a:uFillTx/>
                <a:latin typeface="Gill Sans MT" panose="020B0502020104020203"/>
                <a:ea typeface="+mn-lt"/>
                <a:cs typeface="+mn-lt"/>
              </a:rPr>
              <a:t>Overview of Recommendations</a:t>
            </a:r>
            <a:endParaRPr kumimoji="0" lang="en-US" sz="2000" b="1" i="0" u="none" strike="noStrike" kern="1200" cap="none" spc="0" normalizeH="0" baseline="0" noProof="0">
              <a:ln>
                <a:noFill/>
              </a:ln>
              <a:solidFill>
                <a:srgbClr val="212121"/>
              </a:solidFill>
              <a:effectLst/>
              <a:uLnTx/>
              <a:uFillTx/>
              <a:latin typeface="Gill Sans MT" panose="020B0502020104020203"/>
              <a:ea typeface="+mn-ea"/>
              <a:cs typeface="+mn-cs"/>
            </a:endParaRPr>
          </a:p>
        </p:txBody>
      </p:sp>
      <p:sp>
        <p:nvSpPr>
          <p:cNvPr id="1229" name="Rectangle 1228">
            <a:extLst>
              <a:ext uri="{FF2B5EF4-FFF2-40B4-BE49-F238E27FC236}">
                <a16:creationId xmlns:a16="http://schemas.microsoft.com/office/drawing/2014/main" id="{5733D28D-EE02-D742-80CE-3A9998529EFA}"/>
              </a:ext>
            </a:extLst>
          </p:cNvPr>
          <p:cNvSpPr/>
          <p:nvPr/>
        </p:nvSpPr>
        <p:spPr>
          <a:xfrm>
            <a:off x="437213" y="3048000"/>
            <a:ext cx="11317572" cy="212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1238" name="Oval 1237">
            <a:extLst>
              <a:ext uri="{FF2B5EF4-FFF2-40B4-BE49-F238E27FC236}">
                <a16:creationId xmlns:a16="http://schemas.microsoft.com/office/drawing/2014/main" id="{FF11F921-9883-FDC8-9A1E-67A23479EA1F}"/>
              </a:ext>
            </a:extLst>
          </p:cNvPr>
          <p:cNvSpPr/>
          <p:nvPr/>
        </p:nvSpPr>
        <p:spPr>
          <a:xfrm>
            <a:off x="4091064" y="2998032"/>
            <a:ext cx="274819" cy="287311"/>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1239" name="Oval 1238">
            <a:extLst>
              <a:ext uri="{FF2B5EF4-FFF2-40B4-BE49-F238E27FC236}">
                <a16:creationId xmlns:a16="http://schemas.microsoft.com/office/drawing/2014/main" id="{0E12640C-0DC1-0873-5715-2C94BC6E22A1}"/>
              </a:ext>
            </a:extLst>
          </p:cNvPr>
          <p:cNvSpPr/>
          <p:nvPr/>
        </p:nvSpPr>
        <p:spPr>
          <a:xfrm>
            <a:off x="8019735" y="3010523"/>
            <a:ext cx="274819" cy="287311"/>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1240" name="Rectangle: Rounded Corners 1239">
            <a:extLst>
              <a:ext uri="{FF2B5EF4-FFF2-40B4-BE49-F238E27FC236}">
                <a16:creationId xmlns:a16="http://schemas.microsoft.com/office/drawing/2014/main" id="{57EA3E04-95D3-B953-E2F0-C2836004E775}"/>
              </a:ext>
            </a:extLst>
          </p:cNvPr>
          <p:cNvSpPr/>
          <p:nvPr/>
        </p:nvSpPr>
        <p:spPr>
          <a:xfrm>
            <a:off x="6002311" y="1598950"/>
            <a:ext cx="4309672" cy="7245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F2F2"/>
                </a:solidFill>
                <a:effectLst/>
                <a:uLnTx/>
                <a:uFillTx/>
                <a:latin typeface="Gill Sans MT" panose="020B0502020104020203"/>
                <a:ea typeface="+mn-ea"/>
                <a:cs typeface="+mn-cs"/>
              </a:rPr>
              <a:t>DM Committee on IT Procurement</a:t>
            </a:r>
          </a:p>
        </p:txBody>
      </p:sp>
      <p:sp>
        <p:nvSpPr>
          <p:cNvPr id="1244" name="TextBox 1243">
            <a:extLst>
              <a:ext uri="{FF2B5EF4-FFF2-40B4-BE49-F238E27FC236}">
                <a16:creationId xmlns:a16="http://schemas.microsoft.com/office/drawing/2014/main" id="{50116B8D-D92D-1BF0-CF34-4C5D8549869E}"/>
              </a:ext>
            </a:extLst>
          </p:cNvPr>
          <p:cNvSpPr txBox="1"/>
          <p:nvPr/>
        </p:nvSpPr>
        <p:spPr>
          <a:xfrm>
            <a:off x="3503950" y="2573312"/>
            <a:ext cx="14490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Gill Sans MT" panose="020B0502020104020203"/>
                <a:ea typeface="+mn-ea"/>
                <a:cs typeface="+mn-cs"/>
              </a:rPr>
              <a:t>Short-term</a:t>
            </a:r>
          </a:p>
        </p:txBody>
      </p:sp>
      <p:sp>
        <p:nvSpPr>
          <p:cNvPr id="1245" name="TextBox 1244">
            <a:extLst>
              <a:ext uri="{FF2B5EF4-FFF2-40B4-BE49-F238E27FC236}">
                <a16:creationId xmlns:a16="http://schemas.microsoft.com/office/drawing/2014/main" id="{40F1BFCC-AA24-E815-F99B-AB7159F7C13A}"/>
              </a:ext>
            </a:extLst>
          </p:cNvPr>
          <p:cNvSpPr txBox="1"/>
          <p:nvPr/>
        </p:nvSpPr>
        <p:spPr>
          <a:xfrm>
            <a:off x="7432621" y="3366541"/>
            <a:ext cx="15654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Gill Sans MT" panose="020B0502020104020203"/>
                <a:ea typeface="+mn-ea"/>
                <a:cs typeface="+mn-cs"/>
              </a:rPr>
              <a:t>Medium-term</a:t>
            </a:r>
          </a:p>
        </p:txBody>
      </p:sp>
      <p:sp>
        <p:nvSpPr>
          <p:cNvPr id="1247" name="Left Brace 1246">
            <a:extLst>
              <a:ext uri="{FF2B5EF4-FFF2-40B4-BE49-F238E27FC236}">
                <a16:creationId xmlns:a16="http://schemas.microsoft.com/office/drawing/2014/main" id="{5CAF9E52-3FCC-EA2C-02F4-6755F0F45C68}"/>
              </a:ext>
            </a:extLst>
          </p:cNvPr>
          <p:cNvSpPr/>
          <p:nvPr/>
        </p:nvSpPr>
        <p:spPr>
          <a:xfrm rot="5400000">
            <a:off x="3997377" y="1361607"/>
            <a:ext cx="462196" cy="4472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2121"/>
              </a:solidFill>
              <a:effectLst/>
              <a:uLnTx/>
              <a:uFillTx/>
              <a:latin typeface="Gill Sans MT" panose="020B0502020104020203"/>
              <a:ea typeface="+mn-ea"/>
              <a:cs typeface="+mn-cs"/>
            </a:endParaRPr>
          </a:p>
        </p:txBody>
      </p:sp>
      <p:sp>
        <p:nvSpPr>
          <p:cNvPr id="1248" name="Left Brace 1247">
            <a:extLst>
              <a:ext uri="{FF2B5EF4-FFF2-40B4-BE49-F238E27FC236}">
                <a16:creationId xmlns:a16="http://schemas.microsoft.com/office/drawing/2014/main" id="{AFCE2AC5-AA0B-D8B7-5BFD-C0F0DF84B87D}"/>
              </a:ext>
            </a:extLst>
          </p:cNvPr>
          <p:cNvSpPr/>
          <p:nvPr/>
        </p:nvSpPr>
        <p:spPr>
          <a:xfrm rot="16200000">
            <a:off x="7926048" y="474688"/>
            <a:ext cx="462196" cy="4472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2121"/>
              </a:solidFill>
              <a:effectLst/>
              <a:uLnTx/>
              <a:uFillTx/>
              <a:latin typeface="Gill Sans MT" panose="020B0502020104020203"/>
              <a:ea typeface="+mn-ea"/>
              <a:cs typeface="+mn-cs"/>
            </a:endParaRPr>
          </a:p>
        </p:txBody>
      </p:sp>
      <p:sp>
        <p:nvSpPr>
          <p:cNvPr id="6" name="Rectangle: Rounded Corners 5">
            <a:extLst>
              <a:ext uri="{FF2B5EF4-FFF2-40B4-BE49-F238E27FC236}">
                <a16:creationId xmlns:a16="http://schemas.microsoft.com/office/drawing/2014/main" id="{E1A64799-9380-A349-8A38-524697186FD2}"/>
              </a:ext>
            </a:extLst>
          </p:cNvPr>
          <p:cNvSpPr/>
          <p:nvPr/>
        </p:nvSpPr>
        <p:spPr>
          <a:xfrm>
            <a:off x="4242814" y="5775562"/>
            <a:ext cx="7511035" cy="724524"/>
          </a:xfrm>
          <a:prstGeom prst="roundRect">
            <a:avLst/>
          </a:prstGeom>
          <a:pattFill prst="wdUpDiag">
            <a:fgClr>
              <a:srgbClr val="DADBE2"/>
            </a:fgClr>
            <a:bgClr>
              <a:schemeClr val="bg1"/>
            </a:bgClr>
          </a:patt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7" name="Rectangle: Rounded Corners 6">
            <a:extLst>
              <a:ext uri="{FF2B5EF4-FFF2-40B4-BE49-F238E27FC236}">
                <a16:creationId xmlns:a16="http://schemas.microsoft.com/office/drawing/2014/main" id="{344EAF31-917F-A1C4-1E3D-709DC7F45BE5}"/>
              </a:ext>
            </a:extLst>
          </p:cNvPr>
          <p:cNvSpPr/>
          <p:nvPr/>
        </p:nvSpPr>
        <p:spPr>
          <a:xfrm>
            <a:off x="4241709" y="4869612"/>
            <a:ext cx="6165990" cy="724524"/>
          </a:xfrm>
          <a:prstGeom prst="roundRect">
            <a:avLst/>
          </a:prstGeom>
          <a:pattFill prst="wdUpDiag">
            <a:fgClr>
              <a:srgbClr val="DADBE2"/>
            </a:fgClr>
            <a:bgClr>
              <a:schemeClr val="bg1"/>
            </a:bgClr>
          </a:patt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2" name="Rectangle: Rounded Corners 1">
            <a:extLst>
              <a:ext uri="{FF2B5EF4-FFF2-40B4-BE49-F238E27FC236}">
                <a16:creationId xmlns:a16="http://schemas.microsoft.com/office/drawing/2014/main" id="{83BEB36C-A59B-24EC-A0B0-B15CF3008415}"/>
              </a:ext>
            </a:extLst>
          </p:cNvPr>
          <p:cNvSpPr/>
          <p:nvPr/>
        </p:nvSpPr>
        <p:spPr>
          <a:xfrm>
            <a:off x="6170798" y="3981230"/>
            <a:ext cx="5583051" cy="724524"/>
          </a:xfrm>
          <a:prstGeom prst="roundRect">
            <a:avLst/>
          </a:prstGeom>
          <a:pattFill prst="wdUpDiag">
            <a:fgClr>
              <a:srgbClr val="DADBE2"/>
            </a:fgClr>
            <a:bgClr>
              <a:schemeClr val="bg1"/>
            </a:bgClr>
          </a:patt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1241" name="Rectangle: Rounded Corners 1240">
            <a:extLst>
              <a:ext uri="{FF2B5EF4-FFF2-40B4-BE49-F238E27FC236}">
                <a16:creationId xmlns:a16="http://schemas.microsoft.com/office/drawing/2014/main" id="{27DF9DBB-55CD-40F5-18C6-8A00721592E4}"/>
              </a:ext>
            </a:extLst>
          </p:cNvPr>
          <p:cNvSpPr/>
          <p:nvPr/>
        </p:nvSpPr>
        <p:spPr>
          <a:xfrm>
            <a:off x="2073638" y="3984884"/>
            <a:ext cx="4309672" cy="7245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F2F2"/>
                </a:solidFill>
                <a:effectLst/>
                <a:uLnTx/>
                <a:uFillTx/>
                <a:latin typeface="Gill Sans MT" panose="020B0502020104020203"/>
                <a:ea typeface="+mn-lt"/>
                <a:cs typeface="+mn-lt"/>
              </a:rPr>
              <a:t>Launch, Learn &amp; Improve Model</a:t>
            </a:r>
          </a:p>
        </p:txBody>
      </p:sp>
      <p:sp>
        <p:nvSpPr>
          <p:cNvPr id="1242" name="Rectangle: Rounded Corners 1241">
            <a:extLst>
              <a:ext uri="{FF2B5EF4-FFF2-40B4-BE49-F238E27FC236}">
                <a16:creationId xmlns:a16="http://schemas.microsoft.com/office/drawing/2014/main" id="{1A57F76F-0B96-CADA-0BE0-B154402A228A}"/>
              </a:ext>
            </a:extLst>
          </p:cNvPr>
          <p:cNvSpPr/>
          <p:nvPr/>
        </p:nvSpPr>
        <p:spPr>
          <a:xfrm>
            <a:off x="2073637" y="4871800"/>
            <a:ext cx="4309672" cy="7245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F2F2"/>
                </a:solidFill>
                <a:effectLst/>
                <a:uLnTx/>
                <a:uFillTx/>
                <a:latin typeface="Gill Sans MT" panose="020B0502020104020203"/>
                <a:ea typeface="+mn-lt"/>
                <a:cs typeface="+mn-lt"/>
              </a:rPr>
              <a:t>Public Service Digital Competency</a:t>
            </a:r>
            <a:endParaRPr kumimoji="0" lang="en-US" sz="1800" b="0" i="0" u="none" strike="noStrike" kern="1200" cap="none" spc="0" normalizeH="0" baseline="0" noProof="0">
              <a:ln>
                <a:noFill/>
              </a:ln>
              <a:solidFill>
                <a:srgbClr val="F1F2F2"/>
              </a:solidFill>
              <a:effectLst/>
              <a:uLnTx/>
              <a:uFillTx/>
              <a:latin typeface="Gill Sans MT" panose="020B0502020104020203"/>
              <a:ea typeface="+mn-ea"/>
              <a:cs typeface="+mn-cs"/>
            </a:endParaRPr>
          </a:p>
        </p:txBody>
      </p:sp>
      <p:sp>
        <p:nvSpPr>
          <p:cNvPr id="1243" name="Rectangle: Rounded Corners 1242">
            <a:extLst>
              <a:ext uri="{FF2B5EF4-FFF2-40B4-BE49-F238E27FC236}">
                <a16:creationId xmlns:a16="http://schemas.microsoft.com/office/drawing/2014/main" id="{ADD6E1A0-75E1-67FF-152A-4C732CEC8CE5}"/>
              </a:ext>
            </a:extLst>
          </p:cNvPr>
          <p:cNvSpPr/>
          <p:nvPr/>
        </p:nvSpPr>
        <p:spPr>
          <a:xfrm>
            <a:off x="2072269" y="5781808"/>
            <a:ext cx="4309672" cy="7245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F2F2"/>
                </a:solidFill>
                <a:effectLst/>
                <a:uLnTx/>
                <a:uFillTx/>
                <a:latin typeface="Gill Sans MT" panose="020B0502020104020203"/>
                <a:ea typeface="+mn-lt"/>
                <a:cs typeface="+mn-lt"/>
              </a:rPr>
              <a:t>DM Project-Linked Performance Pay</a:t>
            </a:r>
            <a:endParaRPr kumimoji="0" lang="en-US" sz="1800" b="0" i="0" u="none" strike="noStrike" kern="1200" cap="none" spc="0" normalizeH="0" baseline="0" noProof="0">
              <a:ln>
                <a:noFill/>
              </a:ln>
              <a:solidFill>
                <a:srgbClr val="000000"/>
              </a:solidFill>
              <a:effectLst/>
              <a:uLnTx/>
              <a:uFillTx/>
              <a:latin typeface="Gill Sans MT" panose="020B0502020104020203"/>
              <a:ea typeface="+mn-lt"/>
              <a:cs typeface="+mn-lt"/>
            </a:endParaRPr>
          </a:p>
        </p:txBody>
      </p:sp>
      <p:pic>
        <p:nvPicPr>
          <p:cNvPr id="8" name="Graphic 6" descr="Badge 1 outline">
            <a:extLst>
              <a:ext uri="{FF2B5EF4-FFF2-40B4-BE49-F238E27FC236}">
                <a16:creationId xmlns:a16="http://schemas.microsoft.com/office/drawing/2014/main" id="{E8D9CEF0-2A4E-5119-881C-EA871D3F4D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5131" y="4057982"/>
            <a:ext cx="587828" cy="579454"/>
          </a:xfrm>
          <a:prstGeom prst="rect">
            <a:avLst/>
          </a:prstGeom>
        </p:spPr>
      </p:pic>
      <p:pic>
        <p:nvPicPr>
          <p:cNvPr id="12" name="Graphic 11" descr="Badge outline">
            <a:extLst>
              <a:ext uri="{FF2B5EF4-FFF2-40B4-BE49-F238E27FC236}">
                <a16:creationId xmlns:a16="http://schemas.microsoft.com/office/drawing/2014/main" id="{1C633ED4-BDEC-B0E5-C4D7-46C73B5DE8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7750" y="4937447"/>
            <a:ext cx="571081" cy="579455"/>
          </a:xfrm>
          <a:prstGeom prst="rect">
            <a:avLst/>
          </a:prstGeom>
        </p:spPr>
      </p:pic>
      <p:pic>
        <p:nvPicPr>
          <p:cNvPr id="14" name="Graphic 13" descr="Badge 3 outline">
            <a:extLst>
              <a:ext uri="{FF2B5EF4-FFF2-40B4-BE49-F238E27FC236}">
                <a16:creationId xmlns:a16="http://schemas.microsoft.com/office/drawing/2014/main" id="{2CC682EB-8193-3359-D10A-994D452481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4485" y="5850634"/>
            <a:ext cx="612949" cy="587828"/>
          </a:xfrm>
          <a:prstGeom prst="rect">
            <a:avLst/>
          </a:prstGeom>
        </p:spPr>
      </p:pic>
      <p:sp>
        <p:nvSpPr>
          <p:cNvPr id="9" name="TextBox 8">
            <a:extLst>
              <a:ext uri="{FF2B5EF4-FFF2-40B4-BE49-F238E27FC236}">
                <a16:creationId xmlns:a16="http://schemas.microsoft.com/office/drawing/2014/main" id="{B775B3A5-3A67-9CCC-AE35-42A995104DB3}"/>
              </a:ext>
            </a:extLst>
          </p:cNvPr>
          <p:cNvSpPr txBox="1"/>
          <p:nvPr/>
        </p:nvSpPr>
        <p:spPr>
          <a:xfrm>
            <a:off x="11388577" y="104059"/>
            <a:ext cx="33219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2121"/>
                </a:solidFill>
                <a:effectLst/>
                <a:uLnTx/>
                <a:uFillTx/>
                <a:latin typeface="Gill Sans MT" panose="020B0502020104020203"/>
                <a:ea typeface="+mn-ea"/>
                <a:cs typeface="+mn-cs"/>
              </a:rPr>
              <a:t>5</a:t>
            </a:r>
          </a:p>
        </p:txBody>
      </p:sp>
      <p:sp>
        <p:nvSpPr>
          <p:cNvPr id="5" name="TextBox 4">
            <a:extLst>
              <a:ext uri="{FF2B5EF4-FFF2-40B4-BE49-F238E27FC236}">
                <a16:creationId xmlns:a16="http://schemas.microsoft.com/office/drawing/2014/main" id="{5B59177C-FF49-F7E2-0697-08C984C80ABE}"/>
              </a:ext>
            </a:extLst>
          </p:cNvPr>
          <p:cNvSpPr txBox="1"/>
          <p:nvPr/>
        </p:nvSpPr>
        <p:spPr>
          <a:xfrm rot="-5400000">
            <a:off x="-224852" y="5037546"/>
            <a:ext cx="2523343" cy="40011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12121"/>
                </a:solidFill>
                <a:effectLst/>
                <a:uLnTx/>
                <a:uFillTx/>
                <a:latin typeface="Gill Sans MT" panose="020B0502020104020203"/>
                <a:ea typeface="+mn-ea"/>
                <a:cs typeface="+mn-cs"/>
              </a:rPr>
              <a:t>OPTIONS</a:t>
            </a:r>
          </a:p>
        </p:txBody>
      </p:sp>
    </p:spTree>
    <p:extLst>
      <p:ext uri="{BB962C8B-B14F-4D97-AF65-F5344CB8AC3E}">
        <p14:creationId xmlns:p14="http://schemas.microsoft.com/office/powerpoint/2010/main" val="64834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BA59A3-0E14-9139-8C10-83066A908F4E}"/>
              </a:ext>
            </a:extLst>
          </p:cNvPr>
          <p:cNvSpPr/>
          <p:nvPr/>
        </p:nvSpPr>
        <p:spPr>
          <a:xfrm>
            <a:off x="435258" y="5593009"/>
            <a:ext cx="11308990" cy="977672"/>
          </a:xfrm>
          <a:prstGeom prst="rect">
            <a:avLst/>
          </a:prstGeom>
          <a:ln>
            <a:solidFill>
              <a:srgbClr val="00245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buFont typeface="Arial" panose="020B0604020202020204" pitchFamily="34" charset="0"/>
              <a:buChar char="•"/>
            </a:pPr>
            <a:endParaRPr lang="en-US" sz="2000">
              <a:solidFill>
                <a:srgbClr val="212121"/>
              </a:solidFill>
            </a:endParaRPr>
          </a:p>
        </p:txBody>
      </p:sp>
      <p:sp>
        <p:nvSpPr>
          <p:cNvPr id="10" name="Rectangle 9">
            <a:extLst>
              <a:ext uri="{FF2B5EF4-FFF2-40B4-BE49-F238E27FC236}">
                <a16:creationId xmlns:a16="http://schemas.microsoft.com/office/drawing/2014/main" id="{ADD8CBB0-434C-4AD6-903D-085D796C76E7}"/>
              </a:ext>
            </a:extLst>
          </p:cNvPr>
          <p:cNvSpPr/>
          <p:nvPr/>
        </p:nvSpPr>
        <p:spPr>
          <a:xfrm>
            <a:off x="6106535" y="5605501"/>
            <a:ext cx="5506552" cy="809305"/>
          </a:xfrm>
          <a:prstGeom prst="rect">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buFont typeface="Arial" panose="020B0604020202020204" pitchFamily="34" charset="0"/>
              <a:buChar char="•"/>
            </a:pPr>
            <a:r>
              <a:rPr lang="en-US" sz="2400"/>
              <a:t>Further findings of AG Reports</a:t>
            </a:r>
          </a:p>
          <a:p>
            <a:pPr marL="342900" indent="-342900">
              <a:buFont typeface="Arial" panose="020B0604020202020204" pitchFamily="34" charset="0"/>
              <a:buChar char="•"/>
            </a:pPr>
            <a:r>
              <a:rPr lang="en-US" sz="2400"/>
              <a:t>Sufficiency of internal IT expertise</a:t>
            </a:r>
            <a:endParaRPr lang="en-US" sz="2400">
              <a:solidFill>
                <a:srgbClr val="212121"/>
              </a:solidFill>
            </a:endParaRPr>
          </a:p>
        </p:txBody>
      </p:sp>
      <p:sp>
        <p:nvSpPr>
          <p:cNvPr id="5" name="TextBox 4">
            <a:extLst>
              <a:ext uri="{FF2B5EF4-FFF2-40B4-BE49-F238E27FC236}">
                <a16:creationId xmlns:a16="http://schemas.microsoft.com/office/drawing/2014/main" id="{0FD06FDA-7392-A323-57E7-0E84795E48FE}"/>
              </a:ext>
            </a:extLst>
          </p:cNvPr>
          <p:cNvSpPr txBox="1"/>
          <p:nvPr/>
        </p:nvSpPr>
        <p:spPr>
          <a:xfrm>
            <a:off x="446006" y="682527"/>
            <a:ext cx="11315700"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t>Deputy Minister (DM) Committee on IT Procurement</a:t>
            </a:r>
            <a:endParaRPr lang="en-CA"/>
          </a:p>
        </p:txBody>
      </p:sp>
      <p:sp>
        <p:nvSpPr>
          <p:cNvPr id="7" name="Rectangle 7">
            <a:extLst>
              <a:ext uri="{FF2B5EF4-FFF2-40B4-BE49-F238E27FC236}">
                <a16:creationId xmlns:a16="http://schemas.microsoft.com/office/drawing/2014/main" id="{10D8A241-D332-50EA-16FC-3B83D92E410D}"/>
              </a:ext>
            </a:extLst>
          </p:cNvPr>
          <p:cNvSpPr/>
          <p:nvPr/>
        </p:nvSpPr>
        <p:spPr>
          <a:xfrm>
            <a:off x="439918" y="1388779"/>
            <a:ext cx="1938624" cy="474365"/>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MANDATE</a:t>
            </a:r>
          </a:p>
        </p:txBody>
      </p:sp>
      <p:sp>
        <p:nvSpPr>
          <p:cNvPr id="9" name="Rectangle 8">
            <a:extLst>
              <a:ext uri="{FF2B5EF4-FFF2-40B4-BE49-F238E27FC236}">
                <a16:creationId xmlns:a16="http://schemas.microsoft.com/office/drawing/2014/main" id="{F0DEA5C1-8DA8-F2E5-8D43-0358D45F05E3}"/>
              </a:ext>
            </a:extLst>
          </p:cNvPr>
          <p:cNvSpPr/>
          <p:nvPr/>
        </p:nvSpPr>
        <p:spPr>
          <a:xfrm>
            <a:off x="439917" y="1856104"/>
            <a:ext cx="11304331" cy="3124497"/>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300"/>
              <a:t>The DM committee will be mandated to review the federal approach to </a:t>
            </a:r>
            <a:r>
              <a:rPr lang="en-US" sz="2300" b="1">
                <a:ea typeface="+mn-lt"/>
                <a:cs typeface="+mn-lt"/>
              </a:rPr>
              <a:t>IT procurement and </a:t>
            </a:r>
            <a:r>
              <a:rPr lang="en-US" sz="2300" b="1"/>
              <a:t>propose</a:t>
            </a:r>
            <a:r>
              <a:rPr lang="en-US" sz="2300"/>
              <a:t> </a:t>
            </a:r>
            <a:r>
              <a:rPr lang="en-US" sz="2300" b="1"/>
              <a:t>recommendations to improve it</a:t>
            </a:r>
            <a:r>
              <a:rPr lang="en-US" sz="2300"/>
              <a:t>. </a:t>
            </a:r>
          </a:p>
          <a:p>
            <a:pPr algn="ctr"/>
            <a:endParaRPr lang="en-US" sz="2300"/>
          </a:p>
          <a:p>
            <a:pPr algn="ctr"/>
            <a:r>
              <a:rPr lang="en-US" sz="2300"/>
              <a:t>The committee would </a:t>
            </a:r>
            <a:r>
              <a:rPr lang="en-US" sz="2300" b="1"/>
              <a:t>have 8-12 months </a:t>
            </a:r>
            <a:r>
              <a:rPr lang="en-US" sz="2300"/>
              <a:t>to complete their review and </a:t>
            </a:r>
            <a:r>
              <a:rPr lang="en-US" sz="2300" b="1"/>
              <a:t>report to the Treasury Board</a:t>
            </a:r>
            <a:r>
              <a:rPr lang="en-US" sz="2300"/>
              <a:t>. </a:t>
            </a:r>
          </a:p>
          <a:p>
            <a:pPr algn="ctr"/>
            <a:endParaRPr lang="en-US" sz="2300"/>
          </a:p>
          <a:p>
            <a:pPr algn="ctr"/>
            <a:r>
              <a:rPr lang="en-US" sz="2300"/>
              <a:t>The committee should consult: the</a:t>
            </a:r>
            <a:r>
              <a:rPr lang="en-US" sz="2300" b="1"/>
              <a:t> Auditor General</a:t>
            </a:r>
            <a:r>
              <a:rPr lang="en-US" sz="2300"/>
              <a:t>, </a:t>
            </a:r>
            <a:r>
              <a:rPr lang="en-US" sz="2300" b="1"/>
              <a:t>industry experts</a:t>
            </a:r>
            <a:r>
              <a:rPr lang="en-US" sz="2300"/>
              <a:t> and </a:t>
            </a:r>
            <a:r>
              <a:rPr lang="en-US" sz="2300" b="1"/>
              <a:t>public servants</a:t>
            </a:r>
            <a:r>
              <a:rPr lang="en-US" sz="2300"/>
              <a:t> engaged in the IT procurement process. </a:t>
            </a:r>
          </a:p>
        </p:txBody>
      </p:sp>
      <p:sp>
        <p:nvSpPr>
          <p:cNvPr id="6" name="Rectangle 7">
            <a:extLst>
              <a:ext uri="{FF2B5EF4-FFF2-40B4-BE49-F238E27FC236}">
                <a16:creationId xmlns:a16="http://schemas.microsoft.com/office/drawing/2014/main" id="{777B9D55-CF81-2B79-D0B7-EF56AF37D18C}"/>
              </a:ext>
            </a:extLst>
          </p:cNvPr>
          <p:cNvSpPr/>
          <p:nvPr/>
        </p:nvSpPr>
        <p:spPr>
          <a:xfrm>
            <a:off x="436142" y="5127497"/>
            <a:ext cx="3394588" cy="478719"/>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t>AREAS TO INVESTIGATE</a:t>
            </a:r>
          </a:p>
        </p:txBody>
      </p:sp>
      <p:sp>
        <p:nvSpPr>
          <p:cNvPr id="8" name="Rectangle 7">
            <a:extLst>
              <a:ext uri="{FF2B5EF4-FFF2-40B4-BE49-F238E27FC236}">
                <a16:creationId xmlns:a16="http://schemas.microsoft.com/office/drawing/2014/main" id="{151D4A24-BC92-D757-CD22-C2FCB3474DBB}"/>
              </a:ext>
            </a:extLst>
          </p:cNvPr>
          <p:cNvSpPr/>
          <p:nvPr/>
        </p:nvSpPr>
        <p:spPr>
          <a:xfrm>
            <a:off x="447750" y="5605501"/>
            <a:ext cx="5650204" cy="794776"/>
          </a:xfrm>
          <a:prstGeom prst="rect">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buFont typeface="Arial" panose="020B0604020202020204" pitchFamily="34" charset="0"/>
              <a:buChar char="•"/>
            </a:pPr>
            <a:r>
              <a:rPr lang="en-US" sz="2400"/>
              <a:t>Accountabilities</a:t>
            </a:r>
          </a:p>
          <a:p>
            <a:pPr marL="342900" indent="-342900">
              <a:buFont typeface="Arial" panose="020B0604020202020204" pitchFamily="34" charset="0"/>
              <a:buChar char="•"/>
            </a:pPr>
            <a:r>
              <a:rPr lang="en-US" sz="2400"/>
              <a:t>Rationale for changes in scope</a:t>
            </a:r>
          </a:p>
        </p:txBody>
      </p:sp>
      <p:sp>
        <p:nvSpPr>
          <p:cNvPr id="3" name="TextBox 2">
            <a:extLst>
              <a:ext uri="{FF2B5EF4-FFF2-40B4-BE49-F238E27FC236}">
                <a16:creationId xmlns:a16="http://schemas.microsoft.com/office/drawing/2014/main" id="{55820B8B-47A9-F951-FDD6-CE1837011E30}"/>
              </a:ext>
            </a:extLst>
          </p:cNvPr>
          <p:cNvSpPr txBox="1"/>
          <p:nvPr/>
        </p:nvSpPr>
        <p:spPr>
          <a:xfrm>
            <a:off x="11388577" y="104059"/>
            <a:ext cx="332198" cy="276999"/>
          </a:xfrm>
          <a:prstGeom prst="rect">
            <a:avLst/>
          </a:prstGeom>
          <a:noFill/>
        </p:spPr>
        <p:txBody>
          <a:bodyPr wrap="square" rtlCol="0">
            <a:spAutoFit/>
          </a:bodyPr>
          <a:lstStyle/>
          <a:p>
            <a:r>
              <a:rPr lang="en-US" sz="1200"/>
              <a:t>6</a:t>
            </a:r>
          </a:p>
        </p:txBody>
      </p:sp>
    </p:spTree>
    <p:extLst>
      <p:ext uri="{BB962C8B-B14F-4D97-AF65-F5344CB8AC3E}">
        <p14:creationId xmlns:p14="http://schemas.microsoft.com/office/powerpoint/2010/main" val="210026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8" name="Rectangle 3157">
            <a:extLst>
              <a:ext uri="{FF2B5EF4-FFF2-40B4-BE49-F238E27FC236}">
                <a16:creationId xmlns:a16="http://schemas.microsoft.com/office/drawing/2014/main" id="{31B010F2-AEA8-2CF0-C5F9-3A08BE691AE4}"/>
              </a:ext>
            </a:extLst>
          </p:cNvPr>
          <p:cNvSpPr/>
          <p:nvPr/>
        </p:nvSpPr>
        <p:spPr>
          <a:xfrm>
            <a:off x="441302" y="1439238"/>
            <a:ext cx="11310777" cy="497775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spcBef>
                <a:spcPct val="0"/>
              </a:spcBef>
            </a:pPr>
            <a:endParaRPr lang="en-US" sz="2400">
              <a:solidFill>
                <a:srgbClr val="212121"/>
              </a:solidFill>
            </a:endParaRPr>
          </a:p>
        </p:txBody>
      </p:sp>
      <p:sp>
        <p:nvSpPr>
          <p:cNvPr id="5" name="TextBox 4">
            <a:extLst>
              <a:ext uri="{FF2B5EF4-FFF2-40B4-BE49-F238E27FC236}">
                <a16:creationId xmlns:a16="http://schemas.microsoft.com/office/drawing/2014/main" id="{0FD06FDA-7392-A323-57E7-0E84795E48FE}"/>
              </a:ext>
            </a:extLst>
          </p:cNvPr>
          <p:cNvSpPr txBox="1"/>
          <p:nvPr/>
        </p:nvSpPr>
        <p:spPr>
          <a:xfrm>
            <a:off x="446006" y="682527"/>
            <a:ext cx="11315700"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t>Rationale for DM Committee</a:t>
            </a:r>
            <a:endParaRPr lang="en-CA"/>
          </a:p>
        </p:txBody>
      </p:sp>
      <p:graphicFrame>
        <p:nvGraphicFramePr>
          <p:cNvPr id="2037" name="Diagram 2036">
            <a:extLst>
              <a:ext uri="{FF2B5EF4-FFF2-40B4-BE49-F238E27FC236}">
                <a16:creationId xmlns:a16="http://schemas.microsoft.com/office/drawing/2014/main" id="{0B06FC64-782D-CCA1-246E-503EC8BD31CF}"/>
              </a:ext>
            </a:extLst>
          </p:cNvPr>
          <p:cNvGraphicFramePr/>
          <p:nvPr>
            <p:extLst>
              <p:ext uri="{D42A27DB-BD31-4B8C-83A1-F6EECF244321}">
                <p14:modId xmlns:p14="http://schemas.microsoft.com/office/powerpoint/2010/main" val="2841123311"/>
              </p:ext>
            </p:extLst>
          </p:nvPr>
        </p:nvGraphicFramePr>
        <p:xfrm>
          <a:off x="576824" y="5198813"/>
          <a:ext cx="10918584" cy="99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8F52985-4D6C-68B6-57F8-867C4607C0E0}"/>
              </a:ext>
            </a:extLst>
          </p:cNvPr>
          <p:cNvSpPr txBox="1"/>
          <p:nvPr/>
        </p:nvSpPr>
        <p:spPr>
          <a:xfrm>
            <a:off x="11388577" y="104059"/>
            <a:ext cx="332198" cy="276999"/>
          </a:xfrm>
          <a:prstGeom prst="rect">
            <a:avLst/>
          </a:prstGeom>
          <a:noFill/>
        </p:spPr>
        <p:txBody>
          <a:bodyPr wrap="square" rtlCol="0">
            <a:spAutoFit/>
          </a:bodyPr>
          <a:lstStyle/>
          <a:p>
            <a:r>
              <a:rPr lang="en-US" sz="1200"/>
              <a:t>7</a:t>
            </a:r>
          </a:p>
        </p:txBody>
      </p:sp>
      <p:graphicFrame>
        <p:nvGraphicFramePr>
          <p:cNvPr id="8" name="Diagram 7">
            <a:extLst>
              <a:ext uri="{FF2B5EF4-FFF2-40B4-BE49-F238E27FC236}">
                <a16:creationId xmlns:a16="http://schemas.microsoft.com/office/drawing/2014/main" id="{14784D3A-CC96-1B57-6E37-E0E16B8EDD59}"/>
              </a:ext>
            </a:extLst>
          </p:cNvPr>
          <p:cNvGraphicFramePr/>
          <p:nvPr>
            <p:extLst>
              <p:ext uri="{D42A27DB-BD31-4B8C-83A1-F6EECF244321}">
                <p14:modId xmlns:p14="http://schemas.microsoft.com/office/powerpoint/2010/main" val="3344817937"/>
              </p:ext>
            </p:extLst>
          </p:nvPr>
        </p:nvGraphicFramePr>
        <p:xfrm>
          <a:off x="645803" y="3585706"/>
          <a:ext cx="10914493" cy="13947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448" name="Diagram 3447">
            <a:extLst>
              <a:ext uri="{FF2B5EF4-FFF2-40B4-BE49-F238E27FC236}">
                <a16:creationId xmlns:a16="http://schemas.microsoft.com/office/drawing/2014/main" id="{A17C5420-B15C-8DBF-468D-669BDAFD188F}"/>
              </a:ext>
            </a:extLst>
          </p:cNvPr>
          <p:cNvGraphicFramePr/>
          <p:nvPr>
            <p:extLst>
              <p:ext uri="{D42A27DB-BD31-4B8C-83A1-F6EECF244321}">
                <p14:modId xmlns:p14="http://schemas.microsoft.com/office/powerpoint/2010/main" val="2865660249"/>
              </p:ext>
            </p:extLst>
          </p:nvPr>
        </p:nvGraphicFramePr>
        <p:xfrm>
          <a:off x="637522" y="1617721"/>
          <a:ext cx="10922775" cy="18088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1640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06FDA-7392-A323-57E7-0E84795E48FE}"/>
              </a:ext>
            </a:extLst>
          </p:cNvPr>
          <p:cNvSpPr txBox="1"/>
          <p:nvPr/>
        </p:nvSpPr>
        <p:spPr>
          <a:xfrm>
            <a:off x="454289" y="715658"/>
            <a:ext cx="11315700"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ea typeface="+mn-lt"/>
                <a:cs typeface="+mn-lt"/>
              </a:rPr>
              <a:t>DM Committee Implementation</a:t>
            </a:r>
            <a:endParaRPr lang="en-CA" sz="3200">
              <a:solidFill>
                <a:srgbClr val="000000"/>
              </a:solidFill>
              <a:ea typeface="+mn-lt"/>
              <a:cs typeface="+mn-lt"/>
            </a:endParaRPr>
          </a:p>
        </p:txBody>
      </p:sp>
      <p:sp>
        <p:nvSpPr>
          <p:cNvPr id="9" name="Rectangle 8">
            <a:extLst>
              <a:ext uri="{FF2B5EF4-FFF2-40B4-BE49-F238E27FC236}">
                <a16:creationId xmlns:a16="http://schemas.microsoft.com/office/drawing/2014/main" id="{F0DEA5C1-8DA8-F2E5-8D43-0358D45F05E3}"/>
              </a:ext>
            </a:extLst>
          </p:cNvPr>
          <p:cNvSpPr/>
          <p:nvPr/>
        </p:nvSpPr>
        <p:spPr>
          <a:xfrm>
            <a:off x="471202" y="1879238"/>
            <a:ext cx="11287114" cy="2604631"/>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r>
              <a:rPr lang="en-US" sz="2200"/>
              <a:t>DM committee​:</a:t>
            </a:r>
            <a:endParaRPr lang="en-US"/>
          </a:p>
          <a:p>
            <a:endParaRPr lang="en-US"/>
          </a:p>
        </p:txBody>
      </p:sp>
      <p:sp>
        <p:nvSpPr>
          <p:cNvPr id="13" name="Rectangle 12">
            <a:extLst>
              <a:ext uri="{FF2B5EF4-FFF2-40B4-BE49-F238E27FC236}">
                <a16:creationId xmlns:a16="http://schemas.microsoft.com/office/drawing/2014/main" id="{151D4A24-BC92-D757-CD22-C2FCB3474DBB}"/>
              </a:ext>
            </a:extLst>
          </p:cNvPr>
          <p:cNvSpPr/>
          <p:nvPr/>
        </p:nvSpPr>
        <p:spPr>
          <a:xfrm>
            <a:off x="476351" y="5119181"/>
            <a:ext cx="6612609" cy="1406681"/>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lang="en-US" sz="2200">
                <a:solidFill>
                  <a:srgbClr val="212121"/>
                </a:solidFill>
                <a:latin typeface="Gill Sans MT"/>
                <a:cs typeface="Calibri"/>
              </a:rPr>
              <a:t>Interdepartmental Secretariat which will be supported by officials from relevant departments.</a:t>
            </a:r>
            <a:endParaRPr lang="en-US" sz="2200">
              <a:solidFill>
                <a:srgbClr val="212121"/>
              </a:solidFill>
              <a:latin typeface="Gill Sans MT"/>
              <a:ea typeface="Calibri"/>
              <a:cs typeface="Calibri"/>
            </a:endParaRPr>
          </a:p>
          <a:p>
            <a:pPr marL="342900" indent="-342900">
              <a:buFont typeface="Arial"/>
              <a:buChar char="•"/>
            </a:pPr>
            <a:r>
              <a:rPr lang="en-US" sz="2200">
                <a:solidFill>
                  <a:srgbClr val="212121"/>
                </a:solidFill>
                <a:latin typeface="Gill Sans MT"/>
                <a:cs typeface="Calibri"/>
              </a:rPr>
              <a:t>Including: TBS, PSPC and SSC</a:t>
            </a:r>
            <a:endParaRPr lang="en-US" sz="1200">
              <a:solidFill>
                <a:srgbClr val="000000"/>
              </a:solidFill>
              <a:latin typeface="Calibri"/>
              <a:ea typeface="Calibri"/>
              <a:cs typeface="Calibri"/>
            </a:endParaRPr>
          </a:p>
        </p:txBody>
      </p:sp>
      <p:pic>
        <p:nvPicPr>
          <p:cNvPr id="4" name="Graphic 3" descr="Money with solid fill">
            <a:extLst>
              <a:ext uri="{FF2B5EF4-FFF2-40B4-BE49-F238E27FC236}">
                <a16:creationId xmlns:a16="http://schemas.microsoft.com/office/drawing/2014/main" id="{C81AB154-4810-D22F-19D7-F9AD1BD699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4669" y="4623866"/>
            <a:ext cx="480144" cy="463756"/>
          </a:xfrm>
          <a:prstGeom prst="rect">
            <a:avLst/>
          </a:prstGeom>
        </p:spPr>
      </p:pic>
      <p:sp>
        <p:nvSpPr>
          <p:cNvPr id="10" name="Rectangle 9">
            <a:extLst>
              <a:ext uri="{FF2B5EF4-FFF2-40B4-BE49-F238E27FC236}">
                <a16:creationId xmlns:a16="http://schemas.microsoft.com/office/drawing/2014/main" id="{67559CE6-85A9-8D2B-5D5D-2FC7C58BCFAF}"/>
              </a:ext>
            </a:extLst>
          </p:cNvPr>
          <p:cNvSpPr/>
          <p:nvPr/>
        </p:nvSpPr>
        <p:spPr>
          <a:xfrm>
            <a:off x="7358931" y="5102525"/>
            <a:ext cx="4343086" cy="1423333"/>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342900" indent="-342900">
              <a:buFont typeface="Arial"/>
              <a:buChar char="•"/>
            </a:pPr>
            <a:r>
              <a:rPr lang="en-US" sz="2200"/>
              <a:t>15-20 FTEs (at EC4-EC6 level)</a:t>
            </a:r>
            <a:endParaRPr lang="en-US" sz="1200">
              <a:solidFill>
                <a:srgbClr val="000000"/>
              </a:solidFill>
              <a:latin typeface="Calibri"/>
              <a:cs typeface="Calibri"/>
            </a:endParaRPr>
          </a:p>
        </p:txBody>
      </p:sp>
      <p:pic>
        <p:nvPicPr>
          <p:cNvPr id="14" name="Graphic 13" descr="Work from home desk with solid fill">
            <a:extLst>
              <a:ext uri="{FF2B5EF4-FFF2-40B4-BE49-F238E27FC236}">
                <a16:creationId xmlns:a16="http://schemas.microsoft.com/office/drawing/2014/main" id="{A7C318BE-8E4F-E9D0-355C-C5DEFF07E8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4799" y="4623868"/>
            <a:ext cx="488337" cy="463758"/>
          </a:xfrm>
          <a:prstGeom prst="rect">
            <a:avLst/>
          </a:prstGeom>
        </p:spPr>
      </p:pic>
      <p:graphicFrame>
        <p:nvGraphicFramePr>
          <p:cNvPr id="15" name="Diagram 14">
            <a:extLst>
              <a:ext uri="{FF2B5EF4-FFF2-40B4-BE49-F238E27FC236}">
                <a16:creationId xmlns:a16="http://schemas.microsoft.com/office/drawing/2014/main" id="{6589CEB3-C52D-6C20-ED14-EEA6A5C0481B}"/>
              </a:ext>
            </a:extLst>
          </p:cNvPr>
          <p:cNvGraphicFramePr/>
          <p:nvPr>
            <p:extLst>
              <p:ext uri="{D42A27DB-BD31-4B8C-83A1-F6EECF244321}">
                <p14:modId xmlns:p14="http://schemas.microsoft.com/office/powerpoint/2010/main" val="3208946592"/>
              </p:ext>
            </p:extLst>
          </p:nvPr>
        </p:nvGraphicFramePr>
        <p:xfrm>
          <a:off x="564798" y="2363868"/>
          <a:ext cx="11089401" cy="19142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07" name="Rectangle 7">
            <a:extLst>
              <a:ext uri="{FF2B5EF4-FFF2-40B4-BE49-F238E27FC236}">
                <a16:creationId xmlns:a16="http://schemas.microsoft.com/office/drawing/2014/main" id="{4AD70A1F-37CE-30FE-CD14-38C263520FB8}"/>
              </a:ext>
            </a:extLst>
          </p:cNvPr>
          <p:cNvSpPr/>
          <p:nvPr/>
        </p:nvSpPr>
        <p:spPr>
          <a:xfrm>
            <a:off x="474554" y="1417882"/>
            <a:ext cx="3283669" cy="455628"/>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COMMITTEE STRUCTURE</a:t>
            </a:r>
          </a:p>
        </p:txBody>
      </p:sp>
      <p:sp>
        <p:nvSpPr>
          <p:cNvPr id="808" name="Rectangle 7">
            <a:extLst>
              <a:ext uri="{FF2B5EF4-FFF2-40B4-BE49-F238E27FC236}">
                <a16:creationId xmlns:a16="http://schemas.microsoft.com/office/drawing/2014/main" id="{8A4584DE-361E-372E-CAAF-EE8FC3875754}"/>
              </a:ext>
            </a:extLst>
          </p:cNvPr>
          <p:cNvSpPr/>
          <p:nvPr/>
        </p:nvSpPr>
        <p:spPr>
          <a:xfrm>
            <a:off x="482747" y="4631890"/>
            <a:ext cx="3447539" cy="472015"/>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SECRETARIAT SUPPORT</a:t>
            </a:r>
          </a:p>
        </p:txBody>
      </p:sp>
      <p:sp>
        <p:nvSpPr>
          <p:cNvPr id="809" name="Rectangle 7">
            <a:extLst>
              <a:ext uri="{FF2B5EF4-FFF2-40B4-BE49-F238E27FC236}">
                <a16:creationId xmlns:a16="http://schemas.microsoft.com/office/drawing/2014/main" id="{ACB326D5-D772-8371-6F4A-C14F2A30B38B}"/>
              </a:ext>
            </a:extLst>
          </p:cNvPr>
          <p:cNvSpPr/>
          <p:nvPr/>
        </p:nvSpPr>
        <p:spPr>
          <a:xfrm>
            <a:off x="7357134" y="4631890"/>
            <a:ext cx="1563024" cy="472015"/>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BUDGET</a:t>
            </a:r>
          </a:p>
        </p:txBody>
      </p:sp>
      <p:sp>
        <p:nvSpPr>
          <p:cNvPr id="6" name="TextBox 5">
            <a:extLst>
              <a:ext uri="{FF2B5EF4-FFF2-40B4-BE49-F238E27FC236}">
                <a16:creationId xmlns:a16="http://schemas.microsoft.com/office/drawing/2014/main" id="{0CEC30CC-ACC9-8B31-E802-A74B3DA74466}"/>
              </a:ext>
            </a:extLst>
          </p:cNvPr>
          <p:cNvSpPr txBox="1"/>
          <p:nvPr/>
        </p:nvSpPr>
        <p:spPr>
          <a:xfrm>
            <a:off x="11388577" y="104059"/>
            <a:ext cx="332198" cy="276999"/>
          </a:xfrm>
          <a:prstGeom prst="rect">
            <a:avLst/>
          </a:prstGeom>
          <a:noFill/>
        </p:spPr>
        <p:txBody>
          <a:bodyPr wrap="square" rtlCol="0">
            <a:spAutoFit/>
          </a:bodyPr>
          <a:lstStyle/>
          <a:p>
            <a:r>
              <a:rPr lang="en-US" sz="1200"/>
              <a:t>8</a:t>
            </a:r>
          </a:p>
        </p:txBody>
      </p:sp>
    </p:spTree>
    <p:extLst>
      <p:ext uri="{BB962C8B-B14F-4D97-AF65-F5344CB8AC3E}">
        <p14:creationId xmlns:p14="http://schemas.microsoft.com/office/powerpoint/2010/main" val="426829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032FE-C542-863E-3D32-C2238698F33B}"/>
              </a:ext>
            </a:extLst>
          </p:cNvPr>
          <p:cNvSpPr txBox="1"/>
          <p:nvPr/>
        </p:nvSpPr>
        <p:spPr>
          <a:xfrm>
            <a:off x="451593" y="723939"/>
            <a:ext cx="11289774" cy="584775"/>
          </a:xfrm>
          <a:prstGeom prst="rect">
            <a:avLst/>
          </a:prstGeom>
          <a:noFill/>
          <a:ln w="19050" cap="rnd" cmpd="sng">
            <a:solidFill>
              <a:schemeClr val="bg2"/>
            </a:solidFill>
            <a:prstDash val="solid"/>
            <a:miter lim="800000"/>
          </a:ln>
        </p:spPr>
        <p:txBody>
          <a:bodyPr wrap="square" lIns="91440" tIns="45720" rIns="91440" bIns="45720" rtlCol="0" anchor="ctr">
            <a:spAutoFit/>
          </a:bodyPr>
          <a:lstStyle/>
          <a:p>
            <a:pPr algn="ctr"/>
            <a:r>
              <a:rPr lang="en-CA" sz="3200" b="1">
                <a:solidFill>
                  <a:srgbClr val="000000"/>
                </a:solidFill>
                <a:ea typeface="+mn-lt"/>
                <a:cs typeface="+mn-lt"/>
              </a:rPr>
              <a:t>The Launch, Learn &amp; Improve Model</a:t>
            </a:r>
          </a:p>
        </p:txBody>
      </p:sp>
      <p:sp>
        <p:nvSpPr>
          <p:cNvPr id="3" name="Freeform: Shape 2">
            <a:extLst>
              <a:ext uri="{FF2B5EF4-FFF2-40B4-BE49-F238E27FC236}">
                <a16:creationId xmlns:a16="http://schemas.microsoft.com/office/drawing/2014/main" id="{8E89BFBA-59AD-50AE-125A-96072215A2EC}"/>
              </a:ext>
            </a:extLst>
          </p:cNvPr>
          <p:cNvSpPr/>
          <p:nvPr/>
        </p:nvSpPr>
        <p:spPr>
          <a:xfrm>
            <a:off x="447231" y="1710590"/>
            <a:ext cx="11302703" cy="1628249"/>
          </a:xfrm>
          <a:custGeom>
            <a:avLst/>
            <a:gdLst>
              <a:gd name="connsiteX0" fmla="*/ 0 w 6593521"/>
              <a:gd name="connsiteY0" fmla="*/ 0 h 2578743"/>
              <a:gd name="connsiteX1" fmla="*/ 6593521 w 6593521"/>
              <a:gd name="connsiteY1" fmla="*/ 0 h 2578743"/>
              <a:gd name="connsiteX2" fmla="*/ 6593521 w 6593521"/>
              <a:gd name="connsiteY2" fmla="*/ 2578743 h 2578743"/>
              <a:gd name="connsiteX3" fmla="*/ 0 w 6593521"/>
              <a:gd name="connsiteY3" fmla="*/ 2578743 h 2578743"/>
              <a:gd name="connsiteX4" fmla="*/ 0 w 6593521"/>
              <a:gd name="connsiteY4" fmla="*/ 0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3521" h="2578743">
                <a:moveTo>
                  <a:pt x="0" y="0"/>
                </a:moveTo>
                <a:lnTo>
                  <a:pt x="6593521" y="0"/>
                </a:lnTo>
                <a:lnTo>
                  <a:pt x="6593521" y="2578743"/>
                </a:lnTo>
                <a:lnTo>
                  <a:pt x="0" y="2578743"/>
                </a:lnTo>
                <a:lnTo>
                  <a:pt x="0" y="0"/>
                </a:lnTo>
                <a:close/>
              </a:path>
            </a:pathLst>
          </a:custGeom>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algn="ctr"/>
            <a:r>
              <a:rPr lang="en-US" sz="2400">
                <a:solidFill>
                  <a:schemeClr val="bg1"/>
                </a:solidFill>
              </a:rPr>
              <a:t>Rapid implementation of product/services with core, functional features to be useable, </a:t>
            </a:r>
            <a:endParaRPr lang="en-US">
              <a:solidFill>
                <a:schemeClr val="bg1"/>
              </a:solidFill>
            </a:endParaRPr>
          </a:p>
          <a:p>
            <a:pPr algn="ctr"/>
            <a:r>
              <a:rPr lang="en-US" sz="2400">
                <a:solidFill>
                  <a:schemeClr val="bg1"/>
                </a:solidFill>
              </a:rPr>
              <a:t>then through user feedback additional functionalities are implemented. </a:t>
            </a:r>
            <a:endParaRPr lang="en-US">
              <a:solidFill>
                <a:schemeClr val="bg1"/>
              </a:solidFill>
            </a:endParaRPr>
          </a:p>
          <a:p>
            <a:pPr algn="ctr"/>
            <a:r>
              <a:rPr lang="en-US" sz="2400">
                <a:solidFill>
                  <a:schemeClr val="bg1"/>
                </a:solidFill>
              </a:rPr>
              <a:t>This cycle continues until all project requirements are fulfilled &amp; refined.</a:t>
            </a:r>
            <a:endParaRPr lang="en-US">
              <a:solidFill>
                <a:schemeClr val="bg1"/>
              </a:solidFill>
            </a:endParaRPr>
          </a:p>
        </p:txBody>
      </p:sp>
      <p:sp>
        <p:nvSpPr>
          <p:cNvPr id="5" name="TextBox 4">
            <a:extLst>
              <a:ext uri="{FF2B5EF4-FFF2-40B4-BE49-F238E27FC236}">
                <a16:creationId xmlns:a16="http://schemas.microsoft.com/office/drawing/2014/main" id="{BAA849AF-5912-4750-A1F1-8497A4799B9C}"/>
              </a:ext>
            </a:extLst>
          </p:cNvPr>
          <p:cNvSpPr txBox="1"/>
          <p:nvPr/>
        </p:nvSpPr>
        <p:spPr>
          <a:xfrm>
            <a:off x="4396488" y="1491827"/>
            <a:ext cx="3417426" cy="400110"/>
          </a:xfrm>
          <a:prstGeom prst="rect">
            <a:avLst/>
          </a:prstGeom>
          <a:solidFill>
            <a:schemeClr val="bg1"/>
          </a:solidFill>
          <a:ln>
            <a:solidFill>
              <a:schemeClr val="accent1"/>
            </a:solidFill>
          </a:ln>
        </p:spPr>
        <p:txBody>
          <a:bodyPr wrap="square" lIns="91440" tIns="45720" rIns="91440" bIns="45720" rtlCol="0" anchor="t">
            <a:spAutoFit/>
          </a:bodyPr>
          <a:lstStyle/>
          <a:p>
            <a:pPr algn="ctr"/>
            <a:r>
              <a:rPr lang="en-CA" sz="2000" b="1">
                <a:solidFill>
                  <a:schemeClr val="accent1"/>
                </a:solidFill>
              </a:rPr>
              <a:t>PLAN:</a:t>
            </a:r>
          </a:p>
        </p:txBody>
      </p:sp>
      <p:sp>
        <p:nvSpPr>
          <p:cNvPr id="10" name="TextBox 9">
            <a:extLst>
              <a:ext uri="{FF2B5EF4-FFF2-40B4-BE49-F238E27FC236}">
                <a16:creationId xmlns:a16="http://schemas.microsoft.com/office/drawing/2014/main" id="{FB416363-C2E9-9056-9B03-DC373E5A8322}"/>
              </a:ext>
            </a:extLst>
          </p:cNvPr>
          <p:cNvSpPr txBox="1"/>
          <p:nvPr/>
        </p:nvSpPr>
        <p:spPr>
          <a:xfrm>
            <a:off x="11388577" y="158401"/>
            <a:ext cx="374474" cy="276999"/>
          </a:xfrm>
          <a:prstGeom prst="rect">
            <a:avLst/>
          </a:prstGeom>
          <a:noFill/>
        </p:spPr>
        <p:txBody>
          <a:bodyPr wrap="square" lIns="91440" tIns="45720" rIns="91440" bIns="45720" rtlCol="0" anchor="t">
            <a:spAutoFit/>
          </a:bodyPr>
          <a:lstStyle/>
          <a:p>
            <a:r>
              <a:rPr lang="en-US" sz="1200"/>
              <a:t>9</a:t>
            </a:r>
          </a:p>
        </p:txBody>
      </p:sp>
      <p:pic>
        <p:nvPicPr>
          <p:cNvPr id="7" name="Graphic 6" descr="Badge 1 outline">
            <a:extLst>
              <a:ext uri="{FF2B5EF4-FFF2-40B4-BE49-F238E27FC236}">
                <a16:creationId xmlns:a16="http://schemas.microsoft.com/office/drawing/2014/main" id="{E645D994-7918-F3E5-A479-25FEC3BEB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894" y="720698"/>
            <a:ext cx="587828" cy="579454"/>
          </a:xfrm>
          <a:prstGeom prst="rect">
            <a:avLst/>
          </a:prstGeom>
        </p:spPr>
      </p:pic>
      <p:pic>
        <p:nvPicPr>
          <p:cNvPr id="14" name="Picture 13" descr="A screenshot of a video game&#10;&#10;Description automatically generated">
            <a:extLst>
              <a:ext uri="{FF2B5EF4-FFF2-40B4-BE49-F238E27FC236}">
                <a16:creationId xmlns:a16="http://schemas.microsoft.com/office/drawing/2014/main" id="{CE2E4295-F839-4001-708C-1A5795A1A8C3}"/>
              </a:ext>
            </a:extLst>
          </p:cNvPr>
          <p:cNvPicPr>
            <a:picLocks noChangeAspect="1"/>
          </p:cNvPicPr>
          <p:nvPr/>
        </p:nvPicPr>
        <p:blipFill>
          <a:blip r:embed="rId5"/>
          <a:stretch>
            <a:fillRect/>
          </a:stretch>
        </p:blipFill>
        <p:spPr>
          <a:xfrm>
            <a:off x="450881" y="3555267"/>
            <a:ext cx="7879672" cy="2757742"/>
          </a:xfrm>
          <a:prstGeom prst="rect">
            <a:avLst/>
          </a:prstGeom>
        </p:spPr>
      </p:pic>
      <p:sp>
        <p:nvSpPr>
          <p:cNvPr id="16" name="Rectangle 15">
            <a:extLst>
              <a:ext uri="{FF2B5EF4-FFF2-40B4-BE49-F238E27FC236}">
                <a16:creationId xmlns:a16="http://schemas.microsoft.com/office/drawing/2014/main" id="{0F11FE37-7F69-7A47-ED7D-0BA9C17A4753}"/>
              </a:ext>
            </a:extLst>
          </p:cNvPr>
          <p:cNvSpPr/>
          <p:nvPr/>
        </p:nvSpPr>
        <p:spPr>
          <a:xfrm>
            <a:off x="8569392" y="3956648"/>
            <a:ext cx="3181906" cy="235665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buFont typeface="Arial"/>
              <a:buChar char="•"/>
            </a:pPr>
            <a:r>
              <a:rPr lang="en-US" sz="2100" dirty="0">
                <a:solidFill>
                  <a:srgbClr val="212121"/>
                </a:solidFill>
                <a:latin typeface="Gill Sans MT"/>
                <a:ea typeface="Arial"/>
                <a:cs typeface="Arial"/>
              </a:rPr>
              <a:t>U.S. Digital Service: </a:t>
            </a:r>
          </a:p>
          <a:p>
            <a:pPr marL="800100" lvl="1" indent="-342900">
              <a:buFont typeface="Courier New"/>
              <a:buChar char="o"/>
            </a:pPr>
            <a:r>
              <a:rPr lang="en-US" sz="2100" dirty="0">
                <a:solidFill>
                  <a:srgbClr val="212121"/>
                </a:solidFill>
                <a:latin typeface="Gill Sans MT"/>
                <a:ea typeface="Arial"/>
                <a:cs typeface="Arial"/>
              </a:rPr>
              <a:t>Veterans Affairs </a:t>
            </a:r>
          </a:p>
          <a:p>
            <a:pPr lvl="1"/>
            <a:r>
              <a:rPr lang="en-US" sz="2100" dirty="0">
                <a:solidFill>
                  <a:srgbClr val="212121"/>
                </a:solidFill>
                <a:latin typeface="Gill Sans MT"/>
                <a:ea typeface="Arial"/>
                <a:cs typeface="Arial"/>
              </a:rPr>
              <a:t>	Modernization</a:t>
            </a:r>
          </a:p>
          <a:p>
            <a:pPr marL="342900" indent="-342900">
              <a:buFont typeface="Arial"/>
              <a:buChar char="•"/>
            </a:pPr>
            <a:r>
              <a:rPr lang="en-US" sz="2100" dirty="0">
                <a:solidFill>
                  <a:srgbClr val="212121"/>
                </a:solidFill>
                <a:ea typeface="+mn-lt"/>
                <a:cs typeface="+mn-lt"/>
              </a:rPr>
              <a:t>Silicon Valley</a:t>
            </a:r>
            <a:endParaRPr lang="en-US" sz="2100" dirty="0">
              <a:solidFill>
                <a:srgbClr val="212121"/>
              </a:solidFill>
              <a:latin typeface="Gill Sans MT"/>
              <a:ea typeface="Arial"/>
              <a:cs typeface="Arial"/>
            </a:endParaRPr>
          </a:p>
          <a:p>
            <a:pPr marL="342900" indent="-342900">
              <a:buFont typeface="Arial"/>
              <a:buChar char="•"/>
            </a:pPr>
            <a:r>
              <a:rPr lang="en-US" sz="2100" dirty="0">
                <a:solidFill>
                  <a:srgbClr val="212121"/>
                </a:solidFill>
                <a:latin typeface="Gill Sans MT"/>
                <a:ea typeface="Arial"/>
                <a:cs typeface="Arial"/>
              </a:rPr>
              <a:t>Australia Public Service</a:t>
            </a:r>
          </a:p>
          <a:p>
            <a:pPr marL="342900" indent="-342900">
              <a:buFont typeface="Arial"/>
              <a:buChar char="•"/>
            </a:pPr>
            <a:r>
              <a:rPr lang="en-US" sz="2100" dirty="0">
                <a:solidFill>
                  <a:srgbClr val="212121"/>
                </a:solidFill>
                <a:latin typeface="Gill Sans MT"/>
                <a:ea typeface="Arial"/>
                <a:cs typeface="Arial"/>
              </a:rPr>
              <a:t>UK Public Service</a:t>
            </a:r>
          </a:p>
        </p:txBody>
      </p:sp>
      <p:sp>
        <p:nvSpPr>
          <p:cNvPr id="20" name="TextBox 12">
            <a:extLst>
              <a:ext uri="{FF2B5EF4-FFF2-40B4-BE49-F238E27FC236}">
                <a16:creationId xmlns:a16="http://schemas.microsoft.com/office/drawing/2014/main" id="{8CD93E74-6C9D-5FB0-EAC2-9C03C3E1AB51}"/>
              </a:ext>
            </a:extLst>
          </p:cNvPr>
          <p:cNvSpPr txBox="1"/>
          <p:nvPr/>
        </p:nvSpPr>
        <p:spPr>
          <a:xfrm>
            <a:off x="8872005" y="3557538"/>
            <a:ext cx="2587464" cy="400110"/>
          </a:xfrm>
          <a:prstGeom prst="rect">
            <a:avLst/>
          </a:prstGeom>
          <a:solidFill>
            <a:schemeClr val="bg1"/>
          </a:solidFill>
          <a:ln>
            <a:solidFill>
              <a:schemeClr val="accent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CA" sz="2000" b="1">
                <a:solidFill>
                  <a:schemeClr val="accent1"/>
                </a:solidFill>
              </a:rPr>
              <a:t>Current Successes</a:t>
            </a:r>
          </a:p>
        </p:txBody>
      </p:sp>
    </p:spTree>
    <p:extLst>
      <p:ext uri="{BB962C8B-B14F-4D97-AF65-F5344CB8AC3E}">
        <p14:creationId xmlns:p14="http://schemas.microsoft.com/office/powerpoint/2010/main" val="1632505522"/>
      </p:ext>
    </p:extLst>
  </p:cSld>
  <p:clrMapOvr>
    <a:masterClrMapping/>
  </p:clrMapOvr>
</p:sld>
</file>

<file path=ppt/theme/theme1.xml><?xml version="1.0" encoding="utf-8"?>
<a:theme xmlns:a="http://schemas.openxmlformats.org/drawingml/2006/main" name="Dividend">
  <a:themeElements>
    <a:clrScheme name="TriColour1">
      <a:dk1>
        <a:srgbClr val="212121"/>
      </a:dk1>
      <a:lt1>
        <a:srgbClr val="F1F2F2"/>
      </a:lt1>
      <a:dk2>
        <a:srgbClr val="908982"/>
      </a:dk2>
      <a:lt2>
        <a:srgbClr val="D1D3D4"/>
      </a:lt2>
      <a:accent1>
        <a:srgbClr val="002452"/>
      </a:accent1>
      <a:accent2>
        <a:srgbClr val="FABD0F"/>
      </a:accent2>
      <a:accent3>
        <a:srgbClr val="B90E31"/>
      </a:accent3>
      <a:accent4>
        <a:srgbClr val="B90E31"/>
      </a:accent4>
      <a:accent5>
        <a:srgbClr val="6A625C"/>
      </a:accent5>
      <a:accent6>
        <a:srgbClr val="B90E31"/>
      </a:accent6>
      <a:hlink>
        <a:srgbClr val="0563C1"/>
      </a:hlink>
      <a:folHlink>
        <a:srgbClr val="0563C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TotalTime>
  <Words>4730</Words>
  <Application>Microsoft Office PowerPoint</Application>
  <PresentationFormat>Widescreen</PresentationFormat>
  <Paragraphs>1318</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Courier New</vt:lpstr>
      <vt:lpstr>Gill Sans MT</vt:lpstr>
      <vt:lpstr>Times New Roman</vt:lpstr>
      <vt:lpstr>Wingdings</vt:lpstr>
      <vt:lpstr>Wingdings 2</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Homsi</dc:creator>
  <cp:lastModifiedBy>George Melika-Abusefien</cp:lastModifiedBy>
  <cp:revision>3</cp:revision>
  <dcterms:created xsi:type="dcterms:W3CDTF">2024-02-15T22:54:06Z</dcterms:created>
  <dcterms:modified xsi:type="dcterms:W3CDTF">2024-03-31T22:54:03Z</dcterms:modified>
</cp:coreProperties>
</file>