
<file path=[Content_Types].xml><?xml version="1.0" encoding="utf-8"?>
<Types xmlns="http://schemas.openxmlformats.org/package/2006/content-types">
  <Override PartName="/ppt/charts/chart1.xml" ContentType="application/vnd.openxmlformats-officedocument.drawingml.chart+xml"/>
  <Override PartName="/ppt/slideLayouts/slideLayout1.xml" ContentType="application/vnd.openxmlformats-officedocument.presentationml.slideLayout+xml"/>
  <Default Extension="png" ContentType="image/png"/>
  <Default Extension="rels" ContentType="application/vnd.openxmlformats-package.relationships+xml"/>
  <Default Extension="jpeg" ContentType="image/jpeg"/>
  <Default Extension="xml" ContentType="application/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embeddings/oleObject1.bin" ContentType="application/vnd.openxmlformats-officedocument.oleObject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Default Extension="pict" ContentType="image/pict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app.xml" ContentType="application/vnd.openxmlformats-officedocument.extended-properties+xml"/>
  <Override PartName="/ppt/charts/chart2.xml" ContentType="application/vnd.openxmlformats-officedocument.drawingml.chart+xml"/>
  <Default Extension="xlsx" ContentType="application/vnd.openxmlformats-officedocument.spreadsheetml.sheet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Default Extension="vml" ContentType="application/vnd.openxmlformats-officedocument.vmlDrawing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notesMasterIdLst>
    <p:notesMasterId r:id="rId3"/>
  </p:notesMasterIdLst>
  <p:sldIdLst>
    <p:sldId id="262" r:id="rId2"/>
  </p:sldIdLst>
  <p:sldSz cx="32918400" cy="21945600"/>
  <p:notesSz cx="6858000" cy="9144000"/>
  <p:defaultTextStyle>
    <a:defPPr>
      <a:defRPr lang="en-US"/>
    </a:defPPr>
    <a:lvl1pPr marL="0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1pPr>
    <a:lvl2pPr marL="1567510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2pPr>
    <a:lvl3pPr marL="3135020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3pPr>
    <a:lvl4pPr marL="4702531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4pPr>
    <a:lvl5pPr marL="6270041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5pPr>
    <a:lvl6pPr marL="7837551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6pPr>
    <a:lvl7pPr marL="9405061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7pPr>
    <a:lvl8pPr marL="10972571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8pPr>
    <a:lvl9pPr marL="12540082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A70101"/>
    <a:srgbClr val="71B545"/>
    <a:srgbClr val="246247"/>
    <a:srgbClr val="EDC4FF"/>
    <a:srgbClr val="ECB1FF"/>
    <a:srgbClr val="E3B04D"/>
    <a:srgbClr val="E3D95F"/>
    <a:srgbClr val="E3C53C"/>
    <a:srgbClr val="FFFF99"/>
    <a:srgbClr val="E7E14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29692" autoAdjust="0"/>
    <p:restoredTop sz="94660"/>
  </p:normalViewPr>
  <p:slideViewPr>
    <p:cSldViewPr snapToObjects="1">
      <p:cViewPr>
        <p:scale>
          <a:sx n="30" d="100"/>
          <a:sy n="30" d="100"/>
        </p:scale>
        <p:origin x="-48" y="-112"/>
      </p:cViewPr>
      <p:guideLst>
        <p:guide orient="horz" pos="6912"/>
        <p:guide pos="1036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83" d="100"/>
          <a:sy n="83" d="100"/>
        </p:scale>
        <p:origin x="-2368" y="-11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>
        <c:manualLayout>
          <c:layoutTarget val="inner"/>
          <c:xMode val="edge"/>
          <c:yMode val="edge"/>
          <c:x val="0.142777053998186"/>
          <c:y val="0.094017094017094"/>
          <c:w val="0.585641184424583"/>
          <c:h val="0.462240056531395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Canadian</c:v>
                </c:pt>
              </c:strCache>
            </c:strRef>
          </c:tx>
          <c:spPr>
            <a:solidFill>
              <a:schemeClr val="accent2"/>
            </a:solidFill>
          </c:spPr>
          <c:cat>
            <c:strRef>
              <c:f>Sheet1!$A$2:$A$5</c:f>
              <c:strCache>
                <c:ptCount val="4"/>
                <c:pt idx="0">
                  <c:v>Bauble</c:v>
                </c:pt>
                <c:pt idx="1">
                  <c:v>Ornament</c:v>
                </c:pt>
                <c:pt idx="2">
                  <c:v>Glass Ball</c:v>
                </c:pt>
                <c:pt idx="3">
                  <c:v>Trinket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3.0</c:v>
                </c:pt>
                <c:pt idx="1">
                  <c:v>93.0</c:v>
                </c:pt>
                <c:pt idx="2">
                  <c:v>3.0</c:v>
                </c:pt>
                <c:pt idx="3">
                  <c:v>1.0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Scottish</c:v>
                </c:pt>
              </c:strCache>
            </c:strRef>
          </c:tx>
          <c:spPr>
            <a:solidFill>
              <a:schemeClr val="accent3"/>
            </a:solidFill>
          </c:spPr>
          <c:cat>
            <c:strRef>
              <c:f>Sheet1!$A$2:$A$5</c:f>
              <c:strCache>
                <c:ptCount val="4"/>
                <c:pt idx="0">
                  <c:v>Bauble</c:v>
                </c:pt>
                <c:pt idx="1">
                  <c:v>Ornament</c:v>
                </c:pt>
                <c:pt idx="2">
                  <c:v>Glass Ball</c:v>
                </c:pt>
                <c:pt idx="3">
                  <c:v>Trinket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93.0</c:v>
                </c:pt>
                <c:pt idx="1">
                  <c:v>4.0</c:v>
                </c:pt>
                <c:pt idx="2">
                  <c:v>3.0</c:v>
                </c:pt>
                <c:pt idx="3">
                  <c:v>0.0</c:v>
                </c:pt>
              </c:numCache>
            </c:numRef>
          </c:val>
        </c:ser>
        <c:axId val="597481960"/>
        <c:axId val="820381704"/>
      </c:barChart>
      <c:catAx>
        <c:axId val="597481960"/>
        <c:scaling>
          <c:orientation val="minMax"/>
        </c:scaling>
        <c:axPos val="b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820381704"/>
        <c:crosses val="autoZero"/>
        <c:auto val="1"/>
        <c:lblAlgn val="ctr"/>
        <c:lblOffset val="100"/>
      </c:catAx>
      <c:valAx>
        <c:axId val="820381704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597481960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2000"/>
          </a:pPr>
          <a:endParaRPr lang="en-US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Canadian </c:v>
                </c:pt>
              </c:strCache>
            </c:strRef>
          </c:tx>
          <c:spPr>
            <a:solidFill>
              <a:schemeClr val="accent2"/>
            </a:solidFill>
          </c:spPr>
          <c:cat>
            <c:strRef>
              <c:f>Sheet1!$A$2:$A$5</c:f>
              <c:strCache>
                <c:ptCount val="4"/>
                <c:pt idx="0">
                  <c:v>Hat</c:v>
                </c:pt>
                <c:pt idx="1">
                  <c:v>Toque</c:v>
                </c:pt>
                <c:pt idx="2">
                  <c:v>Beanie</c:v>
                </c:pt>
                <c:pt idx="3">
                  <c:v>Bunnet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47.0</c:v>
                </c:pt>
                <c:pt idx="1">
                  <c:v>52.0</c:v>
                </c:pt>
                <c:pt idx="2">
                  <c:v>1.0</c:v>
                </c:pt>
                <c:pt idx="3">
                  <c:v>0.0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Scottish</c:v>
                </c:pt>
              </c:strCache>
            </c:strRef>
          </c:tx>
          <c:spPr>
            <a:solidFill>
              <a:schemeClr val="accent3"/>
            </a:solidFill>
          </c:spPr>
          <c:cat>
            <c:strRef>
              <c:f>Sheet1!$A$2:$A$5</c:f>
              <c:strCache>
                <c:ptCount val="4"/>
                <c:pt idx="0">
                  <c:v>Hat</c:v>
                </c:pt>
                <c:pt idx="1">
                  <c:v>Toque</c:v>
                </c:pt>
                <c:pt idx="2">
                  <c:v>Beanie</c:v>
                </c:pt>
                <c:pt idx="3">
                  <c:v>Bunnet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88.0</c:v>
                </c:pt>
                <c:pt idx="1">
                  <c:v>0.0</c:v>
                </c:pt>
                <c:pt idx="2">
                  <c:v>4.0</c:v>
                </c:pt>
                <c:pt idx="3">
                  <c:v>8.0</c:v>
                </c:pt>
              </c:numCache>
            </c:numRef>
          </c:val>
        </c:ser>
        <c:axId val="820233432"/>
        <c:axId val="820575096"/>
      </c:barChart>
      <c:catAx>
        <c:axId val="820233432"/>
        <c:scaling>
          <c:orientation val="minMax"/>
        </c:scaling>
        <c:axPos val="b"/>
        <c:tickLblPos val="nextTo"/>
        <c:txPr>
          <a:bodyPr/>
          <a:lstStyle/>
          <a:p>
            <a:pPr>
              <a:defRPr sz="2200"/>
            </a:pPr>
            <a:endParaRPr lang="en-US"/>
          </a:p>
        </c:txPr>
        <c:crossAx val="820575096"/>
        <c:crosses val="autoZero"/>
        <c:auto val="1"/>
        <c:lblAlgn val="ctr"/>
        <c:lblOffset val="100"/>
      </c:catAx>
      <c:valAx>
        <c:axId val="820575096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820233432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2000"/>
          </a:pPr>
          <a:endParaRPr lang="en-US"/>
        </a:p>
      </c:txPr>
    </c:legend>
    <c:plotVisOnly val="1"/>
  </c:chart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ict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902391-4BFA-304A-BFDD-A6183BEDF42E}" type="datetimeFigureOut">
              <a:rPr lang="en-US" smtClean="0"/>
              <a:pPr/>
              <a:t>11/26/12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7250" y="685800"/>
            <a:ext cx="51435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2913FF-5465-124B-86EB-2B439845349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6817362"/>
            <a:ext cx="27980640" cy="470408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760" y="12435840"/>
            <a:ext cx="23042880" cy="56083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5675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135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7025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270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837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405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9725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5400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81881-0480-F844-B7E1-E845226C1F72}" type="datetimeFigureOut">
              <a:rPr lang="en-US" smtClean="0"/>
              <a:pPr/>
              <a:t>11/26/12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00C09-B341-3C44-AFCA-482818D75F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81881-0480-F844-B7E1-E845226C1F72}" type="datetimeFigureOut">
              <a:rPr lang="en-US" smtClean="0"/>
              <a:pPr/>
              <a:t>11/26/12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00C09-B341-3C44-AFCA-482818D75F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919310" y="2814321"/>
            <a:ext cx="26660477" cy="5991860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26459" y="2814321"/>
            <a:ext cx="79444213" cy="5991860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81881-0480-F844-B7E1-E845226C1F72}" type="datetimeFigureOut">
              <a:rPr lang="en-US" smtClean="0"/>
              <a:pPr/>
              <a:t>11/26/12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00C09-B341-3C44-AFCA-482818D75F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81881-0480-F844-B7E1-E845226C1F72}" type="datetimeFigureOut">
              <a:rPr lang="en-US" smtClean="0"/>
              <a:pPr/>
              <a:t>11/26/12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00C09-B341-3C44-AFCA-482818D75F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7" y="14102082"/>
            <a:ext cx="27980640" cy="4358640"/>
          </a:xfrm>
        </p:spPr>
        <p:txBody>
          <a:bodyPr anchor="t"/>
          <a:lstStyle>
            <a:lvl1pPr algn="l">
              <a:defRPr sz="137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7" y="9301483"/>
            <a:ext cx="27980640" cy="4800598"/>
          </a:xfrm>
        </p:spPr>
        <p:txBody>
          <a:bodyPr anchor="b"/>
          <a:lstStyle>
            <a:lvl1pPr marL="0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1pPr>
            <a:lvl2pPr marL="1567510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2pPr>
            <a:lvl3pPr marL="3135020" indent="0">
              <a:buNone/>
              <a:defRPr sz="5500">
                <a:solidFill>
                  <a:schemeClr val="tx1">
                    <a:tint val="75000"/>
                  </a:schemeClr>
                </a:solidFill>
              </a:defRPr>
            </a:lvl3pPr>
            <a:lvl4pPr marL="470253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4pPr>
            <a:lvl5pPr marL="627004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5pPr>
            <a:lvl6pPr marL="783755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6pPr>
            <a:lvl7pPr marL="940506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7pPr>
            <a:lvl8pPr marL="1097257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8pPr>
            <a:lvl9pPr marL="12540082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81881-0480-F844-B7E1-E845226C1F72}" type="datetimeFigureOut">
              <a:rPr lang="en-US" smtClean="0"/>
              <a:pPr/>
              <a:t>11/26/12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00C09-B341-3C44-AFCA-482818D75F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26457" y="16388081"/>
            <a:ext cx="53052343" cy="46344842"/>
          </a:xfrm>
        </p:spPr>
        <p:txBody>
          <a:bodyPr/>
          <a:lstStyle>
            <a:lvl1pPr>
              <a:defRPr sz="9600"/>
            </a:lvl1pPr>
            <a:lvl2pPr>
              <a:defRPr sz="8200"/>
            </a:lvl2pPr>
            <a:lvl3pPr>
              <a:defRPr sz="69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527442" y="16388081"/>
            <a:ext cx="53052347" cy="46344842"/>
          </a:xfrm>
        </p:spPr>
        <p:txBody>
          <a:bodyPr/>
          <a:lstStyle>
            <a:lvl1pPr>
              <a:defRPr sz="9600"/>
            </a:lvl1pPr>
            <a:lvl2pPr>
              <a:defRPr sz="8200"/>
            </a:lvl2pPr>
            <a:lvl3pPr>
              <a:defRPr sz="69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81881-0480-F844-B7E1-E845226C1F72}" type="datetimeFigureOut">
              <a:rPr lang="en-US" smtClean="0"/>
              <a:pPr/>
              <a:t>11/26/12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00C09-B341-3C44-AFCA-482818D75F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0" y="878842"/>
            <a:ext cx="29626560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4912362"/>
            <a:ext cx="14544677" cy="2047238"/>
          </a:xfrm>
        </p:spPr>
        <p:txBody>
          <a:bodyPr anchor="b"/>
          <a:lstStyle>
            <a:lvl1pPr marL="0" indent="0">
              <a:buNone/>
              <a:defRPr sz="8200" b="1"/>
            </a:lvl1pPr>
            <a:lvl2pPr marL="1567510" indent="0">
              <a:buNone/>
              <a:defRPr sz="6900" b="1"/>
            </a:lvl2pPr>
            <a:lvl3pPr marL="3135020" indent="0">
              <a:buNone/>
              <a:defRPr sz="6200" b="1"/>
            </a:lvl3pPr>
            <a:lvl4pPr marL="4702531" indent="0">
              <a:buNone/>
              <a:defRPr sz="5500" b="1"/>
            </a:lvl4pPr>
            <a:lvl5pPr marL="6270041" indent="0">
              <a:buNone/>
              <a:defRPr sz="5500" b="1"/>
            </a:lvl5pPr>
            <a:lvl6pPr marL="7837551" indent="0">
              <a:buNone/>
              <a:defRPr sz="5500" b="1"/>
            </a:lvl6pPr>
            <a:lvl7pPr marL="9405061" indent="0">
              <a:buNone/>
              <a:defRPr sz="5500" b="1"/>
            </a:lvl7pPr>
            <a:lvl8pPr marL="10972571" indent="0">
              <a:buNone/>
              <a:defRPr sz="5500" b="1"/>
            </a:lvl8pPr>
            <a:lvl9pPr marL="12540082" indent="0">
              <a:buNone/>
              <a:defRPr sz="5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5920" y="6959600"/>
            <a:ext cx="14544677" cy="12644122"/>
          </a:xfrm>
        </p:spPr>
        <p:txBody>
          <a:bodyPr/>
          <a:lstStyle>
            <a:lvl1pPr>
              <a:defRPr sz="8200"/>
            </a:lvl1pPr>
            <a:lvl2pPr>
              <a:defRPr sz="6900"/>
            </a:lvl2pPr>
            <a:lvl3pPr>
              <a:defRPr sz="62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092" y="4912362"/>
            <a:ext cx="14550390" cy="2047238"/>
          </a:xfrm>
        </p:spPr>
        <p:txBody>
          <a:bodyPr anchor="b"/>
          <a:lstStyle>
            <a:lvl1pPr marL="0" indent="0">
              <a:buNone/>
              <a:defRPr sz="8200" b="1"/>
            </a:lvl1pPr>
            <a:lvl2pPr marL="1567510" indent="0">
              <a:buNone/>
              <a:defRPr sz="6900" b="1"/>
            </a:lvl2pPr>
            <a:lvl3pPr marL="3135020" indent="0">
              <a:buNone/>
              <a:defRPr sz="6200" b="1"/>
            </a:lvl3pPr>
            <a:lvl4pPr marL="4702531" indent="0">
              <a:buNone/>
              <a:defRPr sz="5500" b="1"/>
            </a:lvl4pPr>
            <a:lvl5pPr marL="6270041" indent="0">
              <a:buNone/>
              <a:defRPr sz="5500" b="1"/>
            </a:lvl5pPr>
            <a:lvl6pPr marL="7837551" indent="0">
              <a:buNone/>
              <a:defRPr sz="5500" b="1"/>
            </a:lvl6pPr>
            <a:lvl7pPr marL="9405061" indent="0">
              <a:buNone/>
              <a:defRPr sz="5500" b="1"/>
            </a:lvl7pPr>
            <a:lvl8pPr marL="10972571" indent="0">
              <a:buNone/>
              <a:defRPr sz="5500" b="1"/>
            </a:lvl8pPr>
            <a:lvl9pPr marL="12540082" indent="0">
              <a:buNone/>
              <a:defRPr sz="5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092" y="6959600"/>
            <a:ext cx="14550390" cy="12644122"/>
          </a:xfrm>
        </p:spPr>
        <p:txBody>
          <a:bodyPr/>
          <a:lstStyle>
            <a:lvl1pPr>
              <a:defRPr sz="8200"/>
            </a:lvl1pPr>
            <a:lvl2pPr>
              <a:defRPr sz="6900"/>
            </a:lvl2pPr>
            <a:lvl3pPr>
              <a:defRPr sz="62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81881-0480-F844-B7E1-E845226C1F72}" type="datetimeFigureOut">
              <a:rPr lang="en-US" smtClean="0"/>
              <a:pPr/>
              <a:t>11/26/12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00C09-B341-3C44-AFCA-482818D75F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81881-0480-F844-B7E1-E845226C1F72}" type="datetimeFigureOut">
              <a:rPr lang="en-US" smtClean="0"/>
              <a:pPr/>
              <a:t>11/26/12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00C09-B341-3C44-AFCA-482818D75F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81881-0480-F844-B7E1-E845226C1F72}" type="datetimeFigureOut">
              <a:rPr lang="en-US" smtClean="0"/>
              <a:pPr/>
              <a:t>11/26/12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00C09-B341-3C44-AFCA-482818D75F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2" y="873760"/>
            <a:ext cx="10829927" cy="3718560"/>
          </a:xfrm>
        </p:spPr>
        <p:txBody>
          <a:bodyPr anchor="b"/>
          <a:lstStyle>
            <a:lvl1pPr algn="l">
              <a:defRPr sz="6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180" y="873761"/>
            <a:ext cx="18402300" cy="18729962"/>
          </a:xfrm>
        </p:spPr>
        <p:txBody>
          <a:bodyPr/>
          <a:lstStyle>
            <a:lvl1pPr>
              <a:defRPr sz="11000"/>
            </a:lvl1pPr>
            <a:lvl2pPr>
              <a:defRPr sz="9600"/>
            </a:lvl2pPr>
            <a:lvl3pPr>
              <a:defRPr sz="82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2" y="4592321"/>
            <a:ext cx="10829927" cy="15011402"/>
          </a:xfrm>
        </p:spPr>
        <p:txBody>
          <a:bodyPr/>
          <a:lstStyle>
            <a:lvl1pPr marL="0" indent="0">
              <a:buNone/>
              <a:defRPr sz="4800"/>
            </a:lvl1pPr>
            <a:lvl2pPr marL="1567510" indent="0">
              <a:buNone/>
              <a:defRPr sz="4100"/>
            </a:lvl2pPr>
            <a:lvl3pPr marL="3135020" indent="0">
              <a:buNone/>
              <a:defRPr sz="3400"/>
            </a:lvl3pPr>
            <a:lvl4pPr marL="4702531" indent="0">
              <a:buNone/>
              <a:defRPr sz="3100"/>
            </a:lvl4pPr>
            <a:lvl5pPr marL="6270041" indent="0">
              <a:buNone/>
              <a:defRPr sz="3100"/>
            </a:lvl5pPr>
            <a:lvl6pPr marL="7837551" indent="0">
              <a:buNone/>
              <a:defRPr sz="3100"/>
            </a:lvl6pPr>
            <a:lvl7pPr marL="9405061" indent="0">
              <a:buNone/>
              <a:defRPr sz="3100"/>
            </a:lvl7pPr>
            <a:lvl8pPr marL="10972571" indent="0">
              <a:buNone/>
              <a:defRPr sz="3100"/>
            </a:lvl8pPr>
            <a:lvl9pPr marL="12540082" indent="0">
              <a:buNone/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81881-0480-F844-B7E1-E845226C1F72}" type="datetimeFigureOut">
              <a:rPr lang="en-US" smtClean="0"/>
              <a:pPr/>
              <a:t>11/26/12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00C09-B341-3C44-AFCA-482818D75F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2237" y="15361920"/>
            <a:ext cx="19751040" cy="1813562"/>
          </a:xfrm>
        </p:spPr>
        <p:txBody>
          <a:bodyPr anchor="b"/>
          <a:lstStyle>
            <a:lvl1pPr algn="l">
              <a:defRPr sz="6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2237" y="1960880"/>
            <a:ext cx="19751040" cy="13167360"/>
          </a:xfrm>
        </p:spPr>
        <p:txBody>
          <a:bodyPr/>
          <a:lstStyle>
            <a:lvl1pPr marL="0" indent="0">
              <a:buNone/>
              <a:defRPr sz="11000"/>
            </a:lvl1pPr>
            <a:lvl2pPr marL="1567510" indent="0">
              <a:buNone/>
              <a:defRPr sz="9600"/>
            </a:lvl2pPr>
            <a:lvl3pPr marL="3135020" indent="0">
              <a:buNone/>
              <a:defRPr sz="8200"/>
            </a:lvl3pPr>
            <a:lvl4pPr marL="4702531" indent="0">
              <a:buNone/>
              <a:defRPr sz="6900"/>
            </a:lvl4pPr>
            <a:lvl5pPr marL="6270041" indent="0">
              <a:buNone/>
              <a:defRPr sz="6900"/>
            </a:lvl5pPr>
            <a:lvl6pPr marL="7837551" indent="0">
              <a:buNone/>
              <a:defRPr sz="6900"/>
            </a:lvl6pPr>
            <a:lvl7pPr marL="9405061" indent="0">
              <a:buNone/>
              <a:defRPr sz="6900"/>
            </a:lvl7pPr>
            <a:lvl8pPr marL="10972571" indent="0">
              <a:buNone/>
              <a:defRPr sz="6900"/>
            </a:lvl8pPr>
            <a:lvl9pPr marL="12540082" indent="0">
              <a:buNone/>
              <a:defRPr sz="69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2237" y="17175482"/>
            <a:ext cx="19751040" cy="2575558"/>
          </a:xfrm>
        </p:spPr>
        <p:txBody>
          <a:bodyPr/>
          <a:lstStyle>
            <a:lvl1pPr marL="0" indent="0">
              <a:buNone/>
              <a:defRPr sz="4800"/>
            </a:lvl1pPr>
            <a:lvl2pPr marL="1567510" indent="0">
              <a:buNone/>
              <a:defRPr sz="4100"/>
            </a:lvl2pPr>
            <a:lvl3pPr marL="3135020" indent="0">
              <a:buNone/>
              <a:defRPr sz="3400"/>
            </a:lvl3pPr>
            <a:lvl4pPr marL="4702531" indent="0">
              <a:buNone/>
              <a:defRPr sz="3100"/>
            </a:lvl4pPr>
            <a:lvl5pPr marL="6270041" indent="0">
              <a:buNone/>
              <a:defRPr sz="3100"/>
            </a:lvl5pPr>
            <a:lvl6pPr marL="7837551" indent="0">
              <a:buNone/>
              <a:defRPr sz="3100"/>
            </a:lvl6pPr>
            <a:lvl7pPr marL="9405061" indent="0">
              <a:buNone/>
              <a:defRPr sz="3100"/>
            </a:lvl7pPr>
            <a:lvl8pPr marL="10972571" indent="0">
              <a:buNone/>
              <a:defRPr sz="3100"/>
            </a:lvl8pPr>
            <a:lvl9pPr marL="12540082" indent="0">
              <a:buNone/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81881-0480-F844-B7E1-E845226C1F72}" type="datetimeFigureOut">
              <a:rPr lang="en-US" smtClean="0"/>
              <a:pPr/>
              <a:t>11/26/12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00C09-B341-3C44-AFCA-482818D75F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45920" y="878842"/>
            <a:ext cx="29626560" cy="3657600"/>
          </a:xfrm>
          <a:prstGeom prst="rect">
            <a:avLst/>
          </a:prstGeom>
        </p:spPr>
        <p:txBody>
          <a:bodyPr vert="horz" lIns="313502" tIns="156751" rIns="313502" bIns="15675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5120641"/>
            <a:ext cx="29626560" cy="14483082"/>
          </a:xfrm>
          <a:prstGeom prst="rect">
            <a:avLst/>
          </a:prstGeom>
        </p:spPr>
        <p:txBody>
          <a:bodyPr vert="horz" lIns="313502" tIns="156751" rIns="313502" bIns="15675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45920" y="20340322"/>
            <a:ext cx="7680960" cy="11684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l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481881-0480-F844-B7E1-E845226C1F72}" type="datetimeFigureOut">
              <a:rPr lang="en-US" smtClean="0"/>
              <a:pPr/>
              <a:t>11/26/12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47120" y="20340322"/>
            <a:ext cx="10424160" cy="11684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ct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91520" y="20340322"/>
            <a:ext cx="7680960" cy="11684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800C09-B341-3C44-AFCA-482818D75F6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1567510" rtl="0" eaLnBrk="1" latinLnBrk="0" hangingPunct="1">
        <a:spcBef>
          <a:spcPct val="0"/>
        </a:spcBef>
        <a:buNone/>
        <a:defRPr sz="15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75633" indent="-1175633" algn="l" defTabSz="1567510" rtl="0" eaLnBrk="1" latinLnBrk="0" hangingPunct="1">
        <a:spcBef>
          <a:spcPct val="20000"/>
        </a:spcBef>
        <a:buFont typeface="Arial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1pPr>
      <a:lvl2pPr marL="2547204" indent="-979694" algn="l" defTabSz="1567510" rtl="0" eaLnBrk="1" latinLnBrk="0" hangingPunct="1">
        <a:spcBef>
          <a:spcPct val="20000"/>
        </a:spcBef>
        <a:buFont typeface="Arial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2pPr>
      <a:lvl3pPr marL="3918776" indent="-783755" algn="l" defTabSz="1567510" rtl="0" eaLnBrk="1" latinLnBrk="0" hangingPunct="1">
        <a:spcBef>
          <a:spcPct val="20000"/>
        </a:spcBef>
        <a:buFont typeface="Arial"/>
        <a:buChar char="•"/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5486286" indent="-783755" algn="l" defTabSz="1567510" rtl="0" eaLnBrk="1" latinLnBrk="0" hangingPunct="1">
        <a:spcBef>
          <a:spcPct val="20000"/>
        </a:spcBef>
        <a:buFont typeface="Arial"/>
        <a:buChar char="–"/>
        <a:defRPr sz="6900" kern="1200">
          <a:solidFill>
            <a:schemeClr val="tx1"/>
          </a:solidFill>
          <a:latin typeface="+mn-lt"/>
          <a:ea typeface="+mn-ea"/>
          <a:cs typeface="+mn-cs"/>
        </a:defRPr>
      </a:lvl4pPr>
      <a:lvl5pPr marL="7053796" indent="-783755" algn="l" defTabSz="1567510" rtl="0" eaLnBrk="1" latinLnBrk="0" hangingPunct="1">
        <a:spcBef>
          <a:spcPct val="20000"/>
        </a:spcBef>
        <a:buFont typeface="Arial"/>
        <a:buChar char="»"/>
        <a:defRPr sz="6900" kern="1200">
          <a:solidFill>
            <a:schemeClr val="tx1"/>
          </a:solidFill>
          <a:latin typeface="+mn-lt"/>
          <a:ea typeface="+mn-ea"/>
          <a:cs typeface="+mn-cs"/>
        </a:defRPr>
      </a:lvl5pPr>
      <a:lvl6pPr marL="8621306" indent="-783755" algn="l" defTabSz="1567510" rtl="0" eaLnBrk="1" latinLnBrk="0" hangingPunct="1">
        <a:spcBef>
          <a:spcPct val="20000"/>
        </a:spcBef>
        <a:buFont typeface="Arial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6pPr>
      <a:lvl7pPr marL="10188816" indent="-783755" algn="l" defTabSz="1567510" rtl="0" eaLnBrk="1" latinLnBrk="0" hangingPunct="1">
        <a:spcBef>
          <a:spcPct val="20000"/>
        </a:spcBef>
        <a:buFont typeface="Arial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7pPr>
      <a:lvl8pPr marL="11756327" indent="-783755" algn="l" defTabSz="1567510" rtl="0" eaLnBrk="1" latinLnBrk="0" hangingPunct="1">
        <a:spcBef>
          <a:spcPct val="20000"/>
        </a:spcBef>
        <a:buFont typeface="Arial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8pPr>
      <a:lvl9pPr marL="13323837" indent="-783755" algn="l" defTabSz="1567510" rtl="0" eaLnBrk="1" latinLnBrk="0" hangingPunct="1">
        <a:spcBef>
          <a:spcPct val="20000"/>
        </a:spcBef>
        <a:buFont typeface="Arial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1pPr>
      <a:lvl2pPr marL="1567510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2pPr>
      <a:lvl3pPr marL="3135020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3pPr>
      <a:lvl4pPr marL="4702531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4pPr>
      <a:lvl5pPr marL="6270041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5pPr>
      <a:lvl6pPr marL="7837551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6pPr>
      <a:lvl7pPr marL="9405061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571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0082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chart" Target="../charts/chart1.xml"/><Relationship Id="rId5" Type="http://schemas.openxmlformats.org/officeDocument/2006/relationships/image" Target="../media/image3.png"/><Relationship Id="rId6" Type="http://schemas.openxmlformats.org/officeDocument/2006/relationships/chart" Target="../charts/chart2.xml"/><Relationship Id="rId7" Type="http://schemas.openxmlformats.org/officeDocument/2006/relationships/image" Target="../media/image4.png"/><Relationship Id="rId8" Type="http://schemas.openxmlformats.org/officeDocument/2006/relationships/image" Target="../media/image5.jpeg"/><Relationship Id="rId9" Type="http://schemas.openxmlformats.org/officeDocument/2006/relationships/oleObject" Target="../embeddings/oleObject1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accent4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75007" y="609600"/>
            <a:ext cx="31699200" cy="20802600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914400"/>
            <a:ext cx="31089600" cy="28194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 wrap="square" rtlCol="0">
            <a:noAutofit/>
          </a:bodyPr>
          <a:lstStyle/>
          <a:p>
            <a:pPr algn="ctr"/>
            <a:r>
              <a:rPr lang="en-US" sz="5000" b="1" dirty="0" smtClean="0">
                <a:solidFill>
                  <a:schemeClr val="accent4">
                    <a:lumMod val="75000"/>
                  </a:schemeClr>
                </a:solidFill>
              </a:rPr>
              <a:t>Baubles or Ornaments? An Investigation of Holiday Themed Lexical Differences </a:t>
            </a:r>
          </a:p>
          <a:p>
            <a:pPr algn="ctr"/>
            <a:r>
              <a:rPr lang="en-US" sz="5000" b="1" dirty="0" smtClean="0">
                <a:solidFill>
                  <a:schemeClr val="accent4">
                    <a:lumMod val="75000"/>
                  </a:schemeClr>
                </a:solidFill>
              </a:rPr>
              <a:t>Between Canadians and Scots</a:t>
            </a:r>
            <a:r>
              <a:rPr lang="en-US" sz="8000" b="1" dirty="0" smtClean="0">
                <a:solidFill>
                  <a:schemeClr val="accent4">
                    <a:lumMod val="75000"/>
                  </a:schemeClr>
                </a:solidFill>
              </a:rPr>
              <a:t/>
            </a:r>
            <a:br>
              <a:rPr lang="en-US" sz="8000" b="1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en-US" sz="4000" dirty="0" smtClean="0">
                <a:solidFill>
                  <a:schemeClr val="accent4">
                    <a:lumMod val="75000"/>
                  </a:schemeClr>
                </a:solidFill>
              </a:rPr>
              <a:t>Lesley Henderson and Carling Wright, Queen’s University</a:t>
            </a:r>
            <a:r>
              <a:rPr lang="en-US" sz="600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endParaRPr lang="en-US" sz="6000" dirty="0" smtClean="0">
              <a:solidFill>
                <a:schemeClr val="accent4">
                  <a:lumMod val="7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924800" y="3962400"/>
            <a:ext cx="16729814" cy="4682694"/>
          </a:xfrm>
          <a:custGeom>
            <a:avLst/>
            <a:gdLst>
              <a:gd name="connsiteX0" fmla="*/ 0 w 14401800"/>
              <a:gd name="connsiteY0" fmla="*/ 0 h 16896935"/>
              <a:gd name="connsiteX1" fmla="*/ 14401800 w 14401800"/>
              <a:gd name="connsiteY1" fmla="*/ 0 h 16896935"/>
              <a:gd name="connsiteX2" fmla="*/ 14401800 w 14401800"/>
              <a:gd name="connsiteY2" fmla="*/ 16896935 h 16896935"/>
              <a:gd name="connsiteX3" fmla="*/ 0 w 14401800"/>
              <a:gd name="connsiteY3" fmla="*/ 16896935 h 16896935"/>
              <a:gd name="connsiteX4" fmla="*/ 0 w 14401800"/>
              <a:gd name="connsiteY4" fmla="*/ 0 h 16896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01800" h="16896935">
                <a:moveTo>
                  <a:pt x="0" y="0"/>
                </a:moveTo>
                <a:lnTo>
                  <a:pt x="14401800" y="0"/>
                </a:lnTo>
                <a:lnTo>
                  <a:pt x="14401800" y="16896935"/>
                </a:lnTo>
                <a:lnTo>
                  <a:pt x="0" y="1689693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r>
              <a:rPr lang="en-US" sz="2500" b="1" dirty="0" smtClean="0">
                <a:solidFill>
                  <a:srgbClr val="604A7B"/>
                </a:solidFill>
              </a:rPr>
              <a:t>Below is a sample question (1.) from the surve</a:t>
            </a:r>
            <a:r>
              <a:rPr lang="en-US" sz="2500" b="1" dirty="0" smtClean="0">
                <a:solidFill>
                  <a:srgbClr val="604A7B"/>
                </a:solidFill>
              </a:rPr>
              <a:t>y, and to the right a graph analyzing the results from it. </a:t>
            </a:r>
          </a:p>
          <a:p>
            <a:r>
              <a:rPr lang="en-US" sz="2500" b="1" dirty="0" smtClean="0">
                <a:solidFill>
                  <a:srgbClr val="604A7B"/>
                </a:solidFill>
              </a:rPr>
              <a:t>We did this with each question. </a:t>
            </a:r>
          </a:p>
          <a:p>
            <a:endParaRPr lang="en-US" sz="2500" b="1" dirty="0" smtClean="0">
              <a:solidFill>
                <a:srgbClr val="000000"/>
              </a:solidFill>
            </a:endParaRPr>
          </a:p>
          <a:p>
            <a:endParaRPr lang="en-US" sz="2500" b="1" dirty="0" smtClean="0">
              <a:solidFill>
                <a:srgbClr val="000000"/>
              </a:solidFill>
            </a:endParaRPr>
          </a:p>
          <a:p>
            <a:endParaRPr lang="en-US" sz="2500" b="1" dirty="0" smtClean="0">
              <a:solidFill>
                <a:srgbClr val="000000"/>
              </a:solidFill>
            </a:endParaRPr>
          </a:p>
          <a:p>
            <a:endParaRPr lang="en-US" sz="2500" b="1" dirty="0" smtClean="0">
              <a:solidFill>
                <a:srgbClr val="000000"/>
              </a:solidFill>
            </a:endParaRPr>
          </a:p>
          <a:p>
            <a:endParaRPr lang="en-US" sz="2500" b="1" dirty="0" smtClean="0">
              <a:solidFill>
                <a:srgbClr val="000000"/>
              </a:solidFill>
            </a:endParaRPr>
          </a:p>
          <a:p>
            <a:endParaRPr lang="en-US" sz="2500" b="1" dirty="0" smtClean="0">
              <a:solidFill>
                <a:srgbClr val="000000"/>
              </a:solidFill>
            </a:endParaRPr>
          </a:p>
          <a:p>
            <a:r>
              <a:rPr lang="en-US" sz="2500" b="1" dirty="0" smtClean="0">
                <a:solidFill>
                  <a:srgbClr val="000000"/>
                </a:solidFill>
              </a:rPr>
              <a:t> </a:t>
            </a:r>
          </a:p>
          <a:p>
            <a:r>
              <a:rPr lang="en-US" sz="2500" dirty="0" smtClean="0">
                <a:solidFill>
                  <a:srgbClr val="000000"/>
                </a:solidFill>
              </a:rPr>
              <a:t>	</a:t>
            </a:r>
            <a:r>
              <a:rPr lang="en-US" sz="2500" dirty="0" smtClean="0">
                <a:solidFill>
                  <a:srgbClr val="000000"/>
                </a:solidFill>
              </a:rPr>
              <a:t>	</a:t>
            </a:r>
            <a:r>
              <a:rPr lang="en-US" sz="2500" dirty="0" smtClean="0">
                <a:solidFill>
                  <a:srgbClr val="000000"/>
                </a:solidFill>
              </a:rPr>
              <a:t>				</a:t>
            </a:r>
          </a:p>
          <a:p>
            <a:pPr marL="457200" indent="-457200"/>
            <a:endParaRPr lang="en-US" sz="2500" dirty="0" smtClean="0">
              <a:solidFill>
                <a:srgbClr val="000000"/>
              </a:solidFill>
            </a:endParaRPr>
          </a:p>
          <a:p>
            <a:pPr marL="457200" indent="-457200"/>
            <a:endParaRPr lang="en-US" sz="2500" dirty="0" smtClean="0">
              <a:solidFill>
                <a:srgbClr val="000000"/>
              </a:solidFill>
            </a:endParaRPr>
          </a:p>
          <a:p>
            <a:pPr marL="457200" indent="-457200"/>
            <a:endParaRPr lang="en-US" sz="2500" dirty="0" smtClean="0">
              <a:solidFill>
                <a:srgbClr val="000000"/>
              </a:solidFill>
            </a:endParaRPr>
          </a:p>
          <a:p>
            <a:pPr marL="457200" indent="-457200"/>
            <a:endParaRPr lang="en-US" sz="2500" dirty="0" smtClean="0">
              <a:solidFill>
                <a:srgbClr val="000000"/>
              </a:solidFill>
            </a:endParaRPr>
          </a:p>
          <a:p>
            <a:pPr marL="457200" indent="-457200"/>
            <a:endParaRPr lang="en-US" sz="2500" dirty="0" smtClean="0">
              <a:solidFill>
                <a:srgbClr val="000000"/>
              </a:solidFill>
            </a:endParaRPr>
          </a:p>
          <a:p>
            <a:pPr marL="457200" indent="-457200"/>
            <a:endParaRPr lang="en-US" sz="2500" dirty="0" smtClean="0">
              <a:solidFill>
                <a:srgbClr val="000000"/>
              </a:solidFill>
            </a:endParaRPr>
          </a:p>
          <a:p>
            <a:pPr marL="457200" indent="-457200"/>
            <a:endParaRPr lang="en-US" sz="2500" dirty="0" smtClean="0">
              <a:solidFill>
                <a:srgbClr val="000000"/>
              </a:solidFill>
            </a:endParaRPr>
          </a:p>
          <a:p>
            <a:pPr marL="457200" indent="-457200"/>
            <a:endParaRPr lang="en-US" sz="2500" dirty="0" smtClean="0">
              <a:solidFill>
                <a:srgbClr val="000000"/>
              </a:solidFill>
            </a:endParaRPr>
          </a:p>
          <a:p>
            <a:endParaRPr lang="en-US" sz="2500" dirty="0" smtClean="0">
              <a:solidFill>
                <a:srgbClr val="000000"/>
              </a:solidFill>
            </a:endParaRPr>
          </a:p>
          <a:p>
            <a:endParaRPr lang="en-US" sz="2500" dirty="0" smtClean="0">
              <a:solidFill>
                <a:srgbClr val="000000"/>
              </a:solidFill>
            </a:endParaRPr>
          </a:p>
          <a:p>
            <a:endParaRPr lang="en-US" sz="2500" dirty="0" smtClean="0">
              <a:solidFill>
                <a:srgbClr val="000000"/>
              </a:solidFill>
            </a:endParaRPr>
          </a:p>
          <a:p>
            <a:endParaRPr lang="en-US" sz="2500" dirty="0" smtClean="0">
              <a:solidFill>
                <a:srgbClr val="000000"/>
              </a:solidFill>
            </a:endParaRPr>
          </a:p>
          <a:p>
            <a:endParaRPr lang="en-US" sz="2500" dirty="0" smtClean="0">
              <a:solidFill>
                <a:srgbClr val="000000"/>
              </a:solidFill>
            </a:endParaRPr>
          </a:p>
        </p:txBody>
      </p:sp>
      <p:graphicFrame>
        <p:nvGraphicFramePr>
          <p:cNvPr id="8" name="C 1"/>
          <p:cNvGraphicFramePr/>
          <p:nvPr/>
        </p:nvGraphicFramePr>
        <p:xfrm>
          <a:off x="17145000" y="4835093"/>
          <a:ext cx="7052091" cy="38100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14" name="Picture 13" descr="christmas_red-bauble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14052">
            <a:off x="24432092" y="9638510"/>
            <a:ext cx="8667465" cy="7823243"/>
          </a:xfrm>
          <a:prstGeom prst="rect">
            <a:avLst/>
          </a:prstGeom>
          <a:scene3d>
            <a:camera prst="orthographicFront">
              <a:rot lat="0" lon="10799999" rev="0"/>
            </a:camera>
            <a:lightRig rig="threePt" dir="t"/>
          </a:scene3d>
        </p:spPr>
      </p:pic>
      <p:pic>
        <p:nvPicPr>
          <p:cNvPr id="15" name="Picture 14" descr="christmas_red-bauble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422215">
            <a:off x="25647193" y="15394309"/>
            <a:ext cx="6645447" cy="6578215"/>
          </a:xfrm>
          <a:prstGeom prst="rect">
            <a:avLst/>
          </a:prstGeom>
          <a:scene3d>
            <a:camera prst="orthographicFront">
              <a:rot lat="0" lon="10799999" rev="0"/>
            </a:camera>
            <a:lightRig rig="threePt" dir="t"/>
          </a:scene3d>
        </p:spPr>
      </p:pic>
      <p:graphicFrame>
        <p:nvGraphicFramePr>
          <p:cNvPr id="16" name="C 5"/>
          <p:cNvGraphicFramePr/>
          <p:nvPr/>
        </p:nvGraphicFramePr>
        <p:xfrm>
          <a:off x="9574452" y="16694229"/>
          <a:ext cx="5562600" cy="297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pSp>
        <p:nvGrpSpPr>
          <p:cNvPr id="2" name="Group 22"/>
          <p:cNvGrpSpPr/>
          <p:nvPr/>
        </p:nvGrpSpPr>
        <p:grpSpPr>
          <a:xfrm>
            <a:off x="-1070936" y="1331483"/>
            <a:ext cx="9923696" cy="20590929"/>
            <a:chOff x="-1339111" y="943670"/>
            <a:chExt cx="9923696" cy="20556248"/>
          </a:xfrm>
        </p:grpSpPr>
        <p:pic>
          <p:nvPicPr>
            <p:cNvPr id="26" name="Picture 25" descr="christmas_red-bauble.png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 rot="18950816">
              <a:off x="-1339111" y="13124966"/>
              <a:ext cx="8727855" cy="8374952"/>
            </a:xfrm>
            <a:prstGeom prst="rect">
              <a:avLst/>
            </a:prstGeom>
          </p:spPr>
        </p:pic>
        <p:pic>
          <p:nvPicPr>
            <p:cNvPr id="24" name="Picture 23" descr="christmas_red-bauble.png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 rot="1495285">
              <a:off x="-491326" y="943670"/>
              <a:ext cx="9075911" cy="9075911"/>
            </a:xfrm>
            <a:prstGeom prst="rect">
              <a:avLst/>
            </a:prstGeom>
          </p:spPr>
        </p:pic>
        <p:pic>
          <p:nvPicPr>
            <p:cNvPr id="25" name="Picture 24" descr="christmas_red-bauble.png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-1106376" y="7906240"/>
              <a:ext cx="9296401" cy="8139667"/>
            </a:xfrm>
            <a:prstGeom prst="rect">
              <a:avLst/>
            </a:prstGeom>
          </p:spPr>
        </p:pic>
      </p:grpSp>
      <p:sp>
        <p:nvSpPr>
          <p:cNvPr id="27" name="TextBox 26"/>
          <p:cNvSpPr txBox="1"/>
          <p:nvPr/>
        </p:nvSpPr>
        <p:spPr>
          <a:xfrm>
            <a:off x="1219200" y="3505200"/>
            <a:ext cx="6206793" cy="54864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26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Introduction</a:t>
            </a:r>
          </a:p>
          <a:p>
            <a:pPr lvl="0">
              <a:buFont typeface="Arial"/>
              <a:buChar char="•"/>
            </a:pPr>
            <a:r>
              <a:rPr lang="en-US" sz="26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The </a:t>
            </a:r>
            <a:r>
              <a:rPr lang="en-US" sz="26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aim was to explore lexical differences between native Scottish English speakers and native Canadian English speakers</a:t>
            </a:r>
            <a:endParaRPr lang="en-US" sz="2600" dirty="0" smtClean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pPr lvl="0">
              <a:buFont typeface="Arial"/>
              <a:buChar char="•"/>
            </a:pPr>
            <a:r>
              <a:rPr lang="en-US" sz="26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Relevant </a:t>
            </a:r>
            <a:r>
              <a:rPr lang="en-US" sz="26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topic since one of us is Canadian and one Scottish</a:t>
            </a:r>
            <a:endParaRPr lang="en-US" sz="2600" dirty="0" smtClean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pPr lvl="0">
              <a:buFont typeface="Arial"/>
              <a:buChar char="•"/>
            </a:pPr>
            <a:r>
              <a:rPr lang="en-US" sz="26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Historical </a:t>
            </a:r>
            <a:r>
              <a:rPr lang="en-US" sz="26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connections between Scotland and Canada due to immigration patterns </a:t>
            </a:r>
            <a:endParaRPr lang="en-US" sz="2600" dirty="0" smtClean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pPr>
              <a:buFont typeface="Arial"/>
              <a:buChar char="•"/>
            </a:pPr>
            <a:r>
              <a:rPr lang="en-US" sz="26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First </a:t>
            </a:r>
            <a:r>
              <a:rPr lang="en-US" sz="26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teacher of English literature in Canada was Sir Daniel Wilson of Edinburgh </a:t>
            </a:r>
            <a:endParaRPr lang="en-US" sz="2600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219200" y="10296831"/>
            <a:ext cx="5791200" cy="5293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 smtClean="0">
                <a:solidFill>
                  <a:srgbClr val="D7E4BD"/>
                </a:solidFill>
              </a:rPr>
              <a:t>Objectives </a:t>
            </a:r>
            <a:endParaRPr lang="en-US" sz="2600" dirty="0" smtClean="0">
              <a:solidFill>
                <a:srgbClr val="D7E4BD"/>
              </a:solidFill>
            </a:endParaRPr>
          </a:p>
          <a:p>
            <a:pPr marL="514350" lvl="0" indent="-514350">
              <a:buAutoNum type="arabicPeriod"/>
            </a:pPr>
            <a:r>
              <a:rPr lang="en-US" sz="2600" dirty="0" smtClean="0">
                <a:solidFill>
                  <a:srgbClr val="D7E4BD"/>
                </a:solidFill>
              </a:rPr>
              <a:t>Scots </a:t>
            </a:r>
            <a:r>
              <a:rPr lang="en-US" sz="2600" dirty="0" smtClean="0">
                <a:solidFill>
                  <a:srgbClr val="D7E4BD"/>
                </a:solidFill>
              </a:rPr>
              <a:t>and Canadians prefer different </a:t>
            </a:r>
            <a:r>
              <a:rPr lang="en-US" sz="2600" dirty="0" smtClean="0">
                <a:solidFill>
                  <a:srgbClr val="D7E4BD"/>
                </a:solidFill>
              </a:rPr>
              <a:t>lexical </a:t>
            </a:r>
            <a:r>
              <a:rPr lang="en-US" sz="2600" dirty="0" smtClean="0">
                <a:solidFill>
                  <a:srgbClr val="D7E4BD"/>
                </a:solidFill>
              </a:rPr>
              <a:t>variants for describing the same item. </a:t>
            </a:r>
            <a:endParaRPr lang="en-US" sz="2600" dirty="0" smtClean="0">
              <a:solidFill>
                <a:srgbClr val="D7E4BD"/>
              </a:solidFill>
            </a:endParaRPr>
          </a:p>
          <a:p>
            <a:pPr marL="514350" lvl="0" indent="-514350"/>
            <a:r>
              <a:rPr lang="en-US" sz="2600" dirty="0" smtClean="0">
                <a:solidFill>
                  <a:srgbClr val="D7E4BD"/>
                </a:solidFill>
              </a:rPr>
              <a:t>2.   The </a:t>
            </a:r>
            <a:r>
              <a:rPr lang="en-US" sz="2600" dirty="0" smtClean="0">
                <a:solidFill>
                  <a:srgbClr val="D7E4BD"/>
                </a:solidFill>
              </a:rPr>
              <a:t>lexical variants that exist between Scots and Canadian are still understood by each other, but are just not preferred in use. </a:t>
            </a:r>
            <a:endParaRPr lang="en-US" sz="2600" dirty="0" smtClean="0">
              <a:solidFill>
                <a:srgbClr val="D7E4BD"/>
              </a:solidFill>
            </a:endParaRPr>
          </a:p>
          <a:p>
            <a:pPr>
              <a:buFont typeface="Arial"/>
              <a:buChar char="•"/>
            </a:pPr>
            <a:r>
              <a:rPr lang="en-US" sz="2600" dirty="0" smtClean="0">
                <a:solidFill>
                  <a:srgbClr val="D7E4BD"/>
                </a:solidFill>
              </a:rPr>
              <a:t> In </a:t>
            </a:r>
            <a:r>
              <a:rPr lang="en-US" sz="2600" dirty="0" smtClean="0">
                <a:solidFill>
                  <a:srgbClr val="D7E4BD"/>
                </a:solidFill>
              </a:rPr>
              <a:t>order to narrow down the lexical variants we studied, we chose to centralize our lexical choices around the theme of Christmas or winter holidays. </a:t>
            </a:r>
            <a:endParaRPr lang="en-US" sz="2600" dirty="0">
              <a:solidFill>
                <a:srgbClr val="D7E4BD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447800" y="15849599"/>
            <a:ext cx="502920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D7E4BD"/>
                </a:solidFill>
              </a:rPr>
              <a:t>Our </a:t>
            </a:r>
            <a:r>
              <a:rPr lang="en-US" sz="2500" b="1" dirty="0" smtClean="0">
                <a:solidFill>
                  <a:srgbClr val="D7E4BD"/>
                </a:solidFill>
              </a:rPr>
              <a:t>Study</a:t>
            </a:r>
          </a:p>
          <a:p>
            <a:pPr lvl="0">
              <a:buFont typeface="Arial"/>
              <a:buChar char="•"/>
            </a:pPr>
            <a:r>
              <a:rPr lang="en-US" sz="2500" dirty="0" smtClean="0">
                <a:solidFill>
                  <a:srgbClr val="D7E4BD"/>
                </a:solidFill>
              </a:rPr>
              <a:t> We </a:t>
            </a:r>
            <a:r>
              <a:rPr lang="en-US" sz="2500" dirty="0" smtClean="0">
                <a:solidFill>
                  <a:srgbClr val="D7E4BD"/>
                </a:solidFill>
              </a:rPr>
              <a:t>produced a survey and distributed it to family, friends and colleagues through </a:t>
            </a:r>
            <a:r>
              <a:rPr lang="en-US" sz="2500" smtClean="0">
                <a:solidFill>
                  <a:srgbClr val="D7E4BD"/>
                </a:solidFill>
              </a:rPr>
              <a:t>social </a:t>
            </a:r>
            <a:r>
              <a:rPr lang="en-US" sz="2500" smtClean="0">
                <a:solidFill>
                  <a:srgbClr val="D7E4BD"/>
                </a:solidFill>
              </a:rPr>
              <a:t>networking </a:t>
            </a:r>
            <a:r>
              <a:rPr lang="en-US" sz="2500" dirty="0" smtClean="0">
                <a:solidFill>
                  <a:srgbClr val="D7E4BD"/>
                </a:solidFill>
              </a:rPr>
              <a:t>sites and email</a:t>
            </a:r>
            <a:endParaRPr lang="en-US" sz="2500" dirty="0" smtClean="0">
              <a:solidFill>
                <a:srgbClr val="D7E4BD"/>
              </a:solidFill>
            </a:endParaRPr>
          </a:p>
          <a:p>
            <a:pPr lvl="0">
              <a:buFont typeface="Arial"/>
              <a:buChar char="•"/>
            </a:pPr>
            <a:r>
              <a:rPr lang="en-US" sz="2500" dirty="0" smtClean="0">
                <a:solidFill>
                  <a:srgbClr val="D7E4BD"/>
                </a:solidFill>
              </a:rPr>
              <a:t> We </a:t>
            </a:r>
            <a:r>
              <a:rPr lang="en-US" sz="2500" dirty="0" smtClean="0">
                <a:solidFill>
                  <a:srgbClr val="D7E4BD"/>
                </a:solidFill>
              </a:rPr>
              <a:t>also sent the survey through various Queen’s pages </a:t>
            </a:r>
            <a:endParaRPr lang="en-US" sz="2500" dirty="0" smtClean="0">
              <a:solidFill>
                <a:srgbClr val="D7E4BD"/>
              </a:solidFill>
            </a:endParaRPr>
          </a:p>
          <a:p>
            <a:pPr lvl="0">
              <a:buFont typeface="Arial"/>
              <a:buChar char="•"/>
            </a:pPr>
            <a:r>
              <a:rPr lang="en-US" sz="2500" dirty="0" smtClean="0">
                <a:solidFill>
                  <a:srgbClr val="D7E4BD"/>
                </a:solidFill>
              </a:rPr>
              <a:t> We </a:t>
            </a:r>
            <a:r>
              <a:rPr lang="en-US" sz="2500" dirty="0" smtClean="0">
                <a:solidFill>
                  <a:srgbClr val="D7E4BD"/>
                </a:solidFill>
              </a:rPr>
              <a:t>collected 118 Scottish results and 101 Canadian </a:t>
            </a:r>
            <a:endParaRPr lang="en-US" sz="2500" dirty="0" smtClean="0">
              <a:solidFill>
                <a:srgbClr val="D7E4BD"/>
              </a:solidFill>
            </a:endParaRPr>
          </a:p>
          <a:p>
            <a:pPr>
              <a:buFont typeface="Arial"/>
              <a:buChar char="•"/>
            </a:pPr>
            <a:r>
              <a:rPr lang="en-US" sz="2500" dirty="0" smtClean="0">
                <a:solidFill>
                  <a:srgbClr val="D7E4BD"/>
                </a:solidFill>
              </a:rPr>
              <a:t> The </a:t>
            </a:r>
            <a:r>
              <a:rPr lang="en-US" sz="2500" dirty="0" smtClean="0">
                <a:solidFill>
                  <a:srgbClr val="D7E4BD"/>
                </a:solidFill>
              </a:rPr>
              <a:t>survey was sent to Scottish people in Scotland to ensure the data truly represented Scottish English </a:t>
            </a:r>
            <a:endParaRPr lang="en-US" sz="2500" dirty="0">
              <a:solidFill>
                <a:srgbClr val="D7E4BD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441400" y="12326540"/>
            <a:ext cx="5070807" cy="3693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 smtClean="0">
                <a:solidFill>
                  <a:srgbClr val="D7E4BD"/>
                </a:solidFill>
              </a:rPr>
              <a:t>Complications</a:t>
            </a:r>
          </a:p>
          <a:p>
            <a:pPr lvl="0">
              <a:buFont typeface="Arial"/>
              <a:buChar char="•"/>
            </a:pPr>
            <a:r>
              <a:rPr lang="en-US" sz="2600" dirty="0" smtClean="0">
                <a:solidFill>
                  <a:srgbClr val="D7E4BD"/>
                </a:solidFill>
              </a:rPr>
              <a:t>Ensuring we had enough responses from each group </a:t>
            </a:r>
          </a:p>
          <a:p>
            <a:pPr>
              <a:buFont typeface="Arial"/>
              <a:buChar char="•"/>
            </a:pPr>
            <a:r>
              <a:rPr lang="en-US" sz="2600" dirty="0" smtClean="0">
                <a:solidFill>
                  <a:srgbClr val="D7E4BD"/>
                </a:solidFill>
              </a:rPr>
              <a:t>Use of fillers affecting results, for example one Canadian respondent choosing “</a:t>
            </a:r>
            <a:r>
              <a:rPr lang="en-US" sz="2600" dirty="0" err="1" smtClean="0">
                <a:solidFill>
                  <a:srgbClr val="D7E4BD"/>
                </a:solidFill>
              </a:rPr>
              <a:t>prezzy</a:t>
            </a:r>
            <a:r>
              <a:rPr lang="en-US" sz="2600" dirty="0" smtClean="0">
                <a:solidFill>
                  <a:srgbClr val="D7E4BD"/>
                </a:solidFill>
              </a:rPr>
              <a:t> wrap” as their answer even though this was a term we invented </a:t>
            </a:r>
            <a:endParaRPr lang="en-US" sz="2600" dirty="0">
              <a:solidFill>
                <a:srgbClr val="D7E4BD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6441400" y="17723839"/>
            <a:ext cx="4419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D7E4BD"/>
                </a:solidFill>
              </a:rPr>
              <a:t>Acknowledgements</a:t>
            </a:r>
          </a:p>
          <a:p>
            <a:pPr>
              <a:buFont typeface="Arial"/>
              <a:buChar char="•"/>
            </a:pPr>
            <a:r>
              <a:rPr lang="en-US" sz="1600" b="1" dirty="0" smtClean="0">
                <a:solidFill>
                  <a:srgbClr val="D7E4BD"/>
                </a:solidFill>
              </a:rPr>
              <a:t> Historical background information from Casteel</a:t>
            </a:r>
            <a:r>
              <a:rPr lang="en-US" sz="1600" b="1" dirty="0" smtClean="0">
                <a:solidFill>
                  <a:srgbClr val="D7E4BD"/>
                </a:solidFill>
              </a:rPr>
              <a:t>, Sarah Phillips. ARIEL (A Review of International English Literature) Vol. 31:1, 2000. </a:t>
            </a:r>
            <a:r>
              <a:rPr lang="en-US" sz="1600" b="1" i="1" dirty="0" smtClean="0">
                <a:solidFill>
                  <a:srgbClr val="D7E4BD"/>
                </a:solidFill>
              </a:rPr>
              <a:t>The Dream Empire: The Scottish Roots of English Studies in Canada.</a:t>
            </a:r>
            <a:r>
              <a:rPr lang="en-US" sz="1600" b="1" i="1" dirty="0" smtClean="0">
                <a:solidFill>
                  <a:srgbClr val="D7E4BD"/>
                </a:solidFill>
              </a:rPr>
              <a:t> </a:t>
            </a:r>
          </a:p>
          <a:p>
            <a:pPr>
              <a:buFont typeface="Arial"/>
              <a:buChar char="•"/>
            </a:pPr>
            <a:r>
              <a:rPr lang="en-US" sz="1600" b="1" dirty="0" smtClean="0">
                <a:solidFill>
                  <a:srgbClr val="D7E4BD"/>
                </a:solidFill>
              </a:rPr>
              <a:t> </a:t>
            </a:r>
            <a:r>
              <a:rPr lang="en-US" sz="1600" dirty="0" smtClean="0">
                <a:solidFill>
                  <a:srgbClr val="D7E4BD"/>
                </a:solidFill>
              </a:rPr>
              <a:t>Thank you to all who completed our survey</a:t>
            </a:r>
          </a:p>
          <a:p>
            <a:pPr>
              <a:buFont typeface="Arial"/>
              <a:buChar char="•"/>
            </a:pPr>
            <a:r>
              <a:rPr lang="en-US" sz="1600" b="1" dirty="0" smtClean="0">
                <a:solidFill>
                  <a:srgbClr val="D7E4BD"/>
                </a:solidFill>
              </a:rPr>
              <a:t> Thank you to Professor Anastasia </a:t>
            </a:r>
            <a:r>
              <a:rPr lang="en-US" sz="1600" b="1" dirty="0" err="1" smtClean="0">
                <a:solidFill>
                  <a:srgbClr val="D7E4BD"/>
                </a:solidFill>
              </a:rPr>
              <a:t>Riehl</a:t>
            </a:r>
            <a:r>
              <a:rPr lang="en-US" sz="1600" b="1" dirty="0" smtClean="0">
                <a:solidFill>
                  <a:srgbClr val="D7E4BD"/>
                </a:solidFill>
              </a:rPr>
              <a:t> for her assistance and Queen’s LING 202 classmates for their time</a:t>
            </a:r>
            <a:r>
              <a:rPr lang="en-US" sz="1600" dirty="0" smtClean="0">
                <a:solidFill>
                  <a:srgbClr val="D7E4BD"/>
                </a:solidFill>
              </a:rPr>
              <a:t> </a:t>
            </a:r>
            <a:endParaRPr lang="en-US" sz="1600" dirty="0">
              <a:solidFill>
                <a:srgbClr val="D7E4BD"/>
              </a:solidFill>
            </a:endParaRPr>
          </a:p>
        </p:txBody>
      </p:sp>
      <p:pic>
        <p:nvPicPr>
          <p:cNvPr id="35" name="Content Placeholder 3" descr="202.png"/>
          <p:cNvPicPr>
            <a:picLocks noGrp="1"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2443" y="4835093"/>
            <a:ext cx="8687757" cy="3494787"/>
          </a:xfrm>
          <a:prstGeom prst="rect">
            <a:avLst/>
          </a:prstGeom>
        </p:spPr>
      </p:pic>
      <p:sp>
        <p:nvSpPr>
          <p:cNvPr id="38" name="TextBox 37"/>
          <p:cNvSpPr txBox="1"/>
          <p:nvPr/>
        </p:nvSpPr>
        <p:spPr>
          <a:xfrm>
            <a:off x="7924800" y="8991600"/>
            <a:ext cx="7848599" cy="1199786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 wrap="square" rtlCol="0">
            <a:noAutofit/>
          </a:bodyPr>
          <a:lstStyle/>
          <a:p>
            <a:r>
              <a:rPr lang="en-US" sz="2500" b="1" dirty="0" smtClean="0">
                <a:solidFill>
                  <a:srgbClr val="604A7B"/>
                </a:solidFill>
              </a:rPr>
              <a:t>Results from Part a), preferred terms:</a:t>
            </a:r>
          </a:p>
          <a:p>
            <a:endParaRPr lang="en-US" sz="2500" dirty="0" smtClean="0">
              <a:solidFill>
                <a:srgbClr val="604A7B"/>
              </a:solidFill>
            </a:endParaRPr>
          </a:p>
          <a:p>
            <a:r>
              <a:rPr lang="en-US" sz="2500" dirty="0" smtClean="0">
                <a:solidFill>
                  <a:srgbClr val="604A7B"/>
                </a:solidFill>
              </a:rPr>
              <a:t>What the large majority of each group said:</a:t>
            </a:r>
          </a:p>
          <a:p>
            <a:endParaRPr lang="en-US" sz="2500" dirty="0" smtClean="0">
              <a:solidFill>
                <a:srgbClr val="604A7B"/>
              </a:solidFill>
            </a:endParaRPr>
          </a:p>
          <a:p>
            <a:endParaRPr lang="en-US" sz="2500" dirty="0" smtClean="0">
              <a:solidFill>
                <a:srgbClr val="604A7B"/>
              </a:solidFill>
            </a:endParaRPr>
          </a:p>
          <a:p>
            <a:endParaRPr lang="en-US" sz="2500" dirty="0" smtClean="0">
              <a:solidFill>
                <a:srgbClr val="604A7B"/>
              </a:solidFill>
            </a:endParaRPr>
          </a:p>
          <a:p>
            <a:endParaRPr lang="en-US" sz="2500" dirty="0" smtClean="0">
              <a:solidFill>
                <a:srgbClr val="604A7B"/>
              </a:solidFill>
            </a:endParaRPr>
          </a:p>
          <a:p>
            <a:endParaRPr lang="en-US" sz="2500" dirty="0" smtClean="0">
              <a:solidFill>
                <a:srgbClr val="604A7B"/>
              </a:solidFill>
            </a:endParaRPr>
          </a:p>
          <a:p>
            <a:endParaRPr lang="en-US" sz="2500" dirty="0" smtClean="0">
              <a:solidFill>
                <a:srgbClr val="604A7B"/>
              </a:solidFill>
            </a:endParaRPr>
          </a:p>
          <a:p>
            <a:endParaRPr lang="en-US" sz="2500" dirty="0" smtClean="0">
              <a:solidFill>
                <a:srgbClr val="604A7B"/>
              </a:solidFill>
            </a:endParaRPr>
          </a:p>
          <a:p>
            <a:endParaRPr lang="en-US" sz="2500" dirty="0" smtClean="0">
              <a:solidFill>
                <a:srgbClr val="604A7B"/>
              </a:solidFill>
            </a:endParaRPr>
          </a:p>
          <a:p>
            <a:endParaRPr lang="en-US" sz="2500" dirty="0" smtClean="0">
              <a:solidFill>
                <a:srgbClr val="604A7B"/>
              </a:solidFill>
            </a:endParaRPr>
          </a:p>
          <a:p>
            <a:endParaRPr lang="en-US" sz="2500" dirty="0" smtClean="0">
              <a:solidFill>
                <a:srgbClr val="604A7B"/>
              </a:solidFill>
            </a:endParaRPr>
          </a:p>
          <a:p>
            <a:endParaRPr lang="en-US" sz="2500" dirty="0" smtClean="0">
              <a:solidFill>
                <a:srgbClr val="604A7B"/>
              </a:solidFill>
            </a:endParaRPr>
          </a:p>
          <a:p>
            <a:r>
              <a:rPr lang="en-US" sz="2500" u="sng" dirty="0" smtClean="0">
                <a:solidFill>
                  <a:srgbClr val="604A7B"/>
                </a:solidFill>
              </a:rPr>
              <a:t>Findings:</a:t>
            </a:r>
          </a:p>
          <a:p>
            <a:pPr>
              <a:buFontTx/>
              <a:buChar char="•"/>
            </a:pPr>
            <a:r>
              <a:rPr lang="en-US" sz="2500" dirty="0" smtClean="0">
                <a:solidFill>
                  <a:srgbClr val="604A7B"/>
                </a:solidFill>
              </a:rPr>
              <a:t>5/8 or 63% of terms are different between Scottish and Canadian English speakers</a:t>
            </a:r>
          </a:p>
          <a:p>
            <a:pPr>
              <a:buFontTx/>
              <a:buChar char="•"/>
            </a:pPr>
            <a:r>
              <a:rPr lang="en-US" sz="2500" dirty="0" smtClean="0">
                <a:solidFill>
                  <a:srgbClr val="604A7B"/>
                </a:solidFill>
              </a:rPr>
              <a:t> Two terms, “Santa” and “Wrapping Paper” are shared terms</a:t>
            </a:r>
          </a:p>
          <a:p>
            <a:pPr>
              <a:buFontTx/>
              <a:buChar char="•"/>
            </a:pPr>
            <a:r>
              <a:rPr lang="en-US" sz="2500" dirty="0" smtClean="0">
                <a:solidFill>
                  <a:srgbClr val="604A7B"/>
                </a:solidFill>
              </a:rPr>
              <a:t> Question 5 produced complicated results because “Hat” is shared, but Canadians also use the term “Toque” just as often</a:t>
            </a:r>
          </a:p>
          <a:p>
            <a:endParaRPr lang="en-US" sz="2500" dirty="0" smtClean="0">
              <a:solidFill>
                <a:srgbClr val="604A7B"/>
              </a:solidFill>
            </a:endParaRPr>
          </a:p>
          <a:p>
            <a:r>
              <a:rPr lang="en-US" sz="2500" u="sng" dirty="0" smtClean="0">
                <a:solidFill>
                  <a:srgbClr val="604A7B"/>
                </a:solidFill>
              </a:rPr>
              <a:t>The “Toque” Dilemma:</a:t>
            </a:r>
          </a:p>
          <a:p>
            <a:pPr>
              <a:buFontTx/>
              <a:buChar char="•"/>
            </a:pPr>
            <a:r>
              <a:rPr lang="en-US" sz="2500" dirty="0" smtClean="0">
                <a:solidFill>
                  <a:srgbClr val="604A7B"/>
                </a:solidFill>
              </a:rPr>
              <a:t> In part </a:t>
            </a:r>
            <a:r>
              <a:rPr lang="en-US" sz="2500" dirty="0" err="1" smtClean="0">
                <a:solidFill>
                  <a:srgbClr val="604A7B"/>
                </a:solidFill>
              </a:rPr>
              <a:t>b</a:t>
            </a:r>
            <a:r>
              <a:rPr lang="en-US" sz="2500" dirty="0" smtClean="0">
                <a:solidFill>
                  <a:srgbClr val="604A7B"/>
                </a:solidFill>
              </a:rPr>
              <a:t>) Question 5 also posed an issue</a:t>
            </a:r>
          </a:p>
          <a:p>
            <a:pPr>
              <a:buFontTx/>
              <a:buChar char="•"/>
            </a:pPr>
            <a:r>
              <a:rPr lang="en-US" sz="2500" dirty="0" smtClean="0">
                <a:solidFill>
                  <a:srgbClr val="604A7B"/>
                </a:solidFill>
              </a:rPr>
              <a:t> Because Canadians use both “Hat”</a:t>
            </a:r>
          </a:p>
          <a:p>
            <a:r>
              <a:rPr lang="en-US" sz="2500" dirty="0" smtClean="0">
                <a:solidFill>
                  <a:srgbClr val="604A7B"/>
                </a:solidFill>
              </a:rPr>
              <a:t>and “Toque” equally, Scottish speakers</a:t>
            </a:r>
          </a:p>
          <a:p>
            <a:r>
              <a:rPr lang="en-US" sz="2500" dirty="0" smtClean="0">
                <a:solidFill>
                  <a:srgbClr val="604A7B"/>
                </a:solidFill>
              </a:rPr>
              <a:t>only understand Canadians half the</a:t>
            </a:r>
          </a:p>
          <a:p>
            <a:r>
              <a:rPr lang="en-US" sz="2500" dirty="0" smtClean="0">
                <a:solidFill>
                  <a:srgbClr val="604A7B"/>
                </a:solidFill>
              </a:rPr>
              <a:t>time, complicating the results a bit</a:t>
            </a:r>
            <a:endParaRPr lang="en-US" sz="2500" dirty="0">
              <a:solidFill>
                <a:srgbClr val="604A7B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6134495" y="8991600"/>
            <a:ext cx="8520119" cy="1199786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 wrap="square" rtlCol="0">
            <a:noAutofit/>
          </a:bodyPr>
          <a:lstStyle/>
          <a:p>
            <a:r>
              <a:rPr lang="en-US" sz="2500" b="1" dirty="0" smtClean="0">
                <a:solidFill>
                  <a:srgbClr val="604A7B"/>
                </a:solidFill>
              </a:rPr>
              <a:t>Results from Part </a:t>
            </a:r>
            <a:r>
              <a:rPr lang="en-US" sz="2500" b="1" dirty="0" err="1" smtClean="0">
                <a:solidFill>
                  <a:srgbClr val="604A7B"/>
                </a:solidFill>
              </a:rPr>
              <a:t>b</a:t>
            </a:r>
            <a:r>
              <a:rPr lang="en-US" sz="2500" b="1" dirty="0" smtClean="0">
                <a:solidFill>
                  <a:srgbClr val="604A7B"/>
                </a:solidFill>
              </a:rPr>
              <a:t>), each group’s understanding based off of their familiarity with their opposing group’s preferred term:</a:t>
            </a:r>
          </a:p>
          <a:p>
            <a:endParaRPr lang="en-US" sz="2500" b="1" dirty="0" smtClean="0">
              <a:solidFill>
                <a:srgbClr val="604A7B"/>
              </a:solidFill>
            </a:endParaRPr>
          </a:p>
          <a:p>
            <a:r>
              <a:rPr lang="en-US" sz="2500" b="1" dirty="0" smtClean="0">
                <a:solidFill>
                  <a:srgbClr val="604A7B"/>
                </a:solidFill>
              </a:rPr>
              <a:t>1. Scottish Understanding Only  </a:t>
            </a:r>
          </a:p>
          <a:p>
            <a:pPr>
              <a:buFontTx/>
              <a:buChar char="•"/>
            </a:pPr>
            <a:r>
              <a:rPr lang="en-US" sz="2200" dirty="0" smtClean="0">
                <a:solidFill>
                  <a:srgbClr val="604A7B"/>
                </a:solidFill>
              </a:rPr>
              <a:t> 45% of Canadians have never heard of the term “Bauble”</a:t>
            </a:r>
          </a:p>
          <a:p>
            <a:pPr>
              <a:buFontTx/>
              <a:buChar char="•"/>
            </a:pPr>
            <a:r>
              <a:rPr lang="en-US" sz="2200" dirty="0" smtClean="0">
                <a:solidFill>
                  <a:srgbClr val="604A7B"/>
                </a:solidFill>
              </a:rPr>
              <a:t> Only 1 Scottish person had never heard of “Ornament</a:t>
            </a:r>
            <a:r>
              <a:rPr lang="en-US" sz="2200" dirty="0" smtClean="0">
                <a:solidFill>
                  <a:srgbClr val="604A7B"/>
                </a:solidFill>
              </a:rPr>
              <a:t>”</a:t>
            </a:r>
          </a:p>
          <a:p>
            <a:r>
              <a:rPr lang="en-US" sz="2500" b="1" dirty="0" smtClean="0">
                <a:solidFill>
                  <a:srgbClr val="604A7B"/>
                </a:solidFill>
              </a:rPr>
              <a:t>2. Scottish </a:t>
            </a:r>
            <a:r>
              <a:rPr lang="en-US" sz="2500" b="1" dirty="0" smtClean="0">
                <a:solidFill>
                  <a:srgbClr val="604A7B"/>
                </a:solidFill>
              </a:rPr>
              <a:t>Understanding Only </a:t>
            </a:r>
            <a:r>
              <a:rPr lang="en-US" sz="2500" b="1" dirty="0" smtClean="0">
                <a:solidFill>
                  <a:srgbClr val="604A7B"/>
                </a:solidFill>
              </a:rPr>
              <a:t>  </a:t>
            </a:r>
          </a:p>
          <a:p>
            <a:pPr>
              <a:buFontTx/>
              <a:buChar char="•"/>
            </a:pPr>
            <a:r>
              <a:rPr lang="en-US" sz="2200" dirty="0" smtClean="0">
                <a:solidFill>
                  <a:srgbClr val="604A7B"/>
                </a:solidFill>
              </a:rPr>
              <a:t>51% of </a:t>
            </a:r>
            <a:r>
              <a:rPr lang="en-US" sz="2200" dirty="0" smtClean="0">
                <a:solidFill>
                  <a:srgbClr val="604A7B"/>
                </a:solidFill>
              </a:rPr>
              <a:t>Canadians have never heard the term “Sledging</a:t>
            </a:r>
            <a:r>
              <a:rPr lang="en-US" sz="2200" dirty="0" smtClean="0">
                <a:solidFill>
                  <a:srgbClr val="604A7B"/>
                </a:solidFill>
              </a:rPr>
              <a:t>”</a:t>
            </a:r>
          </a:p>
          <a:p>
            <a:pPr>
              <a:buFontTx/>
              <a:buChar char="•"/>
            </a:pPr>
            <a:r>
              <a:rPr lang="en-US" sz="2200" dirty="0" smtClean="0">
                <a:solidFill>
                  <a:srgbClr val="604A7B"/>
                </a:solidFill>
              </a:rPr>
              <a:t>2.5</a:t>
            </a:r>
            <a:r>
              <a:rPr lang="en-US" sz="2200" dirty="0" smtClean="0">
                <a:solidFill>
                  <a:srgbClr val="604A7B"/>
                </a:solidFill>
              </a:rPr>
              <a:t>% of Scottish people had never heard of the term </a:t>
            </a:r>
            <a:r>
              <a:rPr lang="en-US" sz="2200" dirty="0" smtClean="0">
                <a:solidFill>
                  <a:srgbClr val="604A7B"/>
                </a:solidFill>
              </a:rPr>
              <a:t>“tobogganing”</a:t>
            </a:r>
          </a:p>
          <a:p>
            <a:r>
              <a:rPr lang="en-US" sz="2500" b="1" dirty="0" smtClean="0">
                <a:solidFill>
                  <a:srgbClr val="604A7B"/>
                </a:solidFill>
              </a:rPr>
              <a:t>3. Full Understanding </a:t>
            </a:r>
          </a:p>
          <a:p>
            <a:pPr>
              <a:buFont typeface="Arial"/>
              <a:buChar char="•"/>
            </a:pPr>
            <a:r>
              <a:rPr lang="en-US" sz="2200" dirty="0" smtClean="0">
                <a:solidFill>
                  <a:srgbClr val="604A7B"/>
                </a:solidFill>
              </a:rPr>
              <a:t> 100</a:t>
            </a:r>
            <a:r>
              <a:rPr lang="en-US" sz="2200" dirty="0" smtClean="0">
                <a:solidFill>
                  <a:srgbClr val="604A7B"/>
                </a:solidFill>
              </a:rPr>
              <a:t>% of </a:t>
            </a:r>
            <a:r>
              <a:rPr lang="en-US" sz="2200" dirty="0" smtClean="0">
                <a:solidFill>
                  <a:srgbClr val="604A7B"/>
                </a:solidFill>
              </a:rPr>
              <a:t>Canadians </a:t>
            </a:r>
            <a:r>
              <a:rPr lang="en-US" sz="2200" u="sng" dirty="0" smtClean="0">
                <a:solidFill>
                  <a:srgbClr val="604A7B"/>
                </a:solidFill>
              </a:rPr>
              <a:t>and</a:t>
            </a:r>
            <a:r>
              <a:rPr lang="en-US" sz="2200" dirty="0" smtClean="0">
                <a:solidFill>
                  <a:srgbClr val="604A7B"/>
                </a:solidFill>
              </a:rPr>
              <a:t> Scots </a:t>
            </a:r>
            <a:r>
              <a:rPr lang="en-US" sz="2200" dirty="0" smtClean="0">
                <a:solidFill>
                  <a:srgbClr val="604A7B"/>
                </a:solidFill>
              </a:rPr>
              <a:t>understood the term “Santa Claus” </a:t>
            </a:r>
            <a:endParaRPr lang="en-US" sz="2200" dirty="0" smtClean="0">
              <a:solidFill>
                <a:srgbClr val="604A7B"/>
              </a:solidFill>
            </a:endParaRPr>
          </a:p>
          <a:p>
            <a:r>
              <a:rPr lang="en-US" sz="2500" b="1" dirty="0" smtClean="0">
                <a:solidFill>
                  <a:srgbClr val="604A7B"/>
                </a:solidFill>
              </a:rPr>
              <a:t>4. </a:t>
            </a:r>
            <a:r>
              <a:rPr lang="en-US" sz="2500" b="1" dirty="0" smtClean="0">
                <a:solidFill>
                  <a:srgbClr val="604A7B"/>
                </a:solidFill>
              </a:rPr>
              <a:t>Full</a:t>
            </a:r>
            <a:r>
              <a:rPr lang="en-US" sz="2500" b="1" dirty="0" smtClean="0">
                <a:solidFill>
                  <a:srgbClr val="604A7B"/>
                </a:solidFill>
              </a:rPr>
              <a:t> Understanding  </a:t>
            </a:r>
          </a:p>
          <a:p>
            <a:pPr>
              <a:buFont typeface="Arial"/>
              <a:buChar char="•"/>
            </a:pPr>
            <a:r>
              <a:rPr lang="en-US" sz="2200" dirty="0" smtClean="0">
                <a:solidFill>
                  <a:srgbClr val="604A7B"/>
                </a:solidFill>
              </a:rPr>
              <a:t> </a:t>
            </a:r>
            <a:r>
              <a:rPr lang="en-US" sz="2200" dirty="0" smtClean="0">
                <a:solidFill>
                  <a:srgbClr val="604A7B"/>
                </a:solidFill>
              </a:rPr>
              <a:t>100</a:t>
            </a:r>
            <a:r>
              <a:rPr lang="en-US" sz="2200" dirty="0" smtClean="0">
                <a:solidFill>
                  <a:srgbClr val="604A7B"/>
                </a:solidFill>
              </a:rPr>
              <a:t>% of Canadians</a:t>
            </a:r>
            <a:r>
              <a:rPr lang="en-US" sz="2200" dirty="0" smtClean="0">
                <a:solidFill>
                  <a:srgbClr val="604A7B"/>
                </a:solidFill>
              </a:rPr>
              <a:t> </a:t>
            </a:r>
            <a:r>
              <a:rPr lang="en-US" sz="2200" u="sng" dirty="0" smtClean="0">
                <a:solidFill>
                  <a:srgbClr val="604A7B"/>
                </a:solidFill>
              </a:rPr>
              <a:t>and</a:t>
            </a:r>
            <a:r>
              <a:rPr lang="en-US" sz="2200" dirty="0" smtClean="0">
                <a:solidFill>
                  <a:srgbClr val="604A7B"/>
                </a:solidFill>
              </a:rPr>
              <a:t> Scots understood </a:t>
            </a:r>
            <a:r>
              <a:rPr lang="en-US" sz="2200" dirty="0" smtClean="0">
                <a:solidFill>
                  <a:srgbClr val="604A7B"/>
                </a:solidFill>
              </a:rPr>
              <a:t>the term </a:t>
            </a:r>
            <a:r>
              <a:rPr lang="en-US" sz="2200" dirty="0" smtClean="0">
                <a:solidFill>
                  <a:srgbClr val="604A7B"/>
                </a:solidFill>
              </a:rPr>
              <a:t>“Wrapping paper”</a:t>
            </a:r>
          </a:p>
          <a:p>
            <a:r>
              <a:rPr lang="en-US" sz="2500" b="1" dirty="0" smtClean="0">
                <a:solidFill>
                  <a:srgbClr val="604A7B"/>
                </a:solidFill>
              </a:rPr>
              <a:t>5</a:t>
            </a:r>
            <a:r>
              <a:rPr lang="en-US" sz="2500" b="1" dirty="0" smtClean="0">
                <a:solidFill>
                  <a:srgbClr val="604A7B"/>
                </a:solidFill>
              </a:rPr>
              <a:t>. Half Understanding/Canadian Understand Fully  </a:t>
            </a:r>
          </a:p>
          <a:p>
            <a:pPr>
              <a:buFont typeface="Arial"/>
              <a:buChar char="•"/>
            </a:pPr>
            <a:r>
              <a:rPr lang="en-US" sz="2200" dirty="0" smtClean="0">
                <a:solidFill>
                  <a:srgbClr val="604A7B"/>
                </a:solidFill>
              </a:rPr>
              <a:t> </a:t>
            </a:r>
            <a:r>
              <a:rPr lang="en-US" sz="2200" dirty="0" smtClean="0">
                <a:solidFill>
                  <a:srgbClr val="604A7B"/>
                </a:solidFill>
              </a:rPr>
              <a:t>100</a:t>
            </a:r>
            <a:r>
              <a:rPr lang="en-US" sz="2200" dirty="0" smtClean="0">
                <a:solidFill>
                  <a:srgbClr val="604A7B"/>
                </a:solidFill>
              </a:rPr>
              <a:t>% of Canadians understood the term “hat” </a:t>
            </a:r>
            <a:endParaRPr lang="en-US" sz="2200" dirty="0" smtClean="0">
              <a:solidFill>
                <a:srgbClr val="604A7B"/>
              </a:solidFill>
            </a:endParaRPr>
          </a:p>
          <a:p>
            <a:pPr>
              <a:buFont typeface="Arial"/>
              <a:buChar char="•"/>
            </a:pPr>
            <a:r>
              <a:rPr lang="en-US" sz="2200" dirty="0" smtClean="0">
                <a:solidFill>
                  <a:srgbClr val="604A7B"/>
                </a:solidFill>
              </a:rPr>
              <a:t> </a:t>
            </a:r>
            <a:r>
              <a:rPr lang="en-US" sz="2200" dirty="0" smtClean="0">
                <a:solidFill>
                  <a:srgbClr val="604A7B"/>
                </a:solidFill>
              </a:rPr>
              <a:t>86</a:t>
            </a:r>
            <a:r>
              <a:rPr lang="en-US" sz="2200" dirty="0" smtClean="0">
                <a:solidFill>
                  <a:srgbClr val="604A7B"/>
                </a:solidFill>
              </a:rPr>
              <a:t>% of Scottish people </a:t>
            </a:r>
            <a:r>
              <a:rPr lang="en-US" sz="2200" dirty="0" smtClean="0">
                <a:solidFill>
                  <a:srgbClr val="604A7B"/>
                </a:solidFill>
              </a:rPr>
              <a:t>have never </a:t>
            </a:r>
            <a:r>
              <a:rPr lang="en-US" sz="2200" dirty="0" smtClean="0">
                <a:solidFill>
                  <a:srgbClr val="604A7B"/>
                </a:solidFill>
              </a:rPr>
              <a:t>heard of the term “toque”</a:t>
            </a:r>
            <a:r>
              <a:rPr lang="en-US" sz="2200" dirty="0" smtClean="0">
                <a:solidFill>
                  <a:srgbClr val="604A7B"/>
                </a:solidFill>
              </a:rPr>
              <a:t> </a:t>
            </a:r>
          </a:p>
          <a:p>
            <a:r>
              <a:rPr lang="en-US" sz="2500" b="1" dirty="0" smtClean="0">
                <a:solidFill>
                  <a:srgbClr val="604A7B"/>
                </a:solidFill>
              </a:rPr>
              <a:t>6</a:t>
            </a:r>
            <a:r>
              <a:rPr lang="en-US" sz="2500" b="1" dirty="0" smtClean="0">
                <a:solidFill>
                  <a:srgbClr val="604A7B"/>
                </a:solidFill>
              </a:rPr>
              <a:t>. </a:t>
            </a:r>
            <a:r>
              <a:rPr lang="en-US" sz="2500" b="1" dirty="0" smtClean="0">
                <a:solidFill>
                  <a:srgbClr val="604A7B"/>
                </a:solidFill>
              </a:rPr>
              <a:t>Full understanding </a:t>
            </a:r>
            <a:r>
              <a:rPr lang="en-US" sz="2500" dirty="0" smtClean="0">
                <a:solidFill>
                  <a:srgbClr val="604A7B"/>
                </a:solidFill>
              </a:rPr>
              <a:t>  </a:t>
            </a:r>
          </a:p>
          <a:p>
            <a:pPr>
              <a:buFont typeface="Arial"/>
              <a:buChar char="•"/>
            </a:pPr>
            <a:r>
              <a:rPr lang="en-US" sz="2200" dirty="0" smtClean="0">
                <a:solidFill>
                  <a:srgbClr val="604A7B"/>
                </a:solidFill>
              </a:rPr>
              <a:t> 5</a:t>
            </a:r>
            <a:r>
              <a:rPr lang="en-US" sz="2200" dirty="0" smtClean="0">
                <a:solidFill>
                  <a:srgbClr val="604A7B"/>
                </a:solidFill>
              </a:rPr>
              <a:t>% of Canadians</a:t>
            </a:r>
            <a:r>
              <a:rPr lang="en-US" sz="2200" dirty="0" smtClean="0">
                <a:solidFill>
                  <a:srgbClr val="604A7B"/>
                </a:solidFill>
              </a:rPr>
              <a:t> have never heard </a:t>
            </a:r>
            <a:r>
              <a:rPr lang="en-US" sz="2200" dirty="0" smtClean="0">
                <a:solidFill>
                  <a:srgbClr val="604A7B"/>
                </a:solidFill>
              </a:rPr>
              <a:t>of the term “jumper”. </a:t>
            </a:r>
            <a:endParaRPr lang="en-US" sz="2200" dirty="0" smtClean="0">
              <a:solidFill>
                <a:srgbClr val="604A7B"/>
              </a:solidFill>
            </a:endParaRPr>
          </a:p>
          <a:p>
            <a:pPr>
              <a:buFont typeface="Arial"/>
              <a:buChar char="•"/>
            </a:pPr>
            <a:r>
              <a:rPr lang="en-US" sz="2200" dirty="0" smtClean="0">
                <a:solidFill>
                  <a:srgbClr val="604A7B"/>
                </a:solidFill>
              </a:rPr>
              <a:t> 100</a:t>
            </a:r>
            <a:r>
              <a:rPr lang="en-US" sz="2200" dirty="0" smtClean="0">
                <a:solidFill>
                  <a:srgbClr val="604A7B"/>
                </a:solidFill>
              </a:rPr>
              <a:t>% of Scottish people understood the term “Sweatshirt”</a:t>
            </a:r>
            <a:r>
              <a:rPr lang="en-US" sz="2200" dirty="0" smtClean="0">
                <a:solidFill>
                  <a:srgbClr val="604A7B"/>
                </a:solidFill>
              </a:rPr>
              <a:t> </a:t>
            </a:r>
          </a:p>
          <a:p>
            <a:r>
              <a:rPr lang="en-US" sz="2500" b="1" dirty="0" smtClean="0">
                <a:solidFill>
                  <a:srgbClr val="604A7B"/>
                </a:solidFill>
              </a:rPr>
              <a:t>7</a:t>
            </a:r>
            <a:r>
              <a:rPr lang="en-US" sz="2500" b="1" dirty="0" smtClean="0">
                <a:solidFill>
                  <a:srgbClr val="604A7B"/>
                </a:solidFill>
              </a:rPr>
              <a:t>. </a:t>
            </a:r>
            <a:r>
              <a:rPr lang="en-US" sz="2500" b="1" dirty="0" smtClean="0">
                <a:solidFill>
                  <a:srgbClr val="604A7B"/>
                </a:solidFill>
              </a:rPr>
              <a:t>Full understanding </a:t>
            </a:r>
            <a:r>
              <a:rPr lang="en-US" sz="2500" dirty="0" smtClean="0">
                <a:solidFill>
                  <a:srgbClr val="604A7B"/>
                </a:solidFill>
              </a:rPr>
              <a:t>  </a:t>
            </a:r>
          </a:p>
          <a:p>
            <a:pPr>
              <a:buFont typeface="Arial"/>
              <a:buChar char="•"/>
            </a:pPr>
            <a:r>
              <a:rPr lang="en-US" sz="2200" dirty="0" smtClean="0">
                <a:solidFill>
                  <a:srgbClr val="604A7B"/>
                </a:solidFill>
              </a:rPr>
              <a:t> 1 </a:t>
            </a:r>
            <a:r>
              <a:rPr lang="en-US" sz="2200" dirty="0" smtClean="0">
                <a:solidFill>
                  <a:srgbClr val="604A7B"/>
                </a:solidFill>
              </a:rPr>
              <a:t>Canadian had not heard of the term </a:t>
            </a:r>
            <a:r>
              <a:rPr lang="en-US" sz="2200" dirty="0" smtClean="0">
                <a:solidFill>
                  <a:srgbClr val="604A7B"/>
                </a:solidFill>
              </a:rPr>
              <a:t>“Sweeties</a:t>
            </a:r>
            <a:r>
              <a:rPr lang="en-US" sz="2200" dirty="0" smtClean="0">
                <a:solidFill>
                  <a:srgbClr val="604A7B"/>
                </a:solidFill>
              </a:rPr>
              <a:t>” </a:t>
            </a:r>
            <a:endParaRPr lang="en-US" sz="2200" dirty="0" smtClean="0">
              <a:solidFill>
                <a:srgbClr val="604A7B"/>
              </a:solidFill>
            </a:endParaRPr>
          </a:p>
          <a:p>
            <a:pPr>
              <a:buFont typeface="Arial"/>
              <a:buChar char="•"/>
            </a:pPr>
            <a:r>
              <a:rPr lang="en-US" sz="2200" dirty="0" smtClean="0">
                <a:solidFill>
                  <a:srgbClr val="604A7B"/>
                </a:solidFill>
              </a:rPr>
              <a:t> 100</a:t>
            </a:r>
            <a:r>
              <a:rPr lang="en-US" sz="2200" dirty="0" smtClean="0">
                <a:solidFill>
                  <a:srgbClr val="604A7B"/>
                </a:solidFill>
              </a:rPr>
              <a:t>% of Scottish people understood the term </a:t>
            </a:r>
            <a:r>
              <a:rPr lang="en-US" sz="2200" dirty="0" smtClean="0">
                <a:solidFill>
                  <a:srgbClr val="604A7B"/>
                </a:solidFill>
              </a:rPr>
              <a:t>“Candy</a:t>
            </a:r>
            <a:r>
              <a:rPr lang="en-US" sz="2200" dirty="0" smtClean="0">
                <a:solidFill>
                  <a:srgbClr val="604A7B"/>
                </a:solidFill>
              </a:rPr>
              <a:t>”</a:t>
            </a:r>
            <a:r>
              <a:rPr lang="en-US" sz="2200" dirty="0" smtClean="0">
                <a:solidFill>
                  <a:srgbClr val="604A7B"/>
                </a:solidFill>
              </a:rPr>
              <a:t> </a:t>
            </a:r>
          </a:p>
          <a:p>
            <a:r>
              <a:rPr lang="en-US" sz="2500" b="1" dirty="0" smtClean="0">
                <a:solidFill>
                  <a:srgbClr val="604A7B"/>
                </a:solidFill>
              </a:rPr>
              <a:t>8</a:t>
            </a:r>
            <a:r>
              <a:rPr lang="en-US" sz="2500" b="1" dirty="0" smtClean="0">
                <a:solidFill>
                  <a:srgbClr val="604A7B"/>
                </a:solidFill>
              </a:rPr>
              <a:t>. </a:t>
            </a:r>
            <a:r>
              <a:rPr lang="en-US" sz="2500" b="1" dirty="0" smtClean="0">
                <a:solidFill>
                  <a:srgbClr val="604A7B"/>
                </a:solidFill>
              </a:rPr>
              <a:t>Full understanding </a:t>
            </a:r>
            <a:endParaRPr lang="en-US" sz="2500" b="1" dirty="0" smtClean="0">
              <a:solidFill>
                <a:srgbClr val="604A7B"/>
              </a:solidFill>
            </a:endParaRPr>
          </a:p>
          <a:p>
            <a:pPr>
              <a:buFont typeface="Arial"/>
              <a:buChar char="•"/>
            </a:pPr>
            <a:r>
              <a:rPr lang="en-US" sz="2200" dirty="0" smtClean="0">
                <a:solidFill>
                  <a:srgbClr val="604A7B"/>
                </a:solidFill>
              </a:rPr>
              <a:t> </a:t>
            </a:r>
            <a:r>
              <a:rPr lang="en-US" sz="2200" dirty="0" smtClean="0">
                <a:solidFill>
                  <a:srgbClr val="604A7B"/>
                </a:solidFill>
              </a:rPr>
              <a:t>100% of Canadians understood the term “biscuit” </a:t>
            </a:r>
          </a:p>
          <a:p>
            <a:pPr>
              <a:buFont typeface="Arial"/>
              <a:buChar char="•"/>
            </a:pPr>
            <a:r>
              <a:rPr lang="en-US" sz="2200" dirty="0" smtClean="0">
                <a:solidFill>
                  <a:srgbClr val="604A7B"/>
                </a:solidFill>
              </a:rPr>
              <a:t> 100</a:t>
            </a:r>
            <a:r>
              <a:rPr lang="en-US" sz="2200" dirty="0" smtClean="0">
                <a:solidFill>
                  <a:srgbClr val="604A7B"/>
                </a:solidFill>
              </a:rPr>
              <a:t>% of Scottish people understood the term “cookie</a:t>
            </a:r>
            <a:r>
              <a:rPr lang="en-US" sz="2200" dirty="0" smtClean="0">
                <a:solidFill>
                  <a:srgbClr val="604A7B"/>
                </a:solidFill>
              </a:rPr>
              <a:t>”</a:t>
            </a:r>
          </a:p>
          <a:p>
            <a:endParaRPr lang="en-US" sz="2200" dirty="0" smtClean="0">
              <a:solidFill>
                <a:srgbClr val="604A7B"/>
              </a:solidFill>
            </a:endParaRPr>
          </a:p>
          <a:p>
            <a:r>
              <a:rPr lang="en-US" sz="2500" u="sng" dirty="0" smtClean="0">
                <a:solidFill>
                  <a:srgbClr val="604A7B"/>
                </a:solidFill>
              </a:rPr>
              <a:t>Findings:</a:t>
            </a:r>
          </a:p>
          <a:p>
            <a:pPr>
              <a:buFont typeface="Arial"/>
              <a:buChar char="•"/>
            </a:pPr>
            <a:r>
              <a:rPr lang="en-US" sz="2500" dirty="0" smtClean="0">
                <a:solidFill>
                  <a:srgbClr val="604A7B"/>
                </a:solidFill>
              </a:rPr>
              <a:t> 5/8 or 63% of the terms were understood by both sides very well</a:t>
            </a:r>
            <a:endParaRPr lang="en-US" sz="2800" dirty="0" smtClean="0"/>
          </a:p>
          <a:p>
            <a:r>
              <a:rPr lang="en-US" sz="2500" b="1" dirty="0" smtClean="0">
                <a:solidFill>
                  <a:srgbClr val="604A7B"/>
                </a:solidFill>
              </a:rPr>
              <a:t> </a:t>
            </a:r>
            <a:endParaRPr lang="en-US" sz="2500" b="1" dirty="0">
              <a:solidFill>
                <a:srgbClr val="604A7B"/>
              </a:solidFill>
            </a:endParaRPr>
          </a:p>
        </p:txBody>
      </p:sp>
      <p:pic>
        <p:nvPicPr>
          <p:cNvPr id="43" name="Picture 42" descr="images.jpe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1355233">
            <a:off x="13476791" y="18237752"/>
            <a:ext cx="2395065" cy="2406981"/>
          </a:xfrm>
          <a:prstGeom prst="trapezoid">
            <a:avLst>
              <a:gd name="adj" fmla="val 14495"/>
            </a:avLst>
          </a:prstGeom>
          <a:effectLst>
            <a:softEdge rad="215900"/>
          </a:effectLst>
        </p:spPr>
      </p:pic>
      <p:pic>
        <p:nvPicPr>
          <p:cNvPr id="13" name="Picture 12" descr="christmas_red-bauble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9493996">
            <a:off x="23226873" y="1356692"/>
            <a:ext cx="10113573" cy="9767730"/>
          </a:xfrm>
          <a:prstGeom prst="rect">
            <a:avLst/>
          </a:prstGeom>
          <a:scene3d>
            <a:camera prst="orthographicFront">
              <a:rot lat="0" lon="10799999" rev="0"/>
            </a:camera>
            <a:lightRig rig="threePt" dir="t"/>
          </a:scene3d>
        </p:spPr>
      </p:pic>
      <p:sp>
        <p:nvSpPr>
          <p:cNvPr id="30" name="TextBox 29"/>
          <p:cNvSpPr txBox="1"/>
          <p:nvPr/>
        </p:nvSpPr>
        <p:spPr>
          <a:xfrm>
            <a:off x="25984200" y="3962400"/>
            <a:ext cx="6290007" cy="6093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 smtClean="0">
                <a:solidFill>
                  <a:srgbClr val="D7E4BD"/>
                </a:solidFill>
              </a:rPr>
              <a:t>Summary of Results</a:t>
            </a:r>
          </a:p>
          <a:p>
            <a:pPr lvl="0">
              <a:buFont typeface="Arial"/>
              <a:buChar char="•"/>
            </a:pPr>
            <a:r>
              <a:rPr lang="en-US" sz="2600" dirty="0" smtClean="0">
                <a:solidFill>
                  <a:srgbClr val="D7E4BD"/>
                </a:solidFill>
              </a:rPr>
              <a:t> Overall </a:t>
            </a:r>
            <a:r>
              <a:rPr lang="en-US" sz="2600" dirty="0" smtClean="0">
                <a:solidFill>
                  <a:srgbClr val="D7E4BD"/>
                </a:solidFill>
              </a:rPr>
              <a:t>results</a:t>
            </a:r>
            <a:r>
              <a:rPr lang="en-US" sz="2600" dirty="0" smtClean="0">
                <a:solidFill>
                  <a:srgbClr val="D7E4BD"/>
                </a:solidFill>
              </a:rPr>
              <a:t> proved both hypotheses</a:t>
            </a:r>
          </a:p>
          <a:p>
            <a:pPr marL="514350" lvl="0" indent="-514350">
              <a:buAutoNum type="arabicPeriod"/>
            </a:pPr>
            <a:r>
              <a:rPr lang="en-US" sz="2600" dirty="0" smtClean="0">
                <a:solidFill>
                  <a:srgbClr val="D7E4BD"/>
                </a:solidFill>
              </a:rPr>
              <a:t>Canadian and </a:t>
            </a:r>
            <a:r>
              <a:rPr lang="en-US" sz="2600" dirty="0" smtClean="0">
                <a:solidFill>
                  <a:srgbClr val="D7E4BD"/>
                </a:solidFill>
              </a:rPr>
              <a:t>Scottish English speakers </a:t>
            </a:r>
            <a:r>
              <a:rPr lang="en-US" sz="2600" i="1" dirty="0" smtClean="0">
                <a:solidFill>
                  <a:srgbClr val="D7E4BD"/>
                </a:solidFill>
              </a:rPr>
              <a:t>do </a:t>
            </a:r>
            <a:r>
              <a:rPr lang="en-US" sz="2600" dirty="0" smtClean="0">
                <a:solidFill>
                  <a:srgbClr val="D7E4BD"/>
                </a:solidFill>
              </a:rPr>
              <a:t>use different lexical items</a:t>
            </a:r>
            <a:endParaRPr lang="en-US" sz="2600" dirty="0" smtClean="0">
              <a:solidFill>
                <a:srgbClr val="D7E4BD"/>
              </a:solidFill>
            </a:endParaRPr>
          </a:p>
          <a:p>
            <a:pPr marL="514350" lvl="0" indent="-514350"/>
            <a:r>
              <a:rPr lang="en-US" sz="2600" dirty="0" smtClean="0">
                <a:solidFill>
                  <a:srgbClr val="D7E4BD"/>
                </a:solidFill>
              </a:rPr>
              <a:t>2.   Both groups </a:t>
            </a:r>
            <a:r>
              <a:rPr lang="en-US" sz="2600" dirty="0" smtClean="0">
                <a:solidFill>
                  <a:srgbClr val="D7E4BD"/>
                </a:solidFill>
              </a:rPr>
              <a:t>can still understand each </a:t>
            </a:r>
            <a:r>
              <a:rPr lang="en-US" sz="2600" dirty="0" smtClean="0">
                <a:solidFill>
                  <a:srgbClr val="D7E4BD"/>
                </a:solidFill>
              </a:rPr>
              <a:t>other – even in the cases where there was not a full understanding, at least one group understood the other</a:t>
            </a:r>
          </a:p>
          <a:p>
            <a:pPr lvl="0">
              <a:buFont typeface="Arial"/>
              <a:buChar char="•"/>
            </a:pPr>
            <a:r>
              <a:rPr lang="en-US" sz="2600" dirty="0" smtClean="0">
                <a:solidFill>
                  <a:srgbClr val="D7E4BD"/>
                </a:solidFill>
              </a:rPr>
              <a:t> It </a:t>
            </a:r>
            <a:r>
              <a:rPr lang="en-US" sz="2600" dirty="0" smtClean="0">
                <a:solidFill>
                  <a:srgbClr val="D7E4BD"/>
                </a:solidFill>
              </a:rPr>
              <a:t>was a fun study which was both interesting and informative</a:t>
            </a:r>
            <a:endParaRPr lang="en-US" sz="2600" dirty="0" smtClean="0">
              <a:solidFill>
                <a:srgbClr val="D7E4BD"/>
              </a:solidFill>
            </a:endParaRPr>
          </a:p>
          <a:p>
            <a:pPr lvl="0">
              <a:buFont typeface="Arial"/>
              <a:buChar char="•"/>
            </a:pPr>
            <a:r>
              <a:rPr lang="en-US" sz="2600" dirty="0" smtClean="0">
                <a:solidFill>
                  <a:srgbClr val="D7E4BD"/>
                </a:solidFill>
              </a:rPr>
              <a:t> Worthy </a:t>
            </a:r>
            <a:r>
              <a:rPr lang="en-US" sz="2600" dirty="0" smtClean="0">
                <a:solidFill>
                  <a:srgbClr val="D7E4BD"/>
                </a:solidFill>
              </a:rPr>
              <a:t>of note than the survey was distributed over two Continents</a:t>
            </a:r>
            <a:endParaRPr lang="en-US" sz="2600" dirty="0" smtClean="0">
              <a:solidFill>
                <a:srgbClr val="D7E4BD"/>
              </a:solidFill>
            </a:endParaRPr>
          </a:p>
          <a:p>
            <a:pPr>
              <a:buFont typeface="Arial"/>
              <a:buChar char="•"/>
            </a:pPr>
            <a:r>
              <a:rPr lang="en-US" sz="2600" dirty="0" smtClean="0">
                <a:solidFill>
                  <a:srgbClr val="D7E4BD"/>
                </a:solidFill>
              </a:rPr>
              <a:t> A </a:t>
            </a:r>
            <a:r>
              <a:rPr lang="en-US" sz="2600" dirty="0" smtClean="0">
                <a:solidFill>
                  <a:srgbClr val="D7E4BD"/>
                </a:solidFill>
              </a:rPr>
              <a:t>future study could investigate other areas of the lexicon aside from just Christmas/Winter holiday words. </a:t>
            </a:r>
            <a:endParaRPr lang="en-US" sz="2600" dirty="0" smtClean="0">
              <a:solidFill>
                <a:srgbClr val="D7E4BD"/>
              </a:solidFill>
            </a:endParaRPr>
          </a:p>
          <a:p>
            <a:endParaRPr lang="en-US" dirty="0"/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8152442" y="10296831"/>
          <a:ext cx="7316158" cy="3867728"/>
        </p:xfrm>
        <a:graphic>
          <a:graphicData uri="http://schemas.openxmlformats.org/presentationml/2006/ole">
            <p:oleObj spid="_x0000_s22530" name="Document" r:id="rId9" imgW="5791200" imgH="3314700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910</TotalTime>
  <Words>822</Words>
  <Application>Microsoft Macintosh PowerPoint</Application>
  <PresentationFormat>Custom</PresentationFormat>
  <Paragraphs>104</Paragraphs>
  <Slides>1</Slides>
  <Notes>0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Microsoft Word Document</vt:lpstr>
      <vt:lpstr>Slide 1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Baubles or Ornaments? An Investigation of Holiday Themed Lexical Differences Between Canadians and Scots  Lesley Henderson and Carling Wright, Queen’s University </dc:title>
  <dc:creator>QED</dc:creator>
  <cp:lastModifiedBy>QED</cp:lastModifiedBy>
  <cp:revision>153</cp:revision>
  <dcterms:created xsi:type="dcterms:W3CDTF">2012-11-26T17:44:56Z</dcterms:created>
  <dcterms:modified xsi:type="dcterms:W3CDTF">2012-11-26T22:21:40Z</dcterms:modified>
</cp:coreProperties>
</file>