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2921575" cy="21948775"/>
  <p:notesSz cx="6858000" cy="9144000"/>
  <p:defaultTextStyle>
    <a:defPPr>
      <a:defRPr lang="en-US"/>
    </a:defPPr>
    <a:lvl1pPr marL="0" algn="l" defTabSz="3135386" rtl="0" eaLnBrk="1" latinLnBrk="0" hangingPunct="1">
      <a:defRPr sz="6200" kern="1200">
        <a:solidFill>
          <a:schemeClr val="tx1"/>
        </a:solidFill>
        <a:latin typeface="+mn-lt"/>
        <a:ea typeface="+mn-ea"/>
        <a:cs typeface="+mn-cs"/>
      </a:defRPr>
    </a:lvl1pPr>
    <a:lvl2pPr marL="1567693" algn="l" defTabSz="3135386" rtl="0" eaLnBrk="1" latinLnBrk="0" hangingPunct="1">
      <a:defRPr sz="6200" kern="1200">
        <a:solidFill>
          <a:schemeClr val="tx1"/>
        </a:solidFill>
        <a:latin typeface="+mn-lt"/>
        <a:ea typeface="+mn-ea"/>
        <a:cs typeface="+mn-cs"/>
      </a:defRPr>
    </a:lvl2pPr>
    <a:lvl3pPr marL="3135386" algn="l" defTabSz="3135386" rtl="0" eaLnBrk="1" latinLnBrk="0" hangingPunct="1">
      <a:defRPr sz="6200" kern="1200">
        <a:solidFill>
          <a:schemeClr val="tx1"/>
        </a:solidFill>
        <a:latin typeface="+mn-lt"/>
        <a:ea typeface="+mn-ea"/>
        <a:cs typeface="+mn-cs"/>
      </a:defRPr>
    </a:lvl3pPr>
    <a:lvl4pPr marL="4703079" algn="l" defTabSz="3135386" rtl="0" eaLnBrk="1" latinLnBrk="0" hangingPunct="1">
      <a:defRPr sz="6200" kern="1200">
        <a:solidFill>
          <a:schemeClr val="tx1"/>
        </a:solidFill>
        <a:latin typeface="+mn-lt"/>
        <a:ea typeface="+mn-ea"/>
        <a:cs typeface="+mn-cs"/>
      </a:defRPr>
    </a:lvl4pPr>
    <a:lvl5pPr marL="6270772" algn="l" defTabSz="3135386" rtl="0" eaLnBrk="1" latinLnBrk="0" hangingPunct="1">
      <a:defRPr sz="6200" kern="1200">
        <a:solidFill>
          <a:schemeClr val="tx1"/>
        </a:solidFill>
        <a:latin typeface="+mn-lt"/>
        <a:ea typeface="+mn-ea"/>
        <a:cs typeface="+mn-cs"/>
      </a:defRPr>
    </a:lvl5pPr>
    <a:lvl6pPr marL="7838465" algn="l" defTabSz="3135386" rtl="0" eaLnBrk="1" latinLnBrk="0" hangingPunct="1">
      <a:defRPr sz="6200" kern="1200">
        <a:solidFill>
          <a:schemeClr val="tx1"/>
        </a:solidFill>
        <a:latin typeface="+mn-lt"/>
        <a:ea typeface="+mn-ea"/>
        <a:cs typeface="+mn-cs"/>
      </a:defRPr>
    </a:lvl6pPr>
    <a:lvl7pPr marL="9406158" algn="l" defTabSz="3135386" rtl="0" eaLnBrk="1" latinLnBrk="0" hangingPunct="1">
      <a:defRPr sz="6200" kern="1200">
        <a:solidFill>
          <a:schemeClr val="tx1"/>
        </a:solidFill>
        <a:latin typeface="+mn-lt"/>
        <a:ea typeface="+mn-ea"/>
        <a:cs typeface="+mn-cs"/>
      </a:defRPr>
    </a:lvl7pPr>
    <a:lvl8pPr marL="10973852" algn="l" defTabSz="3135386" rtl="0" eaLnBrk="1" latinLnBrk="0" hangingPunct="1">
      <a:defRPr sz="6200" kern="1200">
        <a:solidFill>
          <a:schemeClr val="tx1"/>
        </a:solidFill>
        <a:latin typeface="+mn-lt"/>
        <a:ea typeface="+mn-ea"/>
        <a:cs typeface="+mn-cs"/>
      </a:defRPr>
    </a:lvl8pPr>
    <a:lvl9pPr marL="12541545" algn="l" defTabSz="3135386" rtl="0" eaLnBrk="1" latinLnBrk="0" hangingPunct="1">
      <a:defRPr sz="62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110" autoAdjust="0"/>
  </p:normalViewPr>
  <p:slideViewPr>
    <p:cSldViewPr snapToGrid="0" snapToObjects="1">
      <p:cViewPr>
        <p:scale>
          <a:sx n="24" d="100"/>
          <a:sy n="24" d="100"/>
        </p:scale>
        <p:origin x="-912" y="-264"/>
      </p:cViewPr>
      <p:guideLst>
        <p:guide orient="horz" pos="6913"/>
        <p:guide pos="10369"/>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showGuides="1">
      <p:cViewPr varScale="1">
        <p:scale>
          <a:sx n="53" d="100"/>
          <a:sy n="53" d="100"/>
        </p:scale>
        <p:origin x="-2868" y="-90"/>
      </p:cViewPr>
      <p:guideLst>
        <p:guide orient="horz" pos="2880"/>
        <p:guide pos="2160"/>
      </p:guideLst>
    </p:cSldViewPr>
  </p:notesViewPr>
  <p:gridSpacing cx="72010" cy="7201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Owner\Downloads\current_data_got_rid_of_many_thing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CA"/>
  <c:roundedCorners val="0"/>
  <mc:AlternateContent xmlns:mc="http://schemas.openxmlformats.org/markup-compatibility/2006">
    <mc:Choice xmlns:c14="http://schemas.microsoft.com/office/drawing/2007/8/2/chart" Requires="c14">
      <c14:style val="128"/>
    </mc:Choice>
    <mc:Fallback>
      <c:style val="28"/>
    </mc:Fallback>
  </mc:AlternateContent>
  <c:chart>
    <c:title>
      <c:tx>
        <c:rich>
          <a:bodyPr/>
          <a:lstStyle/>
          <a:p>
            <a:pPr>
              <a:defRPr sz="3600"/>
            </a:pPr>
            <a:r>
              <a:rPr lang="en-CA" sz="3600" b="0" dirty="0" smtClean="0"/>
              <a:t>Graph of Mean Differences Between Groups </a:t>
            </a:r>
            <a:endParaRPr lang="en-CA" sz="3600" b="0" dirty="0"/>
          </a:p>
        </c:rich>
      </c:tx>
      <c:layout/>
      <c:overlay val="0"/>
    </c:title>
    <c:autoTitleDeleted val="0"/>
    <c:plotArea>
      <c:layout/>
      <c:barChart>
        <c:barDir val="col"/>
        <c:grouping val="clustered"/>
        <c:varyColors val="0"/>
        <c:ser>
          <c:idx val="0"/>
          <c:order val="0"/>
          <c:tx>
            <c:strRef>
              <c:f>Sheet3!$F$6</c:f>
              <c:strCache>
                <c:ptCount val="1"/>
                <c:pt idx="0">
                  <c:v>Experimental</c:v>
                </c:pt>
              </c:strCache>
            </c:strRef>
          </c:tx>
          <c:spPr>
            <a:gradFill>
              <a:gsLst>
                <a:gs pos="0">
                  <a:srgbClr val="C00000"/>
                </a:gs>
                <a:gs pos="92000">
                  <a:srgbClr val="FF0000"/>
                </a:gs>
                <a:gs pos="100000">
                  <a:srgbClr val="C00000"/>
                </a:gs>
              </a:gsLst>
              <a:lin ang="13500000" scaled="1"/>
            </a:gradFill>
          </c:spPr>
          <c:invertIfNegative val="0"/>
          <c:cat>
            <c:strRef>
              <c:f>Sheet3!$G$5:$H$5</c:f>
              <c:strCache>
                <c:ptCount val="2"/>
                <c:pt idx="0">
                  <c:v>Reported Use</c:v>
                </c:pt>
                <c:pt idx="1">
                  <c:v>Emotional Reaction</c:v>
                </c:pt>
              </c:strCache>
            </c:strRef>
          </c:cat>
          <c:val>
            <c:numRef>
              <c:f>Sheet3!$G$6:$H$6</c:f>
              <c:numCache>
                <c:formatCode>General</c:formatCode>
                <c:ptCount val="2"/>
                <c:pt idx="0">
                  <c:v>15.151515151515152</c:v>
                </c:pt>
                <c:pt idx="1">
                  <c:v>15.909090909090908</c:v>
                </c:pt>
              </c:numCache>
            </c:numRef>
          </c:val>
        </c:ser>
        <c:ser>
          <c:idx val="1"/>
          <c:order val="1"/>
          <c:tx>
            <c:strRef>
              <c:f>Sheet3!$F$7</c:f>
              <c:strCache>
                <c:ptCount val="1"/>
                <c:pt idx="0">
                  <c:v>Control</c:v>
                </c:pt>
              </c:strCache>
            </c:strRef>
          </c:tx>
          <c:spPr>
            <a:solidFill>
              <a:srgbClr val="0070C0"/>
            </a:solidFill>
          </c:spPr>
          <c:invertIfNegative val="0"/>
          <c:cat>
            <c:strRef>
              <c:f>Sheet3!$G$5:$H$5</c:f>
              <c:strCache>
                <c:ptCount val="2"/>
                <c:pt idx="0">
                  <c:v>Reported Use</c:v>
                </c:pt>
                <c:pt idx="1">
                  <c:v>Emotional Reaction</c:v>
                </c:pt>
              </c:strCache>
            </c:strRef>
          </c:cat>
          <c:val>
            <c:numRef>
              <c:f>Sheet3!$G$7:$H$7</c:f>
              <c:numCache>
                <c:formatCode>General</c:formatCode>
                <c:ptCount val="2"/>
                <c:pt idx="0">
                  <c:v>16.060606060606062</c:v>
                </c:pt>
                <c:pt idx="1">
                  <c:v>15.242424242424242</c:v>
                </c:pt>
              </c:numCache>
            </c:numRef>
          </c:val>
        </c:ser>
        <c:dLbls>
          <c:showLegendKey val="0"/>
          <c:showVal val="0"/>
          <c:showCatName val="0"/>
          <c:showSerName val="0"/>
          <c:showPercent val="0"/>
          <c:showBubbleSize val="0"/>
        </c:dLbls>
        <c:gapWidth val="182"/>
        <c:overlap val="-32"/>
        <c:axId val="31714304"/>
        <c:axId val="32400128"/>
      </c:barChart>
      <c:catAx>
        <c:axId val="31714304"/>
        <c:scaling>
          <c:orientation val="minMax"/>
        </c:scaling>
        <c:delete val="0"/>
        <c:axPos val="b"/>
        <c:majorTickMark val="none"/>
        <c:minorTickMark val="none"/>
        <c:tickLblPos val="nextTo"/>
        <c:txPr>
          <a:bodyPr/>
          <a:lstStyle/>
          <a:p>
            <a:pPr>
              <a:defRPr sz="3200"/>
            </a:pPr>
            <a:endParaRPr lang="en-US"/>
          </a:p>
        </c:txPr>
        <c:crossAx val="32400128"/>
        <c:crosses val="autoZero"/>
        <c:auto val="1"/>
        <c:lblAlgn val="ctr"/>
        <c:lblOffset val="100"/>
        <c:noMultiLvlLbl val="0"/>
      </c:catAx>
      <c:valAx>
        <c:axId val="32400128"/>
        <c:scaling>
          <c:orientation val="minMax"/>
          <c:max val="25"/>
          <c:min val="5"/>
        </c:scaling>
        <c:delete val="0"/>
        <c:axPos val="l"/>
        <c:majorGridlines/>
        <c:numFmt formatCode="General" sourceLinked="1"/>
        <c:majorTickMark val="none"/>
        <c:minorTickMark val="none"/>
        <c:tickLblPos val="nextTo"/>
        <c:spPr>
          <a:ln w="9525">
            <a:noFill/>
          </a:ln>
        </c:spPr>
        <c:crossAx val="31714304"/>
        <c:crosses val="autoZero"/>
        <c:crossBetween val="between"/>
        <c:majorUnit val="1"/>
        <c:minorUnit val="1"/>
      </c:valAx>
      <c:spPr>
        <a:noFill/>
      </c:spPr>
    </c:plotArea>
    <c:legend>
      <c:legendPos val="b"/>
      <c:layout/>
      <c:overlay val="0"/>
      <c:txPr>
        <a:bodyPr/>
        <a:lstStyle/>
        <a:p>
          <a:pPr>
            <a:defRPr sz="2800"/>
          </a:pPr>
          <a:endParaRPr lang="en-US"/>
        </a:p>
      </c:txPr>
    </c:legend>
    <c:plotVisOnly val="1"/>
    <c:dispBlanksAs val="gap"/>
    <c:showDLblsOverMax val="0"/>
  </c:chart>
  <c:spPr>
    <a:solidFill>
      <a:schemeClr val="bg1"/>
    </a:solidFill>
    <a:effectLst>
      <a:outerShdw blurRad="1155700" dist="914400" dir="21540000" sx="129000" sy="129000" algn="ctr" rotWithShape="0">
        <a:schemeClr val="tx1">
          <a:alpha val="22000"/>
        </a:schemeClr>
      </a:outerShdw>
    </a:effectLst>
    <a:scene3d>
      <a:camera prst="orthographicFront"/>
      <a:lightRig rig="threePt" dir="t"/>
    </a:scene3d>
    <a:sp3d>
      <a:bevelT/>
    </a:sp3d>
  </c:spPr>
  <c:txPr>
    <a:bodyPr/>
    <a:lstStyle/>
    <a:p>
      <a:pPr>
        <a:defRPr sz="1800"/>
      </a:pPr>
      <a:endParaRPr lang="en-US"/>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0.84127</cdr:x>
      <cdr:y>0</cdr:y>
    </cdr:from>
    <cdr:to>
      <cdr:x>1</cdr:x>
      <cdr:y>0.2396</cdr:y>
    </cdr:to>
    <cdr:sp macro="" textlink="">
      <cdr:nvSpPr>
        <cdr:cNvPr id="2" name="TextBox 1"/>
        <cdr:cNvSpPr txBox="1"/>
      </cdr:nvSpPr>
      <cdr:spPr>
        <a:xfrm xmlns:a="http://schemas.openxmlformats.org/drawingml/2006/main">
          <a:off x="5760640" y="0"/>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EAAAAA1-AA6B-4AB8-8398-7ECD2107B598}" type="datetimeFigureOut">
              <a:rPr lang="en-CA" smtClean="0"/>
              <a:t>26/11/2012</a:t>
            </a:fld>
            <a:endParaRPr lang="en-CA"/>
          </a:p>
        </p:txBody>
      </p:sp>
      <p:sp>
        <p:nvSpPr>
          <p:cNvPr id="4" name="Slide Image Placeholder 3"/>
          <p:cNvSpPr>
            <a:spLocks noGrp="1" noRot="1" noChangeAspect="1"/>
          </p:cNvSpPr>
          <p:nvPr>
            <p:ph type="sldImg" idx="2"/>
          </p:nvPr>
        </p:nvSpPr>
        <p:spPr>
          <a:xfrm>
            <a:off x="858838" y="685800"/>
            <a:ext cx="5140325"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3249C08-B422-4661-B995-525FE2E44F63}" type="slidenum">
              <a:rPr lang="en-CA" smtClean="0"/>
              <a:t>‹#›</a:t>
            </a:fld>
            <a:endParaRPr lang="en-CA"/>
          </a:p>
        </p:txBody>
      </p:sp>
    </p:spTree>
    <p:extLst>
      <p:ext uri="{BB962C8B-B14F-4D97-AF65-F5344CB8AC3E}">
        <p14:creationId xmlns:p14="http://schemas.microsoft.com/office/powerpoint/2010/main" val="35590134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53249C08-B422-4661-B995-525FE2E44F63}" type="slidenum">
              <a:rPr lang="en-CA" smtClean="0"/>
              <a:t>1</a:t>
            </a:fld>
            <a:endParaRPr lang="en-CA"/>
          </a:p>
        </p:txBody>
      </p:sp>
    </p:spTree>
    <p:extLst>
      <p:ext uri="{BB962C8B-B14F-4D97-AF65-F5344CB8AC3E}">
        <p14:creationId xmlns:p14="http://schemas.microsoft.com/office/powerpoint/2010/main" val="1880207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9119" y="6818348"/>
            <a:ext cx="27983339" cy="4704761"/>
          </a:xfrm>
        </p:spPr>
        <p:txBody>
          <a:bodyPr/>
          <a:lstStyle/>
          <a:p>
            <a:r>
              <a:rPr lang="en-US" smtClean="0"/>
              <a:t>Click to edit Master title style</a:t>
            </a:r>
            <a:endParaRPr lang="en-CA"/>
          </a:p>
        </p:txBody>
      </p:sp>
      <p:sp>
        <p:nvSpPr>
          <p:cNvPr id="3" name="Subtitle 2"/>
          <p:cNvSpPr>
            <a:spLocks noGrp="1"/>
          </p:cNvSpPr>
          <p:nvPr>
            <p:ph type="subTitle" idx="1"/>
          </p:nvPr>
        </p:nvSpPr>
        <p:spPr>
          <a:xfrm>
            <a:off x="4938237" y="12437639"/>
            <a:ext cx="23045103" cy="5609131"/>
          </a:xfrm>
        </p:spPr>
        <p:txBody>
          <a:bodyPr/>
          <a:lstStyle>
            <a:lvl1pPr marL="0" indent="0" algn="ctr">
              <a:buNone/>
              <a:defRPr>
                <a:solidFill>
                  <a:schemeClr val="tx1">
                    <a:tint val="75000"/>
                  </a:schemeClr>
                </a:solidFill>
              </a:defRPr>
            </a:lvl1pPr>
            <a:lvl2pPr marL="1567693" indent="0" algn="ctr">
              <a:buNone/>
              <a:defRPr>
                <a:solidFill>
                  <a:schemeClr val="tx1">
                    <a:tint val="75000"/>
                  </a:schemeClr>
                </a:solidFill>
              </a:defRPr>
            </a:lvl2pPr>
            <a:lvl3pPr marL="3135386" indent="0" algn="ctr">
              <a:buNone/>
              <a:defRPr>
                <a:solidFill>
                  <a:schemeClr val="tx1">
                    <a:tint val="75000"/>
                  </a:schemeClr>
                </a:solidFill>
              </a:defRPr>
            </a:lvl3pPr>
            <a:lvl4pPr marL="4703079" indent="0" algn="ctr">
              <a:buNone/>
              <a:defRPr>
                <a:solidFill>
                  <a:schemeClr val="tx1">
                    <a:tint val="75000"/>
                  </a:schemeClr>
                </a:solidFill>
              </a:defRPr>
            </a:lvl4pPr>
            <a:lvl5pPr marL="6270772" indent="0" algn="ctr">
              <a:buNone/>
              <a:defRPr>
                <a:solidFill>
                  <a:schemeClr val="tx1">
                    <a:tint val="75000"/>
                  </a:schemeClr>
                </a:solidFill>
              </a:defRPr>
            </a:lvl5pPr>
            <a:lvl6pPr marL="7838465" indent="0" algn="ctr">
              <a:buNone/>
              <a:defRPr>
                <a:solidFill>
                  <a:schemeClr val="tx1">
                    <a:tint val="75000"/>
                  </a:schemeClr>
                </a:solidFill>
              </a:defRPr>
            </a:lvl6pPr>
            <a:lvl7pPr marL="9406158" indent="0" algn="ctr">
              <a:buNone/>
              <a:defRPr>
                <a:solidFill>
                  <a:schemeClr val="tx1">
                    <a:tint val="75000"/>
                  </a:schemeClr>
                </a:solidFill>
              </a:defRPr>
            </a:lvl7pPr>
            <a:lvl8pPr marL="10973852" indent="0" algn="ctr">
              <a:buNone/>
              <a:defRPr>
                <a:solidFill>
                  <a:schemeClr val="tx1">
                    <a:tint val="75000"/>
                  </a:schemeClr>
                </a:solidFill>
              </a:defRPr>
            </a:lvl8pPr>
            <a:lvl9pPr marL="12541545"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70DC7CFD-DC0F-43A7-BFBD-9183256CD92B}" type="datetimeFigureOut">
              <a:rPr lang="en-CA" smtClean="0"/>
              <a:t>26/11/2012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5F6F8245-7743-4002-8A01-E04D708A5D87}" type="slidenum">
              <a:rPr lang="en-CA" smtClean="0"/>
              <a:t>‹#›</a:t>
            </a:fld>
            <a:endParaRPr lang="en-CA"/>
          </a:p>
        </p:txBody>
      </p:sp>
    </p:spTree>
    <p:extLst>
      <p:ext uri="{BB962C8B-B14F-4D97-AF65-F5344CB8AC3E}">
        <p14:creationId xmlns:p14="http://schemas.microsoft.com/office/powerpoint/2010/main" val="29731642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70DC7CFD-DC0F-43A7-BFBD-9183256CD92B}" type="datetimeFigureOut">
              <a:rPr lang="en-CA" smtClean="0"/>
              <a:t>26/11/2012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5F6F8245-7743-4002-8A01-E04D708A5D87}" type="slidenum">
              <a:rPr lang="en-CA" smtClean="0"/>
              <a:t>‹#›</a:t>
            </a:fld>
            <a:endParaRPr lang="en-CA"/>
          </a:p>
        </p:txBody>
      </p:sp>
    </p:spTree>
    <p:extLst>
      <p:ext uri="{BB962C8B-B14F-4D97-AF65-F5344CB8AC3E}">
        <p14:creationId xmlns:p14="http://schemas.microsoft.com/office/powerpoint/2010/main" val="19414753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868142" y="878971"/>
            <a:ext cx="7407354" cy="18727589"/>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1646079" y="878971"/>
            <a:ext cx="21673370" cy="1872758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70DC7CFD-DC0F-43A7-BFBD-9183256CD92B}" type="datetimeFigureOut">
              <a:rPr lang="en-CA" smtClean="0"/>
              <a:t>26/11/2012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5F6F8245-7743-4002-8A01-E04D708A5D87}" type="slidenum">
              <a:rPr lang="en-CA" smtClean="0"/>
              <a:t>‹#›</a:t>
            </a:fld>
            <a:endParaRPr lang="en-CA"/>
          </a:p>
        </p:txBody>
      </p:sp>
    </p:spTree>
    <p:extLst>
      <p:ext uri="{BB962C8B-B14F-4D97-AF65-F5344CB8AC3E}">
        <p14:creationId xmlns:p14="http://schemas.microsoft.com/office/powerpoint/2010/main" val="3527723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70DC7CFD-DC0F-43A7-BFBD-9183256CD92B}" type="datetimeFigureOut">
              <a:rPr lang="en-CA" smtClean="0"/>
              <a:t>26/11/2012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5F6F8245-7743-4002-8A01-E04D708A5D87}" type="slidenum">
              <a:rPr lang="en-CA" smtClean="0"/>
              <a:t>‹#›</a:t>
            </a:fld>
            <a:endParaRPr lang="en-CA"/>
          </a:p>
        </p:txBody>
      </p:sp>
    </p:spTree>
    <p:extLst>
      <p:ext uri="{BB962C8B-B14F-4D97-AF65-F5344CB8AC3E}">
        <p14:creationId xmlns:p14="http://schemas.microsoft.com/office/powerpoint/2010/main" val="20010209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578" y="14104122"/>
            <a:ext cx="27983339" cy="4359271"/>
          </a:xfrm>
        </p:spPr>
        <p:txBody>
          <a:bodyPr anchor="t"/>
          <a:lstStyle>
            <a:lvl1pPr algn="l">
              <a:defRPr sz="13700" b="1" cap="all"/>
            </a:lvl1pPr>
          </a:lstStyle>
          <a:p>
            <a:r>
              <a:rPr lang="en-US" smtClean="0"/>
              <a:t>Click to edit Master title style</a:t>
            </a:r>
            <a:endParaRPr lang="en-CA"/>
          </a:p>
        </p:txBody>
      </p:sp>
      <p:sp>
        <p:nvSpPr>
          <p:cNvPr id="3" name="Text Placeholder 2"/>
          <p:cNvSpPr>
            <a:spLocks noGrp="1"/>
          </p:cNvSpPr>
          <p:nvPr>
            <p:ph type="body" idx="1"/>
          </p:nvPr>
        </p:nvSpPr>
        <p:spPr>
          <a:xfrm>
            <a:off x="2600578" y="9302829"/>
            <a:ext cx="27983339" cy="4801293"/>
          </a:xfrm>
        </p:spPr>
        <p:txBody>
          <a:bodyPr anchor="b"/>
          <a:lstStyle>
            <a:lvl1pPr marL="0" indent="0">
              <a:buNone/>
              <a:defRPr sz="6900">
                <a:solidFill>
                  <a:schemeClr val="tx1">
                    <a:tint val="75000"/>
                  </a:schemeClr>
                </a:solidFill>
              </a:defRPr>
            </a:lvl1pPr>
            <a:lvl2pPr marL="1567693" indent="0">
              <a:buNone/>
              <a:defRPr sz="6200">
                <a:solidFill>
                  <a:schemeClr val="tx1">
                    <a:tint val="75000"/>
                  </a:schemeClr>
                </a:solidFill>
              </a:defRPr>
            </a:lvl2pPr>
            <a:lvl3pPr marL="3135386" indent="0">
              <a:buNone/>
              <a:defRPr sz="5500">
                <a:solidFill>
                  <a:schemeClr val="tx1">
                    <a:tint val="75000"/>
                  </a:schemeClr>
                </a:solidFill>
              </a:defRPr>
            </a:lvl3pPr>
            <a:lvl4pPr marL="4703079" indent="0">
              <a:buNone/>
              <a:defRPr sz="4800">
                <a:solidFill>
                  <a:schemeClr val="tx1">
                    <a:tint val="75000"/>
                  </a:schemeClr>
                </a:solidFill>
              </a:defRPr>
            </a:lvl4pPr>
            <a:lvl5pPr marL="6270772" indent="0">
              <a:buNone/>
              <a:defRPr sz="4800">
                <a:solidFill>
                  <a:schemeClr val="tx1">
                    <a:tint val="75000"/>
                  </a:schemeClr>
                </a:solidFill>
              </a:defRPr>
            </a:lvl5pPr>
            <a:lvl6pPr marL="7838465" indent="0">
              <a:buNone/>
              <a:defRPr sz="4800">
                <a:solidFill>
                  <a:schemeClr val="tx1">
                    <a:tint val="75000"/>
                  </a:schemeClr>
                </a:solidFill>
              </a:defRPr>
            </a:lvl6pPr>
            <a:lvl7pPr marL="9406158" indent="0">
              <a:buNone/>
              <a:defRPr sz="4800">
                <a:solidFill>
                  <a:schemeClr val="tx1">
                    <a:tint val="75000"/>
                  </a:schemeClr>
                </a:solidFill>
              </a:defRPr>
            </a:lvl7pPr>
            <a:lvl8pPr marL="10973852" indent="0">
              <a:buNone/>
              <a:defRPr sz="4800">
                <a:solidFill>
                  <a:schemeClr val="tx1">
                    <a:tint val="75000"/>
                  </a:schemeClr>
                </a:solidFill>
              </a:defRPr>
            </a:lvl8pPr>
            <a:lvl9pPr marL="12541545" indent="0">
              <a:buNone/>
              <a:defRPr sz="4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0DC7CFD-DC0F-43A7-BFBD-9183256CD92B}" type="datetimeFigureOut">
              <a:rPr lang="en-CA" smtClean="0"/>
              <a:t>26/11/2012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5F6F8245-7743-4002-8A01-E04D708A5D87}" type="slidenum">
              <a:rPr lang="en-CA" smtClean="0"/>
              <a:t>‹#›</a:t>
            </a:fld>
            <a:endParaRPr lang="en-CA"/>
          </a:p>
        </p:txBody>
      </p:sp>
    </p:spTree>
    <p:extLst>
      <p:ext uri="{BB962C8B-B14F-4D97-AF65-F5344CB8AC3E}">
        <p14:creationId xmlns:p14="http://schemas.microsoft.com/office/powerpoint/2010/main" val="3185933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1646079" y="5121382"/>
            <a:ext cx="14540362" cy="14485177"/>
          </a:xfrm>
        </p:spPr>
        <p:txBody>
          <a:bodyPr/>
          <a:lstStyle>
            <a:lvl1pPr>
              <a:defRPr sz="9600"/>
            </a:lvl1pPr>
            <a:lvl2pPr>
              <a:defRPr sz="8200"/>
            </a:lvl2pPr>
            <a:lvl3pPr>
              <a:defRPr sz="6900"/>
            </a:lvl3pPr>
            <a:lvl4pPr>
              <a:defRPr sz="6200"/>
            </a:lvl4pPr>
            <a:lvl5pPr>
              <a:defRPr sz="6200"/>
            </a:lvl5pPr>
            <a:lvl6pPr>
              <a:defRPr sz="6200"/>
            </a:lvl6pPr>
            <a:lvl7pPr>
              <a:defRPr sz="6200"/>
            </a:lvl7pPr>
            <a:lvl8pPr>
              <a:defRPr sz="6200"/>
            </a:lvl8pPr>
            <a:lvl9pPr>
              <a:defRPr sz="6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16735134" y="5121382"/>
            <a:ext cx="14540362" cy="14485177"/>
          </a:xfrm>
        </p:spPr>
        <p:txBody>
          <a:bodyPr/>
          <a:lstStyle>
            <a:lvl1pPr>
              <a:defRPr sz="9600"/>
            </a:lvl1pPr>
            <a:lvl2pPr>
              <a:defRPr sz="8200"/>
            </a:lvl2pPr>
            <a:lvl3pPr>
              <a:defRPr sz="6900"/>
            </a:lvl3pPr>
            <a:lvl4pPr>
              <a:defRPr sz="6200"/>
            </a:lvl4pPr>
            <a:lvl5pPr>
              <a:defRPr sz="6200"/>
            </a:lvl5pPr>
            <a:lvl6pPr>
              <a:defRPr sz="6200"/>
            </a:lvl6pPr>
            <a:lvl7pPr>
              <a:defRPr sz="6200"/>
            </a:lvl7pPr>
            <a:lvl8pPr>
              <a:defRPr sz="6200"/>
            </a:lvl8pPr>
            <a:lvl9pPr>
              <a:defRPr sz="6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70DC7CFD-DC0F-43A7-BFBD-9183256CD92B}" type="datetimeFigureOut">
              <a:rPr lang="en-CA" smtClean="0"/>
              <a:t>26/11/2012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5F6F8245-7743-4002-8A01-E04D708A5D87}" type="slidenum">
              <a:rPr lang="en-CA" smtClean="0"/>
              <a:t>‹#›</a:t>
            </a:fld>
            <a:endParaRPr lang="en-CA"/>
          </a:p>
        </p:txBody>
      </p:sp>
    </p:spTree>
    <p:extLst>
      <p:ext uri="{BB962C8B-B14F-4D97-AF65-F5344CB8AC3E}">
        <p14:creationId xmlns:p14="http://schemas.microsoft.com/office/powerpoint/2010/main" val="2817420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1646079" y="4913072"/>
            <a:ext cx="14546080" cy="2047535"/>
          </a:xfrm>
        </p:spPr>
        <p:txBody>
          <a:bodyPr anchor="b"/>
          <a:lstStyle>
            <a:lvl1pPr marL="0" indent="0">
              <a:buNone/>
              <a:defRPr sz="8200" b="1"/>
            </a:lvl1pPr>
            <a:lvl2pPr marL="1567693" indent="0">
              <a:buNone/>
              <a:defRPr sz="6900" b="1"/>
            </a:lvl2pPr>
            <a:lvl3pPr marL="3135386" indent="0">
              <a:buNone/>
              <a:defRPr sz="6200" b="1"/>
            </a:lvl3pPr>
            <a:lvl4pPr marL="4703079" indent="0">
              <a:buNone/>
              <a:defRPr sz="5500" b="1"/>
            </a:lvl4pPr>
            <a:lvl5pPr marL="6270772" indent="0">
              <a:buNone/>
              <a:defRPr sz="5500" b="1"/>
            </a:lvl5pPr>
            <a:lvl6pPr marL="7838465" indent="0">
              <a:buNone/>
              <a:defRPr sz="5500" b="1"/>
            </a:lvl6pPr>
            <a:lvl7pPr marL="9406158" indent="0">
              <a:buNone/>
              <a:defRPr sz="5500" b="1"/>
            </a:lvl7pPr>
            <a:lvl8pPr marL="10973852" indent="0">
              <a:buNone/>
              <a:defRPr sz="5500" b="1"/>
            </a:lvl8pPr>
            <a:lvl9pPr marL="12541545" indent="0">
              <a:buNone/>
              <a:defRPr sz="5500" b="1"/>
            </a:lvl9pPr>
          </a:lstStyle>
          <a:p>
            <a:pPr lvl="0"/>
            <a:r>
              <a:rPr lang="en-US" smtClean="0"/>
              <a:t>Click to edit Master text styles</a:t>
            </a:r>
          </a:p>
        </p:txBody>
      </p:sp>
      <p:sp>
        <p:nvSpPr>
          <p:cNvPr id="4" name="Content Placeholder 3"/>
          <p:cNvSpPr>
            <a:spLocks noGrp="1"/>
          </p:cNvSpPr>
          <p:nvPr>
            <p:ph sz="half" idx="2"/>
          </p:nvPr>
        </p:nvSpPr>
        <p:spPr>
          <a:xfrm>
            <a:off x="1646079" y="6960607"/>
            <a:ext cx="14546080" cy="12645951"/>
          </a:xfrm>
        </p:spPr>
        <p:txBody>
          <a:bodyPr/>
          <a:lstStyle>
            <a:lvl1pPr>
              <a:defRPr sz="8200"/>
            </a:lvl1pPr>
            <a:lvl2pPr>
              <a:defRPr sz="6900"/>
            </a:lvl2pPr>
            <a:lvl3pPr>
              <a:defRPr sz="6200"/>
            </a:lvl3pPr>
            <a:lvl4pPr>
              <a:defRPr sz="5500"/>
            </a:lvl4pPr>
            <a:lvl5pPr>
              <a:defRPr sz="5500"/>
            </a:lvl5pPr>
            <a:lvl6pPr>
              <a:defRPr sz="5500"/>
            </a:lvl6pPr>
            <a:lvl7pPr>
              <a:defRPr sz="5500"/>
            </a:lvl7pPr>
            <a:lvl8pPr>
              <a:defRPr sz="5500"/>
            </a:lvl8pPr>
            <a:lvl9pPr>
              <a:defRPr sz="5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16723705" y="4913072"/>
            <a:ext cx="14551793" cy="2047535"/>
          </a:xfrm>
        </p:spPr>
        <p:txBody>
          <a:bodyPr anchor="b"/>
          <a:lstStyle>
            <a:lvl1pPr marL="0" indent="0">
              <a:buNone/>
              <a:defRPr sz="8200" b="1"/>
            </a:lvl1pPr>
            <a:lvl2pPr marL="1567693" indent="0">
              <a:buNone/>
              <a:defRPr sz="6900" b="1"/>
            </a:lvl2pPr>
            <a:lvl3pPr marL="3135386" indent="0">
              <a:buNone/>
              <a:defRPr sz="6200" b="1"/>
            </a:lvl3pPr>
            <a:lvl4pPr marL="4703079" indent="0">
              <a:buNone/>
              <a:defRPr sz="5500" b="1"/>
            </a:lvl4pPr>
            <a:lvl5pPr marL="6270772" indent="0">
              <a:buNone/>
              <a:defRPr sz="5500" b="1"/>
            </a:lvl5pPr>
            <a:lvl6pPr marL="7838465" indent="0">
              <a:buNone/>
              <a:defRPr sz="5500" b="1"/>
            </a:lvl6pPr>
            <a:lvl7pPr marL="9406158" indent="0">
              <a:buNone/>
              <a:defRPr sz="5500" b="1"/>
            </a:lvl7pPr>
            <a:lvl8pPr marL="10973852" indent="0">
              <a:buNone/>
              <a:defRPr sz="5500" b="1"/>
            </a:lvl8pPr>
            <a:lvl9pPr marL="12541545" indent="0">
              <a:buNone/>
              <a:defRPr sz="5500" b="1"/>
            </a:lvl9pPr>
          </a:lstStyle>
          <a:p>
            <a:pPr lvl="0"/>
            <a:r>
              <a:rPr lang="en-US" smtClean="0"/>
              <a:t>Click to edit Master text styles</a:t>
            </a:r>
          </a:p>
        </p:txBody>
      </p:sp>
      <p:sp>
        <p:nvSpPr>
          <p:cNvPr id="6" name="Content Placeholder 5"/>
          <p:cNvSpPr>
            <a:spLocks noGrp="1"/>
          </p:cNvSpPr>
          <p:nvPr>
            <p:ph sz="quarter" idx="4"/>
          </p:nvPr>
        </p:nvSpPr>
        <p:spPr>
          <a:xfrm>
            <a:off x="16723705" y="6960607"/>
            <a:ext cx="14551793" cy="12645951"/>
          </a:xfrm>
        </p:spPr>
        <p:txBody>
          <a:bodyPr/>
          <a:lstStyle>
            <a:lvl1pPr>
              <a:defRPr sz="8200"/>
            </a:lvl1pPr>
            <a:lvl2pPr>
              <a:defRPr sz="6900"/>
            </a:lvl2pPr>
            <a:lvl3pPr>
              <a:defRPr sz="6200"/>
            </a:lvl3pPr>
            <a:lvl4pPr>
              <a:defRPr sz="5500"/>
            </a:lvl4pPr>
            <a:lvl5pPr>
              <a:defRPr sz="5500"/>
            </a:lvl5pPr>
            <a:lvl6pPr>
              <a:defRPr sz="5500"/>
            </a:lvl6pPr>
            <a:lvl7pPr>
              <a:defRPr sz="5500"/>
            </a:lvl7pPr>
            <a:lvl8pPr>
              <a:defRPr sz="5500"/>
            </a:lvl8pPr>
            <a:lvl9pPr>
              <a:defRPr sz="5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70DC7CFD-DC0F-43A7-BFBD-9183256CD92B}" type="datetimeFigureOut">
              <a:rPr lang="en-CA" smtClean="0"/>
              <a:t>26/11/2012</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5F6F8245-7743-4002-8A01-E04D708A5D87}" type="slidenum">
              <a:rPr lang="en-CA" smtClean="0"/>
              <a:t>‹#›</a:t>
            </a:fld>
            <a:endParaRPr lang="en-CA"/>
          </a:p>
        </p:txBody>
      </p:sp>
    </p:spTree>
    <p:extLst>
      <p:ext uri="{BB962C8B-B14F-4D97-AF65-F5344CB8AC3E}">
        <p14:creationId xmlns:p14="http://schemas.microsoft.com/office/powerpoint/2010/main" val="23790085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70DC7CFD-DC0F-43A7-BFBD-9183256CD92B}" type="datetimeFigureOut">
              <a:rPr lang="en-CA" smtClean="0"/>
              <a:t>26/11/2012</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5F6F8245-7743-4002-8A01-E04D708A5D87}" type="slidenum">
              <a:rPr lang="en-CA" smtClean="0"/>
              <a:t>‹#›</a:t>
            </a:fld>
            <a:endParaRPr lang="en-CA"/>
          </a:p>
        </p:txBody>
      </p:sp>
    </p:spTree>
    <p:extLst>
      <p:ext uri="{BB962C8B-B14F-4D97-AF65-F5344CB8AC3E}">
        <p14:creationId xmlns:p14="http://schemas.microsoft.com/office/powerpoint/2010/main" val="1139708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DC7CFD-DC0F-43A7-BFBD-9183256CD92B}" type="datetimeFigureOut">
              <a:rPr lang="en-CA" smtClean="0"/>
              <a:t>26/11/2012</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5F6F8245-7743-4002-8A01-E04D708A5D87}" type="slidenum">
              <a:rPr lang="en-CA" smtClean="0"/>
              <a:t>‹#›</a:t>
            </a:fld>
            <a:endParaRPr lang="en-CA"/>
          </a:p>
        </p:txBody>
      </p:sp>
    </p:spTree>
    <p:extLst>
      <p:ext uri="{BB962C8B-B14F-4D97-AF65-F5344CB8AC3E}">
        <p14:creationId xmlns:p14="http://schemas.microsoft.com/office/powerpoint/2010/main" val="4134544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6080" y="873886"/>
            <a:ext cx="10830972" cy="3719098"/>
          </a:xfrm>
        </p:spPr>
        <p:txBody>
          <a:bodyPr anchor="b"/>
          <a:lstStyle>
            <a:lvl1pPr algn="l">
              <a:defRPr sz="6900" b="1"/>
            </a:lvl1pPr>
          </a:lstStyle>
          <a:p>
            <a:r>
              <a:rPr lang="en-US" smtClean="0"/>
              <a:t>Click to edit Master title style</a:t>
            </a:r>
            <a:endParaRPr lang="en-CA"/>
          </a:p>
        </p:txBody>
      </p:sp>
      <p:sp>
        <p:nvSpPr>
          <p:cNvPr id="3" name="Content Placeholder 2"/>
          <p:cNvSpPr>
            <a:spLocks noGrp="1"/>
          </p:cNvSpPr>
          <p:nvPr>
            <p:ph idx="1"/>
          </p:nvPr>
        </p:nvSpPr>
        <p:spPr>
          <a:xfrm>
            <a:off x="12871422" y="873888"/>
            <a:ext cx="18404075" cy="18732671"/>
          </a:xfrm>
        </p:spPr>
        <p:txBody>
          <a:bodyPr/>
          <a:lstStyle>
            <a:lvl1pPr>
              <a:defRPr sz="11000"/>
            </a:lvl1pPr>
            <a:lvl2pPr>
              <a:defRPr sz="9600"/>
            </a:lvl2pPr>
            <a:lvl3pPr>
              <a:defRPr sz="8200"/>
            </a:lvl3pPr>
            <a:lvl4pPr>
              <a:defRPr sz="6900"/>
            </a:lvl4pPr>
            <a:lvl5pPr>
              <a:defRPr sz="6900"/>
            </a:lvl5pPr>
            <a:lvl6pPr>
              <a:defRPr sz="6900"/>
            </a:lvl6pPr>
            <a:lvl7pPr>
              <a:defRPr sz="6900"/>
            </a:lvl7pPr>
            <a:lvl8pPr>
              <a:defRPr sz="6900"/>
            </a:lvl8pPr>
            <a:lvl9pPr>
              <a:defRPr sz="6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1646080" y="4592986"/>
            <a:ext cx="10830972" cy="15013573"/>
          </a:xfrm>
        </p:spPr>
        <p:txBody>
          <a:bodyPr/>
          <a:lstStyle>
            <a:lvl1pPr marL="0" indent="0">
              <a:buNone/>
              <a:defRPr sz="4800"/>
            </a:lvl1pPr>
            <a:lvl2pPr marL="1567693" indent="0">
              <a:buNone/>
              <a:defRPr sz="4100"/>
            </a:lvl2pPr>
            <a:lvl3pPr marL="3135386" indent="0">
              <a:buNone/>
              <a:defRPr sz="3400"/>
            </a:lvl3pPr>
            <a:lvl4pPr marL="4703079" indent="0">
              <a:buNone/>
              <a:defRPr sz="3100"/>
            </a:lvl4pPr>
            <a:lvl5pPr marL="6270772" indent="0">
              <a:buNone/>
              <a:defRPr sz="3100"/>
            </a:lvl5pPr>
            <a:lvl6pPr marL="7838465" indent="0">
              <a:buNone/>
              <a:defRPr sz="3100"/>
            </a:lvl6pPr>
            <a:lvl7pPr marL="9406158" indent="0">
              <a:buNone/>
              <a:defRPr sz="3100"/>
            </a:lvl7pPr>
            <a:lvl8pPr marL="10973852" indent="0">
              <a:buNone/>
              <a:defRPr sz="3100"/>
            </a:lvl8pPr>
            <a:lvl9pPr marL="12541545" indent="0">
              <a:buNone/>
              <a:defRPr sz="31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DC7CFD-DC0F-43A7-BFBD-9183256CD92B}" type="datetimeFigureOut">
              <a:rPr lang="en-CA" smtClean="0"/>
              <a:t>26/11/2012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5F6F8245-7743-4002-8A01-E04D708A5D87}" type="slidenum">
              <a:rPr lang="en-CA" smtClean="0"/>
              <a:t>‹#›</a:t>
            </a:fld>
            <a:endParaRPr lang="en-CA"/>
          </a:p>
        </p:txBody>
      </p:sp>
    </p:spTree>
    <p:extLst>
      <p:ext uri="{BB962C8B-B14F-4D97-AF65-F5344CB8AC3E}">
        <p14:creationId xmlns:p14="http://schemas.microsoft.com/office/powerpoint/2010/main" val="346355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2861" y="15364143"/>
            <a:ext cx="19752945" cy="1813824"/>
          </a:xfrm>
        </p:spPr>
        <p:txBody>
          <a:bodyPr anchor="b"/>
          <a:lstStyle>
            <a:lvl1pPr algn="l">
              <a:defRPr sz="6900" b="1"/>
            </a:lvl1pPr>
          </a:lstStyle>
          <a:p>
            <a:r>
              <a:rPr lang="en-US" smtClean="0"/>
              <a:t>Click to edit Master title style</a:t>
            </a:r>
            <a:endParaRPr lang="en-CA"/>
          </a:p>
        </p:txBody>
      </p:sp>
      <p:sp>
        <p:nvSpPr>
          <p:cNvPr id="3" name="Picture Placeholder 2"/>
          <p:cNvSpPr>
            <a:spLocks noGrp="1"/>
          </p:cNvSpPr>
          <p:nvPr>
            <p:ph type="pic" idx="1"/>
          </p:nvPr>
        </p:nvSpPr>
        <p:spPr>
          <a:xfrm>
            <a:off x="6452861" y="1961164"/>
            <a:ext cx="19752945" cy="13169265"/>
          </a:xfrm>
        </p:spPr>
        <p:txBody>
          <a:bodyPr/>
          <a:lstStyle>
            <a:lvl1pPr marL="0" indent="0">
              <a:buNone/>
              <a:defRPr sz="11000"/>
            </a:lvl1pPr>
            <a:lvl2pPr marL="1567693" indent="0">
              <a:buNone/>
              <a:defRPr sz="9600"/>
            </a:lvl2pPr>
            <a:lvl3pPr marL="3135386" indent="0">
              <a:buNone/>
              <a:defRPr sz="8200"/>
            </a:lvl3pPr>
            <a:lvl4pPr marL="4703079" indent="0">
              <a:buNone/>
              <a:defRPr sz="6900"/>
            </a:lvl4pPr>
            <a:lvl5pPr marL="6270772" indent="0">
              <a:buNone/>
              <a:defRPr sz="6900"/>
            </a:lvl5pPr>
            <a:lvl6pPr marL="7838465" indent="0">
              <a:buNone/>
              <a:defRPr sz="6900"/>
            </a:lvl6pPr>
            <a:lvl7pPr marL="9406158" indent="0">
              <a:buNone/>
              <a:defRPr sz="6900"/>
            </a:lvl7pPr>
            <a:lvl8pPr marL="10973852" indent="0">
              <a:buNone/>
              <a:defRPr sz="6900"/>
            </a:lvl8pPr>
            <a:lvl9pPr marL="12541545" indent="0">
              <a:buNone/>
              <a:defRPr sz="6900"/>
            </a:lvl9pPr>
          </a:lstStyle>
          <a:p>
            <a:endParaRPr lang="en-CA"/>
          </a:p>
        </p:txBody>
      </p:sp>
      <p:sp>
        <p:nvSpPr>
          <p:cNvPr id="4" name="Text Placeholder 3"/>
          <p:cNvSpPr>
            <a:spLocks noGrp="1"/>
          </p:cNvSpPr>
          <p:nvPr>
            <p:ph type="body" sz="half" idx="2"/>
          </p:nvPr>
        </p:nvSpPr>
        <p:spPr>
          <a:xfrm>
            <a:off x="6452861" y="17177966"/>
            <a:ext cx="19752945" cy="2575931"/>
          </a:xfrm>
        </p:spPr>
        <p:txBody>
          <a:bodyPr/>
          <a:lstStyle>
            <a:lvl1pPr marL="0" indent="0">
              <a:buNone/>
              <a:defRPr sz="4800"/>
            </a:lvl1pPr>
            <a:lvl2pPr marL="1567693" indent="0">
              <a:buNone/>
              <a:defRPr sz="4100"/>
            </a:lvl2pPr>
            <a:lvl3pPr marL="3135386" indent="0">
              <a:buNone/>
              <a:defRPr sz="3400"/>
            </a:lvl3pPr>
            <a:lvl4pPr marL="4703079" indent="0">
              <a:buNone/>
              <a:defRPr sz="3100"/>
            </a:lvl4pPr>
            <a:lvl5pPr marL="6270772" indent="0">
              <a:buNone/>
              <a:defRPr sz="3100"/>
            </a:lvl5pPr>
            <a:lvl6pPr marL="7838465" indent="0">
              <a:buNone/>
              <a:defRPr sz="3100"/>
            </a:lvl6pPr>
            <a:lvl7pPr marL="9406158" indent="0">
              <a:buNone/>
              <a:defRPr sz="3100"/>
            </a:lvl7pPr>
            <a:lvl8pPr marL="10973852" indent="0">
              <a:buNone/>
              <a:defRPr sz="3100"/>
            </a:lvl8pPr>
            <a:lvl9pPr marL="12541545" indent="0">
              <a:buNone/>
              <a:defRPr sz="31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DC7CFD-DC0F-43A7-BFBD-9183256CD92B}" type="datetimeFigureOut">
              <a:rPr lang="en-CA" smtClean="0"/>
              <a:t>26/11/2012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5F6F8245-7743-4002-8A01-E04D708A5D87}" type="slidenum">
              <a:rPr lang="en-CA" smtClean="0"/>
              <a:t>‹#›</a:t>
            </a:fld>
            <a:endParaRPr lang="en-CA"/>
          </a:p>
        </p:txBody>
      </p:sp>
    </p:spTree>
    <p:extLst>
      <p:ext uri="{BB962C8B-B14F-4D97-AF65-F5344CB8AC3E}">
        <p14:creationId xmlns:p14="http://schemas.microsoft.com/office/powerpoint/2010/main" val="502704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46079" y="878969"/>
            <a:ext cx="29629418" cy="3658129"/>
          </a:xfrm>
          <a:prstGeom prst="rect">
            <a:avLst/>
          </a:prstGeom>
        </p:spPr>
        <p:txBody>
          <a:bodyPr vert="horz" lIns="313539" tIns="156769" rIns="313539" bIns="156769"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1646079" y="5121382"/>
            <a:ext cx="29629418" cy="14485177"/>
          </a:xfrm>
          <a:prstGeom prst="rect">
            <a:avLst/>
          </a:prstGeom>
        </p:spPr>
        <p:txBody>
          <a:bodyPr vert="horz" lIns="313539" tIns="156769" rIns="313539" bIns="15676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1646080" y="20343265"/>
            <a:ext cx="7681701" cy="1168569"/>
          </a:xfrm>
          <a:prstGeom prst="rect">
            <a:avLst/>
          </a:prstGeom>
        </p:spPr>
        <p:txBody>
          <a:bodyPr vert="horz" lIns="313539" tIns="156769" rIns="313539" bIns="156769" rtlCol="0" anchor="ctr"/>
          <a:lstStyle>
            <a:lvl1pPr algn="l">
              <a:defRPr sz="4100">
                <a:solidFill>
                  <a:schemeClr val="tx1">
                    <a:tint val="75000"/>
                  </a:schemeClr>
                </a:solidFill>
              </a:defRPr>
            </a:lvl1pPr>
          </a:lstStyle>
          <a:p>
            <a:fld id="{70DC7CFD-DC0F-43A7-BFBD-9183256CD92B}" type="datetimeFigureOut">
              <a:rPr lang="en-CA" smtClean="0"/>
              <a:t>26/11/2012</a:t>
            </a:fld>
            <a:endParaRPr lang="en-CA"/>
          </a:p>
        </p:txBody>
      </p:sp>
      <p:sp>
        <p:nvSpPr>
          <p:cNvPr id="5" name="Footer Placeholder 4"/>
          <p:cNvSpPr>
            <a:spLocks noGrp="1"/>
          </p:cNvSpPr>
          <p:nvPr>
            <p:ph type="ftr" sz="quarter" idx="3"/>
          </p:nvPr>
        </p:nvSpPr>
        <p:spPr>
          <a:xfrm>
            <a:off x="11248206" y="20343265"/>
            <a:ext cx="10425165" cy="1168569"/>
          </a:xfrm>
          <a:prstGeom prst="rect">
            <a:avLst/>
          </a:prstGeom>
        </p:spPr>
        <p:txBody>
          <a:bodyPr vert="horz" lIns="313539" tIns="156769" rIns="313539" bIns="156769" rtlCol="0" anchor="ctr"/>
          <a:lstStyle>
            <a:lvl1pPr algn="ctr">
              <a:defRPr sz="41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23593796" y="20343265"/>
            <a:ext cx="7681701" cy="1168569"/>
          </a:xfrm>
          <a:prstGeom prst="rect">
            <a:avLst/>
          </a:prstGeom>
        </p:spPr>
        <p:txBody>
          <a:bodyPr vert="horz" lIns="313539" tIns="156769" rIns="313539" bIns="156769" rtlCol="0" anchor="ctr"/>
          <a:lstStyle>
            <a:lvl1pPr algn="r">
              <a:defRPr sz="4100">
                <a:solidFill>
                  <a:schemeClr val="tx1">
                    <a:tint val="75000"/>
                  </a:schemeClr>
                </a:solidFill>
              </a:defRPr>
            </a:lvl1pPr>
          </a:lstStyle>
          <a:p>
            <a:fld id="{5F6F8245-7743-4002-8A01-E04D708A5D87}" type="slidenum">
              <a:rPr lang="en-CA" smtClean="0"/>
              <a:t>‹#›</a:t>
            </a:fld>
            <a:endParaRPr lang="en-CA"/>
          </a:p>
        </p:txBody>
      </p:sp>
    </p:spTree>
    <p:extLst>
      <p:ext uri="{BB962C8B-B14F-4D97-AF65-F5344CB8AC3E}">
        <p14:creationId xmlns:p14="http://schemas.microsoft.com/office/powerpoint/2010/main" val="30553557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135386" rtl="0" eaLnBrk="1" latinLnBrk="0" hangingPunct="1">
        <a:spcBef>
          <a:spcPct val="0"/>
        </a:spcBef>
        <a:buNone/>
        <a:defRPr sz="15100" kern="1200">
          <a:solidFill>
            <a:schemeClr val="tx1"/>
          </a:solidFill>
          <a:latin typeface="+mj-lt"/>
          <a:ea typeface="+mj-ea"/>
          <a:cs typeface="+mj-cs"/>
        </a:defRPr>
      </a:lvl1pPr>
    </p:titleStyle>
    <p:bodyStyle>
      <a:lvl1pPr marL="1175770" indent="-1175770" algn="l" defTabSz="3135386" rtl="0" eaLnBrk="1" latinLnBrk="0" hangingPunct="1">
        <a:spcBef>
          <a:spcPct val="20000"/>
        </a:spcBef>
        <a:buFont typeface="Arial" pitchFamily="34" charset="0"/>
        <a:buChar char="•"/>
        <a:defRPr sz="11000" kern="1200">
          <a:solidFill>
            <a:schemeClr val="tx1"/>
          </a:solidFill>
          <a:latin typeface="+mn-lt"/>
          <a:ea typeface="+mn-ea"/>
          <a:cs typeface="+mn-cs"/>
        </a:defRPr>
      </a:lvl1pPr>
      <a:lvl2pPr marL="2547501" indent="-979808" algn="l" defTabSz="3135386" rtl="0" eaLnBrk="1" latinLnBrk="0" hangingPunct="1">
        <a:spcBef>
          <a:spcPct val="20000"/>
        </a:spcBef>
        <a:buFont typeface="Arial" pitchFamily="34" charset="0"/>
        <a:buChar char="–"/>
        <a:defRPr sz="9600" kern="1200">
          <a:solidFill>
            <a:schemeClr val="tx1"/>
          </a:solidFill>
          <a:latin typeface="+mn-lt"/>
          <a:ea typeface="+mn-ea"/>
          <a:cs typeface="+mn-cs"/>
        </a:defRPr>
      </a:lvl2pPr>
      <a:lvl3pPr marL="3919233" indent="-783847" algn="l" defTabSz="3135386" rtl="0" eaLnBrk="1" latinLnBrk="0" hangingPunct="1">
        <a:spcBef>
          <a:spcPct val="20000"/>
        </a:spcBef>
        <a:buFont typeface="Arial" pitchFamily="34" charset="0"/>
        <a:buChar char="•"/>
        <a:defRPr sz="8200" kern="1200">
          <a:solidFill>
            <a:schemeClr val="tx1"/>
          </a:solidFill>
          <a:latin typeface="+mn-lt"/>
          <a:ea typeface="+mn-ea"/>
          <a:cs typeface="+mn-cs"/>
        </a:defRPr>
      </a:lvl3pPr>
      <a:lvl4pPr marL="5486926" indent="-783847" algn="l" defTabSz="3135386" rtl="0" eaLnBrk="1" latinLnBrk="0" hangingPunct="1">
        <a:spcBef>
          <a:spcPct val="20000"/>
        </a:spcBef>
        <a:buFont typeface="Arial" pitchFamily="34" charset="0"/>
        <a:buChar char="–"/>
        <a:defRPr sz="6900" kern="1200">
          <a:solidFill>
            <a:schemeClr val="tx1"/>
          </a:solidFill>
          <a:latin typeface="+mn-lt"/>
          <a:ea typeface="+mn-ea"/>
          <a:cs typeface="+mn-cs"/>
        </a:defRPr>
      </a:lvl4pPr>
      <a:lvl5pPr marL="7054619" indent="-783847" algn="l" defTabSz="3135386" rtl="0" eaLnBrk="1" latinLnBrk="0" hangingPunct="1">
        <a:spcBef>
          <a:spcPct val="20000"/>
        </a:spcBef>
        <a:buFont typeface="Arial" pitchFamily="34" charset="0"/>
        <a:buChar char="»"/>
        <a:defRPr sz="6900" kern="1200">
          <a:solidFill>
            <a:schemeClr val="tx1"/>
          </a:solidFill>
          <a:latin typeface="+mn-lt"/>
          <a:ea typeface="+mn-ea"/>
          <a:cs typeface="+mn-cs"/>
        </a:defRPr>
      </a:lvl5pPr>
      <a:lvl6pPr marL="8622312" indent="-783847" algn="l" defTabSz="3135386" rtl="0" eaLnBrk="1" latinLnBrk="0" hangingPunct="1">
        <a:spcBef>
          <a:spcPct val="20000"/>
        </a:spcBef>
        <a:buFont typeface="Arial" pitchFamily="34" charset="0"/>
        <a:buChar char="•"/>
        <a:defRPr sz="6900" kern="1200">
          <a:solidFill>
            <a:schemeClr val="tx1"/>
          </a:solidFill>
          <a:latin typeface="+mn-lt"/>
          <a:ea typeface="+mn-ea"/>
          <a:cs typeface="+mn-cs"/>
        </a:defRPr>
      </a:lvl6pPr>
      <a:lvl7pPr marL="10190005" indent="-783847" algn="l" defTabSz="3135386" rtl="0" eaLnBrk="1" latinLnBrk="0" hangingPunct="1">
        <a:spcBef>
          <a:spcPct val="20000"/>
        </a:spcBef>
        <a:buFont typeface="Arial" pitchFamily="34" charset="0"/>
        <a:buChar char="•"/>
        <a:defRPr sz="6900" kern="1200">
          <a:solidFill>
            <a:schemeClr val="tx1"/>
          </a:solidFill>
          <a:latin typeface="+mn-lt"/>
          <a:ea typeface="+mn-ea"/>
          <a:cs typeface="+mn-cs"/>
        </a:defRPr>
      </a:lvl7pPr>
      <a:lvl8pPr marL="11757698" indent="-783847" algn="l" defTabSz="3135386" rtl="0" eaLnBrk="1" latinLnBrk="0" hangingPunct="1">
        <a:spcBef>
          <a:spcPct val="20000"/>
        </a:spcBef>
        <a:buFont typeface="Arial" pitchFamily="34" charset="0"/>
        <a:buChar char="•"/>
        <a:defRPr sz="6900" kern="1200">
          <a:solidFill>
            <a:schemeClr val="tx1"/>
          </a:solidFill>
          <a:latin typeface="+mn-lt"/>
          <a:ea typeface="+mn-ea"/>
          <a:cs typeface="+mn-cs"/>
        </a:defRPr>
      </a:lvl8pPr>
      <a:lvl9pPr marL="13325391" indent="-783847" algn="l" defTabSz="3135386" rtl="0" eaLnBrk="1" latinLnBrk="0" hangingPunct="1">
        <a:spcBef>
          <a:spcPct val="20000"/>
        </a:spcBef>
        <a:buFont typeface="Arial" pitchFamily="34" charset="0"/>
        <a:buChar char="•"/>
        <a:defRPr sz="6900" kern="1200">
          <a:solidFill>
            <a:schemeClr val="tx1"/>
          </a:solidFill>
          <a:latin typeface="+mn-lt"/>
          <a:ea typeface="+mn-ea"/>
          <a:cs typeface="+mn-cs"/>
        </a:defRPr>
      </a:lvl9pPr>
    </p:bodyStyle>
    <p:otherStyle>
      <a:defPPr>
        <a:defRPr lang="en-US"/>
      </a:defPPr>
      <a:lvl1pPr marL="0" algn="l" defTabSz="3135386" rtl="0" eaLnBrk="1" latinLnBrk="0" hangingPunct="1">
        <a:defRPr sz="6200" kern="1200">
          <a:solidFill>
            <a:schemeClr val="tx1"/>
          </a:solidFill>
          <a:latin typeface="+mn-lt"/>
          <a:ea typeface="+mn-ea"/>
          <a:cs typeface="+mn-cs"/>
        </a:defRPr>
      </a:lvl1pPr>
      <a:lvl2pPr marL="1567693" algn="l" defTabSz="3135386" rtl="0" eaLnBrk="1" latinLnBrk="0" hangingPunct="1">
        <a:defRPr sz="6200" kern="1200">
          <a:solidFill>
            <a:schemeClr val="tx1"/>
          </a:solidFill>
          <a:latin typeface="+mn-lt"/>
          <a:ea typeface="+mn-ea"/>
          <a:cs typeface="+mn-cs"/>
        </a:defRPr>
      </a:lvl2pPr>
      <a:lvl3pPr marL="3135386" algn="l" defTabSz="3135386" rtl="0" eaLnBrk="1" latinLnBrk="0" hangingPunct="1">
        <a:defRPr sz="6200" kern="1200">
          <a:solidFill>
            <a:schemeClr val="tx1"/>
          </a:solidFill>
          <a:latin typeface="+mn-lt"/>
          <a:ea typeface="+mn-ea"/>
          <a:cs typeface="+mn-cs"/>
        </a:defRPr>
      </a:lvl3pPr>
      <a:lvl4pPr marL="4703079" algn="l" defTabSz="3135386" rtl="0" eaLnBrk="1" latinLnBrk="0" hangingPunct="1">
        <a:defRPr sz="6200" kern="1200">
          <a:solidFill>
            <a:schemeClr val="tx1"/>
          </a:solidFill>
          <a:latin typeface="+mn-lt"/>
          <a:ea typeface="+mn-ea"/>
          <a:cs typeface="+mn-cs"/>
        </a:defRPr>
      </a:lvl4pPr>
      <a:lvl5pPr marL="6270772" algn="l" defTabSz="3135386" rtl="0" eaLnBrk="1" latinLnBrk="0" hangingPunct="1">
        <a:defRPr sz="6200" kern="1200">
          <a:solidFill>
            <a:schemeClr val="tx1"/>
          </a:solidFill>
          <a:latin typeface="+mn-lt"/>
          <a:ea typeface="+mn-ea"/>
          <a:cs typeface="+mn-cs"/>
        </a:defRPr>
      </a:lvl5pPr>
      <a:lvl6pPr marL="7838465" algn="l" defTabSz="3135386" rtl="0" eaLnBrk="1" latinLnBrk="0" hangingPunct="1">
        <a:defRPr sz="6200" kern="1200">
          <a:solidFill>
            <a:schemeClr val="tx1"/>
          </a:solidFill>
          <a:latin typeface="+mn-lt"/>
          <a:ea typeface="+mn-ea"/>
          <a:cs typeface="+mn-cs"/>
        </a:defRPr>
      </a:lvl6pPr>
      <a:lvl7pPr marL="9406158" algn="l" defTabSz="3135386" rtl="0" eaLnBrk="1" latinLnBrk="0" hangingPunct="1">
        <a:defRPr sz="6200" kern="1200">
          <a:solidFill>
            <a:schemeClr val="tx1"/>
          </a:solidFill>
          <a:latin typeface="+mn-lt"/>
          <a:ea typeface="+mn-ea"/>
          <a:cs typeface="+mn-cs"/>
        </a:defRPr>
      </a:lvl7pPr>
      <a:lvl8pPr marL="10973852" algn="l" defTabSz="3135386" rtl="0" eaLnBrk="1" latinLnBrk="0" hangingPunct="1">
        <a:defRPr sz="6200" kern="1200">
          <a:solidFill>
            <a:schemeClr val="tx1"/>
          </a:solidFill>
          <a:latin typeface="+mn-lt"/>
          <a:ea typeface="+mn-ea"/>
          <a:cs typeface="+mn-cs"/>
        </a:defRPr>
      </a:lvl8pPr>
      <a:lvl9pPr marL="12541545" algn="l" defTabSz="3135386" rtl="0" eaLnBrk="1" latinLnBrk="0" hangingPunct="1">
        <a:defRPr sz="6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1.png"/><Relationship Id="rId7"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wmf"/><Relationship Id="rId5" Type="http://schemas.openxmlformats.org/officeDocument/2006/relationships/image" Target="../media/image3.pn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30000">
              <a:schemeClr val="bg1"/>
            </a:gs>
            <a:gs pos="73000">
              <a:schemeClr val="bg2"/>
            </a:gs>
            <a:gs pos="53000">
              <a:schemeClr val="tx2">
                <a:lumMod val="30000"/>
                <a:lumOff val="70000"/>
                <a:alpha val="71000"/>
              </a:schemeClr>
            </a:gs>
          </a:gsLst>
          <a:lin ang="2700000" scaled="1"/>
          <a:tileRect/>
        </a:gradFill>
        <a:effectLst/>
      </p:bgPr>
    </p:bg>
    <p:spTree>
      <p:nvGrpSpPr>
        <p:cNvPr id="1" name=""/>
        <p:cNvGrpSpPr/>
        <p:nvPr/>
      </p:nvGrpSpPr>
      <p:grpSpPr>
        <a:xfrm>
          <a:off x="0" y="0"/>
          <a:ext cx="0" cy="0"/>
          <a:chOff x="0" y="0"/>
          <a:chExt cx="0" cy="0"/>
        </a:xfrm>
      </p:grpSpPr>
      <p:pic>
        <p:nvPicPr>
          <p:cNvPr id="14" name="Picture 2" descr="http://upload.wikimedia.org/wikipedia/commons/thumb/c/c4/Red_Maple_Leaf.svg/300px-Red_Maple_Leaf.svg.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83932" y="5228226"/>
            <a:ext cx="11137265" cy="11700527"/>
          </a:xfrm>
          <a:prstGeom prst="rect">
            <a:avLst/>
          </a:prstGeom>
          <a:noFill/>
          <a:effectLst>
            <a:outerShdw blurRad="50800" dist="38100" dir="8100000" algn="tr"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20" name="Rectangle 19"/>
          <p:cNvSpPr/>
          <p:nvPr/>
        </p:nvSpPr>
        <p:spPr>
          <a:xfrm rot="16200000">
            <a:off x="-7877360" y="7777933"/>
            <a:ext cx="22092462" cy="6400803"/>
          </a:xfrm>
          <a:prstGeom prst="rect">
            <a:avLst/>
          </a:prstGeo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7" name="TextBox 6"/>
          <p:cNvSpPr txBox="1"/>
          <p:nvPr/>
        </p:nvSpPr>
        <p:spPr>
          <a:xfrm>
            <a:off x="555051" y="11820889"/>
            <a:ext cx="10991621" cy="6801862"/>
          </a:xfrm>
          <a:prstGeom prst="rect">
            <a:avLst/>
          </a:prstGeom>
          <a:solidFill>
            <a:schemeClr val="bg1"/>
          </a:solidFill>
          <a:effectLst>
            <a:outerShdw blurRad="1181100" dist="101600" dir="21540000" sx="105000" sy="105000" algn="ctr" rotWithShape="0">
              <a:schemeClr val="tx1">
                <a:alpha val="77000"/>
              </a:schemeClr>
            </a:outerShdw>
          </a:effectLst>
          <a:scene3d>
            <a:camera prst="orthographicFront"/>
            <a:lightRig rig="threePt" dir="t"/>
          </a:scene3d>
          <a:sp3d>
            <a:bevelT/>
          </a:sp3d>
        </p:spPr>
        <p:txBody>
          <a:bodyPr wrap="square" rtlCol="0">
            <a:spAutoFit/>
          </a:bodyPr>
          <a:lstStyle/>
          <a:p>
            <a:r>
              <a:rPr lang="en-CA" sz="4000" b="1" dirty="0" smtClean="0"/>
              <a:t>Our Methods of Data Collection</a:t>
            </a:r>
          </a:p>
          <a:p>
            <a:r>
              <a:rPr lang="en-CA" sz="3600" dirty="0" smtClean="0"/>
              <a:t>We assigned participants to one of two conditions. Those in the experimental condition watched the Molson Canadian commercial “I Am Canadian” and then answered a questionnaire about phrases containing “Eh.” The control condition watched a Bud Light commercial called “Clothing Drive” and filled out the same questionnaire. Each participant rated their use the phrases from “Not Very Often” to “Extremely Often,” and their emotional reactions to them from “Very Negative” to “Very Positive.” We distributed the surveys online through various social media. </a:t>
            </a:r>
            <a:endParaRPr lang="en-CA" sz="3600" dirty="0"/>
          </a:p>
        </p:txBody>
      </p:sp>
      <p:pic>
        <p:nvPicPr>
          <p:cNvPr id="2" name="Picture 2" descr="http://i-am-good-person-bad-person.trailertheater.com/trailer-images/i/x/QlJJLUEzdmFrVmc=.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73710" y="18063881"/>
            <a:ext cx="4361954" cy="3271467"/>
          </a:xfrm>
          <a:prstGeom prst="rect">
            <a:avLst/>
          </a:prstGeom>
          <a:effectLst>
            <a:outerShdw blurRad="1028700" dist="190500" dir="4140000" sx="110000" sy="110000" rotWithShape="0">
              <a:srgbClr val="000000">
                <a:alpha val="67000"/>
              </a:srgbClr>
            </a:outerShdw>
          </a:effectLst>
          <a:extLst/>
        </p:spPr>
        <p:style>
          <a:lnRef idx="0">
            <a:schemeClr val="dk1"/>
          </a:lnRef>
          <a:fillRef idx="3">
            <a:schemeClr val="dk1"/>
          </a:fillRef>
          <a:effectRef idx="3">
            <a:schemeClr val="dk1"/>
          </a:effectRef>
          <a:fontRef idx="minor">
            <a:schemeClr val="lt1"/>
          </a:fontRef>
        </p:style>
      </p:pic>
      <p:pic>
        <p:nvPicPr>
          <p:cNvPr id="10" name="Picture 4"/>
          <p:cNvPicPr>
            <a:picLocks noChangeAspect="1" noChangeArrowheads="1"/>
          </p:cNvPicPr>
          <p:nvPr/>
        </p:nvPicPr>
        <p:blipFill rotWithShape="1">
          <a:blip r:embed="rId5">
            <a:extLst>
              <a:ext uri="{28A0092B-C50C-407E-A947-70E740481C1C}">
                <a14:useLocalDpi xmlns:a14="http://schemas.microsoft.com/office/drawing/2010/main" val="0"/>
              </a:ext>
            </a:extLst>
          </a:blip>
          <a:srcRect l="13235" t="8482" r="28903" b="15077"/>
          <a:stretch/>
        </p:blipFill>
        <p:spPr bwMode="auto">
          <a:xfrm>
            <a:off x="11615284" y="18063879"/>
            <a:ext cx="4404616" cy="3271468"/>
          </a:xfrm>
          <a:prstGeom prst="rect">
            <a:avLst/>
          </a:prstGeom>
          <a:ln/>
          <a:effectLst>
            <a:outerShdw blurRad="1028700" dist="190500" dir="4140000" sx="110000" sy="110000" rotWithShape="0">
              <a:srgbClr val="000000">
                <a:alpha val="67000"/>
              </a:srgbClr>
            </a:outerShdw>
          </a:effectLst>
          <a:extLst/>
        </p:spPr>
        <p:style>
          <a:lnRef idx="0">
            <a:schemeClr val="dk1"/>
          </a:lnRef>
          <a:fillRef idx="3">
            <a:schemeClr val="dk1"/>
          </a:fillRef>
          <a:effectRef idx="3">
            <a:schemeClr val="dk1"/>
          </a:effectRef>
          <a:fontRef idx="minor">
            <a:schemeClr val="lt1"/>
          </a:fontRef>
        </p:style>
      </p:pic>
      <p:sp>
        <p:nvSpPr>
          <p:cNvPr id="8" name="TextBox 7"/>
          <p:cNvSpPr txBox="1"/>
          <p:nvPr/>
        </p:nvSpPr>
        <p:spPr>
          <a:xfrm>
            <a:off x="2017643" y="20155188"/>
            <a:ext cx="4839882" cy="1200329"/>
          </a:xfrm>
          <a:prstGeom prst="rect">
            <a:avLst/>
          </a:prstGeom>
          <a:noFill/>
        </p:spPr>
        <p:txBody>
          <a:bodyPr wrap="square" rtlCol="0">
            <a:spAutoFit/>
          </a:bodyPr>
          <a:lstStyle/>
          <a:p>
            <a:pPr algn="r"/>
            <a:r>
              <a:rPr lang="en-CA" sz="3600" dirty="0" smtClean="0"/>
              <a:t>I Am Canadian </a:t>
            </a:r>
          </a:p>
          <a:p>
            <a:pPr algn="r"/>
            <a:r>
              <a:rPr lang="en-CA" sz="3600" dirty="0" smtClean="0"/>
              <a:t>Experimental Condition </a:t>
            </a:r>
            <a:endParaRPr lang="en-US" sz="3600" dirty="0"/>
          </a:p>
        </p:txBody>
      </p:sp>
      <p:sp>
        <p:nvSpPr>
          <p:cNvPr id="13" name="TextBox 12"/>
          <p:cNvSpPr txBox="1"/>
          <p:nvPr/>
        </p:nvSpPr>
        <p:spPr>
          <a:xfrm>
            <a:off x="11849344" y="16849239"/>
            <a:ext cx="4235869" cy="1200329"/>
          </a:xfrm>
          <a:prstGeom prst="rect">
            <a:avLst/>
          </a:prstGeom>
          <a:noFill/>
        </p:spPr>
        <p:txBody>
          <a:bodyPr wrap="square" rtlCol="0">
            <a:spAutoFit/>
          </a:bodyPr>
          <a:lstStyle/>
          <a:p>
            <a:pPr algn="r"/>
            <a:r>
              <a:rPr lang="en-CA" sz="3600" dirty="0" smtClean="0"/>
              <a:t>Clothing Drive </a:t>
            </a:r>
          </a:p>
          <a:p>
            <a:pPr algn="r"/>
            <a:r>
              <a:rPr lang="en-CA" sz="3600" dirty="0" smtClean="0"/>
              <a:t>Control Condition</a:t>
            </a:r>
            <a:endParaRPr lang="en-US" sz="3600" dirty="0"/>
          </a:p>
        </p:txBody>
      </p:sp>
      <p:sp>
        <p:nvSpPr>
          <p:cNvPr id="22" name="Right Arrow 21"/>
          <p:cNvSpPr/>
          <p:nvPr/>
        </p:nvSpPr>
        <p:spPr>
          <a:xfrm>
            <a:off x="15382593" y="18791816"/>
            <a:ext cx="3040138" cy="1815595"/>
          </a:xfrm>
          <a:prstGeom prst="rightArrow">
            <a:avLst/>
          </a:prstGeom>
          <a:solidFill>
            <a:srgbClr val="0070C0"/>
          </a:solidFill>
          <a:ln>
            <a:noFill/>
          </a:ln>
          <a:scene3d>
            <a:camera prst="orthographicFront">
              <a:rot lat="0" lon="3000000" rev="0"/>
            </a:camera>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5" name="Rectangle 14"/>
          <p:cNvSpPr/>
          <p:nvPr/>
        </p:nvSpPr>
        <p:spPr>
          <a:xfrm rot="16200000">
            <a:off x="18731020" y="7758222"/>
            <a:ext cx="21980309" cy="6400802"/>
          </a:xfrm>
          <a:prstGeom prst="rect">
            <a:avLst/>
          </a:prstGeo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4" name="TextBox 3"/>
          <p:cNvSpPr txBox="1"/>
          <p:nvPr/>
        </p:nvSpPr>
        <p:spPr>
          <a:xfrm>
            <a:off x="11764135" y="9923684"/>
            <a:ext cx="9556954" cy="1862048"/>
          </a:xfrm>
          <a:prstGeom prst="rect">
            <a:avLst/>
          </a:prstGeom>
          <a:noFill/>
        </p:spPr>
        <p:txBody>
          <a:bodyPr wrap="square" rtlCol="0">
            <a:spAutoFit/>
            <a:scene3d>
              <a:camera prst="orthographicFront"/>
              <a:lightRig rig="threePt" dir="t"/>
            </a:scene3d>
            <a:sp3d prstMaterial="plastic">
              <a:bevelT w="19050"/>
              <a:bevelB w="19050"/>
            </a:sp3d>
          </a:bodyPr>
          <a:lstStyle/>
          <a:p>
            <a:pPr algn="ctr"/>
            <a:r>
              <a:rPr lang="en-CA" sz="11200" b="1" dirty="0" smtClean="0">
                <a:solidFill>
                  <a:schemeClr val="bg1"/>
                </a:solidFill>
                <a:effectLst>
                  <a:outerShdw blurRad="38100" dist="38100" dir="2700000" algn="tl">
                    <a:srgbClr val="000000">
                      <a:alpha val="43137"/>
                    </a:srgbClr>
                  </a:outerShdw>
                </a:effectLst>
                <a:latin typeface="Baskerville Old Face" pitchFamily="18" charset="0"/>
              </a:rPr>
              <a:t>Canadian Pride</a:t>
            </a:r>
            <a:endParaRPr lang="en-CA" sz="11200" b="1" dirty="0">
              <a:solidFill>
                <a:schemeClr val="bg1"/>
              </a:solidFill>
              <a:effectLst>
                <a:outerShdw blurRad="38100" dist="38100" dir="2700000" algn="tl">
                  <a:srgbClr val="000000">
                    <a:alpha val="43137"/>
                  </a:srgbClr>
                </a:outerShdw>
              </a:effectLst>
              <a:latin typeface="Baskerville Old Face" pitchFamily="18" charset="0"/>
            </a:endParaRPr>
          </a:p>
        </p:txBody>
      </p:sp>
      <p:sp>
        <p:nvSpPr>
          <p:cNvPr id="5" name="TextBox 4"/>
          <p:cNvSpPr txBox="1"/>
          <p:nvPr/>
        </p:nvSpPr>
        <p:spPr>
          <a:xfrm>
            <a:off x="11255702" y="10565952"/>
            <a:ext cx="10402269" cy="1877437"/>
          </a:xfrm>
          <a:prstGeom prst="rect">
            <a:avLst/>
          </a:prstGeom>
          <a:noFill/>
        </p:spPr>
        <p:txBody>
          <a:bodyPr wrap="square" rtlCol="0">
            <a:spAutoFit/>
          </a:bodyPr>
          <a:lstStyle/>
          <a:p>
            <a:endParaRPr lang="en-CA" dirty="0" smtClean="0">
              <a:solidFill>
                <a:srgbClr val="FF0000"/>
              </a:solidFill>
              <a:latin typeface="Baskerville Old Face" pitchFamily="18" charset="0"/>
            </a:endParaRPr>
          </a:p>
          <a:p>
            <a:pPr algn="ctr"/>
            <a:r>
              <a:rPr lang="en-CA" sz="5400" dirty="0" smtClean="0">
                <a:latin typeface="Baskerville Old Face" pitchFamily="18" charset="0"/>
              </a:rPr>
              <a:t>Rachele Benjamin, Christy Harris</a:t>
            </a:r>
            <a:endParaRPr lang="en-CA" sz="5400" dirty="0">
              <a:latin typeface="Baskerville Old Face" pitchFamily="18" charset="0"/>
            </a:endParaRPr>
          </a:p>
        </p:txBody>
      </p:sp>
      <p:pic>
        <p:nvPicPr>
          <p:cNvPr id="1026" name="Picture 2" descr="C:\Users\Owner\AppData\Local\Microsoft\Windows\Temporary Internet Files\Content.IE5\NWW2DS2C\MC900133523[1].wmf"/>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2391196" y="9061508"/>
            <a:ext cx="2974091" cy="1554289"/>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p:cNvSpPr txBox="1"/>
          <p:nvPr/>
        </p:nvSpPr>
        <p:spPr>
          <a:xfrm>
            <a:off x="555051" y="616204"/>
            <a:ext cx="9950237" cy="5139869"/>
          </a:xfrm>
          <a:prstGeom prst="rect">
            <a:avLst/>
          </a:prstGeom>
          <a:solidFill>
            <a:schemeClr val="bg1"/>
          </a:solidFill>
          <a:effectLst>
            <a:outerShdw blurRad="431800" dist="88900" dir="21540000" sx="99000" sy="99000" algn="ctr" rotWithShape="0">
              <a:schemeClr val="tx1"/>
            </a:outerShdw>
          </a:effectLst>
          <a:scene3d>
            <a:camera prst="orthographicFront"/>
            <a:lightRig rig="threePt" dir="t"/>
          </a:scene3d>
          <a:sp3d>
            <a:bevelT/>
          </a:sp3d>
        </p:spPr>
        <p:txBody>
          <a:bodyPr wrap="square" rtlCol="0">
            <a:spAutoFit/>
          </a:bodyPr>
          <a:lstStyle/>
          <a:p>
            <a:r>
              <a:rPr lang="en-CA" sz="4000" b="1" dirty="0" smtClean="0"/>
              <a:t>Purpose</a:t>
            </a:r>
          </a:p>
          <a:p>
            <a:r>
              <a:rPr lang="en-CA" sz="3600" dirty="0" smtClean="0"/>
              <a:t>As far as we can  tell there are no other studies that have analyzed the relationship between Canadian pride and language use in an experimental context. Our purpose was to manipulate the level of pride that participants felt towards their Canadian identity by having them watch a short video clip and then answer questions about their use of the expression “Eh</a:t>
            </a:r>
            <a:r>
              <a:rPr lang="en-US" sz="3600" dirty="0" smtClean="0"/>
              <a:t>”</a:t>
            </a:r>
            <a:r>
              <a:rPr lang="en-CA" sz="3600" dirty="0" smtClean="0"/>
              <a:t> in various contexts.   </a:t>
            </a:r>
            <a:endParaRPr lang="en-US" sz="3600" dirty="0"/>
          </a:p>
        </p:txBody>
      </p:sp>
      <p:sp>
        <p:nvSpPr>
          <p:cNvPr id="31" name="Right Arrow 30"/>
          <p:cNvSpPr/>
          <p:nvPr/>
        </p:nvSpPr>
        <p:spPr>
          <a:xfrm rot="5400000">
            <a:off x="5332360" y="4739453"/>
            <a:ext cx="3056261" cy="2208460"/>
          </a:xfrm>
          <a:prstGeom prst="rightArrow">
            <a:avLst>
              <a:gd name="adj1" fmla="val 50000"/>
              <a:gd name="adj2" fmla="val 39683"/>
            </a:avLst>
          </a:prstGeom>
          <a:solidFill>
            <a:srgbClr val="0070C0"/>
          </a:solidFill>
          <a:scene3d>
            <a:camera prst="orthographicFront">
              <a:rot lat="0" lon="3600000" rev="0"/>
            </a:camera>
            <a:lightRig rig="threePt" dir="t">
              <a:rot lat="0" lon="0" rev="1200000"/>
            </a:lightRig>
          </a:scene3d>
          <a:sp3d>
            <a:bevelT w="63500" h="25400" prst="angle"/>
          </a:sp3d>
        </p:spPr>
        <p:style>
          <a:lnRef idx="0">
            <a:schemeClr val="accent2"/>
          </a:lnRef>
          <a:fillRef idx="3">
            <a:schemeClr val="accent2"/>
          </a:fillRef>
          <a:effectRef idx="3">
            <a:schemeClr val="accent2"/>
          </a:effectRef>
          <a:fontRef idx="minor">
            <a:schemeClr val="lt1"/>
          </a:fontRef>
        </p:style>
        <p:txBody>
          <a:bodyPr rtlCol="0" anchor="ctr"/>
          <a:lstStyle/>
          <a:p>
            <a:pPr algn="ctr"/>
            <a:endParaRPr lang="en-CA"/>
          </a:p>
        </p:txBody>
      </p:sp>
      <p:sp>
        <p:nvSpPr>
          <p:cNvPr id="6" name="TextBox 5"/>
          <p:cNvSpPr txBox="1"/>
          <p:nvPr/>
        </p:nvSpPr>
        <p:spPr>
          <a:xfrm>
            <a:off x="576572" y="6693894"/>
            <a:ext cx="9248826" cy="4031873"/>
          </a:xfrm>
          <a:prstGeom prst="rect">
            <a:avLst/>
          </a:prstGeom>
          <a:solidFill>
            <a:schemeClr val="bg1"/>
          </a:solidFill>
          <a:effectLst>
            <a:outerShdw blurRad="774700" dir="10500000" sx="104000" sy="104000" algn="ctr" rotWithShape="0">
              <a:schemeClr val="tx1">
                <a:alpha val="59000"/>
              </a:schemeClr>
            </a:outerShdw>
          </a:effectLst>
          <a:scene3d>
            <a:camera prst="orthographicFront"/>
            <a:lightRig rig="threePt" dir="t"/>
          </a:scene3d>
          <a:sp3d>
            <a:bevelT/>
          </a:sp3d>
        </p:spPr>
        <p:txBody>
          <a:bodyPr wrap="square" rtlCol="0">
            <a:spAutoFit/>
          </a:bodyPr>
          <a:lstStyle/>
          <a:p>
            <a:pPr marL="109728"/>
            <a:r>
              <a:rPr lang="en-CA" sz="4000" b="1" dirty="0" smtClean="0"/>
              <a:t>Our Hypotheses</a:t>
            </a:r>
            <a:endParaRPr lang="en-US" sz="4000" b="1" dirty="0"/>
          </a:p>
          <a:p>
            <a:pPr marL="624078" indent="-514350">
              <a:buFont typeface="+mj-lt"/>
              <a:buAutoNum type="arabicPeriod"/>
            </a:pPr>
            <a:r>
              <a:rPr lang="en-US" sz="3600" dirty="0" smtClean="0"/>
              <a:t>Participants </a:t>
            </a:r>
            <a:r>
              <a:rPr lang="en-US" sz="3600" dirty="0"/>
              <a:t>will report they use more Canadianisms </a:t>
            </a:r>
            <a:r>
              <a:rPr lang="en-US" sz="3600" dirty="0" smtClean="0"/>
              <a:t>if they </a:t>
            </a:r>
            <a:r>
              <a:rPr lang="en-US" sz="3600" dirty="0"/>
              <a:t>are primed with Canadian </a:t>
            </a:r>
            <a:r>
              <a:rPr lang="en-US" sz="3600" dirty="0" smtClean="0"/>
              <a:t>pride.</a:t>
            </a:r>
            <a:endParaRPr lang="en-US" sz="3600" dirty="0"/>
          </a:p>
          <a:p>
            <a:pPr marL="624078" indent="-514350">
              <a:buFont typeface="+mj-lt"/>
              <a:buAutoNum type="arabicPeriod"/>
            </a:pPr>
            <a:r>
              <a:rPr lang="en-US" sz="3600" dirty="0"/>
              <a:t>Participants will report they </a:t>
            </a:r>
            <a:r>
              <a:rPr lang="en-US" sz="3600" dirty="0" smtClean="0"/>
              <a:t>have </a:t>
            </a:r>
            <a:r>
              <a:rPr lang="en-US" sz="3600" dirty="0"/>
              <a:t>positive emotional reactions </a:t>
            </a:r>
            <a:r>
              <a:rPr lang="en-US" sz="3600" dirty="0" smtClean="0"/>
              <a:t>to Canadianisms if </a:t>
            </a:r>
            <a:r>
              <a:rPr lang="en-US" sz="3600" dirty="0"/>
              <a:t>they are primed with </a:t>
            </a:r>
            <a:r>
              <a:rPr lang="en-US" sz="3600" dirty="0" smtClean="0"/>
              <a:t>Canadian pride.</a:t>
            </a:r>
            <a:endParaRPr lang="en-US" sz="3600" dirty="0"/>
          </a:p>
        </p:txBody>
      </p:sp>
      <p:sp>
        <p:nvSpPr>
          <p:cNvPr id="29" name="Right Arrow 28"/>
          <p:cNvSpPr/>
          <p:nvPr/>
        </p:nvSpPr>
        <p:spPr>
          <a:xfrm rot="5400000">
            <a:off x="6473381" y="9849326"/>
            <a:ext cx="3056261" cy="2208460"/>
          </a:xfrm>
          <a:prstGeom prst="rightArrow">
            <a:avLst>
              <a:gd name="adj1" fmla="val 50000"/>
              <a:gd name="adj2" fmla="val 39683"/>
            </a:avLst>
          </a:prstGeom>
          <a:solidFill>
            <a:srgbClr val="0070C0"/>
          </a:solidFill>
          <a:scene3d>
            <a:camera prst="orthographicFront">
              <a:rot lat="0" lon="3600000" rev="0"/>
            </a:camera>
            <a:lightRig rig="threePt" dir="t">
              <a:rot lat="0" lon="0" rev="1200000"/>
            </a:lightRig>
          </a:scene3d>
          <a:sp3d>
            <a:bevelT w="63500" h="25400" prst="angle"/>
          </a:sp3d>
        </p:spPr>
        <p:style>
          <a:lnRef idx="0">
            <a:schemeClr val="accent2"/>
          </a:lnRef>
          <a:fillRef idx="3">
            <a:schemeClr val="accent2"/>
          </a:fillRef>
          <a:effectRef idx="3">
            <a:schemeClr val="accent2"/>
          </a:effectRef>
          <a:fontRef idx="minor">
            <a:schemeClr val="lt1"/>
          </a:fontRef>
        </p:style>
        <p:txBody>
          <a:bodyPr rtlCol="0" anchor="ctr"/>
          <a:lstStyle/>
          <a:p>
            <a:pPr algn="ctr"/>
            <a:endParaRPr lang="en-CA"/>
          </a:p>
        </p:txBody>
      </p:sp>
      <p:sp>
        <p:nvSpPr>
          <p:cNvPr id="17" name="TextBox 16"/>
          <p:cNvSpPr txBox="1"/>
          <p:nvPr/>
        </p:nvSpPr>
        <p:spPr>
          <a:xfrm>
            <a:off x="18012438" y="14070972"/>
            <a:ext cx="14174693" cy="7264376"/>
          </a:xfrm>
          <a:prstGeom prst="rect">
            <a:avLst/>
          </a:prstGeom>
          <a:solidFill>
            <a:schemeClr val="bg1"/>
          </a:solidFill>
          <a:effectLst>
            <a:outerShdw blurRad="1270000" dist="241300" dir="21540000" sx="107000" sy="107000" algn="ctr" rotWithShape="0">
              <a:schemeClr val="tx1">
                <a:alpha val="35000"/>
              </a:schemeClr>
            </a:outerShdw>
          </a:effectLst>
          <a:scene3d>
            <a:camera prst="orthographicFront"/>
            <a:lightRig rig="threePt" dir="t"/>
          </a:scene3d>
          <a:sp3d>
            <a:bevelT/>
          </a:sp3d>
        </p:spPr>
        <p:txBody>
          <a:bodyPr wrap="square" rtlCol="0">
            <a:spAutoFit/>
          </a:bodyPr>
          <a:lstStyle/>
          <a:p>
            <a:pPr>
              <a:spcBef>
                <a:spcPts val="600"/>
              </a:spcBef>
            </a:pPr>
            <a:r>
              <a:rPr lang="en-US" sz="4000" b="1" dirty="0" smtClean="0"/>
              <a:t>Results </a:t>
            </a:r>
          </a:p>
          <a:p>
            <a:pPr>
              <a:spcBef>
                <a:spcPts val="1200"/>
              </a:spcBef>
            </a:pPr>
            <a:r>
              <a:rPr lang="en-US" sz="3600" dirty="0" smtClean="0"/>
              <a:t>The results we obtained did not support either of our hypotheses. </a:t>
            </a:r>
          </a:p>
          <a:p>
            <a:pPr>
              <a:spcBef>
                <a:spcPts val="1200"/>
              </a:spcBef>
            </a:pPr>
            <a:r>
              <a:rPr lang="en-CA" sz="3600" dirty="0" smtClean="0"/>
              <a:t>The </a:t>
            </a:r>
            <a:r>
              <a:rPr lang="en-CA" sz="3600" dirty="0"/>
              <a:t>mean scores for Reported Use were 15.15 for the experimental condition and 16.06 for the control </a:t>
            </a:r>
            <a:r>
              <a:rPr lang="en-CA" sz="3600" dirty="0" smtClean="0"/>
              <a:t>condition. After </a:t>
            </a:r>
            <a:r>
              <a:rPr lang="en-CA" sz="3600" dirty="0"/>
              <a:t>conducting an independent samples </a:t>
            </a:r>
            <a:r>
              <a:rPr lang="en-CA" sz="3600" i="1" dirty="0"/>
              <a:t>t </a:t>
            </a:r>
            <a:r>
              <a:rPr lang="en-CA" sz="3600" dirty="0"/>
              <a:t>test, we obtained the result t = -.88. </a:t>
            </a:r>
            <a:r>
              <a:rPr lang="en-CA" sz="3600" dirty="0" smtClean="0"/>
              <a:t>The </a:t>
            </a:r>
            <a:r>
              <a:rPr lang="en-CA" sz="3600" dirty="0"/>
              <a:t>probability of obtaining this result by chance is 38</a:t>
            </a:r>
            <a:r>
              <a:rPr lang="en-CA" sz="3600" dirty="0" smtClean="0"/>
              <a:t>% (p=.38) </a:t>
            </a:r>
            <a:r>
              <a:rPr lang="en-CA" sz="3600" dirty="0"/>
              <a:t>which is much higher than the level of </a:t>
            </a:r>
            <a:r>
              <a:rPr lang="en-CA" sz="3600" dirty="0" smtClean="0"/>
              <a:t>significance </a:t>
            </a:r>
            <a:r>
              <a:rPr lang="el-GR" sz="3600" dirty="0" smtClean="0"/>
              <a:t>α</a:t>
            </a:r>
            <a:r>
              <a:rPr lang="en-CA" sz="3600" dirty="0" smtClean="0"/>
              <a:t>=.</a:t>
            </a:r>
            <a:r>
              <a:rPr lang="en-CA" sz="3600" dirty="0"/>
              <a:t>05 (or 5</a:t>
            </a:r>
            <a:r>
              <a:rPr lang="en-CA" sz="3600" dirty="0" smtClean="0"/>
              <a:t>%).</a:t>
            </a:r>
            <a:endParaRPr lang="en-CA" sz="3600" dirty="0"/>
          </a:p>
          <a:p>
            <a:pPr>
              <a:spcBef>
                <a:spcPts val="1200"/>
              </a:spcBef>
            </a:pPr>
            <a:r>
              <a:rPr lang="en-CA" sz="3600" dirty="0"/>
              <a:t>The mean Emotional Reaction scores were 15.91 for the experimental condition and 15.24 for the control </a:t>
            </a:r>
            <a:r>
              <a:rPr lang="en-CA" sz="3600" dirty="0" smtClean="0"/>
              <a:t>condition. An </a:t>
            </a:r>
            <a:r>
              <a:rPr lang="en-CA" sz="3600" dirty="0"/>
              <a:t>independent samples </a:t>
            </a:r>
            <a:r>
              <a:rPr lang="en-CA" sz="3600" i="1" dirty="0"/>
              <a:t>t </a:t>
            </a:r>
            <a:r>
              <a:rPr lang="en-CA" sz="3600" dirty="0"/>
              <a:t>test yielded a value of t = </a:t>
            </a:r>
            <a:r>
              <a:rPr lang="en-CA" sz="3600" dirty="0" smtClean="0"/>
              <a:t>1.03. The </a:t>
            </a:r>
            <a:r>
              <a:rPr lang="en-CA" sz="3600" dirty="0"/>
              <a:t>probability of obtaining this value by chance is </a:t>
            </a:r>
            <a:r>
              <a:rPr lang="en-CA" sz="3600" dirty="0" smtClean="0"/>
              <a:t>31%. (p=.31). Again</a:t>
            </a:r>
            <a:r>
              <a:rPr lang="en-CA" sz="3600" dirty="0"/>
              <a:t>, this is much higher than the </a:t>
            </a:r>
            <a:r>
              <a:rPr lang="en-CA" sz="3600" dirty="0" smtClean="0"/>
              <a:t>significance level </a:t>
            </a:r>
            <a:r>
              <a:rPr lang="en-CA" sz="3600" dirty="0"/>
              <a:t>of </a:t>
            </a:r>
            <a:r>
              <a:rPr lang="el-GR" sz="3600" dirty="0" smtClean="0"/>
              <a:t>α</a:t>
            </a:r>
            <a:r>
              <a:rPr lang="en-CA" sz="3600" dirty="0" smtClean="0"/>
              <a:t>=.</a:t>
            </a:r>
            <a:r>
              <a:rPr lang="en-CA" sz="3600" dirty="0"/>
              <a:t>05</a:t>
            </a:r>
            <a:r>
              <a:rPr lang="en-CA" sz="3600" dirty="0" smtClean="0"/>
              <a:t>.</a:t>
            </a:r>
            <a:endParaRPr lang="en-CA" sz="3600" dirty="0"/>
          </a:p>
        </p:txBody>
      </p:sp>
      <p:sp>
        <p:nvSpPr>
          <p:cNvPr id="32" name="Right Arrow 31"/>
          <p:cNvSpPr/>
          <p:nvPr/>
        </p:nvSpPr>
        <p:spPr>
          <a:xfrm rot="16200000">
            <a:off x="29347294" y="13001385"/>
            <a:ext cx="3056261" cy="2130788"/>
          </a:xfrm>
          <a:prstGeom prst="rightArrow">
            <a:avLst>
              <a:gd name="adj1" fmla="val 50000"/>
              <a:gd name="adj2" fmla="val 39683"/>
            </a:avLst>
          </a:prstGeom>
          <a:solidFill>
            <a:srgbClr val="0070C0"/>
          </a:solidFill>
          <a:scene3d>
            <a:camera prst="orthographicFront">
              <a:rot lat="0" lon="3600000" rev="0"/>
            </a:camera>
            <a:lightRig rig="threePt" dir="t">
              <a:rot lat="0" lon="0" rev="1200000"/>
            </a:lightRig>
          </a:scene3d>
          <a:sp3d>
            <a:bevelT w="63500" h="25400" prst="angle"/>
          </a:sp3d>
        </p:spPr>
        <p:style>
          <a:lnRef idx="0">
            <a:schemeClr val="accent2"/>
          </a:lnRef>
          <a:fillRef idx="3">
            <a:schemeClr val="accent2"/>
          </a:fillRef>
          <a:effectRef idx="3">
            <a:schemeClr val="accent2"/>
          </a:effectRef>
          <a:fontRef idx="minor">
            <a:schemeClr val="lt1"/>
          </a:fontRef>
        </p:style>
        <p:txBody>
          <a:bodyPr rtlCol="0" anchor="ctr"/>
          <a:lstStyle/>
          <a:p>
            <a:pPr algn="ctr"/>
            <a:endParaRPr lang="en-CA"/>
          </a:p>
        </p:txBody>
      </p:sp>
      <p:graphicFrame>
        <p:nvGraphicFramePr>
          <p:cNvPr id="23" name="Content Placeholder 6"/>
          <p:cNvGraphicFramePr>
            <a:graphicFrameLocks/>
          </p:cNvGraphicFramePr>
          <p:nvPr>
            <p:extLst>
              <p:ext uri="{D42A27DB-BD31-4B8C-83A1-F6EECF244321}">
                <p14:modId xmlns:p14="http://schemas.microsoft.com/office/powerpoint/2010/main" val="2767659258"/>
              </p:ext>
            </p:extLst>
          </p:nvPr>
        </p:nvGraphicFramePr>
        <p:xfrm>
          <a:off x="21981440" y="5446705"/>
          <a:ext cx="10193478" cy="7833025"/>
        </p:xfrm>
        <a:graphic>
          <a:graphicData uri="http://schemas.openxmlformats.org/drawingml/2006/chart">
            <c:chart xmlns:c="http://schemas.openxmlformats.org/drawingml/2006/chart" xmlns:r="http://schemas.openxmlformats.org/officeDocument/2006/relationships" r:id="rId7"/>
          </a:graphicData>
        </a:graphic>
      </p:graphicFrame>
      <p:sp>
        <p:nvSpPr>
          <p:cNvPr id="3" name="Oval Callout 2"/>
          <p:cNvSpPr/>
          <p:nvPr/>
        </p:nvSpPr>
        <p:spPr>
          <a:xfrm>
            <a:off x="17571515" y="5446705"/>
            <a:ext cx="4547653" cy="2818117"/>
          </a:xfrm>
          <a:prstGeom prst="wedgeEllipseCallout">
            <a:avLst>
              <a:gd name="adj1" fmla="val 55448"/>
              <a:gd name="adj2" fmla="val 55939"/>
            </a:avLst>
          </a:prstGeom>
        </p:spPr>
        <p:style>
          <a:lnRef idx="2">
            <a:schemeClr val="dk1"/>
          </a:lnRef>
          <a:fillRef idx="1">
            <a:schemeClr val="lt1"/>
          </a:fillRef>
          <a:effectRef idx="0">
            <a:schemeClr val="dk1"/>
          </a:effectRef>
          <a:fontRef idx="minor">
            <a:schemeClr val="dk1"/>
          </a:fontRef>
        </p:style>
        <p:txBody>
          <a:bodyPr vert="horz" rtlCol="0" anchor="ctr">
            <a:noAutofit/>
          </a:bodyPr>
          <a:lstStyle/>
          <a:p>
            <a:pPr algn="ctr"/>
            <a:r>
              <a:rPr lang="en-CA" sz="2400" dirty="0"/>
              <a:t>The Standard Error of the Mean is indicated by error bars. The overlap shows that the groups are not different.</a:t>
            </a:r>
          </a:p>
        </p:txBody>
      </p:sp>
      <p:sp>
        <p:nvSpPr>
          <p:cNvPr id="33" name="Right Arrow 32"/>
          <p:cNvSpPr/>
          <p:nvPr/>
        </p:nvSpPr>
        <p:spPr>
          <a:xfrm rot="16200000">
            <a:off x="21421822" y="4375467"/>
            <a:ext cx="3056261" cy="2130786"/>
          </a:xfrm>
          <a:prstGeom prst="rightArrow">
            <a:avLst>
              <a:gd name="adj1" fmla="val 50000"/>
              <a:gd name="adj2" fmla="val 39683"/>
            </a:avLst>
          </a:prstGeom>
          <a:solidFill>
            <a:srgbClr val="0070C0"/>
          </a:solidFill>
          <a:scene3d>
            <a:camera prst="orthographicFront">
              <a:rot lat="0" lon="3600000" rev="0"/>
            </a:camera>
            <a:lightRig rig="threePt" dir="t">
              <a:rot lat="0" lon="0" rev="1200000"/>
            </a:lightRig>
          </a:scene3d>
          <a:sp3d>
            <a:bevelT w="63500" h="25400" prst="angle"/>
          </a:sp3d>
        </p:spPr>
        <p:style>
          <a:lnRef idx="0">
            <a:schemeClr val="accent2"/>
          </a:lnRef>
          <a:fillRef idx="3">
            <a:schemeClr val="accent2"/>
          </a:fillRef>
          <a:effectRef idx="3">
            <a:schemeClr val="accent2"/>
          </a:effectRef>
          <a:fontRef idx="minor">
            <a:schemeClr val="lt1"/>
          </a:fontRef>
        </p:style>
        <p:txBody>
          <a:bodyPr rtlCol="0" anchor="ctr"/>
          <a:lstStyle/>
          <a:p>
            <a:pPr algn="ctr"/>
            <a:endParaRPr lang="en-CA"/>
          </a:p>
        </p:txBody>
      </p:sp>
      <p:sp>
        <p:nvSpPr>
          <p:cNvPr id="21" name="TextBox 20"/>
          <p:cNvSpPr txBox="1"/>
          <p:nvPr/>
        </p:nvSpPr>
        <p:spPr>
          <a:xfrm>
            <a:off x="20879947" y="554998"/>
            <a:ext cx="11394644" cy="4031873"/>
          </a:xfrm>
          <a:prstGeom prst="rect">
            <a:avLst/>
          </a:prstGeom>
          <a:solidFill>
            <a:schemeClr val="bg1"/>
          </a:solidFill>
          <a:effectLst>
            <a:outerShdw blurRad="1270000" dist="1257300" dir="21540000" sx="121000" sy="121000" algn="ctr" rotWithShape="0">
              <a:schemeClr val="tx1">
                <a:alpha val="37000"/>
              </a:schemeClr>
            </a:outerShdw>
          </a:effectLst>
          <a:scene3d>
            <a:camera prst="orthographicFront"/>
            <a:lightRig rig="threePt" dir="t"/>
          </a:scene3d>
          <a:sp3d>
            <a:bevelT/>
          </a:sp3d>
        </p:spPr>
        <p:txBody>
          <a:bodyPr wrap="square" rtlCol="0">
            <a:spAutoFit/>
          </a:bodyPr>
          <a:lstStyle/>
          <a:p>
            <a:r>
              <a:rPr lang="en-US" sz="4000" b="1" dirty="0" smtClean="0"/>
              <a:t>Further Research </a:t>
            </a:r>
          </a:p>
          <a:p>
            <a:r>
              <a:rPr lang="en-US" sz="3600" dirty="0" smtClean="0"/>
              <a:t>Further Research is needed to figure out whether or not there is a relationship between pride and language use among Canadian English speakers. Future studies should include longer priming techniques as well as different videos that don’t </a:t>
            </a:r>
            <a:r>
              <a:rPr lang="en-US" sz="3600" dirty="0"/>
              <a:t>involve </a:t>
            </a:r>
            <a:r>
              <a:rPr lang="en-US" sz="3600" dirty="0" smtClean="0"/>
              <a:t>drinking beer</a:t>
            </a:r>
            <a:r>
              <a:rPr lang="en-US" sz="3600" dirty="0"/>
              <a:t>, </a:t>
            </a:r>
            <a:r>
              <a:rPr lang="en-US" sz="3600" dirty="0" smtClean="0"/>
              <a:t>which distracted our participants from the pride-related content of the videos.</a:t>
            </a:r>
            <a:endParaRPr lang="en-US" sz="3600" dirty="0"/>
          </a:p>
        </p:txBody>
      </p:sp>
      <p:sp>
        <p:nvSpPr>
          <p:cNvPr id="11" name="TextBox 10"/>
          <p:cNvSpPr txBox="1"/>
          <p:nvPr/>
        </p:nvSpPr>
        <p:spPr>
          <a:xfrm>
            <a:off x="11761472" y="611925"/>
            <a:ext cx="7957199" cy="1446550"/>
          </a:xfrm>
          <a:prstGeom prst="rect">
            <a:avLst/>
          </a:prstGeom>
          <a:noFill/>
          <a:ln w="76200">
            <a:noFill/>
            <a:prstDash val="sysDash"/>
          </a:ln>
        </p:spPr>
        <p:txBody>
          <a:bodyPr wrap="square" rtlCol="0">
            <a:spAutoFit/>
          </a:bodyPr>
          <a:lstStyle/>
          <a:p>
            <a:pPr algn="r"/>
            <a:r>
              <a:rPr lang="en-CA" sz="6000" b="1" spc="-120" dirty="0" smtClean="0">
                <a:solidFill>
                  <a:srgbClr val="FF0000"/>
                </a:solidFill>
              </a:rPr>
              <a:t>“Think about it, </a:t>
            </a:r>
            <a:r>
              <a:rPr lang="en-CA" sz="6000" b="1" spc="-120" dirty="0" smtClean="0">
                <a:solidFill>
                  <a:srgbClr val="FF0000"/>
                </a:solidFill>
              </a:rPr>
              <a:t>eh?”</a:t>
            </a:r>
            <a:r>
              <a:rPr lang="en-CA" sz="8800" b="1" spc="-120" dirty="0">
                <a:solidFill>
                  <a:srgbClr val="FF0000"/>
                </a:solidFill>
              </a:rPr>
              <a:t> </a:t>
            </a:r>
          </a:p>
        </p:txBody>
      </p:sp>
      <p:pic>
        <p:nvPicPr>
          <p:cNvPr id="1027" name="Picture 3" descr="C:\Users\Owner\AppData\Local\Microsoft\Windows\Temporary Internet Files\Content.IE5\MY4B9L9G\MC900441786[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098905" y="8264822"/>
            <a:ext cx="3890704" cy="3890704"/>
          </a:xfrm>
          <a:prstGeom prst="rect">
            <a:avLst/>
          </a:prstGeom>
          <a:noFill/>
          <a:extLst>
            <a:ext uri="{909E8E84-426E-40DD-AFC4-6F175D3DCCD1}">
              <a14:hiddenFill xmlns:a14="http://schemas.microsoft.com/office/drawing/2010/main">
                <a:solidFill>
                  <a:srgbClr val="FFFFFF"/>
                </a:solidFill>
              </a14:hiddenFill>
            </a:ext>
          </a:extLst>
        </p:spPr>
      </p:pic>
      <p:sp>
        <p:nvSpPr>
          <p:cNvPr id="18" name="Oval Callout 17"/>
          <p:cNvSpPr/>
          <p:nvPr/>
        </p:nvSpPr>
        <p:spPr>
          <a:xfrm>
            <a:off x="11636836" y="2347050"/>
            <a:ext cx="4797524" cy="3229668"/>
          </a:xfrm>
          <a:prstGeom prst="wedgeEllipseCallout">
            <a:avLst>
              <a:gd name="adj1" fmla="val 43215"/>
              <a:gd name="adj2" fmla="val -56563"/>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800" spc="-120" dirty="0" smtClean="0">
                <a:solidFill>
                  <a:schemeClr val="tx1"/>
                </a:solidFill>
              </a:rPr>
              <a:t>This </a:t>
            </a:r>
            <a:r>
              <a:rPr lang="en-CA" sz="2800" spc="-120" dirty="0">
                <a:solidFill>
                  <a:schemeClr val="tx1"/>
                </a:solidFill>
              </a:rPr>
              <a:t>is an example of </a:t>
            </a:r>
            <a:r>
              <a:rPr lang="en-CA" sz="2800" dirty="0">
                <a:solidFill>
                  <a:schemeClr val="tx1"/>
                </a:solidFill>
              </a:rPr>
              <a:t>the Canadian-typical phrases we used to measure participant’s responses to Canadianisms.</a:t>
            </a:r>
          </a:p>
        </p:txBody>
      </p:sp>
      <p:cxnSp>
        <p:nvCxnSpPr>
          <p:cNvPr id="42" name="Straight Connector 41"/>
          <p:cNvCxnSpPr/>
          <p:nvPr/>
        </p:nvCxnSpPr>
        <p:spPr>
          <a:xfrm>
            <a:off x="24127686" y="9136131"/>
            <a:ext cx="0" cy="44176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a:off x="23912036" y="9141055"/>
            <a:ext cx="4313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a:off x="23912036" y="9577894"/>
            <a:ext cx="4313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a:off x="25669671" y="8900735"/>
            <a:ext cx="0" cy="42724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25428778" y="8891145"/>
            <a:ext cx="4313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a:off x="25414264" y="9327984"/>
            <a:ext cx="4313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a:off x="28902885" y="8992005"/>
            <a:ext cx="0" cy="29347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a:off x="30390599" y="9175207"/>
            <a:ext cx="0" cy="3352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a:off x="28687235" y="8979265"/>
            <a:ext cx="4313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a:off x="28687235" y="9285478"/>
            <a:ext cx="4313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a:off x="30174949" y="9175207"/>
            <a:ext cx="4313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a:off x="30174949" y="9510448"/>
            <a:ext cx="4313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9629476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644</TotalTime>
  <Words>476</Words>
  <Application>Microsoft Office PowerPoint</Application>
  <PresentationFormat>Custom</PresentationFormat>
  <Paragraphs>25</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Owner</cp:lastModifiedBy>
  <cp:revision>66</cp:revision>
  <dcterms:created xsi:type="dcterms:W3CDTF">2012-11-06T00:31:05Z</dcterms:created>
  <dcterms:modified xsi:type="dcterms:W3CDTF">2012-11-26T19:29:21Z</dcterms:modified>
</cp:coreProperties>
</file>