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921575" cy="21948775"/>
  <p:notesSz cx="6858000" cy="9144000"/>
  <p:defaultTextStyle>
    <a:defPPr>
      <a:defRPr lang="en-US"/>
    </a:defPPr>
    <a:lvl1pPr marL="0" algn="l" defTabSz="3135386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693" algn="l" defTabSz="3135386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386" algn="l" defTabSz="3135386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3079" algn="l" defTabSz="3135386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772" algn="l" defTabSz="3135386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8465" algn="l" defTabSz="3135386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6158" algn="l" defTabSz="3135386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3852" algn="l" defTabSz="3135386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1545" algn="l" defTabSz="3135386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6699"/>
    <a:srgbClr val="00CC99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83" autoAdjust="0"/>
  </p:normalViewPr>
  <p:slideViewPr>
    <p:cSldViewPr>
      <p:cViewPr varScale="1">
        <p:scale>
          <a:sx n="21" d="100"/>
          <a:sy n="21" d="100"/>
        </p:scale>
        <p:origin x="-1236" y="-114"/>
      </p:cViewPr>
      <p:guideLst>
        <p:guide orient="horz" pos="6913"/>
        <p:guide pos="103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4th%20Year%20Courses\LING%20202\French%20Education%20Data%20Analysi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dge14\Documents\Linguistics\Canadian%20English%20-%20Responses%20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4th%20Year%20Courses\LING%20202\French%20Education%20Data%20Analysi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dge14\Documents\Linguistics\Canadian%20English%20-%20Responses%20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Core</c:v>
          </c:tx>
          <c:spPr>
            <a:solidFill>
              <a:srgbClr val="002060"/>
            </a:solidFill>
            <a:ln>
              <a:solidFill>
                <a:srgbClr val="002060"/>
              </a:solidFill>
            </a:ln>
          </c:spPr>
          <c:invertIfNegative val="0"/>
          <c:cat>
            <c:strRef>
              <c:f>Sheet2!$A$2:$A$21</c:f>
              <c:strCache>
                <c:ptCount val="20"/>
                <c:pt idx="0">
                  <c:v>To blanch</c:v>
                </c:pt>
                <c:pt idx="1">
                  <c:v>Bisque</c:v>
                </c:pt>
                <c:pt idx="2">
                  <c:v>Crème brulée</c:v>
                </c:pt>
                <c:pt idx="3">
                  <c:v>Vol-au-vent</c:v>
                </c:pt>
                <c:pt idx="4">
                  <c:v>Cordon bleu</c:v>
                </c:pt>
                <c:pt idx="5">
                  <c:v>Hors d'oeuvres</c:v>
                </c:pt>
                <c:pt idx="6">
                  <c:v>To braise</c:v>
                </c:pt>
                <c:pt idx="7">
                  <c:v>Bouillon</c:v>
                </c:pt>
                <c:pt idx="8">
                  <c:v>Coq au vin</c:v>
                </c:pt>
                <c:pt idx="9">
                  <c:v>En brochette</c:v>
                </c:pt>
                <c:pt idx="10">
                  <c:v>Escargots</c:v>
                </c:pt>
                <c:pt idx="11">
                  <c:v>Foie gras</c:v>
                </c:pt>
                <c:pt idx="12">
                  <c:v>Du jour</c:v>
                </c:pt>
                <c:pt idx="13">
                  <c:v>Flambé</c:v>
                </c:pt>
                <c:pt idx="14">
                  <c:v>À la carte</c:v>
                </c:pt>
                <c:pt idx="15">
                  <c:v>To purée</c:v>
                </c:pt>
                <c:pt idx="16">
                  <c:v>Compote</c:v>
                </c:pt>
                <c:pt idx="17">
                  <c:v>Au gratin</c:v>
                </c:pt>
                <c:pt idx="18">
                  <c:v>To sauté</c:v>
                </c:pt>
                <c:pt idx="19">
                  <c:v>Bon appétit</c:v>
                </c:pt>
              </c:strCache>
            </c:strRef>
          </c:cat>
          <c:val>
            <c:numRef>
              <c:f>Sheet2!$B$2:$B$21</c:f>
              <c:numCache>
                <c:formatCode>General</c:formatCode>
                <c:ptCount val="20"/>
                <c:pt idx="0">
                  <c:v>46</c:v>
                </c:pt>
                <c:pt idx="1">
                  <c:v>57</c:v>
                </c:pt>
                <c:pt idx="2">
                  <c:v>88</c:v>
                </c:pt>
                <c:pt idx="3">
                  <c:v>30</c:v>
                </c:pt>
                <c:pt idx="4">
                  <c:v>45</c:v>
                </c:pt>
                <c:pt idx="5">
                  <c:v>79</c:v>
                </c:pt>
                <c:pt idx="6">
                  <c:v>58</c:v>
                </c:pt>
                <c:pt idx="7">
                  <c:v>71</c:v>
                </c:pt>
                <c:pt idx="8">
                  <c:v>70</c:v>
                </c:pt>
                <c:pt idx="9">
                  <c:v>32</c:v>
                </c:pt>
                <c:pt idx="10">
                  <c:v>100</c:v>
                </c:pt>
                <c:pt idx="11">
                  <c:v>70</c:v>
                </c:pt>
                <c:pt idx="12">
                  <c:v>97</c:v>
                </c:pt>
                <c:pt idx="13">
                  <c:v>90</c:v>
                </c:pt>
                <c:pt idx="14">
                  <c:v>57</c:v>
                </c:pt>
                <c:pt idx="15">
                  <c:v>91</c:v>
                </c:pt>
                <c:pt idx="16">
                  <c:v>54</c:v>
                </c:pt>
                <c:pt idx="17">
                  <c:v>62</c:v>
                </c:pt>
                <c:pt idx="18">
                  <c:v>94</c:v>
                </c:pt>
                <c:pt idx="19">
                  <c:v>95</c:v>
                </c:pt>
              </c:numCache>
            </c:numRef>
          </c:val>
        </c:ser>
        <c:ser>
          <c:idx val="1"/>
          <c:order val="1"/>
          <c:tx>
            <c:v>Immersion</c:v>
          </c:tx>
          <c:spPr>
            <a:solidFill>
              <a:srgbClr val="00B050"/>
            </a:solidFill>
            <a:ln>
              <a:solidFill>
                <a:srgbClr val="00B050"/>
              </a:solidFill>
            </a:ln>
          </c:spPr>
          <c:invertIfNegative val="0"/>
          <c:val>
            <c:numRef>
              <c:f>Sheet2!$E$2:$E$21</c:f>
              <c:numCache>
                <c:formatCode>General</c:formatCode>
                <c:ptCount val="20"/>
                <c:pt idx="0">
                  <c:v>54</c:v>
                </c:pt>
                <c:pt idx="1">
                  <c:v>54</c:v>
                </c:pt>
                <c:pt idx="2">
                  <c:v>78</c:v>
                </c:pt>
                <c:pt idx="3">
                  <c:v>46</c:v>
                </c:pt>
                <c:pt idx="4">
                  <c:v>51</c:v>
                </c:pt>
                <c:pt idx="5">
                  <c:v>78</c:v>
                </c:pt>
                <c:pt idx="6">
                  <c:v>63</c:v>
                </c:pt>
                <c:pt idx="7">
                  <c:v>69</c:v>
                </c:pt>
                <c:pt idx="8">
                  <c:v>79</c:v>
                </c:pt>
                <c:pt idx="9">
                  <c:v>47</c:v>
                </c:pt>
                <c:pt idx="10">
                  <c:v>100</c:v>
                </c:pt>
                <c:pt idx="11">
                  <c:v>51</c:v>
                </c:pt>
                <c:pt idx="12">
                  <c:v>90</c:v>
                </c:pt>
                <c:pt idx="13">
                  <c:v>86</c:v>
                </c:pt>
                <c:pt idx="14">
                  <c:v>74</c:v>
                </c:pt>
                <c:pt idx="15">
                  <c:v>87</c:v>
                </c:pt>
                <c:pt idx="16">
                  <c:v>62</c:v>
                </c:pt>
                <c:pt idx="17">
                  <c:v>63</c:v>
                </c:pt>
                <c:pt idx="18">
                  <c:v>92</c:v>
                </c:pt>
                <c:pt idx="19">
                  <c:v>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4453760"/>
        <c:axId val="74466432"/>
      </c:barChart>
      <c:catAx>
        <c:axId val="744537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800"/>
                </a:pPr>
                <a:r>
                  <a:rPr lang="en-CA" sz="800" dirty="0"/>
                  <a:t>French</a:t>
                </a:r>
                <a:r>
                  <a:rPr lang="en-CA" sz="800" baseline="0" dirty="0"/>
                  <a:t> culinary loanword</a:t>
                </a:r>
                <a:endParaRPr lang="en-CA" sz="800" dirty="0"/>
              </a:p>
            </c:rich>
          </c:tx>
          <c:layout>
            <c:manualLayout>
              <c:xMode val="edge"/>
              <c:yMode val="edge"/>
              <c:x val="0.3885193230156575"/>
              <c:y val="0.87775047663016059"/>
            </c:manualLayout>
          </c:layout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74466432"/>
        <c:crosses val="autoZero"/>
        <c:auto val="1"/>
        <c:lblAlgn val="ctr"/>
        <c:lblOffset val="100"/>
        <c:noMultiLvlLbl val="0"/>
      </c:catAx>
      <c:valAx>
        <c:axId val="74466432"/>
        <c:scaling>
          <c:orientation val="minMax"/>
          <c:max val="1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800"/>
                </a:pPr>
                <a:r>
                  <a:rPr lang="en-CA" sz="800" dirty="0"/>
                  <a:t>Correct respondents (%)</a:t>
                </a:r>
              </a:p>
            </c:rich>
          </c:tx>
          <c:layout>
            <c:manualLayout>
              <c:xMode val="edge"/>
              <c:yMode val="edge"/>
              <c:x val="1.5347814281835461E-2"/>
              <c:y val="0.1287669171646703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74453760"/>
        <c:crosses val="autoZero"/>
        <c:crossBetween val="between"/>
        <c:majorUnit val="10"/>
      </c:valAx>
    </c:plotArea>
    <c:legend>
      <c:legendPos val="r"/>
      <c:layout/>
      <c:overlay val="0"/>
      <c:txPr>
        <a:bodyPr/>
        <a:lstStyle/>
        <a:p>
          <a:pPr>
            <a:defRPr sz="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Sheet7!$A$136</c:f>
              <c:strCache>
                <c:ptCount val="1"/>
                <c:pt idx="0">
                  <c:v>Familiar</c:v>
                </c:pt>
              </c:strCache>
            </c:strRef>
          </c:tx>
          <c:invertIfNegative val="0"/>
          <c:cat>
            <c:strRef>
              <c:f>Sheet7!$B$135:$F$135</c:f>
              <c:strCache>
                <c:ptCount val="5"/>
                <c:pt idx="0">
                  <c:v>&lt;1.5</c:v>
                </c:pt>
                <c:pt idx="1">
                  <c:v>1.5 to 2</c:v>
                </c:pt>
                <c:pt idx="2">
                  <c:v>2 to 10</c:v>
                </c:pt>
                <c:pt idx="3">
                  <c:v>10 to 50</c:v>
                </c:pt>
                <c:pt idx="4">
                  <c:v>50+</c:v>
                </c:pt>
              </c:strCache>
            </c:strRef>
          </c:cat>
          <c:val>
            <c:numRef>
              <c:f>Sheet7!$B$136:$F$136</c:f>
              <c:numCache>
                <c:formatCode>General</c:formatCode>
                <c:ptCount val="5"/>
                <c:pt idx="0">
                  <c:v>0</c:v>
                </c:pt>
                <c:pt idx="1">
                  <c:v>33.333333333333329</c:v>
                </c:pt>
                <c:pt idx="2">
                  <c:v>21.568627450980394</c:v>
                </c:pt>
                <c:pt idx="3">
                  <c:v>39.534883720930232</c:v>
                </c:pt>
                <c:pt idx="4">
                  <c:v>77.777777777777786</c:v>
                </c:pt>
              </c:numCache>
            </c:numRef>
          </c:val>
        </c:ser>
        <c:ser>
          <c:idx val="1"/>
          <c:order val="1"/>
          <c:tx>
            <c:strRef>
              <c:f>Sheet7!$A$137</c:f>
              <c:strCache>
                <c:ptCount val="1"/>
                <c:pt idx="0">
                  <c:v>Correctly Defined</c:v>
                </c:pt>
              </c:strCache>
            </c:strRef>
          </c:tx>
          <c:invertIfNegative val="0"/>
          <c:cat>
            <c:strRef>
              <c:f>Sheet7!$B$135:$F$135</c:f>
              <c:strCache>
                <c:ptCount val="5"/>
                <c:pt idx="0">
                  <c:v>&lt;1.5</c:v>
                </c:pt>
                <c:pt idx="1">
                  <c:v>1.5 to 2</c:v>
                </c:pt>
                <c:pt idx="2">
                  <c:v>2 to 10</c:v>
                </c:pt>
                <c:pt idx="3">
                  <c:v>10 to 50</c:v>
                </c:pt>
                <c:pt idx="4">
                  <c:v>50+</c:v>
                </c:pt>
              </c:strCache>
            </c:strRef>
          </c:cat>
          <c:val>
            <c:numRef>
              <c:f>Sheet7!$B$137:$F$137</c:f>
              <c:numCache>
                <c:formatCode>General</c:formatCode>
                <c:ptCount val="5"/>
                <c:pt idx="0">
                  <c:v>9.0909090909090917</c:v>
                </c:pt>
                <c:pt idx="1">
                  <c:v>40.476190476190474</c:v>
                </c:pt>
                <c:pt idx="2">
                  <c:v>17.647058823529413</c:v>
                </c:pt>
                <c:pt idx="3">
                  <c:v>51.162790697674424</c:v>
                </c:pt>
                <c:pt idx="4">
                  <c:v>66.666666666666657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691328"/>
        <c:axId val="76697600"/>
      </c:barChart>
      <c:catAx>
        <c:axId val="766913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CA" dirty="0" smtClean="0"/>
                  <a:t>Native </a:t>
                </a:r>
                <a:r>
                  <a:rPr lang="en-CA" dirty="0"/>
                  <a:t>French </a:t>
                </a:r>
                <a:r>
                  <a:rPr lang="en-CA" dirty="0" smtClean="0"/>
                  <a:t>speakers in </a:t>
                </a:r>
                <a:r>
                  <a:rPr lang="en-CA" dirty="0"/>
                  <a:t>the </a:t>
                </a:r>
                <a:r>
                  <a:rPr lang="en-CA" dirty="0" smtClean="0"/>
                  <a:t>population </a:t>
                </a:r>
                <a:r>
                  <a:rPr lang="en-CA" dirty="0"/>
                  <a:t>(%)</a:t>
                </a:r>
              </a:p>
            </c:rich>
          </c:tx>
          <c:layout>
            <c:manualLayout>
              <c:xMode val="edge"/>
              <c:yMode val="edge"/>
              <c:x val="0.16164129483814524"/>
              <c:y val="0.88793963254593178"/>
            </c:manualLayout>
          </c:layout>
          <c:overlay val="0"/>
        </c:title>
        <c:majorTickMark val="out"/>
        <c:minorTickMark val="none"/>
        <c:tickLblPos val="nextTo"/>
        <c:crossAx val="76697600"/>
        <c:crosses val="autoZero"/>
        <c:auto val="1"/>
        <c:lblAlgn val="ctr"/>
        <c:lblOffset val="100"/>
        <c:noMultiLvlLbl val="0"/>
      </c:catAx>
      <c:valAx>
        <c:axId val="76697600"/>
        <c:scaling>
          <c:orientation val="minMax"/>
          <c:max val="1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CA" dirty="0" smtClean="0"/>
                  <a:t>Respondents</a:t>
                </a:r>
                <a:r>
                  <a:rPr lang="en-CA" baseline="0" dirty="0" smtClean="0"/>
                  <a:t> </a:t>
                </a:r>
                <a:r>
                  <a:rPr lang="en-CA" baseline="0" dirty="0"/>
                  <a:t>(%)</a:t>
                </a:r>
                <a:endParaRPr lang="en-CA" dirty="0"/>
              </a:p>
            </c:rich>
          </c:tx>
          <c:layout>
            <c:manualLayout>
              <c:xMode val="edge"/>
              <c:yMode val="edge"/>
              <c:x val="1.1111111111111112E-2"/>
              <c:y val="0.2293653397491980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7669132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Core</c:v>
          </c:tx>
          <c:spPr>
            <a:solidFill>
              <a:srgbClr val="002060"/>
            </a:solidFill>
            <a:ln>
              <a:solidFill>
                <a:srgbClr val="002060"/>
              </a:solidFill>
            </a:ln>
          </c:spPr>
          <c:invertIfNegative val="0"/>
          <c:cat>
            <c:strRef>
              <c:f>Sheet3!$A$2:$A$21</c:f>
              <c:strCache>
                <c:ptCount val="20"/>
                <c:pt idx="0">
                  <c:v>To blanch</c:v>
                </c:pt>
                <c:pt idx="1">
                  <c:v>Bisque</c:v>
                </c:pt>
                <c:pt idx="2">
                  <c:v>Crème brulée</c:v>
                </c:pt>
                <c:pt idx="3">
                  <c:v>Vol-au-vent</c:v>
                </c:pt>
                <c:pt idx="4">
                  <c:v>Cordon bleu</c:v>
                </c:pt>
                <c:pt idx="5">
                  <c:v>Hors d'oeuvres</c:v>
                </c:pt>
                <c:pt idx="6">
                  <c:v>To braise</c:v>
                </c:pt>
                <c:pt idx="7">
                  <c:v>Bouillon</c:v>
                </c:pt>
                <c:pt idx="8">
                  <c:v>Coq au vin</c:v>
                </c:pt>
                <c:pt idx="9">
                  <c:v>En brochette</c:v>
                </c:pt>
                <c:pt idx="10">
                  <c:v>Escargots</c:v>
                </c:pt>
                <c:pt idx="11">
                  <c:v>Foie gras</c:v>
                </c:pt>
                <c:pt idx="12">
                  <c:v>Du jour</c:v>
                </c:pt>
                <c:pt idx="13">
                  <c:v>Flambé</c:v>
                </c:pt>
                <c:pt idx="14">
                  <c:v>À la carte</c:v>
                </c:pt>
                <c:pt idx="15">
                  <c:v>To purée</c:v>
                </c:pt>
                <c:pt idx="16">
                  <c:v>Compote</c:v>
                </c:pt>
                <c:pt idx="17">
                  <c:v>Au gratin</c:v>
                </c:pt>
                <c:pt idx="18">
                  <c:v>To sauté</c:v>
                </c:pt>
                <c:pt idx="19">
                  <c:v>Bon appétit</c:v>
                </c:pt>
              </c:strCache>
            </c:strRef>
          </c:cat>
          <c:val>
            <c:numRef>
              <c:f>Sheet3!$B$2:$B$21</c:f>
              <c:numCache>
                <c:formatCode>General</c:formatCode>
                <c:ptCount val="20"/>
                <c:pt idx="0">
                  <c:v>46</c:v>
                </c:pt>
                <c:pt idx="1">
                  <c:v>57</c:v>
                </c:pt>
                <c:pt idx="2">
                  <c:v>88</c:v>
                </c:pt>
                <c:pt idx="3">
                  <c:v>30</c:v>
                </c:pt>
                <c:pt idx="4">
                  <c:v>45</c:v>
                </c:pt>
                <c:pt idx="5">
                  <c:v>79</c:v>
                </c:pt>
                <c:pt idx="6">
                  <c:v>58</c:v>
                </c:pt>
                <c:pt idx="7">
                  <c:v>71</c:v>
                </c:pt>
                <c:pt idx="8">
                  <c:v>70</c:v>
                </c:pt>
                <c:pt idx="9">
                  <c:v>32</c:v>
                </c:pt>
                <c:pt idx="10">
                  <c:v>100</c:v>
                </c:pt>
                <c:pt idx="11">
                  <c:v>70</c:v>
                </c:pt>
                <c:pt idx="12">
                  <c:v>97</c:v>
                </c:pt>
                <c:pt idx="13">
                  <c:v>90</c:v>
                </c:pt>
                <c:pt idx="14">
                  <c:v>57</c:v>
                </c:pt>
                <c:pt idx="15">
                  <c:v>91</c:v>
                </c:pt>
                <c:pt idx="16">
                  <c:v>54</c:v>
                </c:pt>
                <c:pt idx="17">
                  <c:v>62</c:v>
                </c:pt>
                <c:pt idx="18">
                  <c:v>94</c:v>
                </c:pt>
                <c:pt idx="19">
                  <c:v>95</c:v>
                </c:pt>
              </c:numCache>
            </c:numRef>
          </c:val>
        </c:ser>
        <c:ser>
          <c:idx val="1"/>
          <c:order val="1"/>
          <c:tx>
            <c:v>Immersion</c:v>
          </c:tx>
          <c:spPr>
            <a:solidFill>
              <a:srgbClr val="00B050"/>
            </a:solidFill>
            <a:ln>
              <a:solidFill>
                <a:srgbClr val="00B050"/>
              </a:solidFill>
            </a:ln>
          </c:spPr>
          <c:invertIfNegative val="0"/>
          <c:val>
            <c:numRef>
              <c:f>Sheet3!$E$2:$E$21</c:f>
              <c:numCache>
                <c:formatCode>General</c:formatCode>
                <c:ptCount val="20"/>
                <c:pt idx="0">
                  <c:v>54</c:v>
                </c:pt>
                <c:pt idx="1">
                  <c:v>54</c:v>
                </c:pt>
                <c:pt idx="2">
                  <c:v>78</c:v>
                </c:pt>
                <c:pt idx="3">
                  <c:v>46</c:v>
                </c:pt>
                <c:pt idx="4">
                  <c:v>51</c:v>
                </c:pt>
                <c:pt idx="5">
                  <c:v>78</c:v>
                </c:pt>
                <c:pt idx="6">
                  <c:v>63</c:v>
                </c:pt>
                <c:pt idx="7">
                  <c:v>69</c:v>
                </c:pt>
                <c:pt idx="8">
                  <c:v>79</c:v>
                </c:pt>
                <c:pt idx="9">
                  <c:v>47</c:v>
                </c:pt>
                <c:pt idx="10">
                  <c:v>100</c:v>
                </c:pt>
                <c:pt idx="11">
                  <c:v>51</c:v>
                </c:pt>
                <c:pt idx="12">
                  <c:v>90</c:v>
                </c:pt>
                <c:pt idx="13">
                  <c:v>86</c:v>
                </c:pt>
                <c:pt idx="14">
                  <c:v>74</c:v>
                </c:pt>
                <c:pt idx="15">
                  <c:v>87</c:v>
                </c:pt>
                <c:pt idx="16">
                  <c:v>62</c:v>
                </c:pt>
                <c:pt idx="17">
                  <c:v>63</c:v>
                </c:pt>
                <c:pt idx="18">
                  <c:v>92</c:v>
                </c:pt>
                <c:pt idx="19">
                  <c:v>92</c:v>
                </c:pt>
              </c:numCache>
            </c:numRef>
          </c:val>
        </c:ser>
        <c:ser>
          <c:idx val="2"/>
          <c:order val="2"/>
          <c:tx>
            <c:v>No French Ed.</c:v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c:spPr>
          <c:invertIfNegative val="0"/>
          <c:val>
            <c:numRef>
              <c:f>Sheet3!$H$2:$H$21</c:f>
              <c:numCache>
                <c:formatCode>General</c:formatCode>
                <c:ptCount val="20"/>
                <c:pt idx="0">
                  <c:v>100</c:v>
                </c:pt>
                <c:pt idx="1">
                  <c:v>33</c:v>
                </c:pt>
                <c:pt idx="2">
                  <c:v>100</c:v>
                </c:pt>
                <c:pt idx="3">
                  <c:v>67</c:v>
                </c:pt>
                <c:pt idx="4">
                  <c:v>67</c:v>
                </c:pt>
                <c:pt idx="5">
                  <c:v>67</c:v>
                </c:pt>
                <c:pt idx="6">
                  <c:v>100</c:v>
                </c:pt>
                <c:pt idx="7">
                  <c:v>100</c:v>
                </c:pt>
                <c:pt idx="8">
                  <c:v>33</c:v>
                </c:pt>
                <c:pt idx="9">
                  <c:v>67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67</c:v>
                </c:pt>
                <c:pt idx="15">
                  <c:v>67</c:v>
                </c:pt>
                <c:pt idx="16">
                  <c:v>67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731904"/>
        <c:axId val="76733824"/>
      </c:barChart>
      <c:catAx>
        <c:axId val="767319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800"/>
                </a:pPr>
                <a:r>
                  <a:rPr lang="en-CA" sz="800" dirty="0"/>
                  <a:t>French culinary loanword</a:t>
                </a:r>
              </a:p>
            </c:rich>
          </c:tx>
          <c:layout>
            <c:manualLayout>
              <c:xMode val="edge"/>
              <c:yMode val="edge"/>
              <c:x val="0.38301096978262333"/>
              <c:y val="0.87389851886888692"/>
            </c:manualLayout>
          </c:layout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76733824"/>
        <c:crosses val="autoZero"/>
        <c:auto val="1"/>
        <c:lblAlgn val="ctr"/>
        <c:lblOffset val="100"/>
        <c:noMultiLvlLbl val="0"/>
      </c:catAx>
      <c:valAx>
        <c:axId val="76733824"/>
        <c:scaling>
          <c:orientation val="minMax"/>
          <c:max val="1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800"/>
                </a:pPr>
                <a:r>
                  <a:rPr lang="en-CA" sz="800" dirty="0"/>
                  <a:t>Correct respondents (%)</a:t>
                </a:r>
              </a:p>
            </c:rich>
          </c:tx>
          <c:layout>
            <c:manualLayout>
              <c:xMode val="edge"/>
              <c:yMode val="edge"/>
              <c:x val="2.507122507122507E-2"/>
              <c:y val="9.044860558507925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76731904"/>
        <c:crosses val="autoZero"/>
        <c:crossBetween val="between"/>
        <c:majorUnit val="10"/>
      </c:valAx>
    </c:plotArea>
    <c:legend>
      <c:legendPos val="r"/>
      <c:layout/>
      <c:overlay val="0"/>
      <c:txPr>
        <a:bodyPr/>
        <a:lstStyle/>
        <a:p>
          <a:pPr>
            <a:defRPr sz="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Sheet6!$B$33</c:f>
              <c:strCache>
                <c:ptCount val="1"/>
                <c:pt idx="0">
                  <c:v>Right</c:v>
                </c:pt>
              </c:strCache>
            </c:strRef>
          </c:tx>
          <c:invertIfNegative val="0"/>
          <c:cat>
            <c:strRef>
              <c:f>Sheet6!$C$27:$V$27</c:f>
              <c:strCache>
                <c:ptCount val="20"/>
                <c:pt idx="0">
                  <c:v>blanch</c:v>
                </c:pt>
                <c:pt idx="1">
                  <c:v>bisque</c:v>
                </c:pt>
                <c:pt idx="2">
                  <c:v>crème brulée</c:v>
                </c:pt>
                <c:pt idx="3">
                  <c:v>vol-au-vent</c:v>
                </c:pt>
                <c:pt idx="4">
                  <c:v>cordon bleu</c:v>
                </c:pt>
                <c:pt idx="5">
                  <c:v>hors d'oeuvres</c:v>
                </c:pt>
                <c:pt idx="6">
                  <c:v>braise</c:v>
                </c:pt>
                <c:pt idx="7">
                  <c:v>bouillon</c:v>
                </c:pt>
                <c:pt idx="8">
                  <c:v>coq au vin</c:v>
                </c:pt>
                <c:pt idx="9">
                  <c:v>en brochette</c:v>
                </c:pt>
                <c:pt idx="10">
                  <c:v>escargots</c:v>
                </c:pt>
                <c:pt idx="11">
                  <c:v>foie gras</c:v>
                </c:pt>
                <c:pt idx="12">
                  <c:v>du jour</c:v>
                </c:pt>
                <c:pt idx="13">
                  <c:v>flambé</c:v>
                </c:pt>
                <c:pt idx="14">
                  <c:v>à la carte</c:v>
                </c:pt>
                <c:pt idx="15">
                  <c:v>purée</c:v>
                </c:pt>
                <c:pt idx="16">
                  <c:v>compote</c:v>
                </c:pt>
                <c:pt idx="17">
                  <c:v>au gratin</c:v>
                </c:pt>
                <c:pt idx="18">
                  <c:v>sauté</c:v>
                </c:pt>
                <c:pt idx="19">
                  <c:v>bon appétit</c:v>
                </c:pt>
              </c:strCache>
            </c:strRef>
          </c:cat>
          <c:val>
            <c:numRef>
              <c:f>Sheet6!$C$33:$V$33</c:f>
              <c:numCache>
                <c:formatCode>General</c:formatCode>
                <c:ptCount val="20"/>
                <c:pt idx="0">
                  <c:v>63.636363636363633</c:v>
                </c:pt>
                <c:pt idx="1">
                  <c:v>54.54545454545454</c:v>
                </c:pt>
                <c:pt idx="2">
                  <c:v>81.818181818181827</c:v>
                </c:pt>
                <c:pt idx="3">
                  <c:v>0</c:v>
                </c:pt>
                <c:pt idx="4">
                  <c:v>18.181818181818183</c:v>
                </c:pt>
                <c:pt idx="5">
                  <c:v>63.636363636363633</c:v>
                </c:pt>
                <c:pt idx="6">
                  <c:v>27.27272727272727</c:v>
                </c:pt>
                <c:pt idx="7">
                  <c:v>54.54545454545454</c:v>
                </c:pt>
                <c:pt idx="8">
                  <c:v>54.54545454545454</c:v>
                </c:pt>
                <c:pt idx="9">
                  <c:v>9.0909090909090917</c:v>
                </c:pt>
                <c:pt idx="10">
                  <c:v>100</c:v>
                </c:pt>
                <c:pt idx="11">
                  <c:v>27.27272727272727</c:v>
                </c:pt>
                <c:pt idx="12">
                  <c:v>90.909090909090907</c:v>
                </c:pt>
                <c:pt idx="13">
                  <c:v>81.818181818181827</c:v>
                </c:pt>
                <c:pt idx="14">
                  <c:v>36.363636363636367</c:v>
                </c:pt>
                <c:pt idx="15">
                  <c:v>81.818181818181827</c:v>
                </c:pt>
                <c:pt idx="16">
                  <c:v>27.27272727272727</c:v>
                </c:pt>
                <c:pt idx="17">
                  <c:v>54.54545454545454</c:v>
                </c:pt>
                <c:pt idx="18">
                  <c:v>81.818181818181827</c:v>
                </c:pt>
                <c:pt idx="19">
                  <c:v>100</c:v>
                </c:pt>
              </c:numCache>
            </c:numRef>
          </c:val>
        </c:ser>
        <c:ser>
          <c:idx val="1"/>
          <c:order val="1"/>
          <c:tx>
            <c:strRef>
              <c:f>Sheet6!$B$34</c:f>
              <c:strCache>
                <c:ptCount val="1"/>
                <c:pt idx="0">
                  <c:v>Wrong</c:v>
                </c:pt>
              </c:strCache>
            </c:strRef>
          </c:tx>
          <c:invertIfNegative val="0"/>
          <c:cat>
            <c:strRef>
              <c:f>Sheet6!$C$27:$V$27</c:f>
              <c:strCache>
                <c:ptCount val="20"/>
                <c:pt idx="0">
                  <c:v>blanch</c:v>
                </c:pt>
                <c:pt idx="1">
                  <c:v>bisque</c:v>
                </c:pt>
                <c:pt idx="2">
                  <c:v>crème brulée</c:v>
                </c:pt>
                <c:pt idx="3">
                  <c:v>vol-au-vent</c:v>
                </c:pt>
                <c:pt idx="4">
                  <c:v>cordon bleu</c:v>
                </c:pt>
                <c:pt idx="5">
                  <c:v>hors d'oeuvres</c:v>
                </c:pt>
                <c:pt idx="6">
                  <c:v>braise</c:v>
                </c:pt>
                <c:pt idx="7">
                  <c:v>bouillon</c:v>
                </c:pt>
                <c:pt idx="8">
                  <c:v>coq au vin</c:v>
                </c:pt>
                <c:pt idx="9">
                  <c:v>en brochette</c:v>
                </c:pt>
                <c:pt idx="10">
                  <c:v>escargots</c:v>
                </c:pt>
                <c:pt idx="11">
                  <c:v>foie gras</c:v>
                </c:pt>
                <c:pt idx="12">
                  <c:v>du jour</c:v>
                </c:pt>
                <c:pt idx="13">
                  <c:v>flambé</c:v>
                </c:pt>
                <c:pt idx="14">
                  <c:v>à la carte</c:v>
                </c:pt>
                <c:pt idx="15">
                  <c:v>purée</c:v>
                </c:pt>
                <c:pt idx="16">
                  <c:v>compote</c:v>
                </c:pt>
                <c:pt idx="17">
                  <c:v>au gratin</c:v>
                </c:pt>
                <c:pt idx="18">
                  <c:v>sauté</c:v>
                </c:pt>
                <c:pt idx="19">
                  <c:v>bon appétit</c:v>
                </c:pt>
              </c:strCache>
            </c:strRef>
          </c:cat>
          <c:val>
            <c:numRef>
              <c:f>Sheet6!$C$34:$V$34</c:f>
              <c:numCache>
                <c:formatCode>General</c:formatCode>
                <c:ptCount val="20"/>
                <c:pt idx="0">
                  <c:v>27.27272727272727</c:v>
                </c:pt>
                <c:pt idx="1">
                  <c:v>18.181818181818183</c:v>
                </c:pt>
                <c:pt idx="2">
                  <c:v>9.0909090909090917</c:v>
                </c:pt>
                <c:pt idx="3">
                  <c:v>0</c:v>
                </c:pt>
                <c:pt idx="4">
                  <c:v>54.54545454545454</c:v>
                </c:pt>
                <c:pt idx="5">
                  <c:v>27.27272727272727</c:v>
                </c:pt>
                <c:pt idx="6">
                  <c:v>54.54545454545454</c:v>
                </c:pt>
                <c:pt idx="7">
                  <c:v>18.181818181818183</c:v>
                </c:pt>
                <c:pt idx="8">
                  <c:v>0</c:v>
                </c:pt>
                <c:pt idx="9">
                  <c:v>9.0909090909090917</c:v>
                </c:pt>
                <c:pt idx="10">
                  <c:v>0</c:v>
                </c:pt>
                <c:pt idx="11">
                  <c:v>18.181818181818183</c:v>
                </c:pt>
                <c:pt idx="12">
                  <c:v>0</c:v>
                </c:pt>
                <c:pt idx="13">
                  <c:v>18.181818181818183</c:v>
                </c:pt>
                <c:pt idx="14">
                  <c:v>45.454545454545453</c:v>
                </c:pt>
                <c:pt idx="15">
                  <c:v>9.0909090909090917</c:v>
                </c:pt>
                <c:pt idx="16">
                  <c:v>0</c:v>
                </c:pt>
                <c:pt idx="17">
                  <c:v>18.181818181818183</c:v>
                </c:pt>
                <c:pt idx="18">
                  <c:v>18.181818181818183</c:v>
                </c:pt>
                <c:pt idx="19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Sheet6!$B$35</c:f>
              <c:strCache>
                <c:ptCount val="1"/>
                <c:pt idx="0">
                  <c:v>I don't know</c:v>
                </c:pt>
              </c:strCache>
            </c:strRef>
          </c:tx>
          <c:invertIfNegative val="0"/>
          <c:cat>
            <c:strRef>
              <c:f>Sheet6!$C$27:$V$27</c:f>
              <c:strCache>
                <c:ptCount val="20"/>
                <c:pt idx="0">
                  <c:v>blanch</c:v>
                </c:pt>
                <c:pt idx="1">
                  <c:v>bisque</c:v>
                </c:pt>
                <c:pt idx="2">
                  <c:v>crème brulée</c:v>
                </c:pt>
                <c:pt idx="3">
                  <c:v>vol-au-vent</c:v>
                </c:pt>
                <c:pt idx="4">
                  <c:v>cordon bleu</c:v>
                </c:pt>
                <c:pt idx="5">
                  <c:v>hors d'oeuvres</c:v>
                </c:pt>
                <c:pt idx="6">
                  <c:v>braise</c:v>
                </c:pt>
                <c:pt idx="7">
                  <c:v>bouillon</c:v>
                </c:pt>
                <c:pt idx="8">
                  <c:v>coq au vin</c:v>
                </c:pt>
                <c:pt idx="9">
                  <c:v>en brochette</c:v>
                </c:pt>
                <c:pt idx="10">
                  <c:v>escargots</c:v>
                </c:pt>
                <c:pt idx="11">
                  <c:v>foie gras</c:v>
                </c:pt>
                <c:pt idx="12">
                  <c:v>du jour</c:v>
                </c:pt>
                <c:pt idx="13">
                  <c:v>flambé</c:v>
                </c:pt>
                <c:pt idx="14">
                  <c:v>à la carte</c:v>
                </c:pt>
                <c:pt idx="15">
                  <c:v>purée</c:v>
                </c:pt>
                <c:pt idx="16">
                  <c:v>compote</c:v>
                </c:pt>
                <c:pt idx="17">
                  <c:v>au gratin</c:v>
                </c:pt>
                <c:pt idx="18">
                  <c:v>sauté</c:v>
                </c:pt>
                <c:pt idx="19">
                  <c:v>bon appétit</c:v>
                </c:pt>
              </c:strCache>
            </c:strRef>
          </c:cat>
          <c:val>
            <c:numRef>
              <c:f>Sheet6!$C$35:$V$35</c:f>
              <c:numCache>
                <c:formatCode>General</c:formatCode>
                <c:ptCount val="20"/>
                <c:pt idx="0">
                  <c:v>9.0909090909090917</c:v>
                </c:pt>
                <c:pt idx="1">
                  <c:v>27.27272727272727</c:v>
                </c:pt>
                <c:pt idx="2">
                  <c:v>9.0909090909090917</c:v>
                </c:pt>
                <c:pt idx="3">
                  <c:v>100</c:v>
                </c:pt>
                <c:pt idx="4">
                  <c:v>27.27272727272727</c:v>
                </c:pt>
                <c:pt idx="5">
                  <c:v>9.0909090909090917</c:v>
                </c:pt>
                <c:pt idx="6">
                  <c:v>18.181818181818183</c:v>
                </c:pt>
                <c:pt idx="7">
                  <c:v>27.27272727272727</c:v>
                </c:pt>
                <c:pt idx="8">
                  <c:v>45.454545454545453</c:v>
                </c:pt>
                <c:pt idx="9">
                  <c:v>81.818181818181827</c:v>
                </c:pt>
                <c:pt idx="10">
                  <c:v>0</c:v>
                </c:pt>
                <c:pt idx="11">
                  <c:v>54.54545454545454</c:v>
                </c:pt>
                <c:pt idx="12">
                  <c:v>9.0909090909090917</c:v>
                </c:pt>
                <c:pt idx="13">
                  <c:v>0</c:v>
                </c:pt>
                <c:pt idx="14">
                  <c:v>18.181818181818183</c:v>
                </c:pt>
                <c:pt idx="15">
                  <c:v>9.0909090909090917</c:v>
                </c:pt>
                <c:pt idx="16">
                  <c:v>72.727272727272734</c:v>
                </c:pt>
                <c:pt idx="17">
                  <c:v>27.27272727272727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161600"/>
        <c:axId val="77163520"/>
      </c:barChart>
      <c:catAx>
        <c:axId val="771616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CA" dirty="0" smtClean="0"/>
                  <a:t>French</a:t>
                </a:r>
                <a:r>
                  <a:rPr lang="en-CA" baseline="0" dirty="0" smtClean="0"/>
                  <a:t> culinary loanword</a:t>
                </a:r>
                <a:endParaRPr lang="en-CA" dirty="0"/>
              </a:p>
            </c:rich>
          </c:tx>
          <c:layout>
            <c:manualLayout>
              <c:xMode val="edge"/>
              <c:yMode val="edge"/>
              <c:x val="0.38864730245955137"/>
              <c:y val="0.87127100716822192"/>
            </c:manualLayout>
          </c:layout>
          <c:overlay val="0"/>
        </c:title>
        <c:majorTickMark val="out"/>
        <c:minorTickMark val="none"/>
        <c:tickLblPos val="nextTo"/>
        <c:crossAx val="77163520"/>
        <c:crosses val="autoZero"/>
        <c:auto val="1"/>
        <c:lblAlgn val="ctr"/>
        <c:lblOffset val="100"/>
        <c:noMultiLvlLbl val="0"/>
      </c:catAx>
      <c:valAx>
        <c:axId val="77163520"/>
        <c:scaling>
          <c:orientation val="minMax"/>
          <c:max val="1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CA" dirty="0" smtClean="0"/>
                  <a:t>Respondents </a:t>
                </a:r>
                <a:r>
                  <a:rPr lang="en-CA" dirty="0"/>
                  <a:t>(%)</a:t>
                </a:r>
              </a:p>
            </c:rich>
          </c:tx>
          <c:layout>
            <c:manualLayout>
              <c:xMode val="edge"/>
              <c:yMode val="edge"/>
              <c:x val="6.1538451598877192E-3"/>
              <c:y val="0.2337052014123670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771616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499450-E702-4BB6-9320-8975C328F39C}" type="datetimeFigureOut">
              <a:rPr lang="en-CA" smtClean="0"/>
              <a:t>20/11/2012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8838" y="685800"/>
            <a:ext cx="51403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73C50-E336-4ED0-A07B-DE0FE208ED08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50075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73C50-E336-4ED0-A07B-DE0FE208ED08}" type="slidenum">
              <a:rPr lang="en-CA" smtClean="0"/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28231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118" y="6818348"/>
            <a:ext cx="27983339" cy="47047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8236" y="12437639"/>
            <a:ext cx="23045103" cy="560913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3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3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84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6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3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C1A0-2AC8-42F7-A783-21DE86461B91}" type="datetimeFigureOut">
              <a:rPr lang="en-CA" smtClean="0"/>
              <a:t>20/11/2012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91497-02E0-425F-8AC5-E06B09BDF9A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9434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C1A0-2AC8-42F7-A783-21DE86461B91}" type="datetimeFigureOut">
              <a:rPr lang="en-CA" smtClean="0"/>
              <a:t>20/11/2012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91497-02E0-425F-8AC5-E06B09BDF9A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18849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8142" y="878970"/>
            <a:ext cx="7407354" cy="1872758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6079" y="878970"/>
            <a:ext cx="21673370" cy="18727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C1A0-2AC8-42F7-A783-21DE86461B91}" type="datetimeFigureOut">
              <a:rPr lang="en-CA" smtClean="0"/>
              <a:t>20/11/2012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91497-02E0-425F-8AC5-E06B09BDF9A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90212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C1A0-2AC8-42F7-A783-21DE86461B91}" type="datetimeFigureOut">
              <a:rPr lang="en-CA" smtClean="0"/>
              <a:t>20/11/2012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91497-02E0-425F-8AC5-E06B09BDF9A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33021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577" y="14104122"/>
            <a:ext cx="27983339" cy="4359271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577" y="9302829"/>
            <a:ext cx="27983339" cy="4801293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693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386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3079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77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8465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6158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385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1545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C1A0-2AC8-42F7-A783-21DE86461B91}" type="datetimeFigureOut">
              <a:rPr lang="en-CA" smtClean="0"/>
              <a:t>20/11/2012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91497-02E0-425F-8AC5-E06B09BDF9A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1437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6079" y="5121382"/>
            <a:ext cx="14540362" cy="14485177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5134" y="5121382"/>
            <a:ext cx="14540362" cy="14485177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C1A0-2AC8-42F7-A783-21DE86461B91}" type="datetimeFigureOut">
              <a:rPr lang="en-CA" smtClean="0"/>
              <a:t>20/11/2012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91497-02E0-425F-8AC5-E06B09BDF9A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48388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079" y="4913072"/>
            <a:ext cx="14546080" cy="2047535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693" indent="0">
              <a:buNone/>
              <a:defRPr sz="6900" b="1"/>
            </a:lvl2pPr>
            <a:lvl3pPr marL="3135386" indent="0">
              <a:buNone/>
              <a:defRPr sz="6200" b="1"/>
            </a:lvl3pPr>
            <a:lvl4pPr marL="4703079" indent="0">
              <a:buNone/>
              <a:defRPr sz="5500" b="1"/>
            </a:lvl4pPr>
            <a:lvl5pPr marL="6270772" indent="0">
              <a:buNone/>
              <a:defRPr sz="5500" b="1"/>
            </a:lvl5pPr>
            <a:lvl6pPr marL="7838465" indent="0">
              <a:buNone/>
              <a:defRPr sz="5500" b="1"/>
            </a:lvl6pPr>
            <a:lvl7pPr marL="9406158" indent="0">
              <a:buNone/>
              <a:defRPr sz="5500" b="1"/>
            </a:lvl7pPr>
            <a:lvl8pPr marL="10973852" indent="0">
              <a:buNone/>
              <a:defRPr sz="5500" b="1"/>
            </a:lvl8pPr>
            <a:lvl9pPr marL="12541545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079" y="6960607"/>
            <a:ext cx="14546080" cy="12645951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3705" y="4913072"/>
            <a:ext cx="14551793" cy="2047535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693" indent="0">
              <a:buNone/>
              <a:defRPr sz="6900" b="1"/>
            </a:lvl2pPr>
            <a:lvl3pPr marL="3135386" indent="0">
              <a:buNone/>
              <a:defRPr sz="6200" b="1"/>
            </a:lvl3pPr>
            <a:lvl4pPr marL="4703079" indent="0">
              <a:buNone/>
              <a:defRPr sz="5500" b="1"/>
            </a:lvl4pPr>
            <a:lvl5pPr marL="6270772" indent="0">
              <a:buNone/>
              <a:defRPr sz="5500" b="1"/>
            </a:lvl5pPr>
            <a:lvl6pPr marL="7838465" indent="0">
              <a:buNone/>
              <a:defRPr sz="5500" b="1"/>
            </a:lvl6pPr>
            <a:lvl7pPr marL="9406158" indent="0">
              <a:buNone/>
              <a:defRPr sz="5500" b="1"/>
            </a:lvl7pPr>
            <a:lvl8pPr marL="10973852" indent="0">
              <a:buNone/>
              <a:defRPr sz="5500" b="1"/>
            </a:lvl8pPr>
            <a:lvl9pPr marL="12541545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3705" y="6960607"/>
            <a:ext cx="14551793" cy="12645951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C1A0-2AC8-42F7-A783-21DE86461B91}" type="datetimeFigureOut">
              <a:rPr lang="en-CA" smtClean="0"/>
              <a:t>20/11/2012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91497-02E0-425F-8AC5-E06B09BDF9A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06400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C1A0-2AC8-42F7-A783-21DE86461B91}" type="datetimeFigureOut">
              <a:rPr lang="en-CA" smtClean="0"/>
              <a:t>20/11/2012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91497-02E0-425F-8AC5-E06B09BDF9A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03453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C1A0-2AC8-42F7-A783-21DE86461B91}" type="datetimeFigureOut">
              <a:rPr lang="en-CA" smtClean="0"/>
              <a:t>20/11/2012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91497-02E0-425F-8AC5-E06B09BDF9A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94903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081" y="873886"/>
            <a:ext cx="10830971" cy="3719098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1421" y="873888"/>
            <a:ext cx="18404075" cy="18732671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081" y="4592986"/>
            <a:ext cx="10830971" cy="15013573"/>
          </a:xfrm>
        </p:spPr>
        <p:txBody>
          <a:bodyPr/>
          <a:lstStyle>
            <a:lvl1pPr marL="0" indent="0">
              <a:buNone/>
              <a:defRPr sz="4800"/>
            </a:lvl1pPr>
            <a:lvl2pPr marL="1567693" indent="0">
              <a:buNone/>
              <a:defRPr sz="4100"/>
            </a:lvl2pPr>
            <a:lvl3pPr marL="3135386" indent="0">
              <a:buNone/>
              <a:defRPr sz="3400"/>
            </a:lvl3pPr>
            <a:lvl4pPr marL="4703079" indent="0">
              <a:buNone/>
              <a:defRPr sz="3100"/>
            </a:lvl4pPr>
            <a:lvl5pPr marL="6270772" indent="0">
              <a:buNone/>
              <a:defRPr sz="3100"/>
            </a:lvl5pPr>
            <a:lvl6pPr marL="7838465" indent="0">
              <a:buNone/>
              <a:defRPr sz="3100"/>
            </a:lvl6pPr>
            <a:lvl7pPr marL="9406158" indent="0">
              <a:buNone/>
              <a:defRPr sz="3100"/>
            </a:lvl7pPr>
            <a:lvl8pPr marL="10973852" indent="0">
              <a:buNone/>
              <a:defRPr sz="3100"/>
            </a:lvl8pPr>
            <a:lvl9pPr marL="12541545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C1A0-2AC8-42F7-A783-21DE86461B91}" type="datetimeFigureOut">
              <a:rPr lang="en-CA" smtClean="0"/>
              <a:t>20/11/2012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91497-02E0-425F-8AC5-E06B09BDF9A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50741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859" y="15364142"/>
            <a:ext cx="19752945" cy="1813824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859" y="1961164"/>
            <a:ext cx="19752945" cy="13169265"/>
          </a:xfrm>
        </p:spPr>
        <p:txBody>
          <a:bodyPr/>
          <a:lstStyle>
            <a:lvl1pPr marL="0" indent="0">
              <a:buNone/>
              <a:defRPr sz="11000"/>
            </a:lvl1pPr>
            <a:lvl2pPr marL="1567693" indent="0">
              <a:buNone/>
              <a:defRPr sz="9600"/>
            </a:lvl2pPr>
            <a:lvl3pPr marL="3135386" indent="0">
              <a:buNone/>
              <a:defRPr sz="8200"/>
            </a:lvl3pPr>
            <a:lvl4pPr marL="4703079" indent="0">
              <a:buNone/>
              <a:defRPr sz="6900"/>
            </a:lvl4pPr>
            <a:lvl5pPr marL="6270772" indent="0">
              <a:buNone/>
              <a:defRPr sz="6900"/>
            </a:lvl5pPr>
            <a:lvl6pPr marL="7838465" indent="0">
              <a:buNone/>
              <a:defRPr sz="6900"/>
            </a:lvl6pPr>
            <a:lvl7pPr marL="9406158" indent="0">
              <a:buNone/>
              <a:defRPr sz="6900"/>
            </a:lvl7pPr>
            <a:lvl8pPr marL="10973852" indent="0">
              <a:buNone/>
              <a:defRPr sz="6900"/>
            </a:lvl8pPr>
            <a:lvl9pPr marL="12541545" indent="0">
              <a:buNone/>
              <a:defRPr sz="69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859" y="17177966"/>
            <a:ext cx="19752945" cy="2575931"/>
          </a:xfrm>
        </p:spPr>
        <p:txBody>
          <a:bodyPr/>
          <a:lstStyle>
            <a:lvl1pPr marL="0" indent="0">
              <a:buNone/>
              <a:defRPr sz="4800"/>
            </a:lvl1pPr>
            <a:lvl2pPr marL="1567693" indent="0">
              <a:buNone/>
              <a:defRPr sz="4100"/>
            </a:lvl2pPr>
            <a:lvl3pPr marL="3135386" indent="0">
              <a:buNone/>
              <a:defRPr sz="3400"/>
            </a:lvl3pPr>
            <a:lvl4pPr marL="4703079" indent="0">
              <a:buNone/>
              <a:defRPr sz="3100"/>
            </a:lvl4pPr>
            <a:lvl5pPr marL="6270772" indent="0">
              <a:buNone/>
              <a:defRPr sz="3100"/>
            </a:lvl5pPr>
            <a:lvl6pPr marL="7838465" indent="0">
              <a:buNone/>
              <a:defRPr sz="3100"/>
            </a:lvl6pPr>
            <a:lvl7pPr marL="9406158" indent="0">
              <a:buNone/>
              <a:defRPr sz="3100"/>
            </a:lvl7pPr>
            <a:lvl8pPr marL="10973852" indent="0">
              <a:buNone/>
              <a:defRPr sz="3100"/>
            </a:lvl8pPr>
            <a:lvl9pPr marL="12541545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C1A0-2AC8-42F7-A783-21DE86461B91}" type="datetimeFigureOut">
              <a:rPr lang="en-CA" smtClean="0"/>
              <a:t>20/11/2012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91497-02E0-425F-8AC5-E06B09BDF9A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8954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6079" y="878969"/>
            <a:ext cx="29629418" cy="3658129"/>
          </a:xfrm>
          <a:prstGeom prst="rect">
            <a:avLst/>
          </a:prstGeom>
        </p:spPr>
        <p:txBody>
          <a:bodyPr vert="horz" lIns="313539" tIns="156769" rIns="313539" bIns="15676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079" y="5121382"/>
            <a:ext cx="29629418" cy="14485177"/>
          </a:xfrm>
          <a:prstGeom prst="rect">
            <a:avLst/>
          </a:prstGeom>
        </p:spPr>
        <p:txBody>
          <a:bodyPr vert="horz" lIns="313539" tIns="156769" rIns="313539" bIns="15676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6079" y="20343264"/>
            <a:ext cx="7681701" cy="1168569"/>
          </a:xfrm>
          <a:prstGeom prst="rect">
            <a:avLst/>
          </a:prstGeom>
        </p:spPr>
        <p:txBody>
          <a:bodyPr vert="horz" lIns="313539" tIns="156769" rIns="313539" bIns="156769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FC1A0-2AC8-42F7-A783-21DE86461B91}" type="datetimeFigureOut">
              <a:rPr lang="en-CA" smtClean="0"/>
              <a:t>20/11/2012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8205" y="20343264"/>
            <a:ext cx="10425165" cy="1168569"/>
          </a:xfrm>
          <a:prstGeom prst="rect">
            <a:avLst/>
          </a:prstGeom>
        </p:spPr>
        <p:txBody>
          <a:bodyPr vert="horz" lIns="313539" tIns="156769" rIns="313539" bIns="156769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3795" y="20343264"/>
            <a:ext cx="7681701" cy="1168569"/>
          </a:xfrm>
          <a:prstGeom prst="rect">
            <a:avLst/>
          </a:prstGeom>
        </p:spPr>
        <p:txBody>
          <a:bodyPr vert="horz" lIns="313539" tIns="156769" rIns="313539" bIns="156769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91497-02E0-425F-8AC5-E06B09BDF9A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3405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386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770" indent="-1175770" algn="l" defTabSz="3135386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501" indent="-979808" algn="l" defTabSz="3135386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9233" indent="-783847" algn="l" defTabSz="3135386" rtl="0" eaLnBrk="1" latinLnBrk="0" hangingPunct="1">
        <a:spcBef>
          <a:spcPct val="20000"/>
        </a:spcBef>
        <a:buFont typeface="Arial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926" indent="-783847" algn="l" defTabSz="3135386" rtl="0" eaLnBrk="1" latinLnBrk="0" hangingPunct="1">
        <a:spcBef>
          <a:spcPct val="20000"/>
        </a:spcBef>
        <a:buFont typeface="Arial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4619" indent="-783847" algn="l" defTabSz="3135386" rtl="0" eaLnBrk="1" latinLnBrk="0" hangingPunct="1">
        <a:spcBef>
          <a:spcPct val="20000"/>
        </a:spcBef>
        <a:buFont typeface="Arial" pitchFamily="34" charset="0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2312" indent="-783847" algn="l" defTabSz="3135386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90005" indent="-783847" algn="l" defTabSz="3135386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7698" indent="-783847" algn="l" defTabSz="3135386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5391" indent="-783847" algn="l" defTabSz="3135386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538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693" algn="l" defTabSz="313538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386" algn="l" defTabSz="313538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3079" algn="l" defTabSz="313538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772" algn="l" defTabSz="313538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8465" algn="l" defTabSz="313538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6158" algn="l" defTabSz="313538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3852" algn="l" defTabSz="313538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1545" algn="l" defTabSz="313538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.png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13844"/>
            <a:ext cx="6286500" cy="1724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2737" y="1253307"/>
            <a:ext cx="30061698" cy="51457"/>
          </a:xfrm>
        </p:spPr>
        <p:txBody>
          <a:bodyPr>
            <a:noAutofit/>
          </a:bodyPr>
          <a:lstStyle/>
          <a:p>
            <a:r>
              <a:rPr lang="en-CA" sz="4800" i="1" dirty="0">
                <a:solidFill>
                  <a:schemeClr val="accent5">
                    <a:lumMod val="75000"/>
                  </a:schemeClr>
                </a:solidFill>
                <a:latin typeface="Arial Rounded MT Bold" pitchFamily="34" charset="0"/>
              </a:rPr>
              <a:t>Bon Appétit!</a:t>
            </a:r>
            <a:r>
              <a:rPr lang="en-CA" sz="4800" dirty="0">
                <a:solidFill>
                  <a:schemeClr val="accent5">
                    <a:lumMod val="75000"/>
                  </a:schemeClr>
                </a:solidFill>
                <a:latin typeface="Arial Rounded MT Bold" pitchFamily="34" charset="0"/>
              </a:rPr>
              <a:t> </a:t>
            </a:r>
            <a:r>
              <a:rPr lang="en-CA" sz="4800" dirty="0" smtClean="0">
                <a:solidFill>
                  <a:schemeClr val="accent5">
                    <a:lumMod val="75000"/>
                  </a:schemeClr>
                </a:solidFill>
                <a:latin typeface="Arial Rounded MT Bold" pitchFamily="34" charset="0"/>
              </a:rPr>
              <a:t> </a:t>
            </a:r>
            <a:r>
              <a:rPr lang="en-CA" sz="4800" dirty="0" smtClean="0">
                <a:latin typeface="Arial Rounded MT Bold" pitchFamily="34" charset="0"/>
              </a:rPr>
              <a:t>An </a:t>
            </a:r>
            <a:r>
              <a:rPr lang="en-CA" sz="4800" dirty="0">
                <a:latin typeface="Arial Rounded MT Bold" pitchFamily="34" charset="0"/>
              </a:rPr>
              <a:t>analysis of Canadian English speakers' familiarity with French culinary </a:t>
            </a:r>
            <a:r>
              <a:rPr lang="en-CA" sz="4800" dirty="0" smtClean="0">
                <a:latin typeface="Arial Rounded MT Bold" pitchFamily="34" charset="0"/>
              </a:rPr>
              <a:t>loanwords</a:t>
            </a:r>
            <a:r>
              <a:rPr lang="en-CA" sz="4800" dirty="0" smtClean="0">
                <a:effectLst/>
              </a:rPr>
              <a:t/>
            </a:r>
            <a:br>
              <a:rPr lang="en-CA" sz="4800" dirty="0" smtClean="0">
                <a:effectLst/>
              </a:rPr>
            </a:br>
            <a:endParaRPr lang="en-CA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69" y="1253307"/>
            <a:ext cx="12361342" cy="2764226"/>
          </a:xfrm>
        </p:spPr>
        <p:txBody>
          <a:bodyPr>
            <a:normAutofit/>
          </a:bodyPr>
          <a:lstStyle/>
          <a:p>
            <a:r>
              <a:rPr lang="en-CA" sz="3200" dirty="0" smtClean="0">
                <a:solidFill>
                  <a:schemeClr val="accent5">
                    <a:lumMod val="75000"/>
                  </a:schemeClr>
                </a:solidFill>
                <a:latin typeface="Arial Rounded MT Bold" pitchFamily="34" charset="0"/>
              </a:rPr>
              <a:t>Alanna Smith </a:t>
            </a:r>
            <a:r>
              <a:rPr lang="en-CA" sz="3200" dirty="0" smtClean="0">
                <a:solidFill>
                  <a:schemeClr val="accent5">
                    <a:lumMod val="75000"/>
                  </a:schemeClr>
                </a:solidFill>
                <a:latin typeface="Arial Rounded MT Bold" pitchFamily="34" charset="0"/>
              </a:rPr>
              <a:t>&amp; Lauren </a:t>
            </a:r>
            <a:r>
              <a:rPr lang="en-CA" sz="3200" dirty="0" smtClean="0">
                <a:solidFill>
                  <a:schemeClr val="accent5">
                    <a:lumMod val="75000"/>
                  </a:schemeClr>
                </a:solidFill>
                <a:latin typeface="Arial Rounded MT Bold" pitchFamily="34" charset="0"/>
              </a:rPr>
              <a:t>Vodopivec</a:t>
            </a:r>
            <a:r>
              <a:rPr lang="en-CA" sz="3200" dirty="0" smtClean="0">
                <a:solidFill>
                  <a:schemeClr val="accent5">
                    <a:lumMod val="75000"/>
                  </a:schemeClr>
                </a:solidFill>
                <a:latin typeface="Arial Rounded MT Bold" pitchFamily="34" charset="0"/>
              </a:rPr>
              <a:t/>
            </a:r>
            <a:br>
              <a:rPr lang="en-CA" sz="3200" dirty="0" smtClean="0">
                <a:solidFill>
                  <a:schemeClr val="accent5">
                    <a:lumMod val="75000"/>
                  </a:schemeClr>
                </a:solidFill>
                <a:latin typeface="Arial Rounded MT Bold" pitchFamily="34" charset="0"/>
              </a:rPr>
            </a:br>
            <a:r>
              <a:rPr lang="en-CA" sz="3200" dirty="0" smtClean="0">
                <a:solidFill>
                  <a:schemeClr val="accent5">
                    <a:lumMod val="75000"/>
                  </a:schemeClr>
                </a:solidFill>
                <a:latin typeface="Arial Rounded MT Bold" pitchFamily="34" charset="0"/>
              </a:rPr>
              <a:t>Queen’s </a:t>
            </a:r>
            <a:r>
              <a:rPr lang="en-CA" sz="3200" dirty="0" smtClean="0">
                <a:solidFill>
                  <a:schemeClr val="accent5">
                    <a:lumMod val="75000"/>
                  </a:schemeClr>
                </a:solidFill>
                <a:latin typeface="Arial Rounded MT Bold" pitchFamily="34" charset="0"/>
              </a:rPr>
              <a:t>University</a:t>
            </a:r>
            <a:endParaRPr lang="en-CA" sz="3200" dirty="0" smtClean="0">
              <a:solidFill>
                <a:schemeClr val="accent5">
                  <a:lumMod val="75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51675" y="3413547"/>
            <a:ext cx="885698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CA" sz="2000" b="0" dirty="0" smtClean="0">
                <a:effectLst/>
              </a:rPr>
              <a:t>English and French are Canada's two official languages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CA" sz="2000" dirty="0" smtClean="0"/>
              <a:t>The </a:t>
            </a:r>
            <a:r>
              <a:rPr lang="en-CA" sz="2000" b="0" dirty="0" smtClean="0">
                <a:effectLst/>
              </a:rPr>
              <a:t>French language has a significant presence in provinces such as Quebec, New Brunswick, and Ontario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CA" sz="2000" b="0" dirty="0" smtClean="0">
                <a:effectLst/>
              </a:rPr>
              <a:t>Canadian English has been affected by French and some Native languages (</a:t>
            </a:r>
            <a:r>
              <a:rPr lang="en-CA" sz="2000" b="0" dirty="0" smtClean="0">
                <a:effectLst/>
              </a:rPr>
              <a:t>e.g. </a:t>
            </a:r>
            <a:r>
              <a:rPr lang="en-CA" sz="2000" b="0" i="1" dirty="0" smtClean="0">
                <a:effectLst/>
              </a:rPr>
              <a:t>portage</a:t>
            </a:r>
            <a:r>
              <a:rPr lang="en-CA" sz="2000" b="0" i="0" dirty="0" smtClean="0">
                <a:effectLst/>
              </a:rPr>
              <a:t>, </a:t>
            </a:r>
            <a:r>
              <a:rPr lang="en-CA" sz="2000" b="0" i="1" dirty="0" smtClean="0">
                <a:effectLst/>
              </a:rPr>
              <a:t>toboggan</a:t>
            </a:r>
            <a:r>
              <a:rPr lang="en-CA" sz="2000" b="0" i="0" dirty="0" smtClean="0">
                <a:effectLst/>
              </a:rPr>
              <a:t>, </a:t>
            </a:r>
            <a:r>
              <a:rPr lang="en-CA" sz="2000" b="0" i="1" dirty="0" smtClean="0">
                <a:effectLst/>
              </a:rPr>
              <a:t>toque</a:t>
            </a:r>
            <a:r>
              <a:rPr lang="en-CA" sz="2000" b="0" i="0" dirty="0" smtClean="0">
                <a:effectLst/>
              </a:rPr>
              <a:t>, </a:t>
            </a:r>
            <a:r>
              <a:rPr lang="en-CA" sz="2000" b="0" i="1" dirty="0" smtClean="0">
                <a:effectLst/>
              </a:rPr>
              <a:t>chinook</a:t>
            </a:r>
            <a:r>
              <a:rPr lang="en-CA" sz="2000" b="0" i="0" dirty="0" smtClean="0">
                <a:effectLst/>
              </a:rPr>
              <a:t>, and </a:t>
            </a:r>
            <a:r>
              <a:rPr lang="en-CA" sz="2000" b="0" i="1" dirty="0" smtClean="0">
                <a:effectLst/>
              </a:rPr>
              <a:t>prairie)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CA" sz="2000" b="0" i="0" dirty="0" smtClean="0">
                <a:effectLst/>
              </a:rPr>
              <a:t>How much </a:t>
            </a:r>
            <a:r>
              <a:rPr lang="en-CA" sz="2000" dirty="0" smtClean="0"/>
              <a:t>has</a:t>
            </a:r>
            <a:r>
              <a:rPr lang="en-CA" sz="2000" b="0" i="0" dirty="0" smtClean="0">
                <a:effectLst/>
              </a:rPr>
              <a:t> French-Canadian culture influenced Canadian English?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CA" sz="2000" b="0" i="0" dirty="0" smtClean="0">
                <a:effectLst/>
              </a:rPr>
              <a:t>Cuisine is a specific facet of culture, so we </a:t>
            </a:r>
            <a:r>
              <a:rPr lang="en-CA" sz="2000" dirty="0" smtClean="0"/>
              <a:t>analyzed Canadian English speakers’</a:t>
            </a:r>
            <a:r>
              <a:rPr lang="en-CA" sz="2000" b="0" i="0" dirty="0" smtClean="0">
                <a:effectLst/>
              </a:rPr>
              <a:t> familiarity with French culinary loanwords</a:t>
            </a:r>
            <a:endParaRPr lang="en-CA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4003403" y="6752819"/>
            <a:ext cx="11428353" cy="3067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b="1" i="1" dirty="0">
                <a:solidFill>
                  <a:schemeClr val="accent5">
                    <a:lumMod val="75000"/>
                  </a:schemeClr>
                </a:solidFill>
              </a:rPr>
              <a:t>Hypothesis 1</a:t>
            </a:r>
            <a:r>
              <a:rPr lang="en-CA" sz="2000" i="1" dirty="0">
                <a:solidFill>
                  <a:schemeClr val="accent5">
                    <a:lumMod val="75000"/>
                  </a:schemeClr>
                </a:solidFill>
              </a:rPr>
              <a:t>:</a:t>
            </a:r>
            <a:r>
              <a:rPr lang="en-CA" sz="2000" i="1" dirty="0"/>
              <a:t> </a:t>
            </a:r>
            <a:r>
              <a:rPr lang="en-CA" sz="2000" dirty="0"/>
              <a:t>Respondents who have lived in a city with a significant French-speaking population for a year or more will be more likely to have seen and/or heard French culinary loanwords before than respondents who have lived in a city with a minor French-speaking population</a:t>
            </a:r>
            <a:r>
              <a:rPr lang="en-CA" sz="2000" dirty="0" smtClean="0"/>
              <a:t>.</a:t>
            </a:r>
            <a:endParaRPr lang="en-CA" sz="2000" dirty="0"/>
          </a:p>
          <a:p>
            <a:endParaRPr lang="en-CA" sz="1000" dirty="0" smtClean="0">
              <a:effectLst/>
            </a:endParaRPr>
          </a:p>
          <a:p>
            <a:r>
              <a:rPr lang="en-CA" sz="2000" b="1" i="1" dirty="0" smtClean="0">
                <a:solidFill>
                  <a:schemeClr val="accent5">
                    <a:lumMod val="75000"/>
                  </a:schemeClr>
                </a:solidFill>
              </a:rPr>
              <a:t>Hypothesis </a:t>
            </a:r>
            <a:r>
              <a:rPr lang="en-CA" sz="2000" b="1" i="1" dirty="0">
                <a:solidFill>
                  <a:schemeClr val="accent5">
                    <a:lumMod val="75000"/>
                  </a:schemeClr>
                </a:solidFill>
              </a:rPr>
              <a:t>2a</a:t>
            </a:r>
            <a:r>
              <a:rPr lang="en-CA" sz="2000" i="1" dirty="0">
                <a:solidFill>
                  <a:schemeClr val="accent5">
                    <a:lumMod val="75000"/>
                  </a:schemeClr>
                </a:solidFill>
              </a:rPr>
              <a:t>:</a:t>
            </a:r>
            <a:r>
              <a:rPr lang="en-CA" sz="2000" dirty="0"/>
              <a:t> Respondents who have received a significant amount of French immersion education will be </a:t>
            </a:r>
            <a:r>
              <a:rPr lang="en-CA" sz="2000" dirty="0" smtClean="0"/>
              <a:t>better </a:t>
            </a:r>
            <a:r>
              <a:rPr lang="en-CA" sz="2000" dirty="0" smtClean="0"/>
              <a:t>at </a:t>
            </a:r>
            <a:r>
              <a:rPr lang="en-CA" sz="2000" dirty="0"/>
              <a:t>identifying the meanings of French culinary loanwords than respondents who have received a </a:t>
            </a:r>
            <a:r>
              <a:rPr lang="en-CA" sz="2000" dirty="0" smtClean="0"/>
              <a:t>significant </a:t>
            </a:r>
            <a:r>
              <a:rPr lang="en-CA" sz="2000" dirty="0" smtClean="0"/>
              <a:t>amount </a:t>
            </a:r>
            <a:r>
              <a:rPr lang="en-CA" sz="2000" dirty="0"/>
              <a:t>of core French education.</a:t>
            </a:r>
            <a:endParaRPr lang="en-CA" sz="2000" dirty="0" smtClean="0">
              <a:effectLst/>
            </a:endParaRPr>
          </a:p>
          <a:p>
            <a:endParaRPr lang="en-CA" sz="1000" i="1" dirty="0" smtClean="0"/>
          </a:p>
          <a:p>
            <a:r>
              <a:rPr lang="en-CA" sz="2000" b="1" i="1" dirty="0" smtClean="0">
                <a:solidFill>
                  <a:schemeClr val="accent5">
                    <a:lumMod val="75000"/>
                  </a:schemeClr>
                </a:solidFill>
              </a:rPr>
              <a:t>Hypothesis </a:t>
            </a:r>
            <a:r>
              <a:rPr lang="en-CA" sz="2000" b="1" i="1" dirty="0">
                <a:solidFill>
                  <a:schemeClr val="accent5">
                    <a:lumMod val="75000"/>
                  </a:schemeClr>
                </a:solidFill>
              </a:rPr>
              <a:t>2b</a:t>
            </a:r>
            <a:r>
              <a:rPr lang="en-CA" sz="2000" i="1" dirty="0">
                <a:solidFill>
                  <a:schemeClr val="accent5">
                    <a:lumMod val="75000"/>
                  </a:schemeClr>
                </a:solidFill>
              </a:rPr>
              <a:t>:</a:t>
            </a:r>
            <a:r>
              <a:rPr lang="en-CA" sz="2000" dirty="0"/>
              <a:t> Both of the aforementioned groups will be better at identifying the meanings of </a:t>
            </a:r>
            <a:r>
              <a:rPr lang="en-CA" sz="2000" dirty="0" smtClean="0"/>
              <a:t>French </a:t>
            </a:r>
            <a:br>
              <a:rPr lang="en-CA" sz="2000" dirty="0" smtClean="0"/>
            </a:br>
            <a:r>
              <a:rPr lang="en-CA" sz="2000" dirty="0" smtClean="0"/>
              <a:t>culinary </a:t>
            </a:r>
            <a:r>
              <a:rPr lang="en-CA" sz="2000" dirty="0"/>
              <a:t>loanwords than respondents who have never received any French education.</a:t>
            </a:r>
            <a:endParaRPr lang="en-CA" sz="2000" dirty="0" smtClean="0">
              <a:effectLst/>
            </a:endParaRPr>
          </a:p>
          <a:p>
            <a:endParaRPr lang="en-CA" sz="20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4003403" y="10320682"/>
            <a:ext cx="1137726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en-CA" sz="2000" dirty="0" smtClean="0"/>
              <a:t>The survey </a:t>
            </a:r>
            <a:r>
              <a:rPr lang="en-CA" sz="2000" dirty="0"/>
              <a:t>was created using an online survey tool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 smtClean="0"/>
              <a:t>The first </a:t>
            </a:r>
            <a:r>
              <a:rPr lang="en-CA" sz="2000" dirty="0"/>
              <a:t>portion of the survey contained 20 French culinary </a:t>
            </a:r>
            <a:r>
              <a:rPr lang="en-CA" sz="2000" dirty="0" smtClean="0"/>
              <a:t>terms</a:t>
            </a:r>
          </a:p>
          <a:p>
            <a:pPr marL="342900" lvl="0" indent="-342900">
              <a:buFont typeface="Arial" pitchFamily="34" charset="0"/>
              <a:buChar char="•"/>
            </a:pPr>
            <a:endParaRPr lang="en-CA" sz="2000" dirty="0" smtClean="0"/>
          </a:p>
          <a:p>
            <a:pPr marL="342900" lvl="0" indent="-342900">
              <a:buFont typeface="Arial" pitchFamily="34" charset="0"/>
              <a:buChar char="•"/>
            </a:pPr>
            <a:endParaRPr lang="en-CA" sz="2000" dirty="0"/>
          </a:p>
          <a:p>
            <a:pPr marL="342900" lvl="0" indent="-342900">
              <a:buFont typeface="Arial" pitchFamily="34" charset="0"/>
              <a:buChar char="•"/>
            </a:pPr>
            <a:endParaRPr lang="en-CA" sz="200" dirty="0" smtClean="0"/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 smtClean="0"/>
              <a:t>The </a:t>
            </a:r>
            <a:r>
              <a:rPr lang="en-CA" sz="2000" dirty="0" smtClean="0"/>
              <a:t>second </a:t>
            </a:r>
            <a:r>
              <a:rPr lang="en-CA" sz="2000" dirty="0"/>
              <a:t>portion of the survey contained various sociolinguistic background questions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 smtClean="0"/>
              <a:t>The </a:t>
            </a:r>
            <a:r>
              <a:rPr lang="en-CA" sz="2000" dirty="0" smtClean="0"/>
              <a:t>survey </a:t>
            </a:r>
            <a:r>
              <a:rPr lang="en-CA" sz="2000" dirty="0"/>
              <a:t>link was distributed via Facebook to </a:t>
            </a:r>
            <a:r>
              <a:rPr lang="en-CA" sz="2000" dirty="0" smtClean="0"/>
              <a:t>around </a:t>
            </a:r>
            <a:r>
              <a:rPr lang="en-CA" sz="2000" dirty="0"/>
              <a:t>500 people in </a:t>
            </a:r>
            <a:r>
              <a:rPr lang="en-CA" sz="2000" dirty="0" smtClean="0"/>
              <a:t>total</a:t>
            </a:r>
            <a:endParaRPr lang="en-CA" sz="20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 smtClean="0"/>
              <a:t>By </a:t>
            </a:r>
            <a:r>
              <a:rPr lang="en-CA" sz="2000" dirty="0"/>
              <a:t>the time the survey was closed, 161 complete responses had been received</a:t>
            </a:r>
          </a:p>
          <a:p>
            <a:pPr marL="342900" indent="-342900">
              <a:buFont typeface="Arial" pitchFamily="34" charset="0"/>
              <a:buChar char="•"/>
            </a:pPr>
            <a:endParaRPr lang="en-CA" sz="2000" dirty="0" smtClean="0"/>
          </a:p>
          <a:p>
            <a:pPr marL="342900" indent="-342900">
              <a:buFont typeface="Arial" pitchFamily="34" charset="0"/>
              <a:buChar char="•"/>
            </a:pPr>
            <a:endParaRPr lang="en-CA" sz="2200" dirty="0"/>
          </a:p>
          <a:p>
            <a:pPr marL="342900" indent="-342900">
              <a:buFont typeface="Arial" pitchFamily="34" charset="0"/>
              <a:buChar char="•"/>
            </a:pPr>
            <a:r>
              <a:rPr lang="en-CA" sz="2000" dirty="0" smtClean="0"/>
              <a:t>159 </a:t>
            </a:r>
            <a:r>
              <a:rPr lang="en-CA" sz="2000" dirty="0"/>
              <a:t>complete responses were used for data analysis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951002" y="3417008"/>
            <a:ext cx="11521280" cy="16558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CA" sz="2000" dirty="0" smtClean="0">
                <a:effectLst/>
              </a:rPr>
              <a:t>Respondents who have spent over a </a:t>
            </a:r>
            <a:r>
              <a:rPr lang="en-CA" sz="2000" dirty="0" smtClean="0"/>
              <a:t>year </a:t>
            </a:r>
            <a:r>
              <a:rPr lang="en-CA" sz="2000" dirty="0" smtClean="0">
                <a:effectLst/>
              </a:rPr>
              <a:t>living </a:t>
            </a:r>
            <a:r>
              <a:rPr lang="en-CA" sz="2000" dirty="0" smtClean="0"/>
              <a:t>in a city with native French speakers making up</a:t>
            </a:r>
            <a:r>
              <a:rPr lang="en-CA" sz="2000" dirty="0" smtClean="0">
                <a:effectLst/>
              </a:rPr>
              <a:t> 50%+ of </a:t>
            </a:r>
            <a:r>
              <a:rPr lang="en-CA" sz="2000" dirty="0" smtClean="0"/>
              <a:t>the</a:t>
            </a:r>
            <a:r>
              <a:rPr lang="en-CA" sz="2000" dirty="0" smtClean="0">
                <a:effectLst/>
              </a:rPr>
              <a:t> population usually scored the highest in terms of both familiarity and correct definition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CA" sz="2000" dirty="0"/>
              <a:t>T</a:t>
            </a:r>
            <a:r>
              <a:rPr lang="en-CA" sz="2000" dirty="0" smtClean="0">
                <a:effectLst/>
              </a:rPr>
              <a:t>here was generally a trend of decreasing </a:t>
            </a:r>
            <a:r>
              <a:rPr lang="en-CA" sz="2000" dirty="0" smtClean="0">
                <a:effectLst/>
              </a:rPr>
              <a:t>familiarity</a:t>
            </a:r>
            <a:r>
              <a:rPr lang="en-CA" sz="2000" dirty="0" smtClean="0"/>
              <a:t> </a:t>
            </a:r>
            <a:r>
              <a:rPr lang="en-CA" sz="2000" dirty="0" smtClean="0"/>
              <a:t>with decreasing French-speaking population, </a:t>
            </a:r>
            <a:r>
              <a:rPr lang="en-CA" sz="2000" dirty="0" smtClean="0">
                <a:effectLst/>
              </a:rPr>
              <a:t>except for the anomaly of </a:t>
            </a:r>
            <a:r>
              <a:rPr lang="en-CA" sz="2000" dirty="0" smtClean="0"/>
              <a:t>cities with </a:t>
            </a:r>
            <a:r>
              <a:rPr lang="en-CA" sz="2000" dirty="0" smtClean="0">
                <a:effectLst/>
              </a:rPr>
              <a:t>1.5-2% native French speakers (see </a:t>
            </a:r>
            <a:r>
              <a:rPr lang="en-CA" sz="2000" b="1" dirty="0" smtClean="0">
                <a:solidFill>
                  <a:schemeClr val="accent5">
                    <a:lumMod val="75000"/>
                  </a:schemeClr>
                </a:solidFill>
                <a:effectLst/>
              </a:rPr>
              <a:t>Figure 1</a:t>
            </a:r>
            <a:r>
              <a:rPr lang="en-CA" sz="2000" dirty="0" smtClean="0">
                <a:effectLst/>
              </a:rPr>
              <a:t>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CA" sz="2000" dirty="0" smtClean="0">
                <a:effectLst/>
              </a:rPr>
              <a:t>English-speaking Canadians who haven’t lived around many native </a:t>
            </a:r>
            <a:r>
              <a:rPr lang="en-CA" sz="2000" dirty="0" smtClean="0">
                <a:effectLst/>
              </a:rPr>
              <a:t>French speakers </a:t>
            </a:r>
            <a:r>
              <a:rPr lang="en-CA" sz="2000" dirty="0" smtClean="0">
                <a:effectLst/>
              </a:rPr>
              <a:t>do seem to lack familiarity with many French culinary loanwords, although some  (e.g. </a:t>
            </a:r>
            <a:r>
              <a:rPr lang="en-CA" sz="2000" i="1" dirty="0" smtClean="0">
                <a:effectLst/>
              </a:rPr>
              <a:t>escargots, bon appétit</a:t>
            </a:r>
            <a:r>
              <a:rPr lang="en-CA" sz="2000" dirty="0" smtClean="0">
                <a:effectLst/>
              </a:rPr>
              <a:t>)</a:t>
            </a:r>
            <a:r>
              <a:rPr lang="en-CA" sz="2000" i="1" dirty="0" smtClean="0">
                <a:effectLst/>
              </a:rPr>
              <a:t> </a:t>
            </a:r>
            <a:r>
              <a:rPr lang="en-CA" sz="2000" dirty="0" smtClean="0">
                <a:effectLst/>
              </a:rPr>
              <a:t>are more widely recognized</a:t>
            </a:r>
            <a:r>
              <a:rPr lang="en-CA" sz="2000" dirty="0"/>
              <a:t> </a:t>
            </a:r>
            <a:r>
              <a:rPr lang="en-CA" sz="2000" dirty="0" smtClean="0"/>
              <a:t>(see </a:t>
            </a:r>
            <a:r>
              <a:rPr lang="en-CA" sz="2000" b="1" dirty="0" smtClean="0">
                <a:solidFill>
                  <a:schemeClr val="accent5">
                    <a:lumMod val="75000"/>
                  </a:schemeClr>
                </a:solidFill>
              </a:rPr>
              <a:t>Figure 2</a:t>
            </a:r>
            <a:r>
              <a:rPr lang="en-CA" sz="2000" dirty="0" smtClean="0"/>
              <a:t>)</a:t>
            </a:r>
          </a:p>
          <a:p>
            <a:pPr marL="342900" indent="-342900">
              <a:buFont typeface="Arial" pitchFamily="34" charset="0"/>
              <a:buChar char="•"/>
            </a:pPr>
            <a:endParaRPr lang="en-CA" sz="2000" dirty="0"/>
          </a:p>
          <a:p>
            <a:pPr marL="342900" indent="-342900">
              <a:buFont typeface="Arial" pitchFamily="34" charset="0"/>
              <a:buChar char="•"/>
            </a:pPr>
            <a:endParaRPr lang="en-CA" sz="2000" dirty="0" smtClean="0"/>
          </a:p>
          <a:p>
            <a:pPr marL="342900" indent="-342900">
              <a:buFont typeface="Arial" pitchFamily="34" charset="0"/>
              <a:buChar char="•"/>
            </a:pPr>
            <a:endParaRPr lang="en-CA" sz="2000" dirty="0"/>
          </a:p>
          <a:p>
            <a:pPr marL="342900" indent="-342900">
              <a:buFont typeface="Arial" pitchFamily="34" charset="0"/>
              <a:buChar char="•"/>
            </a:pPr>
            <a:endParaRPr lang="en-CA" sz="2000" dirty="0" smtClean="0"/>
          </a:p>
          <a:p>
            <a:pPr marL="342900" indent="-342900">
              <a:buFont typeface="Arial" pitchFamily="34" charset="0"/>
              <a:buChar char="•"/>
            </a:pPr>
            <a:endParaRPr lang="en-CA" sz="2000" dirty="0"/>
          </a:p>
          <a:p>
            <a:pPr marL="342900" indent="-342900">
              <a:buFont typeface="Arial" pitchFamily="34" charset="0"/>
              <a:buChar char="•"/>
            </a:pPr>
            <a:endParaRPr lang="en-CA" sz="2000" dirty="0" smtClean="0"/>
          </a:p>
          <a:p>
            <a:pPr marL="342900" indent="-342900">
              <a:buFont typeface="Arial" pitchFamily="34" charset="0"/>
              <a:buChar char="•"/>
            </a:pPr>
            <a:endParaRPr lang="en-CA" sz="2000" dirty="0"/>
          </a:p>
          <a:p>
            <a:pPr marL="342900" indent="-342900">
              <a:buFont typeface="Arial" pitchFamily="34" charset="0"/>
              <a:buChar char="•"/>
            </a:pPr>
            <a:endParaRPr lang="en-CA" sz="2000" dirty="0" smtClean="0"/>
          </a:p>
          <a:p>
            <a:pPr marL="342900" indent="-342900">
              <a:buFont typeface="Arial" pitchFamily="34" charset="0"/>
              <a:buChar char="•"/>
            </a:pPr>
            <a:endParaRPr lang="en-CA" sz="2000" dirty="0"/>
          </a:p>
          <a:p>
            <a:pPr marL="342900" indent="-342900">
              <a:buFont typeface="Arial" pitchFamily="34" charset="0"/>
              <a:buChar char="•"/>
            </a:pPr>
            <a:endParaRPr lang="en-CA" sz="2000" dirty="0" smtClean="0"/>
          </a:p>
          <a:p>
            <a:pPr marL="342900" indent="-342900">
              <a:buFont typeface="Arial" pitchFamily="34" charset="0"/>
              <a:buChar char="•"/>
            </a:pPr>
            <a:endParaRPr lang="en-CA" sz="2000" dirty="0"/>
          </a:p>
          <a:p>
            <a:pPr marL="342900" indent="-342900">
              <a:buFont typeface="Arial" pitchFamily="34" charset="0"/>
              <a:buChar char="•"/>
            </a:pPr>
            <a:endParaRPr lang="en-CA" sz="2000" dirty="0" smtClean="0"/>
          </a:p>
          <a:p>
            <a:pPr marL="342900" indent="-342900">
              <a:buFont typeface="Arial" pitchFamily="34" charset="0"/>
              <a:buChar char="•"/>
            </a:pPr>
            <a:endParaRPr lang="en-CA" sz="2000" dirty="0"/>
          </a:p>
          <a:p>
            <a:endParaRPr lang="en-CA" sz="2000" dirty="0">
              <a:effectLst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CA" sz="1000" i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CA" sz="2000" i="1" dirty="0" smtClean="0"/>
              <a:t>Important </a:t>
            </a:r>
            <a:r>
              <a:rPr lang="en-CA" sz="2000" i="1" dirty="0"/>
              <a:t>Note:</a:t>
            </a:r>
            <a:r>
              <a:rPr lang="en-CA" sz="2000" dirty="0"/>
              <a:t> A “significant amount” of either type of French education was defined </a:t>
            </a:r>
            <a:r>
              <a:rPr lang="en-CA" sz="2000" dirty="0" smtClean="0"/>
              <a:t>as </a:t>
            </a:r>
            <a:r>
              <a:rPr lang="en-CA" sz="2000" dirty="0"/>
              <a:t>7+ </a:t>
            </a:r>
            <a:r>
              <a:rPr lang="en-CA" sz="2000" dirty="0" smtClean="0"/>
              <a:t>years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CA" sz="2000" b="1" dirty="0" smtClean="0">
                <a:solidFill>
                  <a:schemeClr val="accent5">
                    <a:lumMod val="75000"/>
                  </a:schemeClr>
                </a:solidFill>
              </a:rPr>
              <a:t>Figure </a:t>
            </a:r>
            <a:r>
              <a:rPr lang="en-CA" sz="2000" b="1" dirty="0">
                <a:solidFill>
                  <a:schemeClr val="accent5">
                    <a:lumMod val="75000"/>
                  </a:schemeClr>
                </a:solidFill>
              </a:rPr>
              <a:t>3</a:t>
            </a:r>
            <a:r>
              <a:rPr lang="en-CA" sz="2000" b="1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CA" sz="2000" dirty="0" smtClean="0"/>
              <a:t>displays </a:t>
            </a:r>
            <a:r>
              <a:rPr lang="en-CA" sz="2000" dirty="0"/>
              <a:t>the percentages of respondents in the significantly core French-educated </a:t>
            </a:r>
            <a:r>
              <a:rPr lang="en-CA" sz="2000" dirty="0" smtClean="0"/>
              <a:t>and French </a:t>
            </a:r>
            <a:r>
              <a:rPr lang="en-CA" sz="2000" dirty="0"/>
              <a:t>immersion-educated </a:t>
            </a:r>
            <a:r>
              <a:rPr lang="en-CA" sz="2000" dirty="0" smtClean="0"/>
              <a:t>groups </a:t>
            </a:r>
            <a:r>
              <a:rPr lang="en-CA" sz="2000" dirty="0"/>
              <a:t>who selected the correct definition for each French culinary </a:t>
            </a:r>
            <a:r>
              <a:rPr lang="en-CA" sz="2000" dirty="0" smtClean="0"/>
              <a:t>loanword</a:t>
            </a:r>
            <a:endParaRPr lang="en-CA" sz="2000" dirty="0" smtClean="0"/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/>
              <a:t>Respondents with a significant amount of French immersion education were better at identifying meanings of loanwords in 9 out of 20 </a:t>
            </a:r>
            <a:r>
              <a:rPr lang="en-CA" sz="2000" dirty="0" smtClean="0"/>
              <a:t>cases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 smtClean="0"/>
              <a:t>In </a:t>
            </a:r>
            <a:r>
              <a:rPr lang="en-CA" sz="2000" dirty="0"/>
              <a:t>3 of 9 cases (33%), at least 15% more of the immersion-educated respondents defined the term correctly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/>
              <a:t>Respondents with a significant amount of core French education were better at identifying meanings of loanwords in 10 out of 20 cases </a:t>
            </a:r>
            <a:endParaRPr lang="en-CA" sz="2000" dirty="0" smtClean="0"/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 smtClean="0"/>
              <a:t>In </a:t>
            </a:r>
            <a:r>
              <a:rPr lang="en-CA" sz="2000" dirty="0"/>
              <a:t>1 of 10 cases (10%), at least 15% more of the core-educated respondents defined the term </a:t>
            </a:r>
            <a:r>
              <a:rPr lang="en-CA" sz="2000" dirty="0" smtClean="0"/>
              <a:t>correctly</a:t>
            </a:r>
            <a:endParaRPr lang="en-CA" sz="2000" dirty="0"/>
          </a:p>
          <a:p>
            <a:pPr marL="342900" indent="-342900">
              <a:buFont typeface="Arial" pitchFamily="34" charset="0"/>
              <a:buChar char="•"/>
            </a:pPr>
            <a:endParaRPr lang="en-CA" sz="2000" dirty="0"/>
          </a:p>
          <a:p>
            <a:pPr marL="342900" indent="-342900">
              <a:buFont typeface="Arial" pitchFamily="34" charset="0"/>
              <a:buChar char="•"/>
            </a:pPr>
            <a:endParaRPr lang="en-CA" sz="2000" dirty="0" smtClean="0"/>
          </a:p>
          <a:p>
            <a:pPr marL="342900" indent="-342900">
              <a:buFont typeface="Arial" pitchFamily="34" charset="0"/>
              <a:buChar char="•"/>
            </a:pPr>
            <a:endParaRPr lang="en-CA" sz="2000" dirty="0"/>
          </a:p>
          <a:p>
            <a:pPr marL="342900" indent="-342900">
              <a:buFont typeface="Arial" pitchFamily="34" charset="0"/>
              <a:buChar char="•"/>
            </a:pPr>
            <a:endParaRPr lang="en-CA" sz="2000" dirty="0" smtClean="0"/>
          </a:p>
          <a:p>
            <a:pPr marL="342900" indent="-342900">
              <a:buFont typeface="Arial" pitchFamily="34" charset="0"/>
              <a:buChar char="•"/>
            </a:pPr>
            <a:endParaRPr lang="en-CA" sz="2000" dirty="0"/>
          </a:p>
          <a:p>
            <a:pPr marL="342900" indent="-342900">
              <a:buFont typeface="Arial" pitchFamily="34" charset="0"/>
              <a:buChar char="•"/>
            </a:pPr>
            <a:endParaRPr lang="en-CA" sz="2000" dirty="0" smtClean="0"/>
          </a:p>
          <a:p>
            <a:pPr marL="342900" indent="-342900">
              <a:buFont typeface="Arial" pitchFamily="34" charset="0"/>
              <a:buChar char="•"/>
            </a:pPr>
            <a:endParaRPr lang="en-CA" sz="2000" dirty="0"/>
          </a:p>
          <a:p>
            <a:pPr marL="342900" indent="-342900">
              <a:buFont typeface="Arial" pitchFamily="34" charset="0"/>
              <a:buChar char="•"/>
            </a:pPr>
            <a:endParaRPr lang="en-CA" sz="2000" dirty="0" smtClean="0"/>
          </a:p>
          <a:p>
            <a:pPr marL="342900" indent="-342900">
              <a:buFont typeface="Arial" pitchFamily="34" charset="0"/>
              <a:buChar char="•"/>
            </a:pPr>
            <a:endParaRPr lang="en-CA" sz="2000" dirty="0"/>
          </a:p>
          <a:p>
            <a:pPr marL="342900" indent="-342900">
              <a:buFont typeface="Arial" pitchFamily="34" charset="0"/>
              <a:buChar char="•"/>
            </a:pPr>
            <a:endParaRPr lang="en-CA" sz="2000" dirty="0" smtClean="0"/>
          </a:p>
          <a:p>
            <a:pPr marL="342900" indent="-342900">
              <a:buFont typeface="Arial" pitchFamily="34" charset="0"/>
              <a:buChar char="•"/>
            </a:pPr>
            <a:endParaRPr lang="en-CA" sz="2000" dirty="0"/>
          </a:p>
          <a:p>
            <a:pPr marL="342900" indent="-342900">
              <a:buFont typeface="Arial" pitchFamily="34" charset="0"/>
              <a:buChar char="•"/>
            </a:pPr>
            <a:endParaRPr lang="en-CA" sz="2000" dirty="0" smtClean="0"/>
          </a:p>
          <a:p>
            <a:pPr marL="342900" indent="-342900">
              <a:buFont typeface="Arial" pitchFamily="34" charset="0"/>
              <a:buChar char="•"/>
            </a:pPr>
            <a:endParaRPr lang="en-CA" sz="2000" dirty="0"/>
          </a:p>
          <a:p>
            <a:pPr marL="342900" lvl="0" indent="-342900">
              <a:buFont typeface="Arial" pitchFamily="34" charset="0"/>
              <a:buChar char="•"/>
            </a:pPr>
            <a:endParaRPr lang="en-CA" sz="1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CA" sz="2000" i="1" dirty="0" smtClean="0"/>
              <a:t>Important </a:t>
            </a:r>
            <a:r>
              <a:rPr lang="en-CA" sz="2000" i="1" dirty="0"/>
              <a:t>Note: </a:t>
            </a:r>
            <a:r>
              <a:rPr lang="en-CA" sz="2000" dirty="0" smtClean="0"/>
              <a:t>Only three </a:t>
            </a:r>
            <a:r>
              <a:rPr lang="en-CA" sz="2000" dirty="0"/>
              <a:t>respondents in the entire </a:t>
            </a:r>
            <a:r>
              <a:rPr lang="en-CA" sz="2000" dirty="0" smtClean="0"/>
              <a:t>survey selected just </a:t>
            </a:r>
            <a:r>
              <a:rPr lang="en-CA" sz="2000" dirty="0"/>
              <a:t>the “none” option for their French educational background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 smtClean="0"/>
              <a:t>Respondents </a:t>
            </a:r>
            <a:r>
              <a:rPr lang="en-CA" sz="2000" dirty="0"/>
              <a:t>with no French education were better than the two significantly-educated groups at correctly defining </a:t>
            </a:r>
            <a:r>
              <a:rPr lang="en-CA" sz="2000" dirty="0" smtClean="0"/>
              <a:t>French </a:t>
            </a:r>
            <a:r>
              <a:rPr lang="en-CA" sz="2000" dirty="0"/>
              <a:t>culinary terms in 14 out of 20 cases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/>
              <a:t>Non-French-educated respondents had a 100% rate of successful definition for 11 terms</a:t>
            </a:r>
          </a:p>
          <a:p>
            <a:pPr marL="342900" indent="-342900">
              <a:buFont typeface="Arial" pitchFamily="34" charset="0"/>
              <a:buChar char="•"/>
            </a:pPr>
            <a:endParaRPr lang="en-CA" sz="2000" dirty="0"/>
          </a:p>
          <a:p>
            <a:pPr marL="342900" indent="-342900">
              <a:buFont typeface="Arial" pitchFamily="34" charset="0"/>
              <a:buChar char="•"/>
            </a:pPr>
            <a:endParaRPr lang="en-CA" sz="2000" dirty="0" smtClean="0"/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6523684" y="2837483"/>
            <a:ext cx="2664295" cy="684076"/>
          </a:xfrm>
          <a:prstGeom prst="rect">
            <a:avLst/>
          </a:prstGeom>
        </p:spPr>
        <p:txBody>
          <a:bodyPr vert="horz" lIns="313539" tIns="156769" rIns="313539" bIns="156769" rtlCol="0">
            <a:normAutofit fontScale="92500" lnSpcReduction="10000"/>
          </a:bodyPr>
          <a:lstStyle>
            <a:lvl1pPr marL="0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1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567693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3135386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8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4703079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270772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7838465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406158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0973852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541545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800" u="sng" dirty="0" smtClean="0">
                <a:solidFill>
                  <a:schemeClr val="accent5">
                    <a:lumMod val="75000"/>
                  </a:schemeClr>
                </a:solidFill>
                <a:latin typeface="Arial Rounded MT Bold" pitchFamily="34" charset="0"/>
              </a:rPr>
              <a:t>Introduction</a:t>
            </a:r>
            <a:endParaRPr lang="en-CA" sz="2800" u="sng" dirty="0">
              <a:solidFill>
                <a:schemeClr val="accent5">
                  <a:lumMod val="75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3643364" y="6077843"/>
            <a:ext cx="2664295" cy="684076"/>
          </a:xfrm>
          <a:prstGeom prst="rect">
            <a:avLst/>
          </a:prstGeom>
        </p:spPr>
        <p:txBody>
          <a:bodyPr vert="horz" lIns="313539" tIns="156769" rIns="313539" bIns="156769" rtlCol="0">
            <a:normAutofit fontScale="92500" lnSpcReduction="10000"/>
          </a:bodyPr>
          <a:lstStyle>
            <a:lvl1pPr marL="0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1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567693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3135386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8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4703079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270772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7838465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406158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0973852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541545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800" u="sng" dirty="0" smtClean="0">
                <a:solidFill>
                  <a:schemeClr val="accent5">
                    <a:lumMod val="75000"/>
                  </a:schemeClr>
                </a:solidFill>
                <a:latin typeface="Arial Rounded MT Bold" pitchFamily="34" charset="0"/>
              </a:rPr>
              <a:t>Hypotheses</a:t>
            </a:r>
            <a:endParaRPr lang="en-CA" sz="2800" u="sng" dirty="0">
              <a:solidFill>
                <a:schemeClr val="accent5">
                  <a:lumMod val="75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27" name="Subtitle 2"/>
          <p:cNvSpPr txBox="1">
            <a:spLocks/>
          </p:cNvSpPr>
          <p:nvPr/>
        </p:nvSpPr>
        <p:spPr>
          <a:xfrm>
            <a:off x="3859384" y="9750251"/>
            <a:ext cx="3171229" cy="784756"/>
          </a:xfrm>
          <a:prstGeom prst="rect">
            <a:avLst/>
          </a:prstGeom>
        </p:spPr>
        <p:txBody>
          <a:bodyPr vert="horz" lIns="313539" tIns="156769" rIns="313539" bIns="156769" rtlCol="0">
            <a:normAutofit/>
          </a:bodyPr>
          <a:lstStyle>
            <a:lvl1pPr marL="0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1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567693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3135386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8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4703079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270772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7838465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406158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0973852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541545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400" u="sng" dirty="0" smtClean="0">
                <a:solidFill>
                  <a:schemeClr val="accent5">
                    <a:lumMod val="75000"/>
                  </a:schemeClr>
                </a:solidFill>
                <a:latin typeface="Arial Rounded MT Bold" pitchFamily="34" charset="0"/>
              </a:rPr>
              <a:t>Survey Details</a:t>
            </a:r>
            <a:endParaRPr lang="en-CA" sz="2400" u="sng" dirty="0">
              <a:solidFill>
                <a:schemeClr val="accent5">
                  <a:lumMod val="75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28" name="Subtitle 2"/>
          <p:cNvSpPr txBox="1">
            <a:spLocks/>
          </p:cNvSpPr>
          <p:nvPr/>
        </p:nvSpPr>
        <p:spPr>
          <a:xfrm>
            <a:off x="15625485" y="2778803"/>
            <a:ext cx="2664295" cy="684076"/>
          </a:xfrm>
          <a:prstGeom prst="rect">
            <a:avLst/>
          </a:prstGeom>
        </p:spPr>
        <p:txBody>
          <a:bodyPr vert="horz" lIns="313539" tIns="156769" rIns="313539" bIns="156769" rtlCol="0">
            <a:normAutofit fontScale="92500" lnSpcReduction="10000"/>
          </a:bodyPr>
          <a:lstStyle>
            <a:lvl1pPr marL="0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1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567693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3135386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8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4703079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270772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7838465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406158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0973852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541545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800" u="sng" dirty="0" smtClean="0">
                <a:solidFill>
                  <a:schemeClr val="accent5">
                    <a:lumMod val="75000"/>
                  </a:schemeClr>
                </a:solidFill>
                <a:latin typeface="Arial Rounded MT Bold" pitchFamily="34" charset="0"/>
              </a:rPr>
              <a:t>Results</a:t>
            </a:r>
            <a:endParaRPr lang="en-CA" sz="2800" u="sng" dirty="0">
              <a:solidFill>
                <a:schemeClr val="accent5">
                  <a:lumMod val="75000"/>
                </a:schemeClr>
              </a:solidFill>
              <a:latin typeface="Arial Rounded MT Bold" pitchFamily="34" charset="0"/>
            </a:endParaRPr>
          </a:p>
        </p:txBody>
      </p:sp>
      <p:graphicFrame>
        <p:nvGraphicFramePr>
          <p:cNvPr id="29" name="Chart 28"/>
          <p:cNvGraphicFramePr/>
          <p:nvPr>
            <p:extLst>
              <p:ext uri="{D42A27DB-BD31-4B8C-83A1-F6EECF244321}">
                <p14:modId xmlns:p14="http://schemas.microsoft.com/office/powerpoint/2010/main" val="1628580278"/>
              </p:ext>
            </p:extLst>
          </p:nvPr>
        </p:nvGraphicFramePr>
        <p:xfrm>
          <a:off x="16177851" y="13278643"/>
          <a:ext cx="5524500" cy="2924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1" name="Chart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2688955"/>
              </p:ext>
            </p:extLst>
          </p:nvPr>
        </p:nvGraphicFramePr>
        <p:xfrm>
          <a:off x="16177851" y="607784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6177851" y="8821043"/>
            <a:ext cx="5035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800" b="1" dirty="0" smtClean="0">
                <a:solidFill>
                  <a:schemeClr val="accent5">
                    <a:lumMod val="75000"/>
                  </a:schemeClr>
                </a:solidFill>
              </a:rPr>
              <a:t>Figure 1:</a:t>
            </a:r>
            <a:r>
              <a:rPr lang="en-CA" sz="1800" dirty="0" smtClean="0"/>
              <a:t> Percentage of respondents who were familiar with and correctly defined </a:t>
            </a:r>
            <a:r>
              <a:rPr lang="en-CA" sz="1800" dirty="0" smtClean="0"/>
              <a:t>“</a:t>
            </a:r>
            <a:r>
              <a:rPr lang="en-CA" sz="1800" dirty="0" smtClean="0"/>
              <a:t>en brochette.”</a:t>
            </a:r>
            <a:endParaRPr lang="en-CA" sz="18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16142285" y="16148553"/>
            <a:ext cx="5544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800" b="1" dirty="0" smtClean="0">
                <a:solidFill>
                  <a:schemeClr val="accent5">
                    <a:lumMod val="75000"/>
                  </a:schemeClr>
                </a:solidFill>
              </a:rPr>
              <a:t>Figure </a:t>
            </a:r>
            <a:r>
              <a:rPr lang="en-CA" sz="1800" b="1" dirty="0" smtClean="0">
                <a:solidFill>
                  <a:schemeClr val="accent5">
                    <a:lumMod val="75000"/>
                  </a:schemeClr>
                </a:solidFill>
              </a:rPr>
              <a:t>3:</a:t>
            </a:r>
            <a:r>
              <a:rPr lang="en-CA" sz="1800" dirty="0"/>
              <a:t> </a:t>
            </a:r>
            <a:r>
              <a:rPr lang="en-CA" sz="1800" dirty="0" smtClean="0"/>
              <a:t>Percentages </a:t>
            </a:r>
            <a:r>
              <a:rPr lang="en-CA" sz="1800" dirty="0"/>
              <a:t>of significantly </a:t>
            </a:r>
            <a:r>
              <a:rPr lang="en-CA" sz="1800" dirty="0" smtClean="0"/>
              <a:t>core-educated </a:t>
            </a:r>
            <a:r>
              <a:rPr lang="en-CA" sz="1800" dirty="0"/>
              <a:t>and significantly immersion-educated respondents who correctly defined French culinary loanwords.</a:t>
            </a:r>
            <a:endParaRPr lang="en-CA" sz="1800" b="1" dirty="0"/>
          </a:p>
        </p:txBody>
      </p:sp>
      <p:graphicFrame>
        <p:nvGraphicFramePr>
          <p:cNvPr id="34" name="Chart 33"/>
          <p:cNvGraphicFramePr/>
          <p:nvPr>
            <p:extLst>
              <p:ext uri="{D42A27DB-BD31-4B8C-83A1-F6EECF244321}">
                <p14:modId xmlns:p14="http://schemas.microsoft.com/office/powerpoint/2010/main" val="30263060"/>
              </p:ext>
            </p:extLst>
          </p:nvPr>
        </p:nvGraphicFramePr>
        <p:xfrm>
          <a:off x="22319107" y="13278643"/>
          <a:ext cx="5638139" cy="2846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6" name="Chart 3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7621142"/>
              </p:ext>
            </p:extLst>
          </p:nvPr>
        </p:nvGraphicFramePr>
        <p:xfrm>
          <a:off x="20917987" y="5472136"/>
          <a:ext cx="6191251" cy="3571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7" name="TextBox 36"/>
          <p:cNvSpPr txBox="1"/>
          <p:nvPr/>
        </p:nvSpPr>
        <p:spPr>
          <a:xfrm rot="21600000">
            <a:off x="21357331" y="8826921"/>
            <a:ext cx="5544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800" b="1" dirty="0" smtClean="0">
                <a:solidFill>
                  <a:schemeClr val="accent5">
                    <a:lumMod val="75000"/>
                  </a:schemeClr>
                </a:solidFill>
              </a:rPr>
              <a:t>Figure 2:</a:t>
            </a:r>
            <a:r>
              <a:rPr lang="en-CA" sz="1800" dirty="0"/>
              <a:t> </a:t>
            </a:r>
            <a:r>
              <a:rPr lang="en-CA" sz="1800" dirty="0" smtClean="0"/>
              <a:t>Overall results for respondents who have never lived in a city with a native French-speaking population </a:t>
            </a:r>
            <a:r>
              <a:rPr lang="en-CA" sz="1800" dirty="0" smtClean="0"/>
              <a:t>above</a:t>
            </a:r>
            <a:r>
              <a:rPr lang="en-CA" sz="1800" dirty="0" smtClean="0"/>
              <a:t> </a:t>
            </a:r>
            <a:r>
              <a:rPr lang="en-CA" sz="1800" dirty="0" smtClean="0"/>
              <a:t>1.5</a:t>
            </a:r>
            <a:r>
              <a:rPr lang="en-CA" sz="1800" dirty="0" smtClean="0"/>
              <a:t>%.</a:t>
            </a:r>
            <a:endParaRPr lang="en-CA" sz="18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22077411" y="16109571"/>
            <a:ext cx="66247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800" b="1" dirty="0" smtClean="0">
                <a:solidFill>
                  <a:schemeClr val="accent5">
                    <a:lumMod val="75000"/>
                  </a:schemeClr>
                </a:solidFill>
              </a:rPr>
              <a:t>Figure </a:t>
            </a:r>
            <a:r>
              <a:rPr lang="en-CA" sz="1800" b="1" dirty="0" smtClean="0">
                <a:solidFill>
                  <a:schemeClr val="accent5">
                    <a:lumMod val="75000"/>
                  </a:schemeClr>
                </a:solidFill>
              </a:rPr>
              <a:t>4:</a:t>
            </a:r>
            <a:r>
              <a:rPr lang="en-CA" sz="1800" dirty="0"/>
              <a:t> </a:t>
            </a:r>
            <a:r>
              <a:rPr lang="en-CA" sz="1800" dirty="0" smtClean="0"/>
              <a:t>Percentages </a:t>
            </a:r>
            <a:r>
              <a:rPr lang="en-CA" sz="1800" dirty="0"/>
              <a:t>of significantly core-educated, significantly immersion-educated and non-French-educated respondents who correctly defined French culinary loanwords.</a:t>
            </a:r>
            <a:endParaRPr lang="en-CA" sz="1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000536" y="16014947"/>
            <a:ext cx="11376693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CA" sz="2000" b="1" i="1" dirty="0" smtClean="0">
                <a:solidFill>
                  <a:schemeClr val="accent5">
                    <a:lumMod val="75000"/>
                  </a:schemeClr>
                </a:solidFill>
              </a:rPr>
              <a:t>Hypothesis 1 </a:t>
            </a:r>
            <a:r>
              <a:rPr lang="en-CA" sz="2000" dirty="0" smtClean="0"/>
              <a:t>was </a:t>
            </a:r>
            <a:r>
              <a:rPr lang="en-CA" sz="2000" b="1" dirty="0" smtClean="0"/>
              <a:t>mostly proven</a:t>
            </a:r>
            <a:r>
              <a:rPr lang="en-CA" sz="2000" dirty="0" smtClean="0"/>
              <a:t>: </a:t>
            </a:r>
            <a:r>
              <a:rPr lang="en-CA" sz="2000" dirty="0" smtClean="0"/>
              <a:t>those who have lived </a:t>
            </a:r>
            <a:r>
              <a:rPr lang="en-CA" sz="2000" dirty="0" smtClean="0"/>
              <a:t>in </a:t>
            </a:r>
            <a:r>
              <a:rPr lang="en-CA" sz="2000" dirty="0" smtClean="0"/>
              <a:t>a city with a major native French-speaking </a:t>
            </a:r>
            <a:r>
              <a:rPr lang="en-CA" sz="2000" dirty="0" smtClean="0"/>
              <a:t>population for a year or more were </a:t>
            </a:r>
            <a:r>
              <a:rPr lang="en-CA" sz="2000" dirty="0" smtClean="0"/>
              <a:t>generally more familiar with French culinary loanwords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CA" sz="2000" dirty="0" smtClean="0"/>
              <a:t>The anomalous results </a:t>
            </a:r>
            <a:r>
              <a:rPr lang="en-CA" sz="2000" dirty="0" smtClean="0"/>
              <a:t>from</a:t>
            </a:r>
            <a:r>
              <a:rPr lang="en-CA" sz="2000" dirty="0" smtClean="0"/>
              <a:t> </a:t>
            </a:r>
            <a:r>
              <a:rPr lang="en-CA" sz="2000" dirty="0" smtClean="0"/>
              <a:t>respondents who have lived in a city with a population of </a:t>
            </a:r>
            <a:r>
              <a:rPr lang="en-CA" sz="2000" dirty="0" smtClean="0"/>
              <a:t>1.5% to 2</a:t>
            </a:r>
            <a:r>
              <a:rPr lang="en-CA" sz="2000" dirty="0" smtClean="0"/>
              <a:t>% native French speakers may be </a:t>
            </a:r>
            <a:r>
              <a:rPr lang="en-CA" sz="2000" dirty="0" smtClean="0"/>
              <a:t>due to educated </a:t>
            </a:r>
            <a:r>
              <a:rPr lang="en-CA" sz="2000" dirty="0" smtClean="0"/>
              <a:t>guesses </a:t>
            </a:r>
            <a:r>
              <a:rPr lang="en-CA" sz="2000" dirty="0" smtClean="0"/>
              <a:t>by the respondents</a:t>
            </a:r>
          </a:p>
          <a:p>
            <a:pPr marL="342900" indent="-342900">
              <a:buFont typeface="Arial" pitchFamily="34" charset="0"/>
              <a:buChar char="•"/>
            </a:pPr>
            <a:endParaRPr lang="en-CA" sz="1500" dirty="0" smtClean="0"/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b="1" i="1" dirty="0" smtClean="0">
                <a:solidFill>
                  <a:schemeClr val="accent5">
                    <a:lumMod val="75000"/>
                  </a:schemeClr>
                </a:solidFill>
              </a:rPr>
              <a:t>Hypothesis </a:t>
            </a:r>
            <a:r>
              <a:rPr lang="en-CA" sz="2000" b="1" i="1" dirty="0">
                <a:solidFill>
                  <a:schemeClr val="accent5">
                    <a:lumMod val="75000"/>
                  </a:schemeClr>
                </a:solidFill>
              </a:rPr>
              <a:t>2a </a:t>
            </a:r>
            <a:r>
              <a:rPr lang="en-CA" sz="2000" dirty="0"/>
              <a:t>was </a:t>
            </a:r>
            <a:r>
              <a:rPr lang="en-CA" sz="2000" b="1" dirty="0"/>
              <a:t>partially </a:t>
            </a:r>
            <a:r>
              <a:rPr lang="en-CA" sz="2000" b="1" dirty="0" smtClean="0"/>
              <a:t>proven</a:t>
            </a:r>
            <a:r>
              <a:rPr lang="en-CA" sz="2000" dirty="0" smtClean="0"/>
              <a:t>: </a:t>
            </a:r>
            <a:r>
              <a:rPr lang="en-CA" sz="2000" dirty="0"/>
              <a:t>significantly immersion-educated respondents were sometimes better than significantly core-educated respondents at defining French culinary terms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CA" sz="2000" dirty="0"/>
              <a:t>Core-educated respondents correctly defined more loanwords, but their margin of success over immersion-educated respondents was usually smaller than in </a:t>
            </a:r>
            <a:r>
              <a:rPr lang="en-CA" sz="2000" dirty="0" smtClean="0"/>
              <a:t>the reverse situation</a:t>
            </a:r>
            <a:endParaRPr lang="en-CA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570133" y="10940327"/>
            <a:ext cx="106514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CA" sz="2000" dirty="0" smtClean="0"/>
              <a:t>Respondents </a:t>
            </a:r>
            <a:r>
              <a:rPr lang="en-CA" sz="2000" dirty="0"/>
              <a:t>were asked to identify the correct definition of each term from a list of four </a:t>
            </a:r>
            <a:r>
              <a:rPr lang="en-CA" sz="2000" dirty="0" smtClean="0"/>
              <a:t>options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CA" sz="2000" dirty="0" smtClean="0"/>
              <a:t>Respondents </a:t>
            </a:r>
            <a:r>
              <a:rPr lang="en-CA" sz="2000" dirty="0"/>
              <a:t>were also asked to state whether they had seen and/or heard the term </a:t>
            </a:r>
            <a:r>
              <a:rPr lang="en-CA" sz="2000" dirty="0" smtClean="0"/>
              <a:t>before</a:t>
            </a:r>
            <a:endParaRPr lang="en-CA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579467" y="12499535"/>
            <a:ext cx="107973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CA" sz="2000" dirty="0"/>
              <a:t>2 of these responses were deleted upon preliminary screening because the respondents listed French as their native </a:t>
            </a:r>
            <a:r>
              <a:rPr lang="en-CA" sz="2000" dirty="0" smtClean="0"/>
              <a:t>language</a:t>
            </a:r>
            <a:endParaRPr lang="en-CA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4498056" y="18671692"/>
            <a:ext cx="102345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en-CA" sz="2000" dirty="0"/>
              <a:t>Possible source of error: Four respondents selected significant amounts of both core and </a:t>
            </a:r>
            <a:r>
              <a:rPr lang="en-CA" sz="2000" dirty="0" smtClean="0"/>
              <a:t>immersion </a:t>
            </a:r>
            <a:r>
              <a:rPr lang="en-CA" sz="2000" dirty="0"/>
              <a:t>education, so their correct responses would have been double-counted in final </a:t>
            </a:r>
            <a:r>
              <a:rPr lang="en-CA" sz="2000" dirty="0"/>
              <a:t> </a:t>
            </a:r>
            <a:r>
              <a:rPr lang="en-CA" sz="2000" dirty="0" smtClean="0"/>
              <a:t> </a:t>
            </a:r>
            <a:r>
              <a:rPr lang="en-CA" sz="2000" dirty="0" smtClean="0"/>
              <a:t>tallies</a:t>
            </a:r>
            <a:endParaRPr lang="en-CA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083524" y="19759363"/>
            <a:ext cx="97210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en-CA" sz="2000" b="1" i="1" dirty="0">
                <a:solidFill>
                  <a:schemeClr val="accent5">
                    <a:lumMod val="75000"/>
                  </a:schemeClr>
                </a:solidFill>
              </a:rPr>
              <a:t>Hypothesis 2b </a:t>
            </a:r>
            <a:r>
              <a:rPr lang="en-CA" sz="2000" dirty="0"/>
              <a:t>was </a:t>
            </a:r>
            <a:r>
              <a:rPr lang="en-CA" sz="2000" b="1" dirty="0" smtClean="0"/>
              <a:t>disproven</a:t>
            </a:r>
            <a:r>
              <a:rPr lang="en-CA" sz="2000" dirty="0" smtClean="0"/>
              <a:t>: </a:t>
            </a:r>
            <a:r>
              <a:rPr lang="en-CA" sz="2000" dirty="0"/>
              <a:t>non-French-educated respondents were better at defining </a:t>
            </a:r>
            <a:r>
              <a:rPr lang="en-CA" sz="2000" dirty="0" smtClean="0"/>
              <a:t/>
            </a:r>
            <a:br>
              <a:rPr lang="en-CA" sz="2000" dirty="0" smtClean="0"/>
            </a:br>
            <a:r>
              <a:rPr lang="en-CA" sz="2000" dirty="0" smtClean="0"/>
              <a:t>   French </a:t>
            </a:r>
            <a:r>
              <a:rPr lang="en-CA" sz="2000" dirty="0"/>
              <a:t>culinary terms than respondents who received a significant amount of core or </a:t>
            </a:r>
            <a:r>
              <a:rPr lang="en-CA" sz="2000" dirty="0" smtClean="0"/>
              <a:t/>
            </a:r>
            <a:br>
              <a:rPr lang="en-CA" sz="2000" dirty="0" smtClean="0"/>
            </a:br>
            <a:r>
              <a:rPr lang="en-CA" sz="2000" dirty="0" smtClean="0"/>
              <a:t>     immersion </a:t>
            </a:r>
            <a:r>
              <a:rPr lang="en-CA" sz="2000" dirty="0"/>
              <a:t>French </a:t>
            </a:r>
            <a:r>
              <a:rPr lang="en-CA" sz="2000" dirty="0" smtClean="0"/>
              <a:t>education</a:t>
            </a:r>
            <a:endParaRPr lang="en-CA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515571" y="20687916"/>
            <a:ext cx="900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en-CA" sz="2000" dirty="0"/>
              <a:t>Possible source of error: size of sample (three respondents) was not statistically </a:t>
            </a:r>
            <a:r>
              <a:rPr lang="en-CA" sz="2000" dirty="0" smtClean="0"/>
              <a:t/>
            </a:r>
            <a:br>
              <a:rPr lang="en-CA" sz="2000" dirty="0" smtClean="0"/>
            </a:br>
            <a:r>
              <a:rPr lang="en-CA" sz="2000" dirty="0" smtClean="0"/>
              <a:t>   significant</a:t>
            </a:r>
            <a:r>
              <a:rPr lang="en-CA" sz="2000" dirty="0"/>
              <a:t>, so results may not be indicative of a trend in general population</a:t>
            </a:r>
          </a:p>
          <a:p>
            <a:endParaRPr lang="en-CA" sz="2000" dirty="0"/>
          </a:p>
        </p:txBody>
      </p:sp>
      <p:sp>
        <p:nvSpPr>
          <p:cNvPr id="32" name="Subtitle 2"/>
          <p:cNvSpPr txBox="1">
            <a:spLocks/>
          </p:cNvSpPr>
          <p:nvPr/>
        </p:nvSpPr>
        <p:spPr>
          <a:xfrm>
            <a:off x="3859383" y="15366875"/>
            <a:ext cx="3171229" cy="784756"/>
          </a:xfrm>
          <a:prstGeom prst="rect">
            <a:avLst/>
          </a:prstGeom>
        </p:spPr>
        <p:txBody>
          <a:bodyPr vert="horz" lIns="313539" tIns="156769" rIns="313539" bIns="156769" rtlCol="0">
            <a:normAutofit/>
          </a:bodyPr>
          <a:lstStyle>
            <a:lvl1pPr marL="0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1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567693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3135386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8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4703079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270772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7838465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406158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0973852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541545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800" u="sng" dirty="0" smtClean="0">
                <a:solidFill>
                  <a:schemeClr val="accent5">
                    <a:lumMod val="75000"/>
                  </a:schemeClr>
                </a:solidFill>
                <a:latin typeface="Arial Rounded MT Bold" pitchFamily="34" charset="0"/>
              </a:rPr>
              <a:t>Conclusions</a:t>
            </a:r>
            <a:endParaRPr lang="en-CA" sz="2800" u="sng" dirty="0">
              <a:solidFill>
                <a:schemeClr val="accent5">
                  <a:lumMod val="75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35" name="Subtitle 2"/>
          <p:cNvSpPr txBox="1">
            <a:spLocks/>
          </p:cNvSpPr>
          <p:nvPr/>
        </p:nvSpPr>
        <p:spPr>
          <a:xfrm>
            <a:off x="15812716" y="19007506"/>
            <a:ext cx="2664295" cy="684076"/>
          </a:xfrm>
          <a:prstGeom prst="rect">
            <a:avLst/>
          </a:prstGeom>
        </p:spPr>
        <p:txBody>
          <a:bodyPr vert="horz" lIns="313539" tIns="156769" rIns="313539" bIns="156769" rtlCol="0">
            <a:normAutofit/>
          </a:bodyPr>
          <a:lstStyle>
            <a:lvl1pPr marL="0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1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567693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3135386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8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4703079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270772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7838465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406158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0973852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541545" indent="0" algn="ctr" defTabSz="3135386" rtl="0" eaLnBrk="1" latinLnBrk="0" hangingPunct="1">
              <a:spcBef>
                <a:spcPct val="20000"/>
              </a:spcBef>
              <a:buFont typeface="Arial" pitchFamily="34" charset="0"/>
              <a:buNone/>
              <a:defRPr sz="6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400" u="sng" dirty="0" smtClean="0">
                <a:solidFill>
                  <a:schemeClr val="accent5">
                    <a:lumMod val="75000"/>
                  </a:schemeClr>
                </a:solidFill>
                <a:latin typeface="Arial Rounded MT Bold" pitchFamily="34" charset="0"/>
              </a:rPr>
              <a:t>References</a:t>
            </a:r>
            <a:endParaRPr lang="en-CA" sz="2800" u="sng" dirty="0">
              <a:solidFill>
                <a:schemeClr val="accent5">
                  <a:lumMod val="75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177851" y="19511058"/>
            <a:ext cx="1491047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800" dirty="0"/>
              <a:t>Conrick</a:t>
            </a:r>
            <a:r>
              <a:rPr lang="en-CA" sz="1800" dirty="0"/>
              <a:t>, Maeve and Vera Regan. </a:t>
            </a:r>
            <a:r>
              <a:rPr lang="en-CA" sz="1800" i="1" dirty="0"/>
              <a:t>French in Canada: Language Issues</a:t>
            </a:r>
            <a:r>
              <a:rPr lang="en-CA" sz="1800" dirty="0"/>
              <a:t>. New York: International Academic Publishers, 2007. Web.</a:t>
            </a:r>
          </a:p>
          <a:p>
            <a:endParaRPr lang="en-CA" sz="1000" dirty="0" smtClean="0"/>
          </a:p>
          <a:p>
            <a:r>
              <a:rPr lang="en-CA" sz="1800" dirty="0" smtClean="0"/>
              <a:t>Laponce</a:t>
            </a:r>
            <a:r>
              <a:rPr lang="en-CA" sz="1800" dirty="0"/>
              <a:t>, J. A. “The French language in Canada: tensions between geography and politics.” </a:t>
            </a:r>
            <a:r>
              <a:rPr lang="en-CA" sz="1800" i="1" dirty="0"/>
              <a:t>Political Geography Quarterly.</a:t>
            </a:r>
            <a:r>
              <a:rPr lang="en-CA" sz="1800" dirty="0"/>
              <a:t> 3.2 (1984): 91-104. Web.</a:t>
            </a:r>
          </a:p>
          <a:p>
            <a:endParaRPr lang="en-CA" sz="1000" dirty="0" smtClean="0"/>
          </a:p>
          <a:p>
            <a:r>
              <a:rPr lang="en-CA" sz="1800" dirty="0" smtClean="0"/>
              <a:t>Schulz</a:t>
            </a:r>
            <a:r>
              <a:rPr lang="en-CA" sz="1800" dirty="0"/>
              <a:t>, Renate A., and Alexander </a:t>
            </a:r>
            <a:r>
              <a:rPr lang="en-CA" sz="1800" dirty="0"/>
              <a:t>Ganz</a:t>
            </a:r>
            <a:r>
              <a:rPr lang="en-CA" sz="1800" dirty="0"/>
              <a:t>. “Developing Professional Consensus on the Teaching of Culture: Report on a Survey of Secondary and Postsecondary German </a:t>
            </a:r>
            <a:r>
              <a:rPr lang="en-CA" sz="1800" dirty="0" smtClean="0"/>
              <a:t>Teachers</a:t>
            </a:r>
            <a:r>
              <a:rPr lang="en-CA" sz="1800" dirty="0"/>
              <a:t>.” </a:t>
            </a:r>
            <a:r>
              <a:rPr lang="en-CA" sz="1800" i="1" dirty="0"/>
              <a:t>Teaching German </a:t>
            </a:r>
            <a:r>
              <a:rPr lang="en-CA" sz="1800" dirty="0"/>
              <a:t>43.2 (2010): 175-93. Web.</a:t>
            </a:r>
          </a:p>
          <a:p>
            <a:endParaRPr lang="en-CA" sz="1000" dirty="0" smtClean="0"/>
          </a:p>
          <a:p>
            <a:r>
              <a:rPr lang="en-CA" sz="1800" dirty="0" smtClean="0"/>
              <a:t>Wagoner</a:t>
            </a:r>
            <a:r>
              <a:rPr lang="en-CA" sz="1800" dirty="0"/>
              <a:t>, Robert A. “The French Menu, a Textbook Blind Spot.” </a:t>
            </a:r>
            <a:r>
              <a:rPr lang="en-CA" sz="1800" i="1" dirty="0"/>
              <a:t>The Modern Language Journal</a:t>
            </a:r>
            <a:r>
              <a:rPr lang="en-CA" sz="1800" dirty="0"/>
              <a:t>. Vol. 41. New York: Wiley-Blackwell, 1957. Web. </a:t>
            </a:r>
            <a:r>
              <a:rPr lang="en-CA" sz="1800" dirty="0" smtClean="0"/>
              <a:t>96 vols</a:t>
            </a:r>
            <a:r>
              <a:rPr lang="en-CA" sz="1800" dirty="0" smtClean="0"/>
              <a:t>.</a:t>
            </a:r>
          </a:p>
          <a:p>
            <a:endParaRPr lang="en-CA" sz="1800" dirty="0"/>
          </a:p>
          <a:p>
            <a:endParaRPr lang="en-CA" sz="1800" dirty="0" smtClean="0"/>
          </a:p>
          <a:p>
            <a:endParaRPr lang="en-CA" sz="2000" dirty="0"/>
          </a:p>
          <a:p>
            <a:endParaRPr lang="en-CA" sz="20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9027" y="4360836"/>
            <a:ext cx="5943600" cy="1763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Cloud Callout 17"/>
          <p:cNvSpPr/>
          <p:nvPr/>
        </p:nvSpPr>
        <p:spPr>
          <a:xfrm rot="21419270">
            <a:off x="543719" y="2523526"/>
            <a:ext cx="5452725" cy="2501519"/>
          </a:xfrm>
          <a:prstGeom prst="cloudCallou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0" name="Oval Callout 19"/>
          <p:cNvSpPr/>
          <p:nvPr/>
        </p:nvSpPr>
        <p:spPr>
          <a:xfrm flipH="1">
            <a:off x="27261987" y="1572552"/>
            <a:ext cx="4582968" cy="2297820"/>
          </a:xfrm>
          <a:prstGeom prst="wedgeEllipseCallou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1" name="TextBox 20"/>
          <p:cNvSpPr txBox="1"/>
          <p:nvPr/>
        </p:nvSpPr>
        <p:spPr>
          <a:xfrm>
            <a:off x="27640302" y="2289844"/>
            <a:ext cx="38263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800" i="1" dirty="0" smtClean="0"/>
              <a:t>Bon</a:t>
            </a:r>
            <a:r>
              <a:rPr lang="en-CA" sz="4800" dirty="0" smtClean="0"/>
              <a:t> </a:t>
            </a:r>
            <a:r>
              <a:rPr lang="en-CA" sz="4800" i="1" dirty="0" smtClean="0"/>
              <a:t>appétit</a:t>
            </a:r>
            <a:r>
              <a:rPr lang="en-CA" sz="4800" dirty="0" smtClean="0"/>
              <a:t>!</a:t>
            </a:r>
            <a:endParaRPr lang="en-CA" sz="4800" dirty="0"/>
          </a:p>
        </p:txBody>
      </p:sp>
      <p:sp>
        <p:nvSpPr>
          <p:cNvPr id="22" name="TextBox 21"/>
          <p:cNvSpPr txBox="1"/>
          <p:nvPr/>
        </p:nvSpPr>
        <p:spPr>
          <a:xfrm>
            <a:off x="1164647" y="3358786"/>
            <a:ext cx="3888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800" i="1" dirty="0" smtClean="0"/>
              <a:t>…What?</a:t>
            </a:r>
            <a:endParaRPr lang="en-CA" sz="4800" i="1" dirty="0"/>
          </a:p>
        </p:txBody>
      </p:sp>
      <p:sp>
        <p:nvSpPr>
          <p:cNvPr id="23" name="TextBox 22"/>
          <p:cNvSpPr txBox="1"/>
          <p:nvPr/>
        </p:nvSpPr>
        <p:spPr>
          <a:xfrm rot="453080">
            <a:off x="10028445" y="13997244"/>
            <a:ext cx="33123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000" i="1" dirty="0" smtClean="0">
                <a:solidFill>
                  <a:srgbClr val="FF6699"/>
                </a:solidFill>
              </a:rPr>
              <a:t>Sauté</a:t>
            </a:r>
            <a:endParaRPr lang="en-CA" sz="3000" i="1" dirty="0">
              <a:solidFill>
                <a:srgbClr val="FF6699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 rot="629275">
            <a:off x="6406008" y="14738649"/>
            <a:ext cx="33123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000" i="1" dirty="0" smtClean="0">
                <a:solidFill>
                  <a:srgbClr val="FF6699"/>
                </a:solidFill>
              </a:rPr>
              <a:t>Coq au vin</a:t>
            </a:r>
            <a:endParaRPr lang="en-CA" sz="3000" i="1" dirty="0">
              <a:solidFill>
                <a:srgbClr val="FF6699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 rot="21264248">
            <a:off x="7395001" y="13803928"/>
            <a:ext cx="33123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000" i="1" dirty="0" smtClean="0">
                <a:solidFill>
                  <a:srgbClr val="FFCC00"/>
                </a:solidFill>
              </a:rPr>
              <a:t>Compote</a:t>
            </a:r>
            <a:endParaRPr lang="en-CA" sz="3000" i="1" dirty="0">
              <a:solidFill>
                <a:srgbClr val="FFCC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710263" y="14532707"/>
            <a:ext cx="33123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000" i="1" dirty="0" smtClean="0">
                <a:solidFill>
                  <a:srgbClr val="00CC99"/>
                </a:solidFill>
              </a:rPr>
              <a:t>Vol</a:t>
            </a:r>
            <a:r>
              <a:rPr lang="en-CA" sz="3000" i="1" dirty="0" smtClean="0">
                <a:solidFill>
                  <a:srgbClr val="00CC99"/>
                </a:solidFill>
              </a:rPr>
              <a:t>-au-vent</a:t>
            </a:r>
            <a:endParaRPr lang="en-CA" sz="3000" i="1" dirty="0">
              <a:solidFill>
                <a:srgbClr val="00CC99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 rot="20870510">
            <a:off x="11027603" y="14672014"/>
            <a:ext cx="33123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000" i="1" dirty="0" smtClean="0">
                <a:solidFill>
                  <a:srgbClr val="FFCC00"/>
                </a:solidFill>
              </a:rPr>
              <a:t>Escargots</a:t>
            </a:r>
            <a:endParaRPr lang="en-CA" sz="3000" i="1" dirty="0">
              <a:solidFill>
                <a:srgbClr val="FFCC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 rot="21068808">
            <a:off x="4819081" y="13803928"/>
            <a:ext cx="33123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000" i="1" dirty="0" smtClean="0">
                <a:solidFill>
                  <a:srgbClr val="00CC99"/>
                </a:solidFill>
              </a:rPr>
              <a:t>En brochette</a:t>
            </a:r>
            <a:endParaRPr lang="en-CA" sz="3000" i="1" dirty="0">
              <a:solidFill>
                <a:srgbClr val="00CC99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 rot="618723">
            <a:off x="12045465" y="14164804"/>
            <a:ext cx="33123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000" i="1" dirty="0" smtClean="0">
                <a:solidFill>
                  <a:srgbClr val="00CC99"/>
                </a:solidFill>
              </a:rPr>
              <a:t>Crème </a:t>
            </a:r>
            <a:r>
              <a:rPr lang="en-CA" sz="3000" i="1" dirty="0" smtClean="0">
                <a:solidFill>
                  <a:srgbClr val="00CC99"/>
                </a:solidFill>
              </a:rPr>
              <a:t>brulée</a:t>
            </a:r>
            <a:endParaRPr lang="en-CA" sz="3000" i="1" dirty="0">
              <a:solidFill>
                <a:srgbClr val="00CC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72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</TotalTime>
  <Words>1035</Words>
  <Application>Microsoft Office PowerPoint</Application>
  <PresentationFormat>Custom</PresentationFormat>
  <Paragraphs>112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Bon Appétit!  An analysis of Canadian English speakers' familiarity with French culinary loanwords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Bon Appétit! An analysis of Canadian English speakers' familiarity with French culinary loanwords.</dc:title>
  <dc:creator>Edge14</dc:creator>
  <cp:lastModifiedBy>Alanna</cp:lastModifiedBy>
  <cp:revision>110</cp:revision>
  <dcterms:created xsi:type="dcterms:W3CDTF">2012-11-19T17:33:56Z</dcterms:created>
  <dcterms:modified xsi:type="dcterms:W3CDTF">2012-11-20T22:09:29Z</dcterms:modified>
</cp:coreProperties>
</file>