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32918400" cy="21945600"/>
  <p:notesSz cx="6858000" cy="9144000"/>
  <p:defaultTextStyle>
    <a:defPPr>
      <a:defRPr lang="en-US"/>
    </a:defPPr>
    <a:lvl1pPr marL="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1pPr>
    <a:lvl2pPr marL="156751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2pPr>
    <a:lvl3pPr marL="313502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3pPr>
    <a:lvl4pPr marL="470253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4pPr>
    <a:lvl5pPr marL="627004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5pPr>
    <a:lvl6pPr marL="783755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6pPr>
    <a:lvl7pPr marL="940506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7pPr>
    <a:lvl8pPr marL="1097257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8pPr>
    <a:lvl9pPr marL="12540082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003366"/>
    <a:srgbClr val="0066C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1" d="100"/>
          <a:sy n="21" d="100"/>
        </p:scale>
        <p:origin x="-1236" y="-102"/>
      </p:cViewPr>
      <p:guideLst>
        <p:guide orient="horz" pos="6912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 sz="1400"/>
              <a:t>Survey</a:t>
            </a:r>
            <a:r>
              <a:rPr lang="en-US" sz="1400" baseline="0"/>
              <a:t> Particpants Education Rating of Speakers</a:t>
            </a:r>
            <a:endParaRPr lang="en-US" sz="140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High school educated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C.A. (Control)</c:v>
                </c:pt>
                <c:pt idx="1">
                  <c:v>C.H. (From Scotland)</c:v>
                </c:pt>
                <c:pt idx="2">
                  <c:v>D.B. (From Russia)</c:v>
                </c:pt>
                <c:pt idx="3">
                  <c:v>H.L. (From China)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</c:v>
                </c:pt>
                <c:pt idx="1">
                  <c:v>4</c:v>
                </c:pt>
                <c:pt idx="2">
                  <c:v>19</c:v>
                </c:pt>
                <c:pt idx="3">
                  <c:v>21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University undergraduate educated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C.A. (Control)</c:v>
                </c:pt>
                <c:pt idx="1">
                  <c:v>C.H. (From Scotland)</c:v>
                </c:pt>
                <c:pt idx="2">
                  <c:v>D.B. (From Russia)</c:v>
                </c:pt>
                <c:pt idx="3">
                  <c:v>H.L. (From China)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77</c:v>
                </c:pt>
                <c:pt idx="1">
                  <c:v>57</c:v>
                </c:pt>
                <c:pt idx="2">
                  <c:v>57</c:v>
                </c:pt>
                <c:pt idx="3">
                  <c:v>58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Graduate program educated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C.A. (Control)</c:v>
                </c:pt>
                <c:pt idx="1">
                  <c:v>C.H. (From Scotland)</c:v>
                </c:pt>
                <c:pt idx="2">
                  <c:v>D.B. (From Russia)</c:v>
                </c:pt>
                <c:pt idx="3">
                  <c:v>H.L. (From China)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6</c:v>
                </c:pt>
                <c:pt idx="1">
                  <c:v>26</c:v>
                </c:pt>
                <c:pt idx="2">
                  <c:v>9</c:v>
                </c:pt>
                <c:pt idx="3">
                  <c:v>9</c:v>
                </c:pt>
              </c:numCache>
            </c:numRef>
          </c:val>
        </c:ser>
        <c:axId val="98766208"/>
        <c:axId val="98809728"/>
      </c:barChart>
      <c:catAx>
        <c:axId val="9876620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Recordin</a:t>
                </a:r>
                <a:r>
                  <a:rPr lang="en-US" baseline="0"/>
                  <a:t>g Subject</a:t>
                </a:r>
                <a:endParaRPr lang="en-US"/>
              </a:p>
            </c:rich>
          </c:tx>
          <c:layout/>
        </c:title>
        <c:tickLblPos val="nextTo"/>
        <c:crossAx val="98809728"/>
        <c:crosses val="autoZero"/>
        <c:auto val="1"/>
        <c:lblAlgn val="ctr"/>
        <c:lblOffset val="100"/>
      </c:catAx>
      <c:valAx>
        <c:axId val="98809728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Rated</a:t>
                </a:r>
                <a:r>
                  <a:rPr lang="en-US" baseline="0"/>
                  <a:t> Percentage (%)</a:t>
                </a:r>
                <a:endParaRPr lang="en-US"/>
              </a:p>
            </c:rich>
          </c:tx>
          <c:layout/>
        </c:title>
        <c:numFmt formatCode="General" sourceLinked="1"/>
        <c:tickLblPos val="nextTo"/>
        <c:crossAx val="98766208"/>
        <c:crosses val="autoZero"/>
        <c:crossBetween val="between"/>
      </c:valAx>
    </c:plotArea>
    <c:legend>
      <c:legendPos val="r"/>
      <c:layout/>
    </c:legend>
    <c:plotVisOnly val="1"/>
  </c:chart>
  <c:spPr>
    <a:solidFill>
      <a:prstClr val="white"/>
    </a:solidFill>
  </c:sp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6817362"/>
            <a:ext cx="27980640" cy="470408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0" y="12435840"/>
            <a:ext cx="23042880" cy="56083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675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135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702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270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837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405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BB8D-88C3-4E4A-9AB1-F30BD650C031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9CB1B-99E2-445B-8FD0-158FE5E235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BB8D-88C3-4E4A-9AB1-F30BD650C031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9CB1B-99E2-445B-8FD0-158FE5E235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865840" y="878843"/>
            <a:ext cx="7406640" cy="187248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5920" y="878843"/>
            <a:ext cx="21671280" cy="1872488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BB8D-88C3-4E4A-9AB1-F30BD650C031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9CB1B-99E2-445B-8FD0-158FE5E235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BB8D-88C3-4E4A-9AB1-F30BD650C031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9CB1B-99E2-445B-8FD0-158FE5E235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6" y="14102082"/>
            <a:ext cx="27980640" cy="4358640"/>
          </a:xfrm>
        </p:spPr>
        <p:txBody>
          <a:bodyPr anchor="t"/>
          <a:lstStyle>
            <a:lvl1pPr algn="l">
              <a:defRPr sz="13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6" y="9301484"/>
            <a:ext cx="27980640" cy="4800598"/>
          </a:xfrm>
        </p:spPr>
        <p:txBody>
          <a:bodyPr anchor="b"/>
          <a:lstStyle>
            <a:lvl1pPr marL="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1pPr>
            <a:lvl2pPr marL="156751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2pPr>
            <a:lvl3pPr marL="3135020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3pPr>
            <a:lvl4pPr marL="470253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4pPr>
            <a:lvl5pPr marL="627004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5pPr>
            <a:lvl6pPr marL="783755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6pPr>
            <a:lvl7pPr marL="940506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BB8D-88C3-4E4A-9AB1-F30BD650C031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9CB1B-99E2-445B-8FD0-158FE5E235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45920" y="5120642"/>
            <a:ext cx="14538960" cy="14483082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33520" y="5120642"/>
            <a:ext cx="14538960" cy="14483082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BB8D-88C3-4E4A-9AB1-F30BD650C031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9CB1B-99E2-445B-8FD0-158FE5E235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2" y="4912362"/>
            <a:ext cx="14544677" cy="204723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2" y="6959600"/>
            <a:ext cx="14544677" cy="12644122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2" y="4912362"/>
            <a:ext cx="14550390" cy="204723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2" y="6959600"/>
            <a:ext cx="14550390" cy="12644122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BB8D-88C3-4E4A-9AB1-F30BD650C031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9CB1B-99E2-445B-8FD0-158FE5E235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BB8D-88C3-4E4A-9AB1-F30BD650C031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9CB1B-99E2-445B-8FD0-158FE5E235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BB8D-88C3-4E4A-9AB1-F30BD650C031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9CB1B-99E2-445B-8FD0-158FE5E235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4" y="873760"/>
            <a:ext cx="10829927" cy="3718560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180" y="873762"/>
            <a:ext cx="18402300" cy="18729962"/>
          </a:xfrm>
        </p:spPr>
        <p:txBody>
          <a:bodyPr/>
          <a:lstStyle>
            <a:lvl1pPr>
              <a:defRPr sz="11000"/>
            </a:lvl1pPr>
            <a:lvl2pPr>
              <a:defRPr sz="9600"/>
            </a:lvl2pPr>
            <a:lvl3pPr>
              <a:defRPr sz="82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4" y="4592322"/>
            <a:ext cx="10829927" cy="15011402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BB8D-88C3-4E4A-9AB1-F30BD650C031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9CB1B-99E2-445B-8FD0-158FE5E235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237" y="15361920"/>
            <a:ext cx="19751040" cy="1813562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237" y="1960880"/>
            <a:ext cx="19751040" cy="13167360"/>
          </a:xfrm>
        </p:spPr>
        <p:txBody>
          <a:bodyPr/>
          <a:lstStyle>
            <a:lvl1pPr marL="0" indent="0">
              <a:buNone/>
              <a:defRPr sz="11000"/>
            </a:lvl1pPr>
            <a:lvl2pPr marL="1567510" indent="0">
              <a:buNone/>
              <a:defRPr sz="9600"/>
            </a:lvl2pPr>
            <a:lvl3pPr marL="3135020" indent="0">
              <a:buNone/>
              <a:defRPr sz="8200"/>
            </a:lvl3pPr>
            <a:lvl4pPr marL="4702531" indent="0">
              <a:buNone/>
              <a:defRPr sz="6900"/>
            </a:lvl4pPr>
            <a:lvl5pPr marL="6270041" indent="0">
              <a:buNone/>
              <a:defRPr sz="6900"/>
            </a:lvl5pPr>
            <a:lvl6pPr marL="7837551" indent="0">
              <a:buNone/>
              <a:defRPr sz="6900"/>
            </a:lvl6pPr>
            <a:lvl7pPr marL="9405061" indent="0">
              <a:buNone/>
              <a:defRPr sz="6900"/>
            </a:lvl7pPr>
            <a:lvl8pPr marL="10972571" indent="0">
              <a:buNone/>
              <a:defRPr sz="6900"/>
            </a:lvl8pPr>
            <a:lvl9pPr marL="12540082" indent="0">
              <a:buNone/>
              <a:defRPr sz="6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237" y="17175482"/>
            <a:ext cx="19751040" cy="2575558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BB8D-88C3-4E4A-9AB1-F30BD650C031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9CB1B-99E2-445B-8FD0-158FE5E235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5920" y="878842"/>
            <a:ext cx="29626560" cy="3657600"/>
          </a:xfrm>
          <a:prstGeom prst="rect">
            <a:avLst/>
          </a:prstGeom>
        </p:spPr>
        <p:txBody>
          <a:bodyPr vert="horz" lIns="313502" tIns="156751" rIns="313502" bIns="15675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5120642"/>
            <a:ext cx="29626560" cy="14483082"/>
          </a:xfrm>
          <a:prstGeom prst="rect">
            <a:avLst/>
          </a:prstGeom>
        </p:spPr>
        <p:txBody>
          <a:bodyPr vert="horz" lIns="313502" tIns="156751" rIns="313502" bIns="15675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5920" y="20340322"/>
            <a:ext cx="76809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l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3BB8D-88C3-4E4A-9AB1-F30BD650C031}" type="datetimeFigureOut">
              <a:rPr lang="en-US" smtClean="0"/>
              <a:pPr/>
              <a:t>11/26/2012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7120" y="20340322"/>
            <a:ext cx="104241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ct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1520" y="20340322"/>
            <a:ext cx="76809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9CB1B-99E2-445B-8FD0-158FE5E235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135020" rtl="0" eaLnBrk="1" latinLnBrk="0" hangingPunct="1">
        <a:spcBef>
          <a:spcPct val="0"/>
        </a:spcBef>
        <a:buNone/>
        <a:defRPr sz="1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75633" indent="-1175633" algn="l" defTabSz="3135020" rtl="0" eaLnBrk="1" latinLnBrk="0" hangingPunct="1">
        <a:spcBef>
          <a:spcPct val="20000"/>
        </a:spcBef>
        <a:buFont typeface="Arial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47204" indent="-979694" algn="l" defTabSz="313502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2pPr>
      <a:lvl3pPr marL="3918776" indent="-783755" algn="l" defTabSz="3135020" rtl="0" eaLnBrk="1" latinLnBrk="0" hangingPunct="1">
        <a:spcBef>
          <a:spcPct val="20000"/>
        </a:spcBef>
        <a:buFont typeface="Arial" pitchFamily="34" charset="0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286" indent="-783755" algn="l" defTabSz="3135020" rtl="0" eaLnBrk="1" latinLnBrk="0" hangingPunct="1">
        <a:spcBef>
          <a:spcPct val="20000"/>
        </a:spcBef>
        <a:buFont typeface="Arial" pitchFamily="34" charset="0"/>
        <a:buChar char="–"/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7053796" indent="-783755" algn="l" defTabSz="3135020" rtl="0" eaLnBrk="1" latinLnBrk="0" hangingPunct="1">
        <a:spcBef>
          <a:spcPct val="20000"/>
        </a:spcBef>
        <a:buFont typeface="Arial" pitchFamily="34" charset="0"/>
        <a:buChar char="»"/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621306" indent="-783755" algn="l" defTabSz="3135020" rtl="0" eaLnBrk="1" latinLnBrk="0" hangingPunct="1">
        <a:spcBef>
          <a:spcPct val="20000"/>
        </a:spcBef>
        <a:buFont typeface="Arial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188816" indent="-783755" algn="l" defTabSz="3135020" rtl="0" eaLnBrk="1" latinLnBrk="0" hangingPunct="1">
        <a:spcBef>
          <a:spcPct val="20000"/>
        </a:spcBef>
        <a:buFont typeface="Arial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1756327" indent="-783755" algn="l" defTabSz="3135020" rtl="0" eaLnBrk="1" latinLnBrk="0" hangingPunct="1">
        <a:spcBef>
          <a:spcPct val="20000"/>
        </a:spcBef>
        <a:buFont typeface="Arial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323837" indent="-783755" algn="l" defTabSz="3135020" rtl="0" eaLnBrk="1" latinLnBrk="0" hangingPunct="1">
        <a:spcBef>
          <a:spcPct val="20000"/>
        </a:spcBef>
        <a:buFont typeface="Arial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56751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2pPr>
      <a:lvl3pPr marL="313502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3pPr>
      <a:lvl4pPr marL="470253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27004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83755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40506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57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0082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8200" y="685800"/>
            <a:ext cx="8686800" cy="237295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CC66"/>
                </a:solidFill>
              </a:rPr>
              <a:t>I</a:t>
            </a:r>
            <a:r>
              <a:rPr lang="en-US" sz="3200" b="1" dirty="0" smtClean="0">
                <a:solidFill>
                  <a:srgbClr val="FFCC66"/>
                </a:solidFill>
              </a:rPr>
              <a:t>ntroduction</a:t>
            </a:r>
          </a:p>
          <a:p>
            <a:pPr>
              <a:buFont typeface="Arial" pitchFamily="34" charset="0"/>
              <a:buChar char="•"/>
            </a:pPr>
            <a:endParaRPr lang="en-US" sz="3200" dirty="0" smtClean="0">
              <a:solidFill>
                <a:schemeClr val="bg1">
                  <a:lumMod val="6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I 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investigated whether Canadian English speakers perceive those with accents as 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possessing 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a higher or lower 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education (depending on respective stereotypes surrounding the accents).</a:t>
            </a:r>
            <a:endParaRPr lang="en-US" sz="3200" dirty="0" smtClean="0">
              <a:solidFill>
                <a:schemeClr val="bg1">
                  <a:lumMod val="6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endParaRPr lang="en-US" sz="3200" dirty="0" smtClean="0">
              <a:solidFill>
                <a:schemeClr val="bg1">
                  <a:lumMod val="6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This 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was examined using a survey format i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n 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which participants listened to an 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English 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speaker’s 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recording of reading a few sentences, 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and then answered a number of questions about the 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recording.</a:t>
            </a:r>
          </a:p>
          <a:p>
            <a:pPr>
              <a:buFont typeface="Arial" pitchFamily="34" charset="0"/>
              <a:buChar char="•"/>
            </a:pPr>
            <a:endParaRPr lang="en-US" sz="3200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3200" b="1" dirty="0" smtClean="0">
                <a:solidFill>
                  <a:srgbClr val="FFCC66"/>
                </a:solidFill>
              </a:rPr>
              <a:t>Hypotheses</a:t>
            </a:r>
          </a:p>
          <a:p>
            <a:endParaRPr lang="en-US" sz="3200" dirty="0" smtClean="0">
              <a:solidFill>
                <a:schemeClr val="bg1">
                  <a:lumMod val="6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Primary</a:t>
            </a:r>
          </a:p>
          <a:p>
            <a:pPr lvl="1"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The 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Scottish accent 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will 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be rated as the most educated out of the four speakers</a:t>
            </a:r>
          </a:p>
          <a:p>
            <a:pPr lvl="1"/>
            <a:endParaRPr lang="en-US" sz="3200" dirty="0" smtClean="0">
              <a:solidFill>
                <a:schemeClr val="bg1">
                  <a:lumMod val="6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Secondary</a:t>
            </a:r>
          </a:p>
          <a:p>
            <a:pPr lvl="1"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The 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two ‘foreign’ accents will both be rated as less educated than the Scottish and control 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speaker</a:t>
            </a:r>
          </a:p>
          <a:p>
            <a:pPr lvl="1">
              <a:buFont typeface="Wingdings" pitchFamily="2" charset="2"/>
              <a:buChar char="Ø"/>
            </a:pPr>
            <a:endParaRPr lang="en-US" sz="3200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3200" b="1" dirty="0" smtClean="0">
                <a:solidFill>
                  <a:srgbClr val="FFCC66"/>
                </a:solidFill>
              </a:rPr>
              <a:t>Survey </a:t>
            </a:r>
            <a:r>
              <a:rPr lang="en-US" sz="3200" b="1" dirty="0" smtClean="0">
                <a:solidFill>
                  <a:srgbClr val="FFCC66"/>
                </a:solidFill>
              </a:rPr>
              <a:t>Format</a:t>
            </a:r>
          </a:p>
          <a:p>
            <a:endParaRPr lang="en-US" sz="3200" dirty="0" smtClean="0">
              <a:solidFill>
                <a:schemeClr val="bg1">
                  <a:lumMod val="6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Participants were asked to listen a short recording (linked in the survey) and  then answer a number of questions. This process was repeated four times for the four varying accents.</a:t>
            </a:r>
            <a:endParaRPr lang="en-US" sz="3200" dirty="0" smtClean="0">
              <a:solidFill>
                <a:schemeClr val="bg1">
                  <a:lumMod val="65000"/>
                </a:schemeClr>
              </a:solidFill>
            </a:endParaRPr>
          </a:p>
          <a:p>
            <a:endParaRPr lang="en-US" sz="3200" dirty="0" smtClean="0">
              <a:solidFill>
                <a:schemeClr val="bg1">
                  <a:lumMod val="6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Survey was available exclusively online (on fluid survey), and available to anybody who could access the URL link.</a:t>
            </a:r>
          </a:p>
          <a:p>
            <a:pPr>
              <a:buFont typeface="Arial" pitchFamily="34" charset="0"/>
              <a:buChar char="•"/>
            </a:pPr>
            <a:endParaRPr lang="en-US" sz="3200" dirty="0" smtClean="0">
              <a:solidFill>
                <a:schemeClr val="bg1">
                  <a:lumMod val="6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Distributed through social media</a:t>
            </a:r>
          </a:p>
          <a:p>
            <a:pPr>
              <a:buFont typeface="Arial" pitchFamily="34" charset="0"/>
              <a:buChar char="•"/>
            </a:pPr>
            <a:endParaRPr lang="en-US" sz="3200" dirty="0" smtClean="0">
              <a:solidFill>
                <a:schemeClr val="bg1">
                  <a:lumMod val="6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96 respondents, only 43 completed the survey completely  (only complete responses analyzed)</a:t>
            </a:r>
          </a:p>
          <a:p>
            <a:pPr>
              <a:buFont typeface="Arial" pitchFamily="34" charset="0"/>
              <a:buChar char="•"/>
            </a:pPr>
            <a:endParaRPr lang="en-US" sz="3200" dirty="0" smtClean="0">
              <a:solidFill>
                <a:schemeClr val="bg1">
                  <a:lumMod val="6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In order to avoid participant bias, the survey contained a number of filler questions to distract from survey’s purpose</a:t>
            </a:r>
          </a:p>
          <a:p>
            <a:pPr>
              <a:buFont typeface="Arial" pitchFamily="34" charset="0"/>
              <a:buChar char="•"/>
            </a:pPr>
            <a:endParaRPr lang="en-US" sz="3200" dirty="0" smtClean="0">
              <a:solidFill>
                <a:schemeClr val="bg1">
                  <a:lumMod val="65000"/>
                </a:schemeClr>
              </a:solidFill>
            </a:endParaRPr>
          </a:p>
          <a:p>
            <a:endParaRPr lang="en-US" sz="3200" dirty="0" smtClean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endParaRPr lang="en-US" sz="3200" dirty="0" smtClean="0">
              <a:solidFill>
                <a:schemeClr val="bg1">
                  <a:lumMod val="65000"/>
                </a:schemeClr>
              </a:solidFill>
            </a:endParaRPr>
          </a:p>
          <a:p>
            <a:pPr lvl="1">
              <a:buFont typeface="Wingdings" pitchFamily="2" charset="2"/>
              <a:buChar char="Ø"/>
            </a:pPr>
            <a:endParaRPr lang="en-US" sz="3200" dirty="0" smtClean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endParaRPr lang="en-US" sz="3200" dirty="0" smtClean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936200" y="1524000"/>
            <a:ext cx="8915400" cy="1683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CC66"/>
                </a:solidFill>
              </a:rPr>
              <a:t>Recording Subjects</a:t>
            </a:r>
          </a:p>
          <a:p>
            <a:pPr>
              <a:buFont typeface="Arial" pitchFamily="34" charset="0"/>
              <a:buChar char="•"/>
            </a:pPr>
            <a:endParaRPr lang="en-US" sz="3200" dirty="0" smtClean="0">
              <a:solidFill>
                <a:schemeClr val="bg1">
                  <a:lumMod val="6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The 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voice recordings were exclusively of Queen’s students between the ages of 20 to 24</a:t>
            </a:r>
          </a:p>
          <a:p>
            <a:pPr lvl="1"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There were three accented English speakers, and one Canadian English speaker as a 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control</a:t>
            </a:r>
          </a:p>
          <a:p>
            <a:pPr lvl="1">
              <a:buFont typeface="Wingdings" pitchFamily="2" charset="2"/>
              <a:buChar char="Ø"/>
            </a:pPr>
            <a:endParaRPr lang="en-US" sz="3200" dirty="0" smtClean="0">
              <a:solidFill>
                <a:schemeClr val="bg1">
                  <a:lumMod val="6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In order to avoid bias, all recording subjects were male and 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were 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currently attending Queen’s 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University when the recordings took place.</a:t>
            </a:r>
          </a:p>
          <a:p>
            <a:endParaRPr lang="en-US" sz="3200" dirty="0" smtClean="0">
              <a:solidFill>
                <a:schemeClr val="bg1">
                  <a:lumMod val="6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Accented subjects had moderate to strong accents</a:t>
            </a:r>
          </a:p>
          <a:p>
            <a:endParaRPr lang="en-US" sz="3200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3200" b="1" dirty="0" smtClean="0">
                <a:solidFill>
                  <a:srgbClr val="FFCC66"/>
                </a:solidFill>
              </a:rPr>
              <a:t>Subject Backgrounds</a:t>
            </a:r>
          </a:p>
          <a:p>
            <a:endParaRPr lang="en-US" sz="3200" i="1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3200" i="1" dirty="0" smtClean="0">
                <a:solidFill>
                  <a:schemeClr val="bg1">
                    <a:lumMod val="65000"/>
                  </a:schemeClr>
                </a:solidFill>
              </a:rPr>
              <a:t>C</a:t>
            </a:r>
            <a:r>
              <a:rPr lang="en-US" sz="3200" i="1" dirty="0" smtClean="0">
                <a:solidFill>
                  <a:schemeClr val="bg1">
                    <a:lumMod val="65000"/>
                  </a:schemeClr>
                </a:solidFill>
              </a:rPr>
              <a:t>. A. 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Born in Riyadh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, Saudi 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Arabia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Raised in Ontario, Canada</a:t>
            </a:r>
            <a:endParaRPr lang="en-US" sz="3200" dirty="0" smtClean="0">
              <a:solidFill>
                <a:schemeClr val="bg1">
                  <a:lumMod val="6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23 years old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Was the control, </a:t>
            </a:r>
            <a:r>
              <a:rPr lang="en-US" sz="3200" i="1" dirty="0" smtClean="0">
                <a:solidFill>
                  <a:schemeClr val="bg1">
                    <a:lumMod val="65000"/>
                  </a:schemeClr>
                </a:solidFill>
              </a:rPr>
              <a:t>does not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have 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an 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accent</a:t>
            </a:r>
          </a:p>
          <a:p>
            <a:endParaRPr lang="en-US" sz="3200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C. H.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Born and raised in </a:t>
            </a:r>
            <a:r>
              <a:rPr lang="en-US" sz="3200" dirty="0" err="1" smtClean="0">
                <a:solidFill>
                  <a:schemeClr val="bg1">
                    <a:lumMod val="65000"/>
                  </a:schemeClr>
                </a:solidFill>
              </a:rPr>
              <a:t>Dunfemline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, Scotland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20 years 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old</a:t>
            </a:r>
            <a:endParaRPr lang="en-US" sz="3200" dirty="0" smtClean="0">
              <a:solidFill>
                <a:schemeClr val="bg1">
                  <a:lumMod val="65000"/>
                </a:schemeClr>
              </a:solidFill>
            </a:endParaRPr>
          </a:p>
          <a:p>
            <a:endParaRPr lang="en-US" sz="3200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D. 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B.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Born and raised in </a:t>
            </a:r>
            <a:r>
              <a:rPr lang="en-US" sz="3200" dirty="0" err="1" smtClean="0">
                <a:solidFill>
                  <a:schemeClr val="bg1">
                    <a:lumMod val="65000"/>
                  </a:schemeClr>
                </a:solidFill>
              </a:rPr>
              <a:t>Magadan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Russia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21 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years 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old</a:t>
            </a:r>
          </a:p>
          <a:p>
            <a:endParaRPr lang="en-US" sz="3200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H. L.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Born and raised in Xi’an, China</a:t>
            </a:r>
          </a:p>
          <a:p>
            <a:pPr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24 years 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old</a:t>
            </a:r>
          </a:p>
          <a:p>
            <a:endParaRPr lang="en-US" sz="3200" dirty="0" smtClean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63200" y="11887200"/>
            <a:ext cx="11353800" cy="109260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CC66"/>
                </a:solidFill>
              </a:rPr>
              <a:t>Conclusions</a:t>
            </a:r>
          </a:p>
          <a:p>
            <a:endParaRPr lang="en-US" sz="3200" dirty="0" smtClean="0">
              <a:solidFill>
                <a:schemeClr val="bg1">
                  <a:lumMod val="6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Primary 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hypothesis</a:t>
            </a:r>
          </a:p>
          <a:p>
            <a:pPr lvl="1"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Can confirm 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the primary hypothesis</a:t>
            </a:r>
          </a:p>
          <a:p>
            <a:pPr lvl="1"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However, this confirmation depends 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on how we interpret 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 the education 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data </a:t>
            </a:r>
            <a:endParaRPr lang="en-US" sz="3200" dirty="0" smtClean="0">
              <a:solidFill>
                <a:schemeClr val="bg1">
                  <a:lumMod val="65000"/>
                </a:schemeClr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Graduate program has to be ranked highest (cannot lump together with undergraduate as originally believed)</a:t>
            </a:r>
            <a:endParaRPr lang="en-US" sz="3200" dirty="0" smtClean="0">
              <a:solidFill>
                <a:schemeClr val="bg1">
                  <a:lumMod val="65000"/>
                </a:schemeClr>
              </a:solidFill>
            </a:endParaRPr>
          </a:p>
          <a:p>
            <a:endParaRPr lang="en-US" sz="3200" dirty="0" smtClean="0">
              <a:solidFill>
                <a:schemeClr val="bg1">
                  <a:lumMod val="65000"/>
                </a:schemeClr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Secondary hypothesis</a:t>
            </a:r>
          </a:p>
          <a:p>
            <a:pPr lvl="1"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Confirm the secondary hypothesis</a:t>
            </a:r>
          </a:p>
          <a:p>
            <a:pPr lvl="1"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The two ‘foreign’ accents were rated very similarly in terms of 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education, despite the different stereotypes surrounding them (Russian vs. Central Asian)</a:t>
            </a:r>
            <a:endParaRPr lang="en-US" sz="3200" dirty="0" smtClean="0">
              <a:solidFill>
                <a:schemeClr val="bg1">
                  <a:lumMod val="65000"/>
                </a:schemeClr>
              </a:solidFill>
            </a:endParaRPr>
          </a:p>
          <a:p>
            <a:pPr lvl="1"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This could 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be because they both somewhat </a:t>
            </a: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ambiguous to listeners, as participants had trouble pinpointing origins of speaker in the survey</a:t>
            </a:r>
          </a:p>
          <a:p>
            <a:pPr lvl="1">
              <a:buFont typeface="Wingdings" pitchFamily="2" charset="2"/>
              <a:buChar char="Ø"/>
            </a:pPr>
            <a:r>
              <a:rPr lang="en-US" sz="3200" dirty="0" smtClean="0">
                <a:solidFill>
                  <a:schemeClr val="bg1">
                    <a:lumMod val="65000"/>
                  </a:schemeClr>
                </a:solidFill>
              </a:rPr>
              <a:t>Conversely, this could also be because participants view both L2 English speakers similarly, grouping them based simply on the presence of an accent</a:t>
            </a:r>
            <a:endParaRPr lang="en-US" sz="3200" dirty="0" smtClean="0">
              <a:solidFill>
                <a:schemeClr val="bg1">
                  <a:lumMod val="65000"/>
                </a:schemeClr>
              </a:solidFill>
            </a:endParaRPr>
          </a:p>
          <a:p>
            <a:endParaRPr lang="en-US" sz="3200" dirty="0" smtClean="0">
              <a:solidFill>
                <a:schemeClr val="bg1">
                  <a:lumMod val="65000"/>
                </a:schemeClr>
              </a:solidFill>
            </a:endParaRPr>
          </a:p>
          <a:p>
            <a:endParaRPr lang="en-US" sz="3200" dirty="0">
              <a:solidFill>
                <a:schemeClr val="bg1">
                  <a:lumMod val="65000"/>
                </a:schemeClr>
              </a:solidFill>
            </a:endParaRPr>
          </a:p>
        </p:txBody>
      </p:sp>
      <p:graphicFrame>
        <p:nvGraphicFramePr>
          <p:cNvPr id="9" name="Chart 8"/>
          <p:cNvGraphicFramePr/>
          <p:nvPr/>
        </p:nvGraphicFramePr>
        <p:xfrm>
          <a:off x="10744200" y="4495800"/>
          <a:ext cx="11430000" cy="716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0515600" y="533400"/>
            <a:ext cx="113538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FFCC66"/>
                </a:solidFill>
              </a:rPr>
              <a:t>An Investigation on the Effects of Accents on Canadian </a:t>
            </a:r>
            <a:r>
              <a:rPr lang="en-US" sz="4800" b="1" dirty="0" smtClean="0">
                <a:solidFill>
                  <a:srgbClr val="FFCC66"/>
                </a:solidFill>
              </a:rPr>
              <a:t>English </a:t>
            </a:r>
            <a:r>
              <a:rPr lang="en-US" sz="4800" b="1" dirty="0" smtClean="0">
                <a:solidFill>
                  <a:srgbClr val="FFCC66"/>
                </a:solidFill>
              </a:rPr>
              <a:t>Speakers Perceptions of Other’s Education Level</a:t>
            </a:r>
            <a:r>
              <a:rPr lang="en-US" sz="5400" dirty="0" smtClean="0">
                <a:solidFill>
                  <a:srgbClr val="FFCC66"/>
                </a:solidFill>
              </a:rPr>
              <a:t/>
            </a:r>
            <a:br>
              <a:rPr lang="en-US" sz="5400" dirty="0" smtClean="0">
                <a:solidFill>
                  <a:srgbClr val="FFCC66"/>
                </a:solidFill>
              </a:rPr>
            </a:br>
            <a:r>
              <a:rPr lang="en-US" sz="4000" i="1" dirty="0" smtClean="0">
                <a:solidFill>
                  <a:srgbClr val="FFCC66"/>
                </a:solidFill>
              </a:rPr>
              <a:t>Ceren Aytimur</a:t>
            </a:r>
            <a:br>
              <a:rPr lang="en-US" sz="4000" i="1" dirty="0" smtClean="0">
                <a:solidFill>
                  <a:srgbClr val="FFCC66"/>
                </a:solidFill>
              </a:rPr>
            </a:br>
            <a:r>
              <a:rPr lang="en-US" sz="4000" i="1" dirty="0" smtClean="0">
                <a:solidFill>
                  <a:srgbClr val="FFCC66"/>
                </a:solidFill>
              </a:rPr>
              <a:t>Queen’s University</a:t>
            </a:r>
            <a:endParaRPr lang="en-US" sz="4000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</TotalTime>
  <Words>471</Words>
  <Application>Microsoft Office PowerPoint</Application>
  <PresentationFormat>Custom</PresentationFormat>
  <Paragraphs>72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Accent Perception of Canadian English Speakers Ceren Aytimur Queen’s University </dc:title>
  <dc:creator>Ceren</dc:creator>
  <cp:lastModifiedBy>Ceren</cp:lastModifiedBy>
  <cp:revision>19</cp:revision>
  <dcterms:created xsi:type="dcterms:W3CDTF">2012-10-31T23:57:33Z</dcterms:created>
  <dcterms:modified xsi:type="dcterms:W3CDTF">2012-11-26T20:41:34Z</dcterms:modified>
</cp:coreProperties>
</file>