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1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179579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1pPr>
    <a:lvl2pPr marL="897895" algn="l" defTabSz="179579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2pPr>
    <a:lvl3pPr marL="1795790" algn="l" defTabSz="179579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3pPr>
    <a:lvl4pPr marL="2693685" algn="l" defTabSz="179579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4pPr>
    <a:lvl5pPr marL="3591580" algn="l" defTabSz="179579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5pPr>
    <a:lvl6pPr marL="4489475" algn="l" defTabSz="179579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6pPr>
    <a:lvl7pPr marL="5387370" algn="l" defTabSz="179579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7pPr>
    <a:lvl8pPr marL="6285266" algn="l" defTabSz="179579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8pPr>
    <a:lvl9pPr marL="7183161" algn="l" defTabSz="179579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147"/>
    <a:srgbClr val="F03A1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580" autoAdjust="0"/>
  </p:normalViewPr>
  <p:slideViewPr>
    <p:cSldViewPr>
      <p:cViewPr>
        <p:scale>
          <a:sx n="40" d="100"/>
          <a:sy n="40" d="100"/>
        </p:scale>
        <p:origin x="1140" y="324"/>
      </p:cViewPr>
      <p:guideLst>
        <p:guide orient="horz" pos="6912"/>
        <p:guide pos="1037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Workbook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CA"/>
  <c:style val="14"/>
  <c:chart>
    <c:title>
      <c:tx>
        <c:rich>
          <a:bodyPr/>
          <a:lstStyle/>
          <a:p>
            <a:pPr>
              <a:defRPr/>
            </a:pPr>
            <a:r>
              <a:rPr lang="en-US" dirty="0"/>
              <a:t>Results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Undecided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11 (AE)</c:v>
                </c:pt>
                <c:pt idx="1">
                  <c:v>10 (AE)</c:v>
                </c:pt>
                <c:pt idx="2">
                  <c:v>9 (Indian)</c:v>
                </c:pt>
                <c:pt idx="3">
                  <c:v>8 (AE)</c:v>
                </c:pt>
                <c:pt idx="4">
                  <c:v>7 (CE)</c:v>
                </c:pt>
                <c:pt idx="5">
                  <c:v>6 (CE)</c:v>
                </c:pt>
                <c:pt idx="6">
                  <c:v>5 (CE)</c:v>
                </c:pt>
                <c:pt idx="7">
                  <c:v>4 (AE)</c:v>
                </c:pt>
                <c:pt idx="8">
                  <c:v>3 (CE)</c:v>
                </c:pt>
                <c:pt idx="9">
                  <c:v>2 (AE)</c:v>
                </c:pt>
                <c:pt idx="10">
                  <c:v>1 (CE)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7</c:v>
                </c:pt>
                <c:pt idx="1">
                  <c:v>3</c:v>
                </c:pt>
                <c:pt idx="2">
                  <c:v>7</c:v>
                </c:pt>
                <c:pt idx="3">
                  <c:v>7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Identified as AE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11 (AE)</c:v>
                </c:pt>
                <c:pt idx="1">
                  <c:v>10 (AE)</c:v>
                </c:pt>
                <c:pt idx="2">
                  <c:v>9 (Indian)</c:v>
                </c:pt>
                <c:pt idx="3">
                  <c:v>8 (AE)</c:v>
                </c:pt>
                <c:pt idx="4">
                  <c:v>7 (CE)</c:v>
                </c:pt>
                <c:pt idx="5">
                  <c:v>6 (CE)</c:v>
                </c:pt>
                <c:pt idx="6">
                  <c:v>5 (CE)</c:v>
                </c:pt>
                <c:pt idx="7">
                  <c:v>4 (AE)</c:v>
                </c:pt>
                <c:pt idx="8">
                  <c:v>3 (CE)</c:v>
                </c:pt>
                <c:pt idx="9">
                  <c:v>2 (AE)</c:v>
                </c:pt>
                <c:pt idx="10">
                  <c:v>1 (CE)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28</c:v>
                </c:pt>
                <c:pt idx="1">
                  <c:v>36</c:v>
                </c:pt>
                <c:pt idx="2">
                  <c:v>77</c:v>
                </c:pt>
                <c:pt idx="3">
                  <c:v>43</c:v>
                </c:pt>
                <c:pt idx="4">
                  <c:v>22</c:v>
                </c:pt>
                <c:pt idx="5">
                  <c:v>45</c:v>
                </c:pt>
                <c:pt idx="6">
                  <c:v>20</c:v>
                </c:pt>
                <c:pt idx="7">
                  <c:v>42</c:v>
                </c:pt>
                <c:pt idx="8">
                  <c:v>14</c:v>
                </c:pt>
                <c:pt idx="9">
                  <c:v>62</c:v>
                </c:pt>
                <c:pt idx="10">
                  <c:v>18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Identified as CE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11 (AE)</c:v>
                </c:pt>
                <c:pt idx="1">
                  <c:v>10 (AE)</c:v>
                </c:pt>
                <c:pt idx="2">
                  <c:v>9 (Indian)</c:v>
                </c:pt>
                <c:pt idx="3">
                  <c:v>8 (AE)</c:v>
                </c:pt>
                <c:pt idx="4">
                  <c:v>7 (CE)</c:v>
                </c:pt>
                <c:pt idx="5">
                  <c:v>6 (CE)</c:v>
                </c:pt>
                <c:pt idx="6">
                  <c:v>5 (CE)</c:v>
                </c:pt>
                <c:pt idx="7">
                  <c:v>4 (AE)</c:v>
                </c:pt>
                <c:pt idx="8">
                  <c:v>3 (CE)</c:v>
                </c:pt>
                <c:pt idx="9">
                  <c:v>2 (AE)</c:v>
                </c:pt>
                <c:pt idx="10">
                  <c:v>1 (CE)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2</c:v>
                </c:pt>
                <c:pt idx="1">
                  <c:v>61</c:v>
                </c:pt>
                <c:pt idx="2">
                  <c:v>16</c:v>
                </c:pt>
                <c:pt idx="3">
                  <c:v>50</c:v>
                </c:pt>
                <c:pt idx="4">
                  <c:v>75</c:v>
                </c:pt>
                <c:pt idx="5">
                  <c:v>52</c:v>
                </c:pt>
                <c:pt idx="6">
                  <c:v>78</c:v>
                </c:pt>
                <c:pt idx="7">
                  <c:v>56</c:v>
                </c:pt>
                <c:pt idx="8">
                  <c:v>83</c:v>
                </c:pt>
                <c:pt idx="9">
                  <c:v>36</c:v>
                </c:pt>
                <c:pt idx="10">
                  <c:v>80</c:v>
                </c:pt>
              </c:numCache>
            </c:numRef>
          </c:val>
        </c:ser>
        <c:axId val="62490112"/>
        <c:axId val="62492032"/>
      </c:barChart>
      <c:catAx>
        <c:axId val="62490112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Speaker</a:t>
                </a:r>
              </a:p>
            </c:rich>
          </c:tx>
          <c:layout/>
        </c:title>
        <c:tickLblPos val="nextTo"/>
        <c:crossAx val="62492032"/>
        <c:crosses val="autoZero"/>
        <c:auto val="1"/>
        <c:lblAlgn val="ctr"/>
        <c:lblOffset val="100"/>
      </c:catAx>
      <c:valAx>
        <c:axId val="62492032"/>
        <c:scaling>
          <c:orientation val="minMax"/>
          <c:max val="100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Responses (%)</a:t>
                </a:r>
              </a:p>
            </c:rich>
          </c:tx>
          <c:layout/>
        </c:title>
        <c:numFmt formatCode="General" sourceLinked="1"/>
        <c:tickLblPos val="nextTo"/>
        <c:crossAx val="62490112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1950723"/>
            <a:ext cx="27980640" cy="1365504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27400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5849600"/>
            <a:ext cx="23042880" cy="3901440"/>
          </a:xfrm>
        </p:spPr>
        <p:txBody>
          <a:bodyPr>
            <a:normAutofit/>
          </a:bodyPr>
          <a:lstStyle>
            <a:lvl1pPr marL="0" indent="0" algn="ctr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412E-DE80-4C21-BA8D-1F0B7FC1862A}" type="datetimeFigureOut">
              <a:rPr lang="en-US" smtClean="0"/>
              <a:pPr/>
              <a:t>11/20/2012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6E7800-0132-45C9-8232-95E77BDCBA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412E-DE80-4C21-BA8D-1F0B7FC1862A}" type="datetimeFigureOut">
              <a:rPr lang="en-US" smtClean="0"/>
              <a:pPr/>
              <a:t>11/20/2012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E7800-0132-45C9-8232-95E77BDCBA2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0" y="878843"/>
            <a:ext cx="7406640" cy="1872488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878843"/>
            <a:ext cx="21671280" cy="1872488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412E-DE80-4C21-BA8D-1F0B7FC1862A}" type="datetimeFigureOut">
              <a:rPr lang="en-US" smtClean="0"/>
              <a:pPr/>
              <a:t>11/20/2012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E7800-0132-45C9-8232-95E77BDCBA2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412E-DE80-4C21-BA8D-1F0B7FC1862A}" type="datetimeFigureOut">
              <a:rPr lang="en-US" smtClean="0"/>
              <a:pPr/>
              <a:t>11/20/2012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E7800-0132-45C9-8232-95E77BDCBA2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4389122"/>
            <a:ext cx="27980640" cy="8016240"/>
          </a:xfrm>
        </p:spPr>
        <p:txBody>
          <a:bodyPr anchor="b"/>
          <a:lstStyle>
            <a:lvl1pPr algn="ctr" defTabSz="313502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165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13020043"/>
            <a:ext cx="27980640" cy="3622038"/>
          </a:xfrm>
        </p:spPr>
        <p:txBody>
          <a:bodyPr anchor="t"/>
          <a:lstStyle>
            <a:lvl1pPr marL="0" indent="0" algn="ctr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412E-DE80-4C21-BA8D-1F0B7FC1862A}" type="datetimeFigureOut">
              <a:rPr lang="en-US" smtClean="0"/>
              <a:pPr/>
              <a:t>11/20/2012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E7800-0132-45C9-8232-95E77BDCBA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6184880" y="12557760"/>
            <a:ext cx="305179" cy="27127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3502" tIns="156751" rIns="313502" bIns="156751"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6904970" y="12557760"/>
            <a:ext cx="305179" cy="27127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3502" tIns="156751" rIns="313502" bIns="156751"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15468221" y="12557760"/>
            <a:ext cx="305179" cy="27127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3502" tIns="156751" rIns="313502" bIns="156751"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5120641"/>
            <a:ext cx="14538960" cy="14483082"/>
          </a:xfrm>
        </p:spPr>
        <p:txBody>
          <a:bodyPr/>
          <a:lstStyle>
            <a:lvl1pPr>
              <a:defRPr sz="8200"/>
            </a:lvl1pPr>
            <a:lvl2pPr>
              <a:defRPr sz="5500"/>
            </a:lvl2pPr>
            <a:lvl3pPr>
              <a:defRPr sz="55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412E-DE80-4C21-BA8D-1F0B7FC1862A}" type="datetimeFigureOut">
              <a:rPr lang="en-US" smtClean="0"/>
              <a:pPr/>
              <a:t>11/20/2012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E7800-0132-45C9-8232-95E77BDCBA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16736" y="5120640"/>
            <a:ext cx="14549933" cy="14484096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0"/>
            <a:ext cx="14544677" cy="1950720"/>
          </a:xfrm>
        </p:spPr>
        <p:txBody>
          <a:bodyPr anchor="b">
            <a:noAutofit/>
          </a:bodyPr>
          <a:lstStyle>
            <a:lvl1pPr marL="0" indent="0" algn="ctr">
              <a:buNone/>
              <a:defRPr sz="8200" b="0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33522" y="5120640"/>
            <a:ext cx="14550390" cy="1950720"/>
          </a:xfrm>
        </p:spPr>
        <p:txBody>
          <a:bodyPr anchor="b">
            <a:noAutofit/>
          </a:bodyPr>
          <a:lstStyle>
            <a:lvl1pPr marL="0" indent="0" algn="ctr">
              <a:buNone/>
              <a:defRPr sz="8200" b="0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412E-DE80-4C21-BA8D-1F0B7FC1862A}" type="datetimeFigureOut">
              <a:rPr lang="en-US" smtClean="0"/>
              <a:pPr/>
              <a:t>11/20/2012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E7800-0132-45C9-8232-95E77BDCBA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645920" y="7081114"/>
            <a:ext cx="14549933" cy="12523622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16821302" y="7081115"/>
            <a:ext cx="14549933" cy="12522198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412E-DE80-4C21-BA8D-1F0B7FC1862A}" type="datetimeFigureOut">
              <a:rPr lang="en-US" smtClean="0"/>
              <a:pPr/>
              <a:t>11/20/2012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E7800-0132-45C9-8232-95E77BDCBA2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412E-DE80-4C21-BA8D-1F0B7FC1862A}" type="datetimeFigureOut">
              <a:rPr lang="en-US" smtClean="0"/>
              <a:pPr/>
              <a:t>11/20/2012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E7800-0132-45C9-8232-95E77BDCBA2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65515" y="853440"/>
            <a:ext cx="10829927" cy="6705600"/>
          </a:xfrm>
        </p:spPr>
        <p:txBody>
          <a:bodyPr anchor="b"/>
          <a:lstStyle>
            <a:lvl1pPr algn="ctr">
              <a:lnSpc>
                <a:spcPct val="100000"/>
              </a:lnSpc>
              <a:defRPr sz="96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8895" y="873761"/>
            <a:ext cx="17985107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65515" y="7802881"/>
            <a:ext cx="10829927" cy="11800842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55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412E-DE80-4C21-BA8D-1F0B7FC1862A}" type="datetimeFigureOut">
              <a:rPr lang="en-US" smtClean="0"/>
              <a:pPr/>
              <a:t>11/20/2012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E7800-0132-45C9-8232-95E77BDCBA2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6474" y="731520"/>
            <a:ext cx="20562566" cy="2865120"/>
          </a:xfrm>
        </p:spPr>
        <p:txBody>
          <a:bodyPr anchor="b"/>
          <a:lstStyle>
            <a:lvl1pPr algn="ctr">
              <a:lnSpc>
                <a:spcPct val="100000"/>
              </a:lnSpc>
              <a:defRPr sz="9600" b="0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29254" y="3657600"/>
            <a:ext cx="21797006" cy="14531341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r>
              <a:rPr lang="en-CA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46474" y="18592800"/>
            <a:ext cx="20562566" cy="1706880"/>
          </a:xfrm>
        </p:spPr>
        <p:txBody>
          <a:bodyPr>
            <a:normAutofit/>
          </a:bodyPr>
          <a:lstStyle>
            <a:lvl1pPr marL="0" indent="0" algn="ctr">
              <a:buNone/>
              <a:defRPr sz="55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412E-DE80-4C21-BA8D-1F0B7FC1862A}" type="datetimeFigureOut">
              <a:rPr lang="en-US" smtClean="0"/>
              <a:pPr/>
              <a:t>11/20/2012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E7800-0132-45C9-8232-95E77BDCBA2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0"/>
            <a:ext cx="29626560" cy="5120640"/>
          </a:xfrm>
          <a:prstGeom prst="rect">
            <a:avLst/>
          </a:prstGeom>
        </p:spPr>
        <p:txBody>
          <a:bodyPr vert="horz" lIns="313502" tIns="156751" rIns="313502" bIns="156751" rtlCol="0" anchor="b">
            <a:noAutofit/>
          </a:bodyPr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1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908051" y="20340322"/>
            <a:ext cx="7509510" cy="1168400"/>
          </a:xfrm>
          <a:prstGeom prst="rect">
            <a:avLst/>
          </a:prstGeom>
        </p:spPr>
        <p:txBody>
          <a:bodyPr vert="horz" lIns="313502" tIns="156751" rIns="156751" bIns="156751" rtlCol="0" anchor="ctr"/>
          <a:lstStyle>
            <a:lvl1pPr algn="r">
              <a:defRPr sz="4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9DA412E-DE80-4C21-BA8D-1F0B7FC1862A}" type="datetimeFigureOut">
              <a:rPr lang="en-US" smtClean="0"/>
              <a:pPr/>
              <a:t>11/20/2012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72996" y="20340322"/>
            <a:ext cx="10252710" cy="1168400"/>
          </a:xfrm>
          <a:prstGeom prst="rect">
            <a:avLst/>
          </a:prstGeom>
        </p:spPr>
        <p:txBody>
          <a:bodyPr vert="horz" lIns="156751" tIns="156751" rIns="313502" bIns="156751" rtlCol="0" anchor="ctr"/>
          <a:lstStyle>
            <a:lvl1pPr algn="l">
              <a:defRPr sz="4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755803" y="20340322"/>
            <a:ext cx="2023110" cy="1168400"/>
          </a:xfrm>
          <a:prstGeom prst="rect">
            <a:avLst/>
          </a:prstGeom>
        </p:spPr>
        <p:txBody>
          <a:bodyPr vert="horz" lIns="94051" tIns="156751" rIns="156751" bIns="156751" rtlCol="0" anchor="ctr"/>
          <a:lstStyle>
            <a:lvl1pPr algn="l">
              <a:defRPr sz="4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96E7800-0132-45C9-8232-95E77BDCBA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0447936" y="20798029"/>
            <a:ext cx="305179" cy="27127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3502" tIns="156751" rIns="313502" bIns="156751" rtlCol="0" anchor="ctr"/>
          <a:lstStyle/>
          <a:p>
            <a:pPr marL="0" algn="ctr" defTabSz="3135020" rtl="0" eaLnBrk="1" latinLnBrk="0" hangingPunct="1"/>
            <a:endParaRPr lang="en-US" sz="62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048829" y="20798029"/>
            <a:ext cx="305179" cy="27127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3502" tIns="156751" rIns="313502" bIns="156751" rtlCol="0" anchor="ctr"/>
          <a:lstStyle/>
          <a:p>
            <a:pPr algn="ctr"/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</p:sldLayoutIdLst>
  <p:txStyles>
    <p:titleStyle>
      <a:lvl1pPr algn="ctr" defTabSz="3135020" rtl="0" eaLnBrk="1" latinLnBrk="0" hangingPunct="1">
        <a:lnSpc>
          <a:spcPts val="19885"/>
        </a:lnSpc>
        <a:spcBef>
          <a:spcPct val="0"/>
        </a:spcBef>
        <a:buNone/>
        <a:defRPr sz="185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1175633" indent="-1175633" algn="l" defTabSz="3135020" rtl="0" eaLnBrk="1" latinLnBrk="0" hangingPunct="1">
        <a:spcBef>
          <a:spcPct val="20000"/>
        </a:spcBef>
        <a:buFont typeface="Arial" pitchFamily="34" charset="0"/>
        <a:buChar char="•"/>
        <a:defRPr sz="8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2547204" indent="-979694" algn="l" defTabSz="3135020" rtl="0" eaLnBrk="1" latinLnBrk="0" hangingPunct="1">
        <a:spcBef>
          <a:spcPct val="20000"/>
        </a:spcBef>
        <a:buFont typeface="Courier New" pitchFamily="49" charset="0"/>
        <a:buChar char="o"/>
        <a:defRPr sz="55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391877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5486286" indent="-783755" algn="l" defTabSz="3135020" rtl="0" eaLnBrk="1" latinLnBrk="0" hangingPunct="1">
        <a:spcBef>
          <a:spcPct val="20000"/>
        </a:spcBef>
        <a:buFont typeface="Courier New" pitchFamily="49" charset="0"/>
        <a:buChar char="o"/>
        <a:defRPr sz="55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705379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8621306" indent="-783755" algn="l" defTabSz="3135020" rtl="0" eaLnBrk="1" latinLnBrk="0" hangingPunct="1">
        <a:spcBef>
          <a:spcPct val="20000"/>
        </a:spcBef>
        <a:buFont typeface="Courier New" pitchFamily="49" charset="0"/>
        <a:buChar char="o"/>
        <a:defRPr sz="55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1018881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11756327" indent="-783755" algn="l" defTabSz="3135020" rtl="0" eaLnBrk="1" latinLnBrk="0" hangingPunct="1">
        <a:spcBef>
          <a:spcPct val="20000"/>
        </a:spcBef>
        <a:buFont typeface="Courier New" pitchFamily="49" charset="0"/>
        <a:buChar char="o"/>
        <a:defRPr sz="55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13323837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4876800" y="381000"/>
            <a:ext cx="23164800" cy="144655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algn="ctr"/>
            <a:r>
              <a:rPr lang="en-US" sz="8800" dirty="0" smtClean="0"/>
              <a:t>Canadian English Accent Identification</a:t>
            </a:r>
            <a:endParaRPr lang="en-US" sz="8800" dirty="0"/>
          </a:p>
        </p:txBody>
      </p:sp>
      <p:sp>
        <p:nvSpPr>
          <p:cNvPr id="19" name="TextBox 18"/>
          <p:cNvSpPr txBox="1"/>
          <p:nvPr/>
        </p:nvSpPr>
        <p:spPr>
          <a:xfrm>
            <a:off x="2705100" y="19747706"/>
            <a:ext cx="27508200" cy="181588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800" b="1" u="sng" dirty="0" smtClean="0"/>
              <a:t>References</a:t>
            </a:r>
          </a:p>
          <a:p>
            <a:pPr marL="742950" indent="-742950" algn="ctr">
              <a:buAutoNum type="arabicParenR"/>
            </a:pPr>
            <a:r>
              <a:rPr lang="en-CA" sz="2800" dirty="0" smtClean="0"/>
              <a:t>Gupta</a:t>
            </a:r>
            <a:r>
              <a:rPr lang="en-CA" sz="2800" dirty="0"/>
              <a:t>, V., and P. Mermelstein. "Journal of the Acoustical Society of America." </a:t>
            </a:r>
            <a:r>
              <a:rPr lang="en-CA" sz="2800" i="1" dirty="0"/>
              <a:t>Journal of the Acoustical Society of America</a:t>
            </a:r>
            <a:r>
              <a:rPr lang="en-CA" sz="2800" dirty="0"/>
              <a:t>. 71.6 (1982): 1581-1587. Web. 15 Oct. 2012</a:t>
            </a:r>
            <a:r>
              <a:rPr lang="en-CA" sz="2800" dirty="0" smtClean="0"/>
              <a:t>.</a:t>
            </a:r>
          </a:p>
          <a:p>
            <a:pPr marL="742950" lvl="0" indent="-742950" algn="ctr">
              <a:buFontTx/>
              <a:buAutoNum type="arabicParenR"/>
            </a:pPr>
            <a:r>
              <a:rPr lang="en-CA" sz="2800" dirty="0"/>
              <a:t>Ikeno, A.. "Perceptual Recognition Cues in Native English Accent Variation: "Listener Accent, Perceived Accent, and Comprehension"." </a:t>
            </a:r>
            <a:r>
              <a:rPr lang="en-CA" sz="2800" i="1" dirty="0"/>
              <a:t>Acoustics, Speech and Signal Processing, 2006. ICASSP 2006 </a:t>
            </a:r>
            <a:endParaRPr lang="en-US" sz="2800" dirty="0"/>
          </a:p>
        </p:txBody>
      </p:sp>
      <p:sp>
        <p:nvSpPr>
          <p:cNvPr id="21" name="Rounded Rectangle 20"/>
          <p:cNvSpPr/>
          <p:nvPr/>
        </p:nvSpPr>
        <p:spPr>
          <a:xfrm>
            <a:off x="1143000" y="1981200"/>
            <a:ext cx="9144000" cy="3810000"/>
          </a:xfrm>
          <a:prstGeom prst="roundRect">
            <a:avLst/>
          </a:prstGeom>
          <a:solidFill>
            <a:schemeClr val="accent4">
              <a:lumMod val="75000"/>
              <a:alpha val="21000"/>
            </a:schemeClr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447800" y="2057400"/>
            <a:ext cx="8686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/>
              <a:t>Introduction</a:t>
            </a:r>
          </a:p>
          <a:p>
            <a:pPr marL="742950" indent="-742950">
              <a:buAutoNum type="arabicPeriod"/>
            </a:pPr>
            <a:r>
              <a:rPr lang="en-US" sz="3200" dirty="0" smtClean="0"/>
              <a:t>Investigation of Canadian English speech markers, specifically vowel qualities</a:t>
            </a:r>
          </a:p>
          <a:p>
            <a:pPr marL="742950" indent="-742950">
              <a:buAutoNum type="arabicPeriod"/>
            </a:pPr>
            <a:r>
              <a:rPr lang="en-US" sz="3200" dirty="0" smtClean="0"/>
              <a:t>Developed word lists exemplifying these specific features  </a:t>
            </a:r>
          </a:p>
          <a:p>
            <a:pPr marL="742950" indent="-742950">
              <a:buAutoNum type="arabicPeriod"/>
            </a:pPr>
            <a:r>
              <a:rPr lang="en-US" sz="3200" dirty="0" smtClean="0"/>
              <a:t>Which speech qualities are perceived as  ‘Canadian English’ by fellow Canadians?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219200" y="13182600"/>
            <a:ext cx="9144000" cy="6553200"/>
          </a:xfrm>
          <a:prstGeom prst="roundRect">
            <a:avLst/>
          </a:prstGeom>
          <a:solidFill>
            <a:schemeClr val="accent4">
              <a:lumMod val="75000"/>
              <a:alpha val="21000"/>
            </a:schemeClr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447800" y="13944600"/>
            <a:ext cx="8686800" cy="5016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/>
              <a:t>Hypotheses</a:t>
            </a:r>
          </a:p>
          <a:p>
            <a:pPr marL="742950" lvl="0" indent="-742950">
              <a:buAutoNum type="arabicPeriod"/>
            </a:pPr>
            <a:r>
              <a:rPr lang="en-CA" sz="3200" dirty="0" smtClean="0"/>
              <a:t>If </a:t>
            </a:r>
            <a:r>
              <a:rPr lang="en-CA" sz="3200" dirty="0"/>
              <a:t>presented with a non- Canadian English voice clip native speakers of Canadian English will be able to identify these voice clips as non- Canadian English</a:t>
            </a:r>
            <a:r>
              <a:rPr lang="en-CA" sz="3200" dirty="0" smtClean="0"/>
              <a:t>.</a:t>
            </a:r>
          </a:p>
          <a:p>
            <a:pPr marL="742950" indent="-742950">
              <a:buFontTx/>
              <a:buAutoNum type="arabicPeriod"/>
            </a:pPr>
            <a:r>
              <a:rPr lang="en-CA" sz="3200" dirty="0"/>
              <a:t>When presented with a voice clip of a native speaker of Canadian English our Canadian participants will be able to identify it as Canadian English</a:t>
            </a:r>
            <a:r>
              <a:rPr lang="en-CA" sz="3200" dirty="0" smtClean="0"/>
              <a:t>.</a:t>
            </a:r>
            <a:endParaRPr lang="en-US" sz="3200" dirty="0"/>
          </a:p>
        </p:txBody>
      </p:sp>
      <p:sp>
        <p:nvSpPr>
          <p:cNvPr id="27" name="Rounded Rectangle 26"/>
          <p:cNvSpPr/>
          <p:nvPr/>
        </p:nvSpPr>
        <p:spPr>
          <a:xfrm>
            <a:off x="11277600" y="1981200"/>
            <a:ext cx="9144000" cy="6934200"/>
          </a:xfrm>
          <a:prstGeom prst="roundRect">
            <a:avLst/>
          </a:prstGeom>
          <a:solidFill>
            <a:schemeClr val="accent4">
              <a:lumMod val="75000"/>
              <a:alpha val="21000"/>
            </a:schemeClr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1811000" y="2005072"/>
            <a:ext cx="84582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 </a:t>
            </a:r>
            <a:r>
              <a:rPr lang="en-US" sz="3200" b="1" u="sng" dirty="0" smtClean="0"/>
              <a:t>Experiment </a:t>
            </a:r>
            <a:r>
              <a:rPr lang="en-US" sz="3200" b="1" u="sng" dirty="0" smtClean="0"/>
              <a:t>/ Subject Details</a:t>
            </a:r>
          </a:p>
          <a:p>
            <a:pPr marL="742950" indent="-742950">
              <a:buAutoNum type="arabicPeriod"/>
            </a:pPr>
            <a:r>
              <a:rPr lang="en-US" sz="3200" dirty="0" smtClean="0"/>
              <a:t>Five Canadian, five  American, and one ‘filler’ speaker read and recorded the word lists</a:t>
            </a:r>
          </a:p>
          <a:p>
            <a:pPr marL="1640845" lvl="1" indent="-742950"/>
            <a:r>
              <a:rPr lang="en-US" sz="3200" dirty="0" smtClean="0"/>
              <a:t>- Each speaker rated on the vowel qualities in their recordings</a:t>
            </a:r>
          </a:p>
          <a:p>
            <a:pPr marL="742950" indent="-742950">
              <a:buAutoNum type="arabicPeriod"/>
            </a:pPr>
            <a:r>
              <a:rPr lang="en-US" sz="3200" dirty="0" smtClean="0"/>
              <a:t>Recordings presented to 100 CE speaking participants, participants determine if speaker is native CE speaker or not</a:t>
            </a:r>
          </a:p>
          <a:p>
            <a:pPr marL="742950" indent="-742950">
              <a:buAutoNum type="arabicPeriod"/>
            </a:pPr>
            <a:r>
              <a:rPr lang="en-US" sz="3200" dirty="0" smtClean="0"/>
              <a:t>Online survey; forced choice (Yes/No)</a:t>
            </a:r>
          </a:p>
          <a:p>
            <a:pPr marL="742950" indent="-742950">
              <a:buAutoNum type="arabicPeriod"/>
            </a:pPr>
            <a:r>
              <a:rPr lang="en-US" sz="3200" dirty="0" smtClean="0"/>
              <a:t>Distributed through social media</a:t>
            </a:r>
          </a:p>
          <a:p>
            <a:pPr marL="742950" indent="-742950">
              <a:buAutoNum type="arabicPeriod"/>
            </a:pPr>
            <a:r>
              <a:rPr lang="en-US" sz="3200" dirty="0" smtClean="0"/>
              <a:t>Background information collected on all subjects and participants</a:t>
            </a:r>
            <a:endParaRPr lang="en-US" sz="3200" dirty="0"/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94085729"/>
              </p:ext>
            </p:extLst>
          </p:nvPr>
        </p:nvGraphicFramePr>
        <p:xfrm>
          <a:off x="1219200" y="6172201"/>
          <a:ext cx="8991600" cy="6553203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2997200"/>
                <a:gridCol w="2997200"/>
                <a:gridCol w="2997200"/>
              </a:tblGrid>
              <a:tr h="735343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Variable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AE</a:t>
                      </a:r>
                      <a:endParaRPr lang="en-US" sz="3200" dirty="0"/>
                    </a:p>
                  </a:txBody>
                  <a:tcPr/>
                </a:tc>
              </a:tr>
              <a:tr h="735343">
                <a:tc>
                  <a:txBody>
                    <a:bodyPr/>
                    <a:lstStyle/>
                    <a:p>
                      <a:r>
                        <a:rPr lang="pl-PL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‘N</a:t>
                      </a:r>
                      <a:r>
                        <a:rPr lang="pl-PL" sz="32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ew</a:t>
                      </a:r>
                      <a:r>
                        <a:rPr lang="pl-PL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s’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pl-PL" sz="3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</a:t>
                      </a:r>
                      <a:r>
                        <a:rPr lang="pl-PL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:]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3135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[u:]</a:t>
                      </a:r>
                      <a:endParaRPr lang="en-US" sz="3200" dirty="0" smtClean="0"/>
                    </a:p>
                  </a:txBody>
                  <a:tcPr/>
                </a:tc>
              </a:tr>
              <a:tr h="735343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‘Wr</a:t>
                      </a:r>
                      <a:r>
                        <a:rPr lang="en-US" sz="3200" u="sng" dirty="0" smtClean="0"/>
                        <a:t>i</a:t>
                      </a:r>
                      <a:r>
                        <a:rPr lang="en-US" sz="3200" dirty="0" smtClean="0"/>
                        <a:t>ter, sp</a:t>
                      </a:r>
                      <a:r>
                        <a:rPr lang="en-US" sz="3200" u="sng" dirty="0" smtClean="0"/>
                        <a:t>i</a:t>
                      </a:r>
                      <a:r>
                        <a:rPr lang="en-US" sz="3200" dirty="0" smtClean="0"/>
                        <a:t>ce’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sv-SE" sz="3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ʌɪ</a:t>
                      </a:r>
                      <a:r>
                        <a:rPr lang="sv-SE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sv-SE" sz="3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aɪ</a:t>
                      </a:r>
                      <a:r>
                        <a:rPr lang="sv-SE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en-US" sz="3200" dirty="0"/>
                    </a:p>
                  </a:txBody>
                  <a:tcPr/>
                </a:tc>
              </a:tr>
              <a:tr h="1405802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‘Dr</a:t>
                      </a:r>
                      <a:r>
                        <a:rPr lang="en-US" sz="3200" u="sng" dirty="0" smtClean="0"/>
                        <a:t>a</a:t>
                      </a:r>
                      <a:r>
                        <a:rPr lang="en-US" sz="3200" dirty="0" smtClean="0"/>
                        <a:t>ma, p</a:t>
                      </a:r>
                      <a:r>
                        <a:rPr lang="en-US" sz="3200" u="sng" dirty="0" smtClean="0"/>
                        <a:t>a</a:t>
                      </a:r>
                      <a:r>
                        <a:rPr lang="en-US" sz="3200" dirty="0" smtClean="0"/>
                        <a:t>sta’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[æ]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nb-NO" sz="3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ɒ</a:t>
                      </a:r>
                      <a:r>
                        <a:rPr lang="nb-NO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en-US" sz="3200" dirty="0"/>
                    </a:p>
                  </a:txBody>
                  <a:tcPr/>
                </a:tc>
              </a:tr>
              <a:tr h="735343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‘B</a:t>
                      </a:r>
                      <a:r>
                        <a:rPr lang="en-US" sz="3200" u="sng" dirty="0" smtClean="0"/>
                        <a:t>a</a:t>
                      </a:r>
                      <a:r>
                        <a:rPr lang="en-US" sz="3200" dirty="0" smtClean="0"/>
                        <a:t>gel’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[æ]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nb-NO" sz="3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eɪ</a:t>
                      </a:r>
                      <a:r>
                        <a:rPr lang="nb-NO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en-US" sz="3200" dirty="0"/>
                    </a:p>
                  </a:txBody>
                  <a:tcPr/>
                </a:tc>
              </a:tr>
              <a:tr h="735343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‘R</a:t>
                      </a:r>
                      <a:r>
                        <a:rPr lang="en-US" sz="3200" u="sng" dirty="0" smtClean="0"/>
                        <a:t>ou</a:t>
                      </a:r>
                      <a:r>
                        <a:rPr lang="en-US" sz="3200" dirty="0" smtClean="0"/>
                        <a:t>te’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[u:]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sv-SE" sz="3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aʊ</a:t>
                      </a:r>
                      <a:r>
                        <a:rPr lang="sv-SE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en-US" sz="3200" dirty="0"/>
                    </a:p>
                  </a:txBody>
                  <a:tcPr/>
                </a:tc>
              </a:tr>
              <a:tr h="735343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‘B</a:t>
                      </a:r>
                      <a:r>
                        <a:rPr lang="en-US" sz="3200" u="sng" dirty="0" smtClean="0"/>
                        <a:t>o</a:t>
                      </a:r>
                      <a:r>
                        <a:rPr lang="en-US" sz="3200" u="none" dirty="0" smtClean="0"/>
                        <a:t>rrow’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pl-PL" sz="3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ɔ</a:t>
                      </a:r>
                      <a:r>
                        <a:rPr lang="pl-PL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ː]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pl-PL" sz="3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ɑ</a:t>
                      </a:r>
                      <a:r>
                        <a:rPr lang="pl-PL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ː]</a:t>
                      </a:r>
                      <a:endParaRPr lang="en-US" sz="3200" dirty="0"/>
                    </a:p>
                  </a:txBody>
                  <a:tcPr/>
                </a:tc>
              </a:tr>
              <a:tr h="735343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‘L</a:t>
                      </a:r>
                      <a:r>
                        <a:rPr lang="en-US" sz="3200" u="sng" dirty="0" smtClean="0"/>
                        <a:t>ei</a:t>
                      </a:r>
                      <a:r>
                        <a:rPr lang="en-US" sz="3200" dirty="0" smtClean="0"/>
                        <a:t>sure’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[ɛ]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[e]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4" name="Rounded Rectangle 33"/>
          <p:cNvSpPr/>
          <p:nvPr/>
        </p:nvSpPr>
        <p:spPr>
          <a:xfrm>
            <a:off x="11201400" y="9067800"/>
            <a:ext cx="9296400" cy="10668000"/>
          </a:xfrm>
          <a:prstGeom prst="roundRect">
            <a:avLst/>
          </a:prstGeom>
          <a:solidFill>
            <a:schemeClr val="accent4">
              <a:lumMod val="75000"/>
              <a:alpha val="21000"/>
            </a:schemeClr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5" name="Chart 34"/>
          <p:cNvGraphicFramePr/>
          <p:nvPr>
            <p:extLst>
              <p:ext uri="{D42A27DB-BD31-4B8C-83A1-F6EECF244321}">
                <p14:modId xmlns="" xmlns:p14="http://schemas.microsoft.com/office/powerpoint/2010/main" val="1354991631"/>
              </p:ext>
            </p:extLst>
          </p:nvPr>
        </p:nvGraphicFramePr>
        <p:xfrm>
          <a:off x="11506200" y="9220200"/>
          <a:ext cx="8915400" cy="1051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6" name="Rounded Rectangle 35"/>
          <p:cNvSpPr/>
          <p:nvPr/>
        </p:nvSpPr>
        <p:spPr>
          <a:xfrm>
            <a:off x="21488400" y="1981200"/>
            <a:ext cx="9144000" cy="17678400"/>
          </a:xfrm>
          <a:prstGeom prst="roundRect">
            <a:avLst/>
          </a:prstGeom>
          <a:solidFill>
            <a:schemeClr val="accent4">
              <a:lumMod val="75000"/>
              <a:alpha val="21000"/>
            </a:schemeClr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22098000" y="2286000"/>
            <a:ext cx="7848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/>
              <a:t>Conclusions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Hypothesis 1: disproven</a:t>
            </a:r>
          </a:p>
          <a:p>
            <a:pPr marL="1412245" lvl="1" indent="-514350"/>
            <a:r>
              <a:rPr lang="en-US" sz="3200" dirty="0" smtClean="0"/>
              <a:t>-Canadians had trouble identifying non-native speakers of CE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Hypothesis 2: proven correct</a:t>
            </a:r>
          </a:p>
          <a:p>
            <a:pPr marL="1412245" lvl="1" indent="-514350"/>
            <a:r>
              <a:rPr lang="en-US" sz="3200" dirty="0" smtClean="0"/>
              <a:t>-Canadians correctly identified other native speakers of  CE</a:t>
            </a:r>
            <a:endParaRPr lang="en-CA" sz="3200" dirty="0" smtClean="0"/>
          </a:p>
          <a:p>
            <a:pPr marL="1412245" lvl="1" indent="-514350"/>
            <a:endParaRPr lang="en-US" sz="3200" dirty="0" smtClean="0"/>
          </a:p>
          <a:p>
            <a:pPr marL="514350" indent="-514350">
              <a:buAutoNum type="arabicPeriod"/>
            </a:pPr>
            <a:endParaRPr lang="en-US" sz="3200" dirty="0" smtClean="0"/>
          </a:p>
          <a:p>
            <a:pPr marL="514350" indent="-514350"/>
            <a:endParaRPr lang="en-US" sz="3200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22098000" y="5943600"/>
            <a:ext cx="7848600" cy="1001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 smtClean="0"/>
              <a:t>Despite being American or Canadian, participants rated the subjects as being speakers of CE if they exhibited more of the typically Canadian vowel qualities in their speech.</a:t>
            </a:r>
          </a:p>
          <a:p>
            <a:r>
              <a:rPr lang="en-US" sz="1000" b="1" u="sng" dirty="0" smtClean="0"/>
              <a:t> </a:t>
            </a:r>
          </a:p>
          <a:p>
            <a:r>
              <a:rPr lang="en-US" sz="3200" b="1" u="sng" dirty="0" smtClean="0"/>
              <a:t>Observations</a:t>
            </a:r>
            <a:endParaRPr lang="en-CA" sz="3200" dirty="0" smtClean="0"/>
          </a:p>
          <a:p>
            <a:pPr marL="514350" indent="-514350">
              <a:buFontTx/>
              <a:buChar char="-"/>
            </a:pPr>
            <a:r>
              <a:rPr lang="en-CA" sz="3200" dirty="0" smtClean="0"/>
              <a:t>Presence of more typically CE features resulted in a higher participant  rating of sounding </a:t>
            </a:r>
            <a:r>
              <a:rPr lang="en-CA" sz="3200" dirty="0" smtClean="0"/>
              <a:t>“Canadian”</a:t>
            </a:r>
            <a:endParaRPr lang="en-CA" sz="3200" dirty="0" smtClean="0"/>
          </a:p>
          <a:p>
            <a:pPr marL="514350" indent="-514350"/>
            <a:r>
              <a:rPr lang="en-CA" sz="3200" dirty="0" smtClean="0"/>
              <a:t>Speaker 2 (36% thought ‘Canadian’)</a:t>
            </a:r>
          </a:p>
          <a:p>
            <a:pPr marL="514350" indent="-514350"/>
            <a:r>
              <a:rPr lang="en-CA" sz="3200" dirty="0" smtClean="0"/>
              <a:t>-    Lowest scoring subjects on the prevalence of CE vowel qualities in their speech were less likely to be rated as “Canadian”</a:t>
            </a:r>
          </a:p>
          <a:p>
            <a:pPr marL="514350" indent="-514350"/>
            <a:r>
              <a:rPr lang="en-CA" sz="3200" dirty="0" smtClean="0"/>
              <a:t>Speaker 1 (80%), Speaker 5 (78%)</a:t>
            </a:r>
          </a:p>
          <a:p>
            <a:pPr marL="514350" indent="-514350">
              <a:buFontTx/>
              <a:buChar char="-"/>
            </a:pPr>
            <a:r>
              <a:rPr lang="en-CA" sz="3200" dirty="0" smtClean="0"/>
              <a:t>Highest scoring subjects received the most amount of participant responses for sounding “Canadian”</a:t>
            </a:r>
          </a:p>
          <a:p>
            <a:pPr marL="514350" indent="-514350">
              <a:buFontTx/>
              <a:buChar char="-"/>
            </a:pPr>
            <a:endParaRPr lang="en-US" sz="3200" dirty="0" smtClean="0"/>
          </a:p>
        </p:txBody>
      </p:sp>
      <p:pic>
        <p:nvPicPr>
          <p:cNvPr id="2" name="Picture 1" descr="Uau.png"/>
          <p:cNvPicPr>
            <a:picLocks noChangeAspect="1"/>
          </p:cNvPicPr>
          <p:nvPr/>
        </p:nvPicPr>
        <p:blipFill>
          <a:blip r:embed="rId3" cstate="print">
            <a:alphaModFix amt="83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6006" y="16268140"/>
            <a:ext cx="1685594" cy="7631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 descr="raising.png"/>
          <p:cNvPicPr>
            <a:picLocks noChangeAspect="1"/>
          </p:cNvPicPr>
          <p:nvPr/>
        </p:nvPicPr>
        <p:blipFill>
          <a:blip r:embed="rId4" cstate="print">
            <a:alphaModFix amt="82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5201" y="16916400"/>
            <a:ext cx="1600199" cy="685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 descr="aO.png"/>
          <p:cNvPicPr>
            <a:picLocks noChangeAspect="1"/>
          </p:cNvPicPr>
          <p:nvPr/>
        </p:nvPicPr>
        <p:blipFill>
          <a:blip r:embed="rId5" cstate="print">
            <a:alphaModFix amt="82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5200" y="17602200"/>
            <a:ext cx="1600200" cy="609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aeA.png"/>
          <p:cNvPicPr>
            <a:picLocks noChangeAspect="1"/>
          </p:cNvPicPr>
          <p:nvPr/>
        </p:nvPicPr>
        <p:blipFill>
          <a:blip r:embed="rId6" cstate="print">
            <a:alphaModFix amt="82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3421" y="18211800"/>
            <a:ext cx="1581979" cy="685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aE.png"/>
          <p:cNvPicPr>
            <a:picLocks noChangeAspect="1"/>
          </p:cNvPicPr>
          <p:nvPr/>
        </p:nvPicPr>
        <p:blipFill>
          <a:blip r:embed="rId7" cstate="print">
            <a:alphaModFix amt="83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5200" y="18821400"/>
            <a:ext cx="1600200" cy="685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TextBox 21"/>
          <p:cNvSpPr txBox="1"/>
          <p:nvPr/>
        </p:nvSpPr>
        <p:spPr>
          <a:xfrm>
            <a:off x="24688800" y="15773400"/>
            <a:ext cx="5638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b="1" u="sng" cap="small" dirty="0" smtClean="0"/>
              <a:t>Usage in AE </a:t>
            </a:r>
            <a:r>
              <a:rPr lang="en-CA" sz="3000" b="1" cap="small" dirty="0" smtClean="0"/>
              <a:t>     </a:t>
            </a:r>
            <a:r>
              <a:rPr lang="en-CA" sz="3000" b="1" u="sng" cap="small" dirty="0" smtClean="0"/>
              <a:t>Usage in CE</a:t>
            </a:r>
            <a:endParaRPr lang="en-CA" sz="3000" b="1" u="sng" cap="small" dirty="0"/>
          </a:p>
        </p:txBody>
      </p:sp>
      <p:sp>
        <p:nvSpPr>
          <p:cNvPr id="23" name="TextBox 22"/>
          <p:cNvSpPr txBox="1"/>
          <p:nvPr/>
        </p:nvSpPr>
        <p:spPr>
          <a:xfrm>
            <a:off x="25069800" y="16306800"/>
            <a:ext cx="4572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60</a:t>
            </a:r>
            <a:r>
              <a:rPr lang="en-CA" dirty="0" smtClean="0"/>
              <a:t>%	     </a:t>
            </a:r>
            <a:r>
              <a:rPr lang="en-CA" dirty="0" smtClean="0"/>
              <a:t>100</a:t>
            </a:r>
            <a:r>
              <a:rPr lang="en-CA" dirty="0" smtClean="0"/>
              <a:t>%</a:t>
            </a:r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25069800" y="16971258"/>
            <a:ext cx="4572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40%	     100%</a:t>
            </a:r>
            <a:endParaRPr lang="en-CA" dirty="0"/>
          </a:p>
        </p:txBody>
      </p:sp>
      <p:sp>
        <p:nvSpPr>
          <p:cNvPr id="30" name="TextBox 29"/>
          <p:cNvSpPr txBox="1"/>
          <p:nvPr/>
        </p:nvSpPr>
        <p:spPr>
          <a:xfrm>
            <a:off x="25069800" y="17504658"/>
            <a:ext cx="4572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40%	     60%</a:t>
            </a:r>
            <a:endParaRPr lang="en-CA" dirty="0"/>
          </a:p>
        </p:txBody>
      </p:sp>
      <p:sp>
        <p:nvSpPr>
          <p:cNvPr id="31" name="TextBox 30"/>
          <p:cNvSpPr txBox="1"/>
          <p:nvPr/>
        </p:nvSpPr>
        <p:spPr>
          <a:xfrm>
            <a:off x="25069800" y="18190458"/>
            <a:ext cx="4572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10%	     50%</a:t>
            </a:r>
            <a:endParaRPr lang="en-CA" dirty="0"/>
          </a:p>
        </p:txBody>
      </p:sp>
      <p:sp>
        <p:nvSpPr>
          <p:cNvPr id="32" name="TextBox 31"/>
          <p:cNvSpPr txBox="1"/>
          <p:nvPr/>
        </p:nvSpPr>
        <p:spPr>
          <a:xfrm>
            <a:off x="25069800" y="18800058"/>
            <a:ext cx="4572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0%	     20%</a:t>
            </a:r>
            <a:endParaRPr lang="en-CA" dirty="0"/>
          </a:p>
        </p:txBody>
      </p:sp>
    </p:spTree>
    <p:extLst>
      <p:ext uri="{BB962C8B-B14F-4D97-AF65-F5344CB8AC3E}">
        <p14:creationId xmlns="" xmlns:p14="http://schemas.microsoft.com/office/powerpoint/2010/main" val="331793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502</TotalTime>
  <Words>405</Words>
  <Application>Microsoft Office PowerPoint</Application>
  <PresentationFormat>Custom</PresentationFormat>
  <Paragraphs>65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Executive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</dc:creator>
  <cp:lastModifiedBy>Taylor Couch</cp:lastModifiedBy>
  <cp:revision>30</cp:revision>
  <dcterms:created xsi:type="dcterms:W3CDTF">2012-11-16T19:38:29Z</dcterms:created>
  <dcterms:modified xsi:type="dcterms:W3CDTF">2012-11-20T18:34:02Z</dcterms:modified>
</cp:coreProperties>
</file>