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3"/>
  </p:notesMasterIdLst>
  <p:sldIdLst>
    <p:sldId id="256" r:id="rId2"/>
  </p:sldIdLst>
  <p:sldSz cx="32918400" cy="21945600"/>
  <p:notesSz cx="6858000" cy="9144000"/>
  <p:defaultTextStyle>
    <a:defPPr>
      <a:defRPr lang="en-US"/>
    </a:defPPr>
    <a:lvl1pPr marL="0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1pPr>
    <a:lvl2pPr marL="1567510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2pPr>
    <a:lvl3pPr marL="3135020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3pPr>
    <a:lvl4pPr marL="4702531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4pPr>
    <a:lvl5pPr marL="6270041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5pPr>
    <a:lvl6pPr marL="7837551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6pPr>
    <a:lvl7pPr marL="9405061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7pPr>
    <a:lvl8pPr marL="10972571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8pPr>
    <a:lvl9pPr marL="12540082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0053" autoAdjust="0"/>
  </p:normalViewPr>
  <p:slideViewPr>
    <p:cSldViewPr>
      <p:cViewPr>
        <p:scale>
          <a:sx n="25" d="100"/>
          <a:sy n="25" d="100"/>
        </p:scale>
        <p:origin x="-1440" y="138"/>
      </p:cViewPr>
      <p:guideLst>
        <p:guide orient="horz" pos="6912"/>
        <p:guide pos="10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47"/>
    </mc:Choice>
    <mc:Fallback>
      <c:style val="47"/>
    </mc:Fallback>
  </mc:AlternateContent>
  <c:chart>
    <c:title>
      <c:tx>
        <c:rich>
          <a:bodyPr/>
          <a:lstStyle/>
          <a:p>
            <a:pPr>
              <a:defRPr lang="en-CA"/>
            </a:pPr>
            <a:r>
              <a:rPr lang="en-CA" dirty="0" smtClean="0"/>
              <a:t>Most</a:t>
            </a:r>
            <a:r>
              <a:rPr lang="en-CA" baseline="0" dirty="0" smtClean="0"/>
              <a:t> </a:t>
            </a:r>
            <a:r>
              <a:rPr lang="en-CA" dirty="0" smtClean="0"/>
              <a:t>Often </a:t>
            </a:r>
            <a:r>
              <a:rPr lang="en-CA" dirty="0"/>
              <a:t>Used Terms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Natives</c:v>
                </c:pt>
              </c:strCache>
            </c:strRef>
          </c:tx>
          <c:invertIfNegative val="0"/>
          <c:cat>
            <c:strRef>
              <c:f>Sheet1!$B$1:$D$1</c:f>
              <c:strCache>
                <c:ptCount val="3"/>
                <c:pt idx="0">
                  <c:v>OMG</c:v>
                </c:pt>
                <c:pt idx="1">
                  <c:v>BTW</c:v>
                </c:pt>
                <c:pt idx="2">
                  <c:v>LOL</c:v>
                </c:pt>
              </c:strCache>
            </c:strRef>
          </c:cat>
          <c:val>
            <c:numRef>
              <c:f>Sheet1!$B$2:$D$2</c:f>
              <c:numCache>
                <c:formatCode>0%</c:formatCode>
                <c:ptCount val="3"/>
                <c:pt idx="0">
                  <c:v>0.56999999999999995</c:v>
                </c:pt>
                <c:pt idx="1">
                  <c:v>0.43</c:v>
                </c:pt>
                <c:pt idx="2">
                  <c:v>0.65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Non-natives</c:v>
                </c:pt>
              </c:strCache>
            </c:strRef>
          </c:tx>
          <c:invertIfNegative val="0"/>
          <c:cat>
            <c:strRef>
              <c:f>Sheet1!$B$1:$D$1</c:f>
              <c:strCache>
                <c:ptCount val="3"/>
                <c:pt idx="0">
                  <c:v>OMG</c:v>
                </c:pt>
                <c:pt idx="1">
                  <c:v>BTW</c:v>
                </c:pt>
                <c:pt idx="2">
                  <c:v>LOL</c:v>
                </c:pt>
              </c:strCache>
            </c:strRef>
          </c:cat>
          <c:val>
            <c:numRef>
              <c:f>Sheet1!$B$3:$D$3</c:f>
              <c:numCache>
                <c:formatCode>0%</c:formatCode>
                <c:ptCount val="3"/>
                <c:pt idx="0">
                  <c:v>0.47</c:v>
                </c:pt>
                <c:pt idx="1">
                  <c:v>0.53</c:v>
                </c:pt>
                <c:pt idx="2">
                  <c:v>0.53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6584448"/>
        <c:axId val="66009344"/>
      </c:barChart>
      <c:catAx>
        <c:axId val="5658444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lang="en-CA"/>
            </a:pPr>
            <a:endParaRPr lang="en-US"/>
          </a:p>
        </c:txPr>
        <c:crossAx val="66009344"/>
        <c:crosses val="autoZero"/>
        <c:auto val="1"/>
        <c:lblAlgn val="ctr"/>
        <c:lblOffset val="100"/>
        <c:noMultiLvlLbl val="0"/>
      </c:catAx>
      <c:valAx>
        <c:axId val="66009344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lang="en-CA"/>
            </a:pPr>
            <a:endParaRPr lang="en-US"/>
          </a:p>
        </c:txPr>
        <c:crossAx val="5658444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9688954505686804"/>
          <c:y val="0.38613225430154602"/>
          <c:w val="0.18644378827646499"/>
          <c:h val="0.26928623505395199"/>
        </c:manualLayout>
      </c:layout>
      <c:overlay val="0"/>
      <c:txPr>
        <a:bodyPr/>
        <a:lstStyle/>
        <a:p>
          <a:pPr>
            <a:defRPr lang="en-CA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47"/>
    </mc:Choice>
    <mc:Fallback>
      <c:style val="47"/>
    </mc:Fallback>
  </mc:AlternateContent>
  <c:chart>
    <c:title>
      <c:tx>
        <c:rich>
          <a:bodyPr/>
          <a:lstStyle/>
          <a:p>
            <a:pPr>
              <a:defRPr lang="en-CA"/>
            </a:pPr>
            <a:r>
              <a:rPr lang="en-CA"/>
              <a:t>Never Used Words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0493948045612118"/>
          <c:y val="0.12001847976626311"/>
          <c:w val="0.67173984366084705"/>
          <c:h val="0.7446316049474920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Sheet2!$A$2</c:f>
              <c:strCache>
                <c:ptCount val="1"/>
                <c:pt idx="0">
                  <c:v>Natives</c:v>
                </c:pt>
              </c:strCache>
            </c:strRef>
          </c:tx>
          <c:invertIfNegative val="0"/>
          <c:cat>
            <c:strRef>
              <c:f>Sheet2!$B$1:$E$1</c:f>
              <c:strCache>
                <c:ptCount val="4"/>
                <c:pt idx="0">
                  <c:v>THX</c:v>
                </c:pt>
                <c:pt idx="1">
                  <c:v>U2</c:v>
                </c:pt>
                <c:pt idx="2">
                  <c:v>ATM</c:v>
                </c:pt>
                <c:pt idx="3">
                  <c:v>LMAO</c:v>
                </c:pt>
              </c:strCache>
            </c:strRef>
          </c:cat>
          <c:val>
            <c:numRef>
              <c:f>Sheet2!$B$2:$E$2</c:f>
              <c:numCache>
                <c:formatCode>0%</c:formatCode>
                <c:ptCount val="4"/>
                <c:pt idx="0">
                  <c:v>0.54</c:v>
                </c:pt>
                <c:pt idx="1">
                  <c:v>0.67</c:v>
                </c:pt>
                <c:pt idx="2">
                  <c:v>0.43</c:v>
                </c:pt>
                <c:pt idx="3">
                  <c:v>0.31</c:v>
                </c:pt>
              </c:numCache>
            </c:numRef>
          </c:val>
        </c:ser>
        <c:ser>
          <c:idx val="1"/>
          <c:order val="1"/>
          <c:tx>
            <c:strRef>
              <c:f>Sheet2!$A$3</c:f>
              <c:strCache>
                <c:ptCount val="1"/>
                <c:pt idx="0">
                  <c:v>Non-natives</c:v>
                </c:pt>
              </c:strCache>
            </c:strRef>
          </c:tx>
          <c:invertIfNegative val="0"/>
          <c:cat>
            <c:strRef>
              <c:f>Sheet2!$B$1:$E$1</c:f>
              <c:strCache>
                <c:ptCount val="4"/>
                <c:pt idx="0">
                  <c:v>THX</c:v>
                </c:pt>
                <c:pt idx="1">
                  <c:v>U2</c:v>
                </c:pt>
                <c:pt idx="2">
                  <c:v>ATM</c:v>
                </c:pt>
                <c:pt idx="3">
                  <c:v>LMAO</c:v>
                </c:pt>
              </c:strCache>
            </c:strRef>
          </c:cat>
          <c:val>
            <c:numRef>
              <c:f>Sheet2!$B$3:$E$3</c:f>
              <c:numCache>
                <c:formatCode>0%</c:formatCode>
                <c:ptCount val="4"/>
                <c:pt idx="0">
                  <c:v>0.5</c:v>
                </c:pt>
                <c:pt idx="1">
                  <c:v>0.59</c:v>
                </c:pt>
                <c:pt idx="2">
                  <c:v>0.41</c:v>
                </c:pt>
                <c:pt idx="3">
                  <c:v>0.5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5708800"/>
        <c:axId val="65710336"/>
      </c:barChart>
      <c:catAx>
        <c:axId val="6570880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lang="en-CA"/>
            </a:pPr>
            <a:endParaRPr lang="en-US"/>
          </a:p>
        </c:txPr>
        <c:crossAx val="65710336"/>
        <c:crosses val="autoZero"/>
        <c:auto val="1"/>
        <c:lblAlgn val="ctr"/>
        <c:lblOffset val="100"/>
        <c:noMultiLvlLbl val="0"/>
      </c:catAx>
      <c:valAx>
        <c:axId val="65710336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lang="en-CA"/>
            </a:pPr>
            <a:endParaRPr lang="en-US"/>
          </a:p>
        </c:txPr>
        <c:crossAx val="6570880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6070652173913"/>
          <c:y val="0.40558222653337"/>
          <c:w val="0.23929347826087"/>
          <c:h val="0.213952057027127"/>
        </c:manualLayout>
      </c:layout>
      <c:overlay val="0"/>
      <c:txPr>
        <a:bodyPr/>
        <a:lstStyle/>
        <a:p>
          <a:pPr>
            <a:defRPr lang="en-CA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70A9B0-7FCB-48A8-A358-EF6DE656E4EB}" type="datetimeFigureOut">
              <a:rPr lang="en-CA" smtClean="0"/>
              <a:pPr/>
              <a:t>26/11/2012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7250" y="685800"/>
            <a:ext cx="51435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9D5636-8EAC-473E-B229-2E9B3B6E1EAB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53872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9D5636-8EAC-473E-B229-2E9B3B6E1EAB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856074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880" y="6817362"/>
            <a:ext cx="27980640" cy="4704080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760" y="12435840"/>
            <a:ext cx="23042880" cy="56083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5675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1350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7025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2700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8375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9405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9725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25400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12C0C-922E-4EFA-836C-0824D352E5D2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BF853-32C7-430E-9625-1A86A6063F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12C0C-922E-4EFA-836C-0824D352E5D2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BF853-32C7-430E-9625-1A86A6063F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865840" y="878843"/>
            <a:ext cx="7406640" cy="18724880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45920" y="878843"/>
            <a:ext cx="21671280" cy="18724880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12C0C-922E-4EFA-836C-0824D352E5D2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BF853-32C7-430E-9625-1A86A6063F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12C0C-922E-4EFA-836C-0824D352E5D2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BF853-32C7-430E-9625-1A86A6063F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7" y="14102082"/>
            <a:ext cx="27980640" cy="4358640"/>
          </a:xfrm>
        </p:spPr>
        <p:txBody>
          <a:bodyPr anchor="t"/>
          <a:lstStyle>
            <a:lvl1pPr algn="l">
              <a:defRPr sz="137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7" y="9301483"/>
            <a:ext cx="27980640" cy="4800598"/>
          </a:xfrm>
        </p:spPr>
        <p:txBody>
          <a:bodyPr anchor="b"/>
          <a:lstStyle>
            <a:lvl1pPr marL="0" indent="0">
              <a:buNone/>
              <a:defRPr sz="6900">
                <a:solidFill>
                  <a:schemeClr val="tx1">
                    <a:tint val="75000"/>
                  </a:schemeClr>
                </a:solidFill>
              </a:defRPr>
            </a:lvl1pPr>
            <a:lvl2pPr marL="1567510" indent="0">
              <a:buNone/>
              <a:defRPr sz="6200">
                <a:solidFill>
                  <a:schemeClr val="tx1">
                    <a:tint val="75000"/>
                  </a:schemeClr>
                </a:solidFill>
              </a:defRPr>
            </a:lvl2pPr>
            <a:lvl3pPr marL="3135020" indent="0">
              <a:buNone/>
              <a:defRPr sz="5500">
                <a:solidFill>
                  <a:schemeClr val="tx1">
                    <a:tint val="75000"/>
                  </a:schemeClr>
                </a:solidFill>
              </a:defRPr>
            </a:lvl3pPr>
            <a:lvl4pPr marL="470253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4pPr>
            <a:lvl5pPr marL="627004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5pPr>
            <a:lvl6pPr marL="783755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6pPr>
            <a:lvl7pPr marL="940506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7pPr>
            <a:lvl8pPr marL="1097257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8pPr>
            <a:lvl9pPr marL="12540082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12C0C-922E-4EFA-836C-0824D352E5D2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BF853-32C7-430E-9625-1A86A6063F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45920" y="5120641"/>
            <a:ext cx="14538960" cy="14483082"/>
          </a:xfrm>
        </p:spPr>
        <p:txBody>
          <a:bodyPr/>
          <a:lstStyle>
            <a:lvl1pPr>
              <a:defRPr sz="9600"/>
            </a:lvl1pPr>
            <a:lvl2pPr>
              <a:defRPr sz="8200"/>
            </a:lvl2pPr>
            <a:lvl3pPr>
              <a:defRPr sz="6900"/>
            </a:lvl3pPr>
            <a:lvl4pPr>
              <a:defRPr sz="6200"/>
            </a:lvl4pPr>
            <a:lvl5pPr>
              <a:defRPr sz="6200"/>
            </a:lvl5pPr>
            <a:lvl6pPr>
              <a:defRPr sz="6200"/>
            </a:lvl6pPr>
            <a:lvl7pPr>
              <a:defRPr sz="6200"/>
            </a:lvl7pPr>
            <a:lvl8pPr>
              <a:defRPr sz="6200"/>
            </a:lvl8pPr>
            <a:lvl9pPr>
              <a:defRPr sz="62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733520" y="5120641"/>
            <a:ext cx="14538960" cy="14483082"/>
          </a:xfrm>
        </p:spPr>
        <p:txBody>
          <a:bodyPr/>
          <a:lstStyle>
            <a:lvl1pPr>
              <a:defRPr sz="9600"/>
            </a:lvl1pPr>
            <a:lvl2pPr>
              <a:defRPr sz="8200"/>
            </a:lvl2pPr>
            <a:lvl3pPr>
              <a:defRPr sz="6900"/>
            </a:lvl3pPr>
            <a:lvl4pPr>
              <a:defRPr sz="6200"/>
            </a:lvl4pPr>
            <a:lvl5pPr>
              <a:defRPr sz="6200"/>
            </a:lvl5pPr>
            <a:lvl6pPr>
              <a:defRPr sz="6200"/>
            </a:lvl6pPr>
            <a:lvl7pPr>
              <a:defRPr sz="6200"/>
            </a:lvl7pPr>
            <a:lvl8pPr>
              <a:defRPr sz="6200"/>
            </a:lvl8pPr>
            <a:lvl9pPr>
              <a:defRPr sz="62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12C0C-922E-4EFA-836C-0824D352E5D2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BF853-32C7-430E-9625-1A86A6063F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920" y="4912362"/>
            <a:ext cx="14544677" cy="2047238"/>
          </a:xfrm>
        </p:spPr>
        <p:txBody>
          <a:bodyPr anchor="b"/>
          <a:lstStyle>
            <a:lvl1pPr marL="0" indent="0">
              <a:buNone/>
              <a:defRPr sz="8200" b="1"/>
            </a:lvl1pPr>
            <a:lvl2pPr marL="1567510" indent="0">
              <a:buNone/>
              <a:defRPr sz="6900" b="1"/>
            </a:lvl2pPr>
            <a:lvl3pPr marL="3135020" indent="0">
              <a:buNone/>
              <a:defRPr sz="6200" b="1"/>
            </a:lvl3pPr>
            <a:lvl4pPr marL="4702531" indent="0">
              <a:buNone/>
              <a:defRPr sz="5500" b="1"/>
            </a:lvl4pPr>
            <a:lvl5pPr marL="6270041" indent="0">
              <a:buNone/>
              <a:defRPr sz="5500" b="1"/>
            </a:lvl5pPr>
            <a:lvl6pPr marL="7837551" indent="0">
              <a:buNone/>
              <a:defRPr sz="5500" b="1"/>
            </a:lvl6pPr>
            <a:lvl7pPr marL="9405061" indent="0">
              <a:buNone/>
              <a:defRPr sz="5500" b="1"/>
            </a:lvl7pPr>
            <a:lvl8pPr marL="10972571" indent="0">
              <a:buNone/>
              <a:defRPr sz="5500" b="1"/>
            </a:lvl8pPr>
            <a:lvl9pPr marL="12540082" indent="0">
              <a:buNone/>
              <a:defRPr sz="55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5920" y="6959600"/>
            <a:ext cx="14544677" cy="12644122"/>
          </a:xfrm>
        </p:spPr>
        <p:txBody>
          <a:bodyPr/>
          <a:lstStyle>
            <a:lvl1pPr>
              <a:defRPr sz="8200"/>
            </a:lvl1pPr>
            <a:lvl2pPr>
              <a:defRPr sz="6900"/>
            </a:lvl2pPr>
            <a:lvl3pPr>
              <a:defRPr sz="6200"/>
            </a:lvl3pPr>
            <a:lvl4pPr>
              <a:defRPr sz="5500"/>
            </a:lvl4pPr>
            <a:lvl5pPr>
              <a:defRPr sz="5500"/>
            </a:lvl5pPr>
            <a:lvl6pPr>
              <a:defRPr sz="5500"/>
            </a:lvl6pPr>
            <a:lvl7pPr>
              <a:defRPr sz="5500"/>
            </a:lvl7pPr>
            <a:lvl8pPr>
              <a:defRPr sz="5500"/>
            </a:lvl8pPr>
            <a:lvl9pPr>
              <a:defRPr sz="55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092" y="4912362"/>
            <a:ext cx="14550390" cy="2047238"/>
          </a:xfrm>
        </p:spPr>
        <p:txBody>
          <a:bodyPr anchor="b"/>
          <a:lstStyle>
            <a:lvl1pPr marL="0" indent="0">
              <a:buNone/>
              <a:defRPr sz="8200" b="1"/>
            </a:lvl1pPr>
            <a:lvl2pPr marL="1567510" indent="0">
              <a:buNone/>
              <a:defRPr sz="6900" b="1"/>
            </a:lvl2pPr>
            <a:lvl3pPr marL="3135020" indent="0">
              <a:buNone/>
              <a:defRPr sz="6200" b="1"/>
            </a:lvl3pPr>
            <a:lvl4pPr marL="4702531" indent="0">
              <a:buNone/>
              <a:defRPr sz="5500" b="1"/>
            </a:lvl4pPr>
            <a:lvl5pPr marL="6270041" indent="0">
              <a:buNone/>
              <a:defRPr sz="5500" b="1"/>
            </a:lvl5pPr>
            <a:lvl6pPr marL="7837551" indent="0">
              <a:buNone/>
              <a:defRPr sz="5500" b="1"/>
            </a:lvl6pPr>
            <a:lvl7pPr marL="9405061" indent="0">
              <a:buNone/>
              <a:defRPr sz="5500" b="1"/>
            </a:lvl7pPr>
            <a:lvl8pPr marL="10972571" indent="0">
              <a:buNone/>
              <a:defRPr sz="5500" b="1"/>
            </a:lvl8pPr>
            <a:lvl9pPr marL="12540082" indent="0">
              <a:buNone/>
              <a:defRPr sz="55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092" y="6959600"/>
            <a:ext cx="14550390" cy="12644122"/>
          </a:xfrm>
        </p:spPr>
        <p:txBody>
          <a:bodyPr/>
          <a:lstStyle>
            <a:lvl1pPr>
              <a:defRPr sz="8200"/>
            </a:lvl1pPr>
            <a:lvl2pPr>
              <a:defRPr sz="6900"/>
            </a:lvl2pPr>
            <a:lvl3pPr>
              <a:defRPr sz="6200"/>
            </a:lvl3pPr>
            <a:lvl4pPr>
              <a:defRPr sz="5500"/>
            </a:lvl4pPr>
            <a:lvl5pPr>
              <a:defRPr sz="5500"/>
            </a:lvl5pPr>
            <a:lvl6pPr>
              <a:defRPr sz="5500"/>
            </a:lvl6pPr>
            <a:lvl7pPr>
              <a:defRPr sz="5500"/>
            </a:lvl7pPr>
            <a:lvl8pPr>
              <a:defRPr sz="5500"/>
            </a:lvl8pPr>
            <a:lvl9pPr>
              <a:defRPr sz="55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12C0C-922E-4EFA-836C-0824D352E5D2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BF853-32C7-430E-9625-1A86A6063F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12C0C-922E-4EFA-836C-0824D352E5D2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BF853-32C7-430E-9625-1A86A6063F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12C0C-922E-4EFA-836C-0824D352E5D2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BF853-32C7-430E-9625-1A86A6063F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2" y="873760"/>
            <a:ext cx="10829927" cy="3718560"/>
          </a:xfrm>
        </p:spPr>
        <p:txBody>
          <a:bodyPr anchor="b"/>
          <a:lstStyle>
            <a:lvl1pPr algn="l">
              <a:defRPr sz="69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180" y="873761"/>
            <a:ext cx="18402300" cy="18729962"/>
          </a:xfrm>
        </p:spPr>
        <p:txBody>
          <a:bodyPr/>
          <a:lstStyle>
            <a:lvl1pPr>
              <a:defRPr sz="11000"/>
            </a:lvl1pPr>
            <a:lvl2pPr>
              <a:defRPr sz="9600"/>
            </a:lvl2pPr>
            <a:lvl3pPr>
              <a:defRPr sz="8200"/>
            </a:lvl3pPr>
            <a:lvl4pPr>
              <a:defRPr sz="6900"/>
            </a:lvl4pPr>
            <a:lvl5pPr>
              <a:defRPr sz="6900"/>
            </a:lvl5pPr>
            <a:lvl6pPr>
              <a:defRPr sz="6900"/>
            </a:lvl6pPr>
            <a:lvl7pPr>
              <a:defRPr sz="6900"/>
            </a:lvl7pPr>
            <a:lvl8pPr>
              <a:defRPr sz="6900"/>
            </a:lvl8pPr>
            <a:lvl9pPr>
              <a:defRPr sz="69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2" y="4592321"/>
            <a:ext cx="10829927" cy="15011402"/>
          </a:xfrm>
        </p:spPr>
        <p:txBody>
          <a:bodyPr/>
          <a:lstStyle>
            <a:lvl1pPr marL="0" indent="0">
              <a:buNone/>
              <a:defRPr sz="4800"/>
            </a:lvl1pPr>
            <a:lvl2pPr marL="1567510" indent="0">
              <a:buNone/>
              <a:defRPr sz="4100"/>
            </a:lvl2pPr>
            <a:lvl3pPr marL="3135020" indent="0">
              <a:buNone/>
              <a:defRPr sz="3400"/>
            </a:lvl3pPr>
            <a:lvl4pPr marL="4702531" indent="0">
              <a:buNone/>
              <a:defRPr sz="3100"/>
            </a:lvl4pPr>
            <a:lvl5pPr marL="6270041" indent="0">
              <a:buNone/>
              <a:defRPr sz="3100"/>
            </a:lvl5pPr>
            <a:lvl6pPr marL="7837551" indent="0">
              <a:buNone/>
              <a:defRPr sz="3100"/>
            </a:lvl6pPr>
            <a:lvl7pPr marL="9405061" indent="0">
              <a:buNone/>
              <a:defRPr sz="3100"/>
            </a:lvl7pPr>
            <a:lvl8pPr marL="10972571" indent="0">
              <a:buNone/>
              <a:defRPr sz="3100"/>
            </a:lvl8pPr>
            <a:lvl9pPr marL="12540082" indent="0">
              <a:buNone/>
              <a:defRPr sz="31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12C0C-922E-4EFA-836C-0824D352E5D2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BF853-32C7-430E-9625-1A86A6063F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2237" y="15361920"/>
            <a:ext cx="19751040" cy="1813562"/>
          </a:xfrm>
        </p:spPr>
        <p:txBody>
          <a:bodyPr anchor="b"/>
          <a:lstStyle>
            <a:lvl1pPr algn="l">
              <a:defRPr sz="69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2237" y="1960880"/>
            <a:ext cx="19751040" cy="13167360"/>
          </a:xfrm>
        </p:spPr>
        <p:txBody>
          <a:bodyPr/>
          <a:lstStyle>
            <a:lvl1pPr marL="0" indent="0">
              <a:buNone/>
              <a:defRPr sz="11000"/>
            </a:lvl1pPr>
            <a:lvl2pPr marL="1567510" indent="0">
              <a:buNone/>
              <a:defRPr sz="9600"/>
            </a:lvl2pPr>
            <a:lvl3pPr marL="3135020" indent="0">
              <a:buNone/>
              <a:defRPr sz="8200"/>
            </a:lvl3pPr>
            <a:lvl4pPr marL="4702531" indent="0">
              <a:buNone/>
              <a:defRPr sz="6900"/>
            </a:lvl4pPr>
            <a:lvl5pPr marL="6270041" indent="0">
              <a:buNone/>
              <a:defRPr sz="6900"/>
            </a:lvl5pPr>
            <a:lvl6pPr marL="7837551" indent="0">
              <a:buNone/>
              <a:defRPr sz="6900"/>
            </a:lvl6pPr>
            <a:lvl7pPr marL="9405061" indent="0">
              <a:buNone/>
              <a:defRPr sz="6900"/>
            </a:lvl7pPr>
            <a:lvl8pPr marL="10972571" indent="0">
              <a:buNone/>
              <a:defRPr sz="6900"/>
            </a:lvl8pPr>
            <a:lvl9pPr marL="12540082" indent="0">
              <a:buNone/>
              <a:defRPr sz="69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2237" y="17175482"/>
            <a:ext cx="19751040" cy="2575558"/>
          </a:xfrm>
        </p:spPr>
        <p:txBody>
          <a:bodyPr/>
          <a:lstStyle>
            <a:lvl1pPr marL="0" indent="0">
              <a:buNone/>
              <a:defRPr sz="4800"/>
            </a:lvl1pPr>
            <a:lvl2pPr marL="1567510" indent="0">
              <a:buNone/>
              <a:defRPr sz="4100"/>
            </a:lvl2pPr>
            <a:lvl3pPr marL="3135020" indent="0">
              <a:buNone/>
              <a:defRPr sz="3400"/>
            </a:lvl3pPr>
            <a:lvl4pPr marL="4702531" indent="0">
              <a:buNone/>
              <a:defRPr sz="3100"/>
            </a:lvl4pPr>
            <a:lvl5pPr marL="6270041" indent="0">
              <a:buNone/>
              <a:defRPr sz="3100"/>
            </a:lvl5pPr>
            <a:lvl6pPr marL="7837551" indent="0">
              <a:buNone/>
              <a:defRPr sz="3100"/>
            </a:lvl6pPr>
            <a:lvl7pPr marL="9405061" indent="0">
              <a:buNone/>
              <a:defRPr sz="3100"/>
            </a:lvl7pPr>
            <a:lvl8pPr marL="10972571" indent="0">
              <a:buNone/>
              <a:defRPr sz="3100"/>
            </a:lvl8pPr>
            <a:lvl9pPr marL="12540082" indent="0">
              <a:buNone/>
              <a:defRPr sz="31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12C0C-922E-4EFA-836C-0824D352E5D2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BF853-32C7-430E-9625-1A86A6063F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45920" y="878842"/>
            <a:ext cx="29626560" cy="3657600"/>
          </a:xfrm>
          <a:prstGeom prst="rect">
            <a:avLst/>
          </a:prstGeom>
        </p:spPr>
        <p:txBody>
          <a:bodyPr vert="horz" lIns="313502" tIns="156751" rIns="313502" bIns="156751" rtlCol="0" anchor="ctr">
            <a:normAutofit/>
          </a:bodyPr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920" y="5120641"/>
            <a:ext cx="29626560" cy="14483082"/>
          </a:xfrm>
          <a:prstGeom prst="rect">
            <a:avLst/>
          </a:prstGeom>
        </p:spPr>
        <p:txBody>
          <a:bodyPr vert="horz" lIns="313502" tIns="156751" rIns="313502" bIns="156751" rtlCol="0">
            <a:normAutofit/>
          </a:bodyPr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45920" y="20340322"/>
            <a:ext cx="7680960" cy="1168400"/>
          </a:xfrm>
          <a:prstGeom prst="rect">
            <a:avLst/>
          </a:prstGeom>
        </p:spPr>
        <p:txBody>
          <a:bodyPr vert="horz" lIns="313502" tIns="156751" rIns="313502" bIns="156751" rtlCol="0" anchor="ctr"/>
          <a:lstStyle>
            <a:lvl1pPr algn="l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912C0C-922E-4EFA-836C-0824D352E5D2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247120" y="20340322"/>
            <a:ext cx="10424160" cy="1168400"/>
          </a:xfrm>
          <a:prstGeom prst="rect">
            <a:avLst/>
          </a:prstGeom>
        </p:spPr>
        <p:txBody>
          <a:bodyPr vert="horz" lIns="313502" tIns="156751" rIns="313502" bIns="156751" rtlCol="0" anchor="ctr"/>
          <a:lstStyle>
            <a:lvl1pPr algn="ctr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591520" y="20340322"/>
            <a:ext cx="7680960" cy="1168400"/>
          </a:xfrm>
          <a:prstGeom prst="rect">
            <a:avLst/>
          </a:prstGeom>
        </p:spPr>
        <p:txBody>
          <a:bodyPr vert="horz" lIns="313502" tIns="156751" rIns="313502" bIns="156751" rtlCol="0" anchor="ctr"/>
          <a:lstStyle>
            <a:lvl1pPr algn="r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DBF853-32C7-430E-9625-1A86A6063F9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1567510" rtl="0" eaLnBrk="1" latinLnBrk="0" hangingPunct="1">
        <a:spcBef>
          <a:spcPct val="0"/>
        </a:spcBef>
        <a:buNone/>
        <a:defRPr sz="15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75633" indent="-1175633" algn="l" defTabSz="1567510" rtl="0" eaLnBrk="1" latinLnBrk="0" hangingPunct="1">
        <a:spcBef>
          <a:spcPct val="20000"/>
        </a:spcBef>
        <a:buFont typeface="Arial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1pPr>
      <a:lvl2pPr marL="2547204" indent="-979694" algn="l" defTabSz="1567510" rtl="0" eaLnBrk="1" latinLnBrk="0" hangingPunct="1">
        <a:spcBef>
          <a:spcPct val="20000"/>
        </a:spcBef>
        <a:buFont typeface="Arial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2pPr>
      <a:lvl3pPr marL="3918776" indent="-783755" algn="l" defTabSz="1567510" rtl="0" eaLnBrk="1" latinLnBrk="0" hangingPunct="1">
        <a:spcBef>
          <a:spcPct val="20000"/>
        </a:spcBef>
        <a:buFont typeface="Arial"/>
        <a:buChar char="•"/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5486286" indent="-783755" algn="l" defTabSz="1567510" rtl="0" eaLnBrk="1" latinLnBrk="0" hangingPunct="1">
        <a:spcBef>
          <a:spcPct val="20000"/>
        </a:spcBef>
        <a:buFont typeface="Arial"/>
        <a:buChar char="–"/>
        <a:defRPr sz="6900" kern="1200">
          <a:solidFill>
            <a:schemeClr val="tx1"/>
          </a:solidFill>
          <a:latin typeface="+mn-lt"/>
          <a:ea typeface="+mn-ea"/>
          <a:cs typeface="+mn-cs"/>
        </a:defRPr>
      </a:lvl4pPr>
      <a:lvl5pPr marL="7053796" indent="-783755" algn="l" defTabSz="1567510" rtl="0" eaLnBrk="1" latinLnBrk="0" hangingPunct="1">
        <a:spcBef>
          <a:spcPct val="20000"/>
        </a:spcBef>
        <a:buFont typeface="Arial"/>
        <a:buChar char="»"/>
        <a:defRPr sz="6900" kern="1200">
          <a:solidFill>
            <a:schemeClr val="tx1"/>
          </a:solidFill>
          <a:latin typeface="+mn-lt"/>
          <a:ea typeface="+mn-ea"/>
          <a:cs typeface="+mn-cs"/>
        </a:defRPr>
      </a:lvl5pPr>
      <a:lvl6pPr marL="8621306" indent="-783755" algn="l" defTabSz="1567510" rtl="0" eaLnBrk="1" latinLnBrk="0" hangingPunct="1">
        <a:spcBef>
          <a:spcPct val="20000"/>
        </a:spcBef>
        <a:buFont typeface="Arial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6pPr>
      <a:lvl7pPr marL="10188816" indent="-783755" algn="l" defTabSz="1567510" rtl="0" eaLnBrk="1" latinLnBrk="0" hangingPunct="1">
        <a:spcBef>
          <a:spcPct val="20000"/>
        </a:spcBef>
        <a:buFont typeface="Arial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7pPr>
      <a:lvl8pPr marL="11756327" indent="-783755" algn="l" defTabSz="1567510" rtl="0" eaLnBrk="1" latinLnBrk="0" hangingPunct="1">
        <a:spcBef>
          <a:spcPct val="20000"/>
        </a:spcBef>
        <a:buFont typeface="Arial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8pPr>
      <a:lvl9pPr marL="13323837" indent="-783755" algn="l" defTabSz="1567510" rtl="0" eaLnBrk="1" latinLnBrk="0" hangingPunct="1">
        <a:spcBef>
          <a:spcPct val="20000"/>
        </a:spcBef>
        <a:buFont typeface="Arial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1pPr>
      <a:lvl2pPr marL="1567510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2pPr>
      <a:lvl3pPr marL="3135020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3pPr>
      <a:lvl4pPr marL="4702531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4pPr>
      <a:lvl5pPr marL="6270041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5pPr>
      <a:lvl6pPr marL="7837551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6pPr>
      <a:lvl7pPr marL="9405061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7pPr>
      <a:lvl8pPr marL="10972571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0082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Picture 4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61779" y="26504"/>
            <a:ext cx="2456621" cy="2541104"/>
          </a:xfrm>
          <a:prstGeom prst="rect">
            <a:avLst/>
          </a:prstGeom>
        </p:spPr>
      </p:pic>
      <p:pic>
        <p:nvPicPr>
          <p:cNvPr id="41" name="Picture 40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25474405" y="0"/>
            <a:ext cx="55626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420894" y="2944472"/>
            <a:ext cx="7620000" cy="353943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600" b="1" dirty="0" smtClean="0">
                <a:solidFill>
                  <a:schemeClr val="tx1"/>
                </a:solidFill>
              </a:rPr>
              <a:t>Introduction/Background</a:t>
            </a:r>
          </a:p>
          <a:p>
            <a:r>
              <a:rPr lang="en-US" sz="2200" dirty="0" smtClean="0">
                <a:solidFill>
                  <a:schemeClr val="tx1"/>
                </a:solidFill>
              </a:rPr>
              <a:t>- Canadian Texting Slang (CTS) = shortened terms &amp; acronyms</a:t>
            </a:r>
          </a:p>
          <a:p>
            <a:r>
              <a:rPr lang="en-US" sz="2200" dirty="0" smtClean="0">
                <a:solidFill>
                  <a:schemeClr val="tx1"/>
                </a:solidFill>
              </a:rPr>
              <a:t>- Canadian English (CE)</a:t>
            </a:r>
          </a:p>
          <a:p>
            <a:r>
              <a:rPr lang="en-US" sz="2200" dirty="0" smtClean="0">
                <a:solidFill>
                  <a:schemeClr val="tx1"/>
                </a:solidFill>
              </a:rPr>
              <a:t>- 270 million texts = sent per day in Canada</a:t>
            </a:r>
          </a:p>
          <a:p>
            <a:r>
              <a:rPr lang="en-US" sz="2200" dirty="0" smtClean="0">
                <a:solidFill>
                  <a:schemeClr val="tx1"/>
                </a:solidFill>
              </a:rPr>
              <a:t>- Quick relay of info </a:t>
            </a:r>
          </a:p>
          <a:p>
            <a:r>
              <a:rPr lang="en-US" sz="2200" dirty="0" smtClean="0">
                <a:solidFill>
                  <a:schemeClr val="tx1"/>
                </a:solidFill>
              </a:rPr>
              <a:t>-Original text message = limited to 160 characters</a:t>
            </a:r>
          </a:p>
          <a:p>
            <a:r>
              <a:rPr lang="en-US" sz="2200" dirty="0" smtClean="0">
                <a:solidFill>
                  <a:schemeClr val="tx1"/>
                </a:solidFill>
              </a:rPr>
              <a:t>-L2 learners may not use slang because feel like an outsider of group (Bradford, 2011)</a:t>
            </a:r>
          </a:p>
          <a:p>
            <a:r>
              <a:rPr lang="en-US" sz="2200" dirty="0" smtClean="0">
                <a:solidFill>
                  <a:schemeClr val="tx1"/>
                </a:solidFill>
              </a:rPr>
              <a:t>- High </a:t>
            </a:r>
            <a:r>
              <a:rPr lang="en-US" sz="2200" dirty="0">
                <a:solidFill>
                  <a:schemeClr val="tx1"/>
                </a:solidFill>
              </a:rPr>
              <a:t>value in spelling </a:t>
            </a:r>
            <a:r>
              <a:rPr lang="en-US" sz="2200" dirty="0" smtClean="0">
                <a:solidFill>
                  <a:schemeClr val="tx1"/>
                </a:solidFill>
              </a:rPr>
              <a:t>(</a:t>
            </a:r>
            <a:r>
              <a:rPr lang="en-CA" sz="2200" dirty="0" err="1" smtClean="0">
                <a:solidFill>
                  <a:schemeClr val="tx1"/>
                </a:solidFill>
              </a:rPr>
              <a:t>Barkhuizen</a:t>
            </a:r>
            <a:r>
              <a:rPr lang="en-CA" sz="2200" dirty="0" smtClean="0">
                <a:solidFill>
                  <a:schemeClr val="tx1"/>
                </a:solidFill>
              </a:rPr>
              <a:t>, 1999)</a:t>
            </a:r>
            <a:r>
              <a:rPr lang="en-CA" sz="2200" dirty="0" smtClean="0">
                <a:solidFill>
                  <a:schemeClr val="tx1"/>
                </a:solidFill>
                <a:sym typeface="Wingdings" pitchFamily="2" charset="2"/>
              </a:rPr>
              <a:t>people may view CTS as typos leading to negative attitudes</a:t>
            </a:r>
            <a:endParaRPr lang="en-US" sz="22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2318" y="7087019"/>
            <a:ext cx="7648575" cy="393954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600" b="1" dirty="0" smtClean="0"/>
              <a:t>Objectives</a:t>
            </a:r>
          </a:p>
          <a:p>
            <a:r>
              <a:rPr lang="en-US" sz="2200" dirty="0" smtClean="0"/>
              <a:t>Examine </a:t>
            </a:r>
            <a:r>
              <a:rPr lang="en-US" sz="2200" dirty="0" smtClean="0">
                <a:solidFill>
                  <a:srgbClr val="7030A0"/>
                </a:solidFill>
              </a:rPr>
              <a:t>use</a:t>
            </a:r>
            <a:r>
              <a:rPr lang="en-US" sz="2200" dirty="0" smtClean="0"/>
              <a:t> &amp; </a:t>
            </a:r>
            <a:r>
              <a:rPr lang="en-US" sz="2200" dirty="0" smtClean="0">
                <a:solidFill>
                  <a:srgbClr val="7030A0"/>
                </a:solidFill>
              </a:rPr>
              <a:t>attitudes</a:t>
            </a:r>
            <a:r>
              <a:rPr lang="en-US" sz="2200" dirty="0" smtClean="0"/>
              <a:t> of Native &amp; Non-Native speakers of CE towards CTS</a:t>
            </a:r>
          </a:p>
          <a:p>
            <a:r>
              <a:rPr lang="en-US" sz="2200" dirty="0" smtClean="0"/>
              <a:t>----------------------------------------------------------------------------------</a:t>
            </a:r>
            <a:endParaRPr lang="en-US" sz="2200" dirty="0" smtClean="0"/>
          </a:p>
          <a:p>
            <a:r>
              <a:rPr lang="en-US" sz="2200" dirty="0" smtClean="0">
                <a:solidFill>
                  <a:srgbClr val="7030A0"/>
                </a:solidFill>
              </a:rPr>
              <a:t>H1. </a:t>
            </a:r>
            <a:r>
              <a:rPr lang="en-US" sz="2200" dirty="0" smtClean="0"/>
              <a:t>Non-Native speakers of CE that spend more time in Canada will use more CTS than those who have spent less time in Canada</a:t>
            </a:r>
          </a:p>
          <a:p>
            <a:r>
              <a:rPr lang="en-US" sz="2200" dirty="0" smtClean="0">
                <a:solidFill>
                  <a:srgbClr val="7030A0"/>
                </a:solidFill>
              </a:rPr>
              <a:t>H2. </a:t>
            </a:r>
            <a:r>
              <a:rPr lang="en-US" sz="2200" dirty="0" smtClean="0"/>
              <a:t>Participants will have a general negative attitude towards usage of </a:t>
            </a:r>
            <a:r>
              <a:rPr lang="en-US" sz="2200" dirty="0" smtClean="0"/>
              <a:t>CTS</a:t>
            </a:r>
          </a:p>
          <a:p>
            <a:pPr algn="ctr"/>
            <a:r>
              <a:rPr lang="en-US" sz="2200" dirty="0" smtClean="0"/>
              <a:t>---------------------------------------------------------------------------------</a:t>
            </a:r>
            <a:r>
              <a:rPr lang="en-US" sz="2600" b="1" dirty="0" smtClean="0"/>
              <a:t>Subjects</a:t>
            </a:r>
            <a:endParaRPr lang="en-US" sz="2600" b="1" dirty="0"/>
          </a:p>
          <a:p>
            <a:pPr algn="ctr"/>
            <a:r>
              <a:rPr lang="en-US" sz="2200" dirty="0"/>
              <a:t>167 participants: 135 Natives, 32 </a:t>
            </a:r>
            <a:r>
              <a:rPr lang="en-US" sz="2200" dirty="0" smtClean="0"/>
              <a:t>Non-Natives</a:t>
            </a:r>
            <a:endParaRPr lang="en-US" sz="2200" dirty="0"/>
          </a:p>
        </p:txBody>
      </p:sp>
      <p:sp>
        <p:nvSpPr>
          <p:cNvPr id="8" name="TextBox 7"/>
          <p:cNvSpPr txBox="1"/>
          <p:nvPr/>
        </p:nvSpPr>
        <p:spPr>
          <a:xfrm>
            <a:off x="12316066" y="351403"/>
            <a:ext cx="7625555" cy="2123658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7200" i="1" dirty="0">
                <a:solidFill>
                  <a:srgbClr val="7030A0"/>
                </a:solidFill>
              </a:rPr>
              <a:t>DYS</a:t>
            </a:r>
            <a:r>
              <a:rPr lang="en-US" sz="7200" i="1" dirty="0"/>
              <a:t>: </a:t>
            </a:r>
            <a:r>
              <a:rPr lang="en-US" sz="7200" i="1" dirty="0">
                <a:solidFill>
                  <a:srgbClr val="7030A0"/>
                </a:solidFill>
              </a:rPr>
              <a:t>D</a:t>
            </a:r>
            <a:r>
              <a:rPr lang="en-US" sz="7200" i="1" dirty="0"/>
              <a:t>o </a:t>
            </a:r>
            <a:r>
              <a:rPr lang="en-US" sz="7200" i="1" dirty="0">
                <a:solidFill>
                  <a:srgbClr val="7030A0"/>
                </a:solidFill>
              </a:rPr>
              <a:t>Y</a:t>
            </a:r>
            <a:r>
              <a:rPr lang="en-US" sz="7200" i="1" dirty="0"/>
              <a:t>ou </a:t>
            </a:r>
            <a:r>
              <a:rPr lang="en-US" sz="7200" i="1" dirty="0">
                <a:solidFill>
                  <a:srgbClr val="7030A0"/>
                </a:solidFill>
              </a:rPr>
              <a:t>S</a:t>
            </a:r>
            <a:r>
              <a:rPr lang="en-US" sz="7200" i="1" dirty="0"/>
              <a:t>lang? </a:t>
            </a:r>
            <a:endParaRPr lang="en-US" sz="7200" i="1" dirty="0" smtClean="0"/>
          </a:p>
          <a:p>
            <a:pPr algn="ctr"/>
            <a:r>
              <a:rPr lang="en-US" sz="3000" dirty="0" smtClean="0"/>
              <a:t>Isabelle Harris, Vanessa </a:t>
            </a:r>
            <a:r>
              <a:rPr lang="en-US" sz="3000" dirty="0" err="1" smtClean="0"/>
              <a:t>Khu</a:t>
            </a:r>
            <a:r>
              <a:rPr lang="en-US" sz="3000" dirty="0" smtClean="0"/>
              <a:t>, Rebecca </a:t>
            </a:r>
            <a:r>
              <a:rPr lang="en-US" sz="3000" dirty="0" err="1" smtClean="0"/>
              <a:t>Tumino</a:t>
            </a:r>
            <a:endParaRPr lang="en-US" sz="3000" dirty="0" smtClean="0"/>
          </a:p>
          <a:p>
            <a:pPr algn="ctr"/>
            <a:r>
              <a:rPr lang="en-US" sz="3000" dirty="0" smtClean="0"/>
              <a:t>Queen’s University </a:t>
            </a:r>
            <a:endParaRPr lang="en-US" sz="3000" dirty="0"/>
          </a:p>
        </p:txBody>
      </p:sp>
      <p:sp>
        <p:nvSpPr>
          <p:cNvPr id="11" name="TextBox 10"/>
          <p:cNvSpPr txBox="1"/>
          <p:nvPr/>
        </p:nvSpPr>
        <p:spPr>
          <a:xfrm>
            <a:off x="25984200" y="15985153"/>
            <a:ext cx="6589486" cy="4893647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600" b="1" dirty="0" smtClean="0"/>
              <a:t>References</a:t>
            </a:r>
            <a:endParaRPr lang="en-US" sz="2000" dirty="0"/>
          </a:p>
          <a:p>
            <a:r>
              <a:rPr lang="en-CA" sz="2200" dirty="0" err="1"/>
              <a:t>Barkhuizen</a:t>
            </a:r>
            <a:r>
              <a:rPr lang="en-CA" sz="2200" dirty="0"/>
              <a:t>, G. P. (1999). Teaching and learning good </a:t>
            </a:r>
            <a:r>
              <a:rPr lang="en-CA" sz="2200" dirty="0" err="1"/>
              <a:t>english</a:t>
            </a:r>
            <a:r>
              <a:rPr lang="en-CA" sz="2200" dirty="0"/>
              <a:t> spelling: What's the point?</a:t>
            </a:r>
            <a:r>
              <a:rPr lang="en-CA" sz="2200" i="1" dirty="0"/>
              <a:t> </a:t>
            </a:r>
            <a:r>
              <a:rPr lang="en-CA" sz="2200" i="1" dirty="0" err="1"/>
              <a:t>Tydskrif</a:t>
            </a:r>
            <a:r>
              <a:rPr lang="en-CA" sz="2200" i="1" dirty="0"/>
              <a:t> </a:t>
            </a:r>
            <a:r>
              <a:rPr lang="en-CA" sz="2200" i="1" dirty="0" err="1"/>
              <a:t>Vir</a:t>
            </a:r>
            <a:r>
              <a:rPr lang="en-CA" sz="2200" i="1" dirty="0"/>
              <a:t> </a:t>
            </a:r>
            <a:r>
              <a:rPr lang="en-CA" sz="2200" i="1" dirty="0" err="1"/>
              <a:t>Taalonderrig</a:t>
            </a:r>
            <a:r>
              <a:rPr lang="en-CA" sz="2200" i="1" dirty="0"/>
              <a:t>/Journal for Language Teaching, 33</a:t>
            </a:r>
            <a:r>
              <a:rPr lang="en-CA" sz="2200" dirty="0"/>
              <a:t>(4), 331-339. Retrieved from </a:t>
            </a:r>
            <a:r>
              <a:rPr lang="en-CA" sz="2200" u="sng" dirty="0">
                <a:solidFill>
                  <a:schemeClr val="tx1"/>
                </a:solidFill>
              </a:rPr>
              <a:t>http://</a:t>
            </a:r>
            <a:r>
              <a:rPr lang="en-CA" sz="2200" u="sng" dirty="0" smtClean="0">
                <a:solidFill>
                  <a:schemeClr val="tx1"/>
                </a:solidFill>
              </a:rPr>
              <a:t>search.proquest.com.proxy.queensu.ca/docview/85519498?accountid=6180</a:t>
            </a:r>
          </a:p>
          <a:p>
            <a:endParaRPr lang="en-CA" sz="2200" u="sng" dirty="0"/>
          </a:p>
          <a:p>
            <a:r>
              <a:rPr lang="en-CA" sz="2200" dirty="0"/>
              <a:t>Bradford, P. </a:t>
            </a:r>
            <a:r>
              <a:rPr lang="en-CA" sz="2200" dirty="0" err="1"/>
              <a:t>B.</a:t>
            </a:r>
            <a:r>
              <a:rPr lang="en-CA" sz="2200" i="1" dirty="0" err="1"/>
              <a:t>The</a:t>
            </a:r>
            <a:r>
              <a:rPr lang="en-CA" sz="2200" i="1" dirty="0"/>
              <a:t> acquisition of colloquial speech and slang in second language learners of </a:t>
            </a:r>
            <a:r>
              <a:rPr lang="en-CA" sz="2200" i="1" dirty="0" err="1"/>
              <a:t>english</a:t>
            </a:r>
            <a:r>
              <a:rPr lang="en-CA" sz="2200" i="1" dirty="0"/>
              <a:t> in el </a:t>
            </a:r>
            <a:r>
              <a:rPr lang="en-CA" sz="2200" i="1" dirty="0" err="1"/>
              <a:t>paso</a:t>
            </a:r>
            <a:r>
              <a:rPr lang="en-CA" sz="2200" i="1" dirty="0"/>
              <a:t>, </a:t>
            </a:r>
            <a:r>
              <a:rPr lang="en-CA" sz="2200" i="1" dirty="0" err="1"/>
              <a:t>texas</a:t>
            </a:r>
            <a:r>
              <a:rPr lang="en-CA" sz="2200" i="1" dirty="0"/>
              <a:t>. Masters Abstracts International, </a:t>
            </a:r>
            <a:r>
              <a:rPr lang="en-CA" sz="2200" dirty="0"/>
              <a:t>, 1493-1493. Retrieved from http://search.proquest.com/docview/1018381590?accountid=6180. (1018381590; 201205312).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6024115" y="12702796"/>
            <a:ext cx="6553200" cy="2862322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600" b="1" dirty="0" smtClean="0"/>
              <a:t>Future Studies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200" dirty="0" smtClean="0"/>
              <a:t>Vary the amount of CTS in dialogue to gather more information about usage acceptability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200" dirty="0" smtClean="0"/>
              <a:t>Compare attitudes about abbreviations, acronyms, and misspelled words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200" dirty="0" smtClean="0"/>
              <a:t>Use a larger sample of Non-Native Canadians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200" dirty="0" smtClean="0"/>
              <a:t>Ask about slang </a:t>
            </a:r>
            <a:r>
              <a:rPr lang="en-US" sz="2200" dirty="0" smtClean="0"/>
              <a:t>usage before </a:t>
            </a:r>
            <a:r>
              <a:rPr lang="en-US" sz="2200" dirty="0" smtClean="0"/>
              <a:t>Non-Natives came to Canada </a:t>
            </a:r>
            <a:endParaRPr lang="en-US" sz="2200" dirty="0"/>
          </a:p>
        </p:txBody>
      </p:sp>
      <p:graphicFrame>
        <p:nvGraphicFramePr>
          <p:cNvPr id="2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28250209"/>
              </p:ext>
            </p:extLst>
          </p:nvPr>
        </p:nvGraphicFramePr>
        <p:xfrm>
          <a:off x="10134600" y="3632716"/>
          <a:ext cx="7239000" cy="271272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2470723"/>
                <a:gridCol w="2307939"/>
                <a:gridCol w="2460338"/>
              </a:tblGrid>
              <a:tr h="685104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Use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Native </a:t>
                      </a:r>
                      <a:endParaRPr lang="en-US" sz="2000" dirty="0" smtClean="0"/>
                    </a:p>
                    <a:p>
                      <a:r>
                        <a:rPr lang="en-US" sz="2000" dirty="0" smtClean="0"/>
                        <a:t>Participants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Non-Native</a:t>
                      </a:r>
                      <a:r>
                        <a:rPr lang="en-US" sz="2000" baseline="0" dirty="0" smtClean="0"/>
                        <a:t> Participants</a:t>
                      </a:r>
                      <a:endParaRPr lang="en-US" sz="2000" dirty="0"/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Often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LOL </a:t>
                      </a:r>
                    </a:p>
                    <a:p>
                      <a:r>
                        <a:rPr lang="en-US" sz="2000" dirty="0" smtClean="0"/>
                        <a:t>OMG</a:t>
                      </a:r>
                    </a:p>
                    <a:p>
                      <a:r>
                        <a:rPr lang="en-US" sz="2000" dirty="0" smtClean="0"/>
                        <a:t>BTW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LOL</a:t>
                      </a:r>
                    </a:p>
                    <a:p>
                      <a:r>
                        <a:rPr lang="en-US" sz="2000" dirty="0" smtClean="0"/>
                        <a:t>OMG</a:t>
                      </a:r>
                    </a:p>
                    <a:p>
                      <a:r>
                        <a:rPr lang="en-US" sz="2000" dirty="0" smtClean="0"/>
                        <a:t>BTW</a:t>
                      </a:r>
                    </a:p>
                  </a:txBody>
                  <a:tcPr/>
                </a:tc>
              </a:tr>
              <a:tr h="930336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Never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U2</a:t>
                      </a:r>
                    </a:p>
                    <a:p>
                      <a:r>
                        <a:rPr lang="en-US" sz="2000" dirty="0" smtClean="0"/>
                        <a:t>Thx</a:t>
                      </a:r>
                    </a:p>
                    <a:p>
                      <a:r>
                        <a:rPr lang="en-US" sz="2000" dirty="0" smtClean="0"/>
                        <a:t>ATM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U2</a:t>
                      </a:r>
                    </a:p>
                    <a:p>
                      <a:r>
                        <a:rPr lang="en-US" sz="2000" dirty="0" smtClean="0"/>
                        <a:t>LMAO</a:t>
                      </a:r>
                    </a:p>
                    <a:p>
                      <a:r>
                        <a:rPr lang="en-US" sz="2000" dirty="0" smtClean="0"/>
                        <a:t>Thx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2" name="Rectangle 21"/>
          <p:cNvSpPr/>
          <p:nvPr/>
        </p:nvSpPr>
        <p:spPr>
          <a:xfrm>
            <a:off x="10134600" y="6345437"/>
            <a:ext cx="7239000" cy="893563"/>
          </a:xfrm>
          <a:prstGeom prst="rect">
            <a:avLst/>
          </a:prstGeom>
          <a:ln>
            <a:solidFill>
              <a:schemeClr val="accent6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sz="2000" dirty="0" smtClean="0"/>
              <a:t>Top 3 answers for ‘Often’ and ‘Never’ used terms for both Native </a:t>
            </a:r>
            <a:r>
              <a:rPr lang="en-US" sz="2000" dirty="0" smtClean="0"/>
              <a:t>&amp; Non-Native</a:t>
            </a:r>
            <a:r>
              <a:rPr lang="en-US" sz="2000" dirty="0" smtClean="0"/>
              <a:t> CE</a:t>
            </a:r>
            <a:r>
              <a:rPr lang="en-US" sz="2000" dirty="0" smtClean="0"/>
              <a:t> Speakers</a:t>
            </a:r>
            <a:endParaRPr lang="en-US" sz="2000" dirty="0"/>
          </a:p>
        </p:txBody>
      </p:sp>
      <p:sp>
        <p:nvSpPr>
          <p:cNvPr id="23" name="Rectangle 22"/>
          <p:cNvSpPr/>
          <p:nvPr/>
        </p:nvSpPr>
        <p:spPr>
          <a:xfrm>
            <a:off x="762000" y="12057267"/>
            <a:ext cx="3543300" cy="4153378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sz="2200" dirty="0"/>
              <a:t> </a:t>
            </a:r>
            <a:r>
              <a:rPr lang="en-US" sz="2600" b="1" dirty="0" smtClean="0"/>
              <a:t>Experiment</a:t>
            </a:r>
            <a:endParaRPr lang="en-US" sz="2600" b="1" dirty="0" smtClean="0"/>
          </a:p>
          <a:p>
            <a:r>
              <a:rPr lang="en-US" sz="2200" dirty="0" smtClean="0"/>
              <a:t>Online Survey: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200" dirty="0" smtClean="0"/>
              <a:t>24 </a:t>
            </a:r>
            <a:r>
              <a:rPr lang="en-US" sz="2200" dirty="0" smtClean="0"/>
              <a:t>multiple-choice </a:t>
            </a:r>
            <a:r>
              <a:rPr lang="en-US" sz="2200" dirty="0" smtClean="0"/>
              <a:t>questions about </a:t>
            </a:r>
            <a:r>
              <a:rPr lang="en-US" sz="2200" dirty="0" smtClean="0"/>
              <a:t>usage and </a:t>
            </a:r>
            <a:r>
              <a:rPr lang="en-US" sz="2200" dirty="0" smtClean="0"/>
              <a:t>attitudes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200" dirty="0" smtClean="0"/>
              <a:t>2 </a:t>
            </a:r>
            <a:r>
              <a:rPr lang="en-US" sz="2200" dirty="0"/>
              <a:t>open-ended </a:t>
            </a:r>
            <a:r>
              <a:rPr lang="en-US" sz="2200" dirty="0" smtClean="0"/>
              <a:t>questions </a:t>
            </a:r>
            <a:r>
              <a:rPr lang="en-US" sz="2200" dirty="0" smtClean="0"/>
              <a:t>about </a:t>
            </a:r>
            <a:r>
              <a:rPr lang="en-US" sz="2200" dirty="0" smtClean="0"/>
              <a:t>attitudes towards a texting dialogue</a:t>
            </a:r>
            <a:endParaRPr lang="en-US" sz="2200" dirty="0"/>
          </a:p>
          <a:p>
            <a:pPr marL="342900" indent="-342900">
              <a:buFont typeface="Arial" pitchFamily="34" charset="0"/>
              <a:buChar char="•"/>
            </a:pPr>
            <a:r>
              <a:rPr lang="en-US" sz="2200" dirty="0" smtClean="0"/>
              <a:t>4 </a:t>
            </a:r>
            <a:r>
              <a:rPr lang="en-US" sz="2200" dirty="0" smtClean="0"/>
              <a:t>filler &amp; 8 background </a:t>
            </a:r>
            <a:r>
              <a:rPr lang="en-US" sz="2200" dirty="0" smtClean="0"/>
              <a:t>questions</a:t>
            </a:r>
            <a:endParaRPr lang="en-US" sz="2200" dirty="0"/>
          </a:p>
          <a:p>
            <a:pPr marL="342900" indent="-342900">
              <a:buFont typeface="Arial" pitchFamily="34" charset="0"/>
              <a:buChar char="•"/>
            </a:pPr>
            <a:r>
              <a:rPr lang="en-US" sz="2200" dirty="0" smtClean="0"/>
              <a:t>8 </a:t>
            </a:r>
            <a:r>
              <a:rPr lang="en-US" sz="2200" dirty="0"/>
              <a:t>CTS </a:t>
            </a:r>
            <a:r>
              <a:rPr lang="en-US" sz="2200" dirty="0" smtClean="0"/>
              <a:t>terms </a:t>
            </a:r>
            <a:r>
              <a:rPr lang="en-US" sz="2200" dirty="0" smtClean="0"/>
              <a:t>examined   </a:t>
            </a:r>
            <a:endParaRPr lang="en-US" sz="2000" dirty="0"/>
          </a:p>
        </p:txBody>
      </p:sp>
      <p:sp>
        <p:nvSpPr>
          <p:cNvPr id="25" name="Rectangle 24"/>
          <p:cNvSpPr/>
          <p:nvPr/>
        </p:nvSpPr>
        <p:spPr>
          <a:xfrm>
            <a:off x="762000" y="17199429"/>
            <a:ext cx="4724400" cy="817794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sz="2600" b="1" dirty="0" smtClean="0"/>
              <a:t>Survey: </a:t>
            </a:r>
            <a:r>
              <a:rPr lang="en-CA" sz="2600" b="1" dirty="0" smtClean="0"/>
              <a:t>Part </a:t>
            </a:r>
            <a:r>
              <a:rPr lang="en-CA" sz="2600" b="1" dirty="0" smtClean="0"/>
              <a:t>1</a:t>
            </a:r>
            <a:endParaRPr lang="en-CA" sz="2600" b="1" dirty="0" smtClean="0"/>
          </a:p>
          <a:p>
            <a:pPr algn="ctr"/>
            <a:r>
              <a:rPr lang="en-CA" sz="2200" dirty="0" smtClean="0"/>
              <a:t>Example Multiple Choice Question</a:t>
            </a:r>
            <a:endParaRPr lang="en-CA" sz="2200" dirty="0"/>
          </a:p>
        </p:txBody>
      </p:sp>
      <p:sp>
        <p:nvSpPr>
          <p:cNvPr id="27" name="Rectangle 26"/>
          <p:cNvSpPr/>
          <p:nvPr/>
        </p:nvSpPr>
        <p:spPr>
          <a:xfrm>
            <a:off x="10502899" y="17668196"/>
            <a:ext cx="6682524" cy="321060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sz="2600" b="1" dirty="0" smtClean="0">
                <a:solidFill>
                  <a:srgbClr val="000000"/>
                </a:solidFill>
              </a:rPr>
              <a:t>Results </a:t>
            </a:r>
            <a:r>
              <a:rPr lang="en-US" sz="2600" b="1" dirty="0" smtClean="0">
                <a:solidFill>
                  <a:srgbClr val="000000"/>
                </a:solidFill>
              </a:rPr>
              <a:t>Part </a:t>
            </a:r>
            <a:r>
              <a:rPr lang="en-US" sz="2600" b="1" dirty="0" smtClean="0">
                <a:solidFill>
                  <a:srgbClr val="000000"/>
                </a:solidFill>
              </a:rPr>
              <a:t>1: </a:t>
            </a:r>
            <a:r>
              <a:rPr lang="en-US" sz="2600" dirty="0">
                <a:solidFill>
                  <a:srgbClr val="000000"/>
                </a:solidFill>
              </a:rPr>
              <a:t>Overview of </a:t>
            </a:r>
            <a:r>
              <a:rPr lang="en-US" sz="2600" dirty="0" smtClean="0">
                <a:solidFill>
                  <a:srgbClr val="000000"/>
                </a:solidFill>
              </a:rPr>
              <a:t>attitudes</a:t>
            </a:r>
            <a:r>
              <a:rPr lang="en-US" sz="2000" b="1" dirty="0" smtClean="0">
                <a:solidFill>
                  <a:srgbClr val="000000"/>
                </a:solidFill>
              </a:rPr>
              <a:t/>
            </a:r>
            <a:br>
              <a:rPr lang="en-US" sz="2000" b="1" dirty="0" smtClean="0">
                <a:solidFill>
                  <a:srgbClr val="000000"/>
                </a:solidFill>
              </a:rPr>
            </a:br>
            <a:endParaRPr lang="en-US" sz="2000" dirty="0" smtClean="0">
              <a:solidFill>
                <a:srgbClr val="000000"/>
              </a:solidFill>
            </a:endParaRPr>
          </a:p>
          <a:p>
            <a:r>
              <a:rPr lang="en-US" sz="2200" dirty="0" smtClean="0">
                <a:solidFill>
                  <a:srgbClr val="000000"/>
                </a:solidFill>
              </a:rPr>
              <a:t>Individual </a:t>
            </a:r>
            <a:r>
              <a:rPr lang="en-US" sz="2200" dirty="0" smtClean="0">
                <a:solidFill>
                  <a:srgbClr val="000000"/>
                </a:solidFill>
              </a:rPr>
              <a:t>CTS terms</a:t>
            </a:r>
            <a:endParaRPr lang="en-US" sz="2200" dirty="0" smtClean="0">
              <a:solidFill>
                <a:srgbClr val="000000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2200" dirty="0" smtClean="0">
                <a:solidFill>
                  <a:srgbClr val="000000"/>
                </a:solidFill>
              </a:rPr>
              <a:t>Overall general </a:t>
            </a:r>
            <a:r>
              <a:rPr lang="en-US" sz="2200" b="1" dirty="0">
                <a:solidFill>
                  <a:srgbClr val="000000"/>
                </a:solidFill>
              </a:rPr>
              <a:t>neutral </a:t>
            </a:r>
            <a:r>
              <a:rPr lang="en-US" sz="2200" dirty="0">
                <a:solidFill>
                  <a:srgbClr val="000000"/>
                </a:solidFill>
              </a:rPr>
              <a:t>attitude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200" dirty="0">
                <a:solidFill>
                  <a:srgbClr val="000000"/>
                </a:solidFill>
              </a:rPr>
              <a:t>More often used terms </a:t>
            </a:r>
            <a:r>
              <a:rPr lang="en-US" sz="2200" dirty="0" smtClean="0">
                <a:solidFill>
                  <a:srgbClr val="000000"/>
                </a:solidFill>
              </a:rPr>
              <a:t>primarily neutral/positive </a:t>
            </a:r>
            <a:r>
              <a:rPr lang="en-US" sz="2200" dirty="0">
                <a:solidFill>
                  <a:srgbClr val="000000"/>
                </a:solidFill>
              </a:rPr>
              <a:t>attitude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200" dirty="0">
                <a:solidFill>
                  <a:srgbClr val="000000"/>
                </a:solidFill>
              </a:rPr>
              <a:t>Less often used terms </a:t>
            </a:r>
            <a:r>
              <a:rPr lang="en-US" sz="2200" dirty="0" smtClean="0">
                <a:solidFill>
                  <a:srgbClr val="000000"/>
                </a:solidFill>
              </a:rPr>
              <a:t>primarily  neutral/negative </a:t>
            </a:r>
            <a:r>
              <a:rPr lang="en-US" sz="2200" dirty="0">
                <a:solidFill>
                  <a:srgbClr val="000000"/>
                </a:solidFill>
              </a:rPr>
              <a:t>attitude</a:t>
            </a:r>
          </a:p>
        </p:txBody>
      </p:sp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0384926"/>
              </p:ext>
            </p:extLst>
          </p:nvPr>
        </p:nvGraphicFramePr>
        <p:xfrm>
          <a:off x="6029567" y="11603766"/>
          <a:ext cx="3733800" cy="6004560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829733"/>
                <a:gridCol w="2904067"/>
              </a:tblGrid>
              <a:tr h="293254">
                <a:tc>
                  <a:txBody>
                    <a:bodyPr/>
                    <a:lstStyle/>
                    <a:p>
                      <a:r>
                        <a:rPr lang="en-CA" sz="2000" dirty="0" smtClean="0"/>
                        <a:t>Term</a:t>
                      </a:r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2000" dirty="0" smtClean="0"/>
                        <a:t>Definition</a:t>
                      </a:r>
                      <a:endParaRPr lang="en-CA" sz="2000" dirty="0"/>
                    </a:p>
                  </a:txBody>
                  <a:tcPr/>
                </a:tc>
              </a:tr>
              <a:tr h="297577">
                <a:tc>
                  <a:txBody>
                    <a:bodyPr/>
                    <a:lstStyle/>
                    <a:p>
                      <a:r>
                        <a:rPr lang="en-CA" sz="2000" dirty="0" smtClean="0"/>
                        <a:t>LOL</a:t>
                      </a:r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2000" dirty="0" smtClean="0"/>
                        <a:t>‘Laugh Out </a:t>
                      </a:r>
                      <a:r>
                        <a:rPr lang="en-CA" sz="2000" dirty="0" smtClean="0"/>
                        <a:t>Loud’: </a:t>
                      </a:r>
                      <a:r>
                        <a:rPr lang="en-CA" sz="2000" dirty="0" smtClean="0"/>
                        <a:t>used to express humour</a:t>
                      </a:r>
                      <a:endParaRPr lang="en-CA" sz="2000" dirty="0"/>
                    </a:p>
                  </a:txBody>
                  <a:tcPr/>
                </a:tc>
              </a:tr>
              <a:tr h="396770">
                <a:tc>
                  <a:txBody>
                    <a:bodyPr/>
                    <a:lstStyle/>
                    <a:p>
                      <a:r>
                        <a:rPr lang="en-CA" sz="2000" dirty="0" smtClean="0"/>
                        <a:t>OMG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2000" dirty="0" smtClean="0"/>
                        <a:t>‘Oh My</a:t>
                      </a:r>
                      <a:r>
                        <a:rPr lang="en-CA" sz="2000" baseline="0" dirty="0" smtClean="0"/>
                        <a:t> God’: used to express surprise</a:t>
                      </a:r>
                    </a:p>
                  </a:txBody>
                  <a:tcPr/>
                </a:tc>
              </a:tr>
              <a:tr h="396770">
                <a:tc>
                  <a:txBody>
                    <a:bodyPr/>
                    <a:lstStyle/>
                    <a:p>
                      <a:r>
                        <a:rPr lang="en-CA" sz="2000" dirty="0" err="1" smtClean="0"/>
                        <a:t>Probs</a:t>
                      </a:r>
                      <a:endParaRPr lang="en-CA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2000" dirty="0" smtClean="0"/>
                        <a:t>‘Probably’: used to express certainty</a:t>
                      </a:r>
                      <a:endParaRPr lang="en-CA" sz="2000" dirty="0"/>
                    </a:p>
                  </a:txBody>
                  <a:tcPr/>
                </a:tc>
              </a:tr>
              <a:tr h="396770">
                <a:tc>
                  <a:txBody>
                    <a:bodyPr/>
                    <a:lstStyle/>
                    <a:p>
                      <a:r>
                        <a:rPr lang="en-CA" sz="2000" dirty="0" smtClean="0"/>
                        <a:t>ATM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2000" dirty="0" smtClean="0"/>
                        <a:t>‘At The Moment’: used to express timing</a:t>
                      </a:r>
                      <a:endParaRPr lang="en-CA" sz="2000" dirty="0"/>
                    </a:p>
                  </a:txBody>
                  <a:tcPr/>
                </a:tc>
              </a:tr>
              <a:tr h="396770">
                <a:tc>
                  <a:txBody>
                    <a:bodyPr/>
                    <a:lstStyle/>
                    <a:p>
                      <a:r>
                        <a:rPr lang="en-CA" sz="2000" dirty="0" smtClean="0"/>
                        <a:t>BTW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2000" dirty="0" smtClean="0"/>
                        <a:t>‘By The Way’ : used to express</a:t>
                      </a:r>
                      <a:r>
                        <a:rPr lang="en-CA" sz="2000" baseline="0" dirty="0" smtClean="0"/>
                        <a:t> a side note</a:t>
                      </a:r>
                      <a:endParaRPr lang="en-CA" sz="2000" dirty="0"/>
                    </a:p>
                  </a:txBody>
                  <a:tcPr/>
                </a:tc>
              </a:tr>
              <a:tr h="396770">
                <a:tc>
                  <a:txBody>
                    <a:bodyPr/>
                    <a:lstStyle/>
                    <a:p>
                      <a:r>
                        <a:rPr lang="en-CA" sz="2000" dirty="0" smtClean="0"/>
                        <a:t>U2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2000" dirty="0" smtClean="0"/>
                        <a:t>‘You</a:t>
                      </a:r>
                      <a:r>
                        <a:rPr lang="en-CA" sz="2000" baseline="0" dirty="0" smtClean="0"/>
                        <a:t> too’: used to express agreement</a:t>
                      </a:r>
                      <a:endParaRPr lang="en-CA" sz="2000" dirty="0"/>
                    </a:p>
                  </a:txBody>
                  <a:tcPr/>
                </a:tc>
              </a:tr>
              <a:tr h="396770">
                <a:tc>
                  <a:txBody>
                    <a:bodyPr/>
                    <a:lstStyle/>
                    <a:p>
                      <a:r>
                        <a:rPr lang="en-CA" sz="2000" dirty="0" smtClean="0"/>
                        <a:t>THX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2000" dirty="0" smtClean="0"/>
                        <a:t>‘Thanks’: used to express gratitude</a:t>
                      </a:r>
                      <a:endParaRPr lang="en-CA" sz="2000" dirty="0"/>
                    </a:p>
                  </a:txBody>
                  <a:tcPr/>
                </a:tc>
              </a:tr>
              <a:tr h="396770">
                <a:tc>
                  <a:txBody>
                    <a:bodyPr/>
                    <a:lstStyle/>
                    <a:p>
                      <a:r>
                        <a:rPr lang="en-CA" sz="2000" dirty="0" smtClean="0"/>
                        <a:t>LMAO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2000" dirty="0" smtClean="0"/>
                        <a:t>‘Laugh</a:t>
                      </a:r>
                      <a:r>
                        <a:rPr lang="en-CA" sz="2000" baseline="0" dirty="0" smtClean="0"/>
                        <a:t> My Ass Off’: used to express humour</a:t>
                      </a:r>
                      <a:endParaRPr lang="en-CA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12039600" y="3162300"/>
            <a:ext cx="3200400" cy="49244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600" b="1" dirty="0" smtClean="0">
                <a:solidFill>
                  <a:schemeClr val="tx1"/>
                </a:solidFill>
              </a:rPr>
              <a:t>Results Part 1: </a:t>
            </a:r>
            <a:r>
              <a:rPr lang="en-US" sz="2600" dirty="0" smtClean="0">
                <a:solidFill>
                  <a:schemeClr val="tx1"/>
                </a:solidFill>
              </a:rPr>
              <a:t>Usage</a:t>
            </a:r>
            <a:endParaRPr lang="en-US" sz="2600" b="1" dirty="0">
              <a:solidFill>
                <a:schemeClr val="tx1"/>
              </a:solidFill>
            </a:endParaRPr>
          </a:p>
        </p:txBody>
      </p:sp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18288000" y="4163319"/>
            <a:ext cx="7153275" cy="51054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charset="0"/>
              </a:rPr>
              <a:t>Survey:</a:t>
            </a:r>
            <a:r>
              <a:rPr kumimoji="0" lang="en-US" sz="26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charset="0"/>
              </a:rPr>
              <a:t> </a:t>
            </a:r>
            <a:r>
              <a:rPr kumimoji="0" lang="en-US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charset="0"/>
              </a:rPr>
              <a:t>Part 2</a:t>
            </a:r>
            <a:endParaRPr kumimoji="0" lang="en-US" sz="2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ea typeface="Times New Roman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mbria" charset="0"/>
              </a:rPr>
              <a:t>-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ＭＳ Ｐゴシック" charset="-128"/>
              </a:rPr>
              <a:t>Texting dialogue between 2 </a:t>
            </a:r>
            <a:r>
              <a:rPr lang="en-US" sz="2200" dirty="0" smtClean="0">
                <a:solidFill>
                  <a:schemeClr val="tx1"/>
                </a:solidFill>
                <a:latin typeface="+mj-lt"/>
                <a:ea typeface="ＭＳ Ｐゴシック" charset="-128"/>
              </a:rPr>
              <a:t>characters: 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ＭＳ Ｐゴシック" charset="-128"/>
              </a:rPr>
              <a:t>Bob 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ＭＳ Ｐゴシック" charset="-128"/>
              </a:rPr>
              <a:t>&amp; 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ＭＳ Ｐゴシック" charset="-128"/>
              </a:rPr>
              <a:t>Jane</a:t>
            </a:r>
            <a:endParaRPr kumimoji="0" lang="en-US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ea typeface="ＭＳ Ｐゴシック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mbria" charset="0"/>
              </a:rPr>
              <a:t>-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ＭＳ Ｐゴシック" charset="-128"/>
              </a:rPr>
              <a:t>Consists 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ＭＳ Ｐゴシック" charset="-128"/>
              </a:rPr>
              <a:t>of 10 text messages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mbria" charset="0"/>
              </a:rPr>
              <a:t>-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ＭＳ Ｐゴシック" charset="-128"/>
              </a:rPr>
              <a:t>Bob frequently 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ＭＳ Ｐゴシック" charset="-128"/>
              </a:rPr>
              <a:t>uses</a:t>
            </a:r>
            <a:r>
              <a:rPr kumimoji="0" lang="en-US" sz="2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ＭＳ Ｐゴシック" charset="-128"/>
              </a:rPr>
              <a:t> 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ＭＳ Ｐゴシック" charset="-128"/>
              </a:rPr>
              <a:t>CTS</a:t>
            </a:r>
            <a:r>
              <a:rPr lang="en-US" sz="2200" dirty="0" smtClean="0">
                <a:latin typeface="+mj-lt"/>
                <a:ea typeface="ＭＳ Ｐゴシック" charset="-128"/>
              </a:rPr>
              <a:t>, 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ＭＳ Ｐゴシック" charset="-128"/>
              </a:rPr>
              <a:t>Jane 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ＭＳ Ｐゴシック" charset="-128"/>
              </a:rPr>
              <a:t>does 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ＭＳ Ｐゴシック" charset="-128"/>
              </a:rPr>
              <a:t>not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ea typeface="Times New Roman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charset="0"/>
              </a:rPr>
              <a:t>Example: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charset="0"/>
              </a:rPr>
              <a:t>Bob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charset="0"/>
              </a:rPr>
              <a:t>: hey sup? Thx for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charset="0"/>
              </a:rPr>
              <a:t>lettin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charset="0"/>
              </a:rPr>
              <a:t> me use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charset="0"/>
              </a:rPr>
              <a:t>ur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charset="0"/>
              </a:rPr>
              <a:t> iPod 2day.</a:t>
            </a:r>
            <a:b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charset="0"/>
              </a:rPr>
            </a:b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charset="0"/>
              </a:rPr>
              <a:t>Jane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charset="0"/>
              </a:rPr>
              <a:t>: No problem! I hate running without music, so I’m glad I could help!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ea typeface="Times New Roman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charset="0"/>
              </a:rPr>
              <a:t>Asked Participants:</a:t>
            </a:r>
            <a:endParaRPr kumimoji="0" lang="en-US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ea typeface="Times New Roman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charset="0"/>
              </a:rPr>
              <a:t>- How would you describe Bob/Jane? What is your attitude towards his/her text messages?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ea typeface="Times New Roman" charset="0"/>
            </a:endParaRP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18321130" y="10392772"/>
            <a:ext cx="7153275" cy="48768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91440" rIns="91440" bIns="9144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charset="0"/>
              </a:rPr>
              <a:t>Results: </a:t>
            </a:r>
            <a:r>
              <a:rPr kumimoji="0" lang="en-US" sz="2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charset="0"/>
              </a:rPr>
              <a:t>Part </a:t>
            </a:r>
            <a:r>
              <a:rPr kumimoji="0" lang="en-US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charset="0"/>
              </a:rPr>
              <a:t>2</a:t>
            </a:r>
            <a:endParaRPr kumimoji="0" lang="en-US" sz="2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ea typeface="Times New Roman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mbria" charset="0"/>
              </a:rPr>
              <a:t>- 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ＭＳ Ｐゴシック" charset="-128"/>
              </a:rPr>
              <a:t>Participants 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ＭＳ Ｐゴシック" charset="-128"/>
              </a:rPr>
              <a:t>had an overall 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ＭＳ Ｐゴシック" charset="-128"/>
              </a:rPr>
              <a:t>negative 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ＭＳ Ｐゴシック" charset="-128"/>
              </a:rPr>
              <a:t>attitude towards Bob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mbria" charset="0"/>
              </a:rPr>
              <a:t>- 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ＭＳ Ｐゴシック" charset="-128"/>
              </a:rPr>
              <a:t>Stated 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ＭＳ Ｐゴシック" charset="-128"/>
              </a:rPr>
              <a:t>he was uneducated, immature and 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ＭＳ Ｐゴシック" charset="-128"/>
              </a:rPr>
              <a:t>lazy</a:t>
            </a:r>
            <a:b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ＭＳ Ｐゴシック" charset="-128"/>
              </a:rPr>
            </a:br>
            <a:endParaRPr kumimoji="0" lang="en-US" sz="2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ＭＳ Ｐゴシック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charset="0"/>
              </a:rPr>
              <a:t>Example: ‘I would describe Bob as lazy. His inability to spell out words annoys and frustrates me.’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ea typeface="Times New Roman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mbria" charset="0"/>
              </a:rPr>
              <a:t>- 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ＭＳ Ｐゴシック" charset="-128"/>
              </a:rPr>
              <a:t>Participants 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ＭＳ Ｐゴシック" charset="-128"/>
              </a:rPr>
              <a:t>had an overall 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ＭＳ Ｐゴシック" charset="-128"/>
              </a:rPr>
              <a:t>positive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ＭＳ Ｐゴシック" charset="-128"/>
              </a:rPr>
              <a:t> attitude towards 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ＭＳ Ｐゴシック" charset="-128"/>
              </a:rPr>
              <a:t>Jane</a:t>
            </a:r>
            <a:endParaRPr kumimoji="0" lang="en-US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ea typeface="ＭＳ Ｐゴシック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mbria" charset="0"/>
              </a:rPr>
              <a:t>- 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ＭＳ Ｐゴシック" charset="-128"/>
              </a:rPr>
              <a:t>Stated 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ＭＳ Ｐゴシック" charset="-128"/>
              </a:rPr>
              <a:t>she was educated, mature, and 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ＭＳ Ｐゴシック" charset="-128"/>
              </a:rPr>
              <a:t>proper</a:t>
            </a:r>
            <a:b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ＭＳ Ｐゴシック" charset="-128"/>
              </a:rPr>
            </a:br>
            <a:endParaRPr kumimoji="0" 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ＭＳ Ｐゴシック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charset="0"/>
              </a:rPr>
              <a:t>Example: ‘I would describe Jane as professional and mature. Her text messages were more enjoyable to read because they were more grammatically correct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charset="0"/>
              </a:rPr>
              <a:t>.’</a:t>
            </a:r>
            <a:endParaRPr kumimoji="0" lang="en-US" sz="1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ea typeface="Times New Roman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8287999" y="16456436"/>
            <a:ext cx="7153275" cy="3877985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600" b="1" dirty="0" smtClean="0"/>
              <a:t>Discussion: H1</a:t>
            </a:r>
            <a:endParaRPr lang="en-US" sz="2600" b="1" dirty="0" smtClean="0"/>
          </a:p>
          <a:p>
            <a:pPr>
              <a:buFontTx/>
              <a:buChar char="-"/>
            </a:pPr>
            <a:r>
              <a:rPr lang="en-US" sz="2200" dirty="0" smtClean="0"/>
              <a:t>H1 was </a:t>
            </a:r>
            <a:r>
              <a:rPr lang="en-US" sz="2200" b="1" dirty="0" smtClean="0"/>
              <a:t>not supported</a:t>
            </a:r>
            <a:r>
              <a:rPr lang="en-US" sz="2200" dirty="0" smtClean="0"/>
              <a:t> because:</a:t>
            </a:r>
            <a:br>
              <a:rPr lang="en-US" sz="2200" dirty="0" smtClean="0"/>
            </a:br>
            <a:endParaRPr lang="en-US" sz="2200" dirty="0" smtClean="0"/>
          </a:p>
          <a:p>
            <a:pPr>
              <a:buFontTx/>
              <a:buChar char="-"/>
            </a:pPr>
            <a:r>
              <a:rPr lang="en-US" sz="2200" dirty="0" smtClean="0"/>
              <a:t> We had a wide range of data on time spent in Canada from Non-Native speakers (2 months vs. 21 years) </a:t>
            </a:r>
          </a:p>
          <a:p>
            <a:pPr>
              <a:buFont typeface="Arial"/>
              <a:buChar char="•"/>
            </a:pPr>
            <a:r>
              <a:rPr lang="en-US" sz="2200" dirty="0" smtClean="0"/>
              <a:t> </a:t>
            </a:r>
            <a:r>
              <a:rPr lang="en-US" sz="2200" dirty="0" smtClean="0"/>
              <a:t>Unable </a:t>
            </a:r>
            <a:r>
              <a:rPr lang="en-US" sz="2200" dirty="0" smtClean="0"/>
              <a:t>to generalize their data</a:t>
            </a:r>
          </a:p>
          <a:p>
            <a:pPr>
              <a:buFont typeface="Arial"/>
              <a:buChar char="•"/>
            </a:pPr>
            <a:r>
              <a:rPr lang="en-US" sz="2200" dirty="0" smtClean="0"/>
              <a:t> Participants who have resided in Canada longer </a:t>
            </a:r>
            <a:r>
              <a:rPr lang="en-US" sz="2200" dirty="0" smtClean="0">
                <a:sym typeface="Wingdings"/>
              </a:rPr>
              <a:t> use CTS more often (more assimilated</a:t>
            </a:r>
            <a:r>
              <a:rPr lang="en-US" sz="2200" dirty="0" smtClean="0">
                <a:sym typeface="Wingdings"/>
              </a:rPr>
              <a:t>)</a:t>
            </a:r>
            <a:endParaRPr lang="en-US" sz="2200" dirty="0" smtClean="0">
              <a:sym typeface="Wingdings"/>
            </a:endParaRPr>
          </a:p>
          <a:p>
            <a:r>
              <a:rPr lang="en-US" sz="2200" dirty="0" smtClean="0">
                <a:sym typeface="Wingdings"/>
              </a:rPr>
              <a:t>- Individuals </a:t>
            </a:r>
            <a:r>
              <a:rPr lang="en-US" sz="2200" dirty="0" smtClean="0">
                <a:sym typeface="Wingdings"/>
              </a:rPr>
              <a:t>from other countries may be using similar slang (before coming to Canada</a:t>
            </a:r>
            <a:r>
              <a:rPr lang="en-US" sz="2200" dirty="0" smtClean="0">
                <a:sym typeface="Wingdings"/>
              </a:rPr>
              <a:t>)</a:t>
            </a:r>
          </a:p>
          <a:p>
            <a:pPr marL="342900" indent="-342900">
              <a:buFontTx/>
              <a:buChar char="-"/>
            </a:pPr>
            <a:endParaRPr lang="en-US" sz="2200" dirty="0" smtClean="0"/>
          </a:p>
        </p:txBody>
      </p:sp>
      <p:sp>
        <p:nvSpPr>
          <p:cNvPr id="32" name="TextBox 31"/>
          <p:cNvSpPr txBox="1"/>
          <p:nvPr/>
        </p:nvSpPr>
        <p:spPr>
          <a:xfrm>
            <a:off x="26020486" y="8250137"/>
            <a:ext cx="6553200" cy="400859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600" b="1" dirty="0" smtClean="0"/>
              <a:t>Conclusions</a:t>
            </a:r>
            <a:endParaRPr lang="en-US" sz="2600" dirty="0"/>
          </a:p>
          <a:p>
            <a:r>
              <a:rPr lang="en-US" sz="2200" dirty="0" smtClean="0"/>
              <a:t>Depending on how CTS was presented to the participants </a:t>
            </a:r>
            <a:r>
              <a:rPr lang="en-US" sz="2200" dirty="0" smtClean="0">
                <a:sym typeface="Wingdings"/>
              </a:rPr>
              <a:t> Attitudes differed! </a:t>
            </a:r>
            <a:endParaRPr lang="en-US" sz="2200" dirty="0" smtClean="0">
              <a:sym typeface="Wingdings"/>
            </a:endParaRPr>
          </a:p>
          <a:p>
            <a:r>
              <a:rPr lang="en-US" sz="2200" dirty="0" smtClean="0">
                <a:sym typeface="Wingdings"/>
              </a:rPr>
              <a:t/>
            </a:r>
            <a:br>
              <a:rPr lang="en-US" sz="2200" dirty="0" smtClean="0">
                <a:sym typeface="Wingdings"/>
              </a:rPr>
            </a:br>
            <a:r>
              <a:rPr lang="en-US" sz="2200" dirty="0" smtClean="0">
                <a:sym typeface="Wingdings"/>
              </a:rPr>
              <a:t>Discovered that:</a:t>
            </a:r>
          </a:p>
          <a:p>
            <a:pPr>
              <a:buFontTx/>
              <a:buChar char="-"/>
            </a:pPr>
            <a:r>
              <a:rPr lang="en-US" sz="2200" dirty="0" smtClean="0">
                <a:sym typeface="Wingdings"/>
              </a:rPr>
              <a:t> Non-Native </a:t>
            </a:r>
            <a:r>
              <a:rPr lang="en-US" sz="2200" dirty="0" smtClean="0">
                <a:sym typeface="Wingdings"/>
              </a:rPr>
              <a:t>CE speakers use CTS almost as frequently as Native CE speakers</a:t>
            </a:r>
          </a:p>
          <a:p>
            <a:pPr>
              <a:buFontTx/>
              <a:buChar char="-"/>
            </a:pPr>
            <a:r>
              <a:rPr lang="en-US" sz="2200" dirty="0" smtClean="0">
                <a:sym typeface="Wingdings"/>
              </a:rPr>
              <a:t> There was a </a:t>
            </a:r>
            <a:r>
              <a:rPr lang="en-US" sz="2200" b="1" dirty="0" smtClean="0">
                <a:sym typeface="Wingdings"/>
              </a:rPr>
              <a:t>neutral</a:t>
            </a:r>
            <a:r>
              <a:rPr lang="en-US" sz="2200" dirty="0" smtClean="0">
                <a:sym typeface="Wingdings"/>
              </a:rPr>
              <a:t> attitude towards CTS when participants were asked about the terms individually</a:t>
            </a:r>
            <a:br>
              <a:rPr lang="en-US" sz="2200" dirty="0" smtClean="0">
                <a:sym typeface="Wingdings"/>
              </a:rPr>
            </a:br>
            <a:r>
              <a:rPr lang="en-US" sz="2200" dirty="0" smtClean="0">
                <a:sym typeface="Wingdings"/>
              </a:rPr>
              <a:t>- There was an overall </a:t>
            </a:r>
            <a:r>
              <a:rPr lang="en-US" sz="2200" b="1" dirty="0" smtClean="0">
                <a:sym typeface="Wingdings"/>
              </a:rPr>
              <a:t>strongly-negative </a:t>
            </a:r>
            <a:r>
              <a:rPr lang="en-US" sz="2200" dirty="0" smtClean="0">
                <a:sym typeface="Wingdings"/>
              </a:rPr>
              <a:t>attitude towards frequently used CTS </a:t>
            </a:r>
            <a:endParaRPr lang="en-US" sz="2200" dirty="0"/>
          </a:p>
        </p:txBody>
      </p:sp>
      <p:sp>
        <p:nvSpPr>
          <p:cNvPr id="2" name="TextBox 1"/>
          <p:cNvSpPr txBox="1"/>
          <p:nvPr/>
        </p:nvSpPr>
        <p:spPr>
          <a:xfrm>
            <a:off x="457200" y="18059400"/>
            <a:ext cx="9003590" cy="2819400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8208007"/>
            <a:ext cx="8529586" cy="2652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33" name="Chart 3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48784699"/>
              </p:ext>
            </p:extLst>
          </p:nvPr>
        </p:nvGraphicFramePr>
        <p:xfrm>
          <a:off x="10433663" y="7929317"/>
          <a:ext cx="6670963" cy="39237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34" name="Rectangle 33"/>
          <p:cNvSpPr/>
          <p:nvPr/>
        </p:nvSpPr>
        <p:spPr>
          <a:xfrm>
            <a:off x="10413225" y="11846336"/>
            <a:ext cx="6682524" cy="421863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sz="2000" dirty="0" smtClean="0"/>
              <a:t>Participants who reported </a:t>
            </a:r>
            <a:r>
              <a:rPr lang="en-US" sz="2000" b="1" dirty="0" smtClean="0"/>
              <a:t>often</a:t>
            </a:r>
            <a:r>
              <a:rPr lang="en-US" sz="2000" dirty="0" smtClean="0"/>
              <a:t> using </a:t>
            </a:r>
            <a:r>
              <a:rPr lang="en-US" sz="2000" dirty="0" smtClean="0"/>
              <a:t>terms</a:t>
            </a:r>
            <a:endParaRPr lang="en-US" sz="2000" dirty="0"/>
          </a:p>
        </p:txBody>
      </p:sp>
      <p:graphicFrame>
        <p:nvGraphicFramePr>
          <p:cNvPr id="35" name="Chart 3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57285747"/>
              </p:ext>
            </p:extLst>
          </p:nvPr>
        </p:nvGraphicFramePr>
        <p:xfrm>
          <a:off x="10503140" y="12786885"/>
          <a:ext cx="6694449" cy="3919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36" name="Rectangle 35"/>
          <p:cNvSpPr/>
          <p:nvPr/>
        </p:nvSpPr>
        <p:spPr>
          <a:xfrm>
            <a:off x="10502899" y="16706848"/>
            <a:ext cx="6682524" cy="419101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sz="2000" dirty="0" smtClean="0"/>
              <a:t>Participants who reported </a:t>
            </a:r>
            <a:r>
              <a:rPr lang="en-US" sz="2000" b="1" dirty="0" smtClean="0"/>
              <a:t>never</a:t>
            </a:r>
            <a:r>
              <a:rPr lang="en-US" sz="2000" dirty="0" smtClean="0"/>
              <a:t> using terms</a:t>
            </a:r>
            <a:endParaRPr lang="en-US" sz="2000" dirty="0"/>
          </a:p>
        </p:txBody>
      </p:sp>
      <p:pic>
        <p:nvPicPr>
          <p:cNvPr id="38" name="Picture 37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210667" y="0"/>
            <a:ext cx="51054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" name="Picture 39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20269200" y="26504"/>
            <a:ext cx="5235022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" name="TextBox 29"/>
          <p:cNvSpPr txBox="1"/>
          <p:nvPr/>
        </p:nvSpPr>
        <p:spPr>
          <a:xfrm>
            <a:off x="26020485" y="2934410"/>
            <a:ext cx="6556829" cy="4616648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600" b="1" dirty="0" smtClean="0"/>
              <a:t>Discussion: H2</a:t>
            </a:r>
          </a:p>
          <a:p>
            <a:r>
              <a:rPr lang="en-US" sz="2400" b="1" dirty="0" smtClean="0"/>
              <a:t>Part </a:t>
            </a:r>
            <a:r>
              <a:rPr lang="en-US" sz="2400" b="1" dirty="0" smtClean="0"/>
              <a:t>1</a:t>
            </a:r>
          </a:p>
          <a:p>
            <a:pPr>
              <a:buFontTx/>
              <a:buChar char="-"/>
            </a:pPr>
            <a:r>
              <a:rPr lang="en-US" sz="2200" dirty="0" smtClean="0"/>
              <a:t>H2 </a:t>
            </a:r>
            <a:r>
              <a:rPr lang="en-US" sz="2200" b="1" dirty="0" smtClean="0"/>
              <a:t>was not supported </a:t>
            </a:r>
            <a:r>
              <a:rPr lang="en-US" sz="2200" dirty="0" smtClean="0"/>
              <a:t>when looking at </a:t>
            </a:r>
            <a:r>
              <a:rPr lang="en-US" sz="2200" b="1" dirty="0" smtClean="0"/>
              <a:t>Survey Part 1:</a:t>
            </a:r>
          </a:p>
          <a:p>
            <a:pPr>
              <a:buFont typeface="Arial"/>
              <a:buChar char="•"/>
            </a:pPr>
            <a:r>
              <a:rPr lang="en-US" sz="2200" dirty="0" smtClean="0"/>
              <a:t> When individual terms (LOL, OMG) are out of context, they appeared as appropriate for texting</a:t>
            </a:r>
          </a:p>
          <a:p>
            <a:pPr>
              <a:buFont typeface="Arial"/>
              <a:buChar char="•"/>
            </a:pPr>
            <a:r>
              <a:rPr lang="en-US" sz="2200" dirty="0" smtClean="0"/>
              <a:t>Due to originally restricted Text Box sizes, ‘</a:t>
            </a:r>
            <a:r>
              <a:rPr lang="en-US" sz="2200" dirty="0" err="1" smtClean="0"/>
              <a:t>texters</a:t>
            </a:r>
            <a:r>
              <a:rPr lang="en-US" sz="2200" dirty="0" smtClean="0"/>
              <a:t>’ often used CTS to compensate  </a:t>
            </a:r>
            <a:endParaRPr lang="en-US" sz="2200" dirty="0"/>
          </a:p>
          <a:p>
            <a:r>
              <a:rPr lang="en-US" sz="2400" b="1" dirty="0" smtClean="0"/>
              <a:t>Part </a:t>
            </a:r>
            <a:r>
              <a:rPr lang="en-US" sz="2400" b="1" dirty="0"/>
              <a:t>2</a:t>
            </a:r>
          </a:p>
          <a:p>
            <a:r>
              <a:rPr lang="en-US" sz="2200" dirty="0"/>
              <a:t>- H2 </a:t>
            </a:r>
            <a:r>
              <a:rPr lang="en-US" sz="2200" b="1" dirty="0"/>
              <a:t>was supported </a:t>
            </a:r>
            <a:r>
              <a:rPr lang="en-US" sz="2200" dirty="0"/>
              <a:t>when looking at </a:t>
            </a:r>
            <a:r>
              <a:rPr lang="en-US" sz="2200" b="1" dirty="0"/>
              <a:t>Survey Part 2:</a:t>
            </a:r>
          </a:p>
          <a:p>
            <a:pPr>
              <a:buFont typeface="Arial"/>
              <a:buChar char="•"/>
            </a:pPr>
            <a:r>
              <a:rPr lang="en-US" sz="2200" dirty="0"/>
              <a:t>When CTS was in texting dialogue, it became unappealing to receiver</a:t>
            </a:r>
          </a:p>
          <a:p>
            <a:pPr>
              <a:buFont typeface="Arial"/>
              <a:buChar char="•"/>
            </a:pPr>
            <a:r>
              <a:rPr lang="en-US" sz="2200" dirty="0" smtClean="0"/>
              <a:t>There may </a:t>
            </a:r>
            <a:r>
              <a:rPr lang="en-US" sz="2200" dirty="0"/>
              <a:t>be a balance between using CTS too much vs. too little </a:t>
            </a:r>
          </a:p>
        </p:txBody>
      </p:sp>
      <p:pic>
        <p:nvPicPr>
          <p:cNvPr id="43" name="Picture 4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2628900" cy="2438400"/>
          </a:xfrm>
          <a:prstGeom prst="rect">
            <a:avLst/>
          </a:prstGeom>
        </p:spPr>
      </p:pic>
      <p:pic>
        <p:nvPicPr>
          <p:cNvPr id="39" name="Picture 38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81200" y="0"/>
            <a:ext cx="51054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ight Arrow 11"/>
          <p:cNvSpPr/>
          <p:nvPr/>
        </p:nvSpPr>
        <p:spPr>
          <a:xfrm>
            <a:off x="4533900" y="15269572"/>
            <a:ext cx="1203738" cy="1431161"/>
          </a:xfrm>
          <a:prstGeom prst="rightArrow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579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1462</TotalTime>
  <Words>654</Words>
  <Application>Microsoft Office PowerPoint</Application>
  <PresentationFormat>Custom</PresentationFormat>
  <Paragraphs>121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Isabelle Harris</dc:creator>
  <cp:lastModifiedBy>Isabelle Harris</cp:lastModifiedBy>
  <cp:revision>45</cp:revision>
  <dcterms:created xsi:type="dcterms:W3CDTF">2012-11-26T02:51:33Z</dcterms:created>
  <dcterms:modified xsi:type="dcterms:W3CDTF">2012-11-26T20:47:13Z</dcterms:modified>
</cp:coreProperties>
</file>