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rawings/drawing1.xml" ContentType="application/vnd.openxmlformats-officedocument.drawingml.chartshapes+xml"/>
  <Override PartName="/ppt/slideLayouts/slideLayout6.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docProps/core.xml" ContentType="application/vnd.openxmlformats-package.core-properties+xml"/>
  <Override PartName="/ppt/slideLayouts/slideLayout10.xml" ContentType="application/vnd.openxmlformats-officedocument.presentationml.slideLayout+xml"/>
  <Override PartName="/docProps/app.xml" ContentType="application/vnd.openxmlformats-officedocument.extended-properties+xml"/>
  <Override PartName="/ppt/charts/chart2.xml" ContentType="application/vnd.openxmlformats-officedocument.drawingml.chart+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drawings/drawing2.xml" ContentType="application/vnd.openxmlformats-officedocument.drawingml.chartshapes+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charts/chart3.xml" ContentType="application/vnd.openxmlformats-officedocument.drawingml.chart+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2918400" cy="21945600"/>
  <p:notesSz cx="6858000" cy="9144000"/>
  <p:defaultText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DFFCE"/>
    <a:srgbClr val="FCECAD"/>
    <a:srgbClr val="E3DFCD"/>
    <a:srgbClr val="83CEFF"/>
    <a:srgbClr val="FFFBE7"/>
    <a:srgbClr val="EDEDED"/>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8682" autoAdjust="0"/>
  </p:normalViewPr>
  <p:slideViewPr>
    <p:cSldViewPr snapToGrid="0" snapToObjects="1">
      <p:cViewPr>
        <p:scale>
          <a:sx n="25" d="100"/>
          <a:sy n="25" d="100"/>
        </p:scale>
        <p:origin x="-872" y="-160"/>
      </p:cViewPr>
      <p:guideLst>
        <p:guide orient="horz" pos="6912"/>
        <p:guide pos="1036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himalamba:Desktop:DATACOLLECTION-LING.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ahimalamba:Desktop:DATACOLLECTION-LING.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ahimalamba:Desktop:DATACOLLECTION-L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title>
      <c:tx>
        <c:rich>
          <a:bodyPr/>
          <a:lstStyle/>
          <a:p>
            <a:pPr>
              <a:defRPr/>
            </a:pPr>
            <a:r>
              <a:rPr lang="en-US" dirty="0"/>
              <a:t>Figure</a:t>
            </a:r>
            <a:r>
              <a:rPr lang="en-US" dirty="0" smtClean="0"/>
              <a:t> 3. </a:t>
            </a:r>
            <a:r>
              <a:rPr lang="en-US" dirty="0"/>
              <a:t>-What language setting is your word processor? N=100</a:t>
            </a:r>
          </a:p>
        </c:rich>
      </c:tx>
      <c:layout>
        <c:manualLayout>
          <c:xMode val="edge"/>
          <c:yMode val="edge"/>
          <c:x val="0.00113261762672066"/>
          <c:y val="0.0261982757521362"/>
        </c:manualLayout>
      </c:layout>
    </c:title>
    <c:plotArea>
      <c:layout>
        <c:manualLayout>
          <c:layoutTarget val="inner"/>
          <c:xMode val="edge"/>
          <c:yMode val="edge"/>
          <c:x val="0.105025202739887"/>
          <c:y val="0.224542102148146"/>
          <c:w val="0.509585742217471"/>
          <c:h val="0.645800999622685"/>
        </c:manualLayout>
      </c:layout>
      <c:pieChart>
        <c:varyColors val="1"/>
        <c:ser>
          <c:idx val="0"/>
          <c:order val="0"/>
          <c:spPr>
            <a:ln>
              <a:noFill/>
            </a:ln>
          </c:spPr>
          <c:dPt>
            <c:idx val="0"/>
            <c:spPr>
              <a:solidFill>
                <a:schemeClr val="accent1">
                  <a:lumMod val="40000"/>
                  <a:lumOff val="60000"/>
                </a:schemeClr>
              </a:solidFill>
              <a:ln>
                <a:noFill/>
              </a:ln>
            </c:spPr>
          </c:dPt>
          <c:dPt>
            <c:idx val="1"/>
            <c:spPr>
              <a:solidFill>
                <a:schemeClr val="accent2">
                  <a:lumMod val="40000"/>
                  <a:lumOff val="60000"/>
                </a:schemeClr>
              </a:solidFill>
              <a:ln>
                <a:noFill/>
              </a:ln>
            </c:spPr>
          </c:dPt>
          <c:dPt>
            <c:idx val="3"/>
            <c:spPr>
              <a:solidFill>
                <a:schemeClr val="accent3">
                  <a:lumMod val="40000"/>
                  <a:lumOff val="60000"/>
                </a:schemeClr>
              </a:solidFill>
              <a:ln>
                <a:noFill/>
              </a:ln>
            </c:spPr>
          </c:dPt>
          <c:dLbls>
            <c:dLbl>
              <c:idx val="0"/>
              <c:layout>
                <c:manualLayout>
                  <c:x val="-0.242549805113966"/>
                  <c:y val="-0.150837360641696"/>
                </c:manualLayout>
              </c:layout>
              <c:dLblPos val="bestFit"/>
              <c:showCatName val="1"/>
            </c:dLbl>
            <c:dLbl>
              <c:idx val="1"/>
              <c:layout/>
              <c:dLblPos val="ctr"/>
              <c:showCatName val="1"/>
            </c:dLbl>
            <c:dLbl>
              <c:idx val="2"/>
              <c:layout/>
              <c:dLblPos val="ctr"/>
              <c:showCatName val="1"/>
            </c:dLbl>
            <c:dLbl>
              <c:idx val="3"/>
              <c:layout/>
              <c:dLblPos val="ctr"/>
              <c:showCatName val="1"/>
            </c:dLbl>
            <c:delete val="1"/>
          </c:dLbls>
          <c:cat>
            <c:strRef>
              <c:f>Sheet3!$A$10:$A$13</c:f>
              <c:strCache>
                <c:ptCount val="4"/>
                <c:pt idx="0">
                  <c:v>English (US)</c:v>
                </c:pt>
                <c:pt idx="1">
                  <c:v>English (UK)</c:v>
                </c:pt>
                <c:pt idx="2">
                  <c:v>English (AUS)</c:v>
                </c:pt>
                <c:pt idx="3">
                  <c:v>Other (CAN)</c:v>
                </c:pt>
              </c:strCache>
            </c:strRef>
          </c:cat>
          <c:val>
            <c:numRef>
              <c:f>Sheet3!$B$10:$B$13</c:f>
              <c:numCache>
                <c:formatCode>General</c:formatCode>
                <c:ptCount val="4"/>
                <c:pt idx="0">
                  <c:v>64.0</c:v>
                </c:pt>
                <c:pt idx="1">
                  <c:v>14.0</c:v>
                </c:pt>
                <c:pt idx="2">
                  <c:v>1.0</c:v>
                </c:pt>
                <c:pt idx="3">
                  <c:v>21.0</c:v>
                </c:pt>
              </c:numCache>
            </c:numRef>
          </c:val>
        </c:ser>
        <c:firstSliceAng val="0"/>
      </c:pieChart>
    </c:plotArea>
    <c:legend>
      <c:legendPos val="r"/>
      <c:layout>
        <c:manualLayout>
          <c:xMode val="edge"/>
          <c:yMode val="edge"/>
          <c:x val="0.601239427582687"/>
          <c:y val="0.106857272093754"/>
          <c:w val="0.229622612221113"/>
          <c:h val="0.264320161307866"/>
        </c:manualLayout>
      </c:layout>
      <c:txPr>
        <a:bodyPr/>
        <a:lstStyle/>
        <a:p>
          <a:pPr>
            <a:defRPr sz="1400"/>
          </a:pPr>
          <a:endParaRPr lang="en-US"/>
        </a:p>
      </c:txPr>
    </c:legend>
    <c:plotVisOnly val="1"/>
  </c:chart>
  <c:spPr>
    <a:solidFill>
      <a:srgbClr val="FFFBE7"/>
    </a:solidFill>
    <a:ln>
      <a:noFill/>
    </a:ln>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Figure 4. What language setting is your </a:t>
            </a:r>
            <a:r>
              <a:rPr lang="en-US" dirty="0" err="1"/>
              <a:t>Facebook</a:t>
            </a:r>
            <a:r>
              <a:rPr lang="en-US" dirty="0"/>
              <a:t> set to?</a:t>
            </a:r>
          </a:p>
        </c:rich>
      </c:tx>
      <c:layout>
        <c:manualLayout>
          <c:xMode val="edge"/>
          <c:yMode val="edge"/>
          <c:x val="0.0548537945952389"/>
          <c:y val="0.00674331501002477"/>
        </c:manualLayout>
      </c:layout>
    </c:title>
    <c:plotArea>
      <c:layout>
        <c:manualLayout>
          <c:layoutTarget val="inner"/>
          <c:xMode val="edge"/>
          <c:yMode val="edge"/>
          <c:x val="0.253684747326097"/>
          <c:y val="0.152515342161099"/>
          <c:w val="0.646602739967235"/>
          <c:h val="0.774502274108519"/>
        </c:manualLayout>
      </c:layout>
      <c:pieChart>
        <c:varyColors val="1"/>
        <c:ser>
          <c:idx val="0"/>
          <c:order val="0"/>
          <c:explosion val="25"/>
          <c:dPt>
            <c:idx val="0"/>
            <c:spPr>
              <a:solidFill>
                <a:schemeClr val="accent1">
                  <a:lumMod val="40000"/>
                  <a:lumOff val="60000"/>
                </a:schemeClr>
              </a:solidFill>
            </c:spPr>
          </c:dPt>
          <c:dPt>
            <c:idx val="1"/>
            <c:spPr>
              <a:solidFill>
                <a:schemeClr val="accent2">
                  <a:lumMod val="40000"/>
                  <a:lumOff val="60000"/>
                </a:schemeClr>
              </a:solidFill>
            </c:spPr>
          </c:dPt>
          <c:dPt>
            <c:idx val="2"/>
            <c:spPr>
              <a:solidFill>
                <a:schemeClr val="accent3">
                  <a:lumMod val="40000"/>
                  <a:lumOff val="60000"/>
                </a:schemeClr>
              </a:solidFill>
            </c:spPr>
          </c:dPt>
          <c:dLbls>
            <c:dLbl>
              <c:idx val="0"/>
              <c:layout>
                <c:manualLayout>
                  <c:x val="-0.19130037696568"/>
                  <c:y val="-0.195732078399131"/>
                </c:manualLayout>
              </c:layout>
              <c:spPr/>
              <c:txPr>
                <a:bodyPr/>
                <a:lstStyle/>
                <a:p>
                  <a:pPr>
                    <a:defRPr sz="1800"/>
                  </a:pPr>
                  <a:endParaRPr lang="en-US"/>
                </a:p>
              </c:txPr>
              <c:showCatName val="1"/>
            </c:dLbl>
            <c:dLbl>
              <c:idx val="1"/>
              <c:spPr/>
              <c:txPr>
                <a:bodyPr/>
                <a:lstStyle/>
                <a:p>
                  <a:pPr>
                    <a:defRPr sz="1800"/>
                  </a:pPr>
                  <a:endParaRPr lang="en-US"/>
                </a:p>
              </c:txPr>
            </c:dLbl>
            <c:dLbl>
              <c:idx val="2"/>
              <c:spPr/>
              <c:txPr>
                <a:bodyPr/>
                <a:lstStyle/>
                <a:p>
                  <a:pPr>
                    <a:defRPr sz="1800"/>
                  </a:pPr>
                  <a:endParaRPr lang="en-US"/>
                </a:p>
              </c:txPr>
            </c:dLbl>
            <c:txPr>
              <a:bodyPr/>
              <a:lstStyle/>
              <a:p>
                <a:pPr>
                  <a:defRPr sz="1400"/>
                </a:pPr>
                <a:endParaRPr lang="en-US"/>
              </a:p>
            </c:txPr>
            <c:showCatName val="1"/>
            <c:showLeaderLines val="1"/>
          </c:dLbls>
          <c:cat>
            <c:strRef>
              <c:f>Sheet3!$A$27:$A$29</c:f>
              <c:strCache>
                <c:ptCount val="3"/>
                <c:pt idx="0">
                  <c:v>English (US) </c:v>
                </c:pt>
                <c:pt idx="1">
                  <c:v>English (UK) </c:v>
                </c:pt>
                <c:pt idx="2">
                  <c:v>Other </c:v>
                </c:pt>
              </c:strCache>
            </c:strRef>
          </c:cat>
          <c:val>
            <c:numRef>
              <c:f>Sheet3!$B$27:$B$29</c:f>
              <c:numCache>
                <c:formatCode>General</c:formatCode>
                <c:ptCount val="3"/>
                <c:pt idx="0">
                  <c:v>64.0</c:v>
                </c:pt>
                <c:pt idx="1">
                  <c:v>14.0</c:v>
                </c:pt>
                <c:pt idx="2">
                  <c:v>2.0</c:v>
                </c:pt>
              </c:numCache>
            </c:numRef>
          </c:val>
        </c:ser>
        <c:dLbls>
          <c:showCatName val="1"/>
        </c:dLbls>
        <c:firstSliceAng val="0"/>
      </c:pieChart>
    </c:plotArea>
    <c:legend>
      <c:legendPos val="r"/>
      <c:layout>
        <c:manualLayout>
          <c:xMode val="edge"/>
          <c:yMode val="edge"/>
          <c:x val="0.66608103687761"/>
          <c:y val="0.0916184897012103"/>
          <c:w val="0.214159802127563"/>
          <c:h val="0.176711917976265"/>
        </c:manualLayout>
      </c:layout>
      <c:txPr>
        <a:bodyPr/>
        <a:lstStyle/>
        <a:p>
          <a:pPr>
            <a:defRPr sz="1400"/>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000"/>
            </a:pPr>
            <a:r>
              <a:rPr lang="en-US" sz="2000"/>
              <a:t>Figure 1. Most preffered form of communication </a:t>
            </a:r>
          </a:p>
        </c:rich>
      </c:tx>
      <c:layout/>
    </c:title>
    <c:plotArea>
      <c:layout>
        <c:manualLayout>
          <c:layoutTarget val="inner"/>
          <c:xMode val="edge"/>
          <c:yMode val="edge"/>
          <c:x val="0.0974983942542348"/>
          <c:y val="0.200657894736842"/>
          <c:w val="0.581939646080203"/>
          <c:h val="0.763157894736842"/>
        </c:manualLayout>
      </c:layout>
      <c:pieChart>
        <c:varyColors val="1"/>
        <c:ser>
          <c:idx val="0"/>
          <c:order val="0"/>
          <c:spPr>
            <a:solidFill>
              <a:schemeClr val="accent2">
                <a:lumMod val="20000"/>
                <a:lumOff val="80000"/>
              </a:schemeClr>
            </a:solidFill>
          </c:spPr>
          <c:dPt>
            <c:idx val="0"/>
            <c:spPr>
              <a:solidFill>
                <a:schemeClr val="accent1">
                  <a:lumMod val="20000"/>
                  <a:lumOff val="80000"/>
                </a:schemeClr>
              </a:solidFill>
            </c:spPr>
          </c:dPt>
          <c:dPt>
            <c:idx val="2"/>
            <c:spPr>
              <a:solidFill>
                <a:schemeClr val="accent3">
                  <a:lumMod val="40000"/>
                  <a:lumOff val="60000"/>
                </a:schemeClr>
              </a:solidFill>
            </c:spPr>
          </c:dPt>
          <c:cat>
            <c:strRef>
              <c:f>Sheet3!$A$32:$A$34</c:f>
              <c:strCache>
                <c:ptCount val="3"/>
                <c:pt idx="0">
                  <c:v>Text </c:v>
                </c:pt>
                <c:pt idx="1">
                  <c:v>Email</c:v>
                </c:pt>
                <c:pt idx="2">
                  <c:v>Letter</c:v>
                </c:pt>
              </c:strCache>
            </c:strRef>
          </c:cat>
          <c:val>
            <c:numRef>
              <c:f>Sheet3!$B$32:$B$34</c:f>
              <c:numCache>
                <c:formatCode>General</c:formatCode>
                <c:ptCount val="3"/>
                <c:pt idx="0">
                  <c:v>20.0</c:v>
                </c:pt>
                <c:pt idx="1">
                  <c:v>8.0</c:v>
                </c:pt>
                <c:pt idx="2">
                  <c:v>2.0</c:v>
                </c:pt>
              </c:numCache>
            </c:numRef>
          </c:val>
        </c:ser>
        <c:firstSliceAng val="0"/>
      </c:pieChart>
    </c:plotArea>
    <c:legend>
      <c:legendPos val="r"/>
      <c:layout>
        <c:manualLayout>
          <c:xMode val="edge"/>
          <c:yMode val="edge"/>
          <c:x val="0.746805296709426"/>
          <c:y val="0.501585422710319"/>
          <c:w val="0.238144540029879"/>
          <c:h val="0.47117125984252"/>
        </c:manualLayout>
      </c:layout>
      <c:txPr>
        <a:bodyPr/>
        <a:lstStyle/>
        <a:p>
          <a:pPr>
            <a:defRPr sz="2400"/>
          </a:pPr>
          <a:endParaRPr lang="en-US"/>
        </a:p>
      </c:txPr>
    </c:legend>
    <c:plotVisOnly val="1"/>
  </c:chart>
  <c:spPr>
    <a:noFill/>
  </c:spPr>
  <c:externalData r:id="rId1"/>
</c:chartSpace>
</file>

<file path=ppt/drawings/drawing1.xml><?xml version="1.0" encoding="utf-8"?>
<c:userShapes xmlns:c="http://schemas.openxmlformats.org/drawingml/2006/chart">
  <cdr:relSizeAnchor xmlns:cdr="http://schemas.openxmlformats.org/drawingml/2006/chartDrawing">
    <cdr:from>
      <cdr:x>0.5</cdr:x>
      <cdr:y>0.85333</cdr:y>
    </cdr:from>
    <cdr:to>
      <cdr:x>0.82502</cdr:x>
      <cdr:y>1</cdr:y>
    </cdr:to>
    <cdr:sp macro="" textlink="">
      <cdr:nvSpPr>
        <cdr:cNvPr id="2" name="TextBox 1"/>
        <cdr:cNvSpPr txBox="1"/>
      </cdr:nvSpPr>
      <cdr:spPr>
        <a:xfrm xmlns:a="http://schemas.openxmlformats.org/drawingml/2006/main">
          <a:off x="3378898" y="4550310"/>
          <a:ext cx="2196399" cy="78210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0.66316</cdr:x>
      <cdr:y>0.38665</cdr:y>
    </cdr:from>
    <cdr:to>
      <cdr:x>1</cdr:x>
      <cdr:y>0.58718</cdr:y>
    </cdr:to>
    <cdr:sp macro="" textlink="">
      <cdr:nvSpPr>
        <cdr:cNvPr id="3" name="TextBox 2"/>
        <cdr:cNvSpPr txBox="1"/>
      </cdr:nvSpPr>
      <cdr:spPr>
        <a:xfrm xmlns:a="http://schemas.openxmlformats.org/drawingml/2006/main">
          <a:off x="4504266" y="2061754"/>
          <a:ext cx="2276263" cy="10693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dirty="0" smtClean="0"/>
            <a:t>Most students had their language settings set to English (US</a:t>
          </a:r>
          <a:r>
            <a:rPr lang="en-US" sz="1400" dirty="0"/>
            <a:t>)</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0.67645</cdr:y>
    </cdr:from>
    <cdr:to>
      <cdr:x>0.2855</cdr:x>
      <cdr:y>0.93132</cdr:y>
    </cdr:to>
    <cdr:sp macro="" textlink="">
      <cdr:nvSpPr>
        <cdr:cNvPr id="2" name="TextBox 1"/>
        <cdr:cNvSpPr txBox="1"/>
      </cdr:nvSpPr>
      <cdr:spPr>
        <a:xfrm xmlns:a="http://schemas.openxmlformats.org/drawingml/2006/main">
          <a:off x="-791663" y="4169475"/>
          <a:ext cx="1870916" cy="15709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dirty="0" smtClean="0"/>
            <a:t>Most students had their language settings set to English (US) –English (CAN) is not an option on </a:t>
          </a:r>
          <a:r>
            <a:rPr lang="en-US" sz="1800" dirty="0" err="1" smtClean="0"/>
            <a:t>Facebook</a:t>
          </a:r>
          <a:r>
            <a:rPr lang="en-US" sz="1800" dirty="0" smtClean="0"/>
            <a:t>. </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C05F2E-8654-3440-81D1-746931D2D461}" type="datetimeFigureOut">
              <a:rPr lang="en-US" smtClean="0"/>
              <a:pPr/>
              <a:t>11/26/12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51150F-EA29-8C42-8667-39A0A397942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8106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471E9-C60E-4F43-B98D-86CC7800A478}" type="datetimeFigureOut">
              <a:rPr lang="en-US" smtClean="0"/>
              <a:pPr/>
              <a:t>11/26/12</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D9847-3DBC-8748-8FED-44A35E16E373}"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75693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9D9847-3DBC-8748-8FED-44A35E16E373}"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354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CA"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7347404-CF54-B847-831E-823447A07FFB}" type="datetimeFigureOut">
              <a:rPr lang="en-US" smtClean="0"/>
              <a:pPr/>
              <a:t>11/26/12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8703E-6EA1-4D43-9F8A-5B4F2EC2F1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7347404-CF54-B847-831E-823447A07FFB}" type="datetimeFigureOut">
              <a:rPr lang="en-US" smtClean="0"/>
              <a:pPr/>
              <a:t>11/26/12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8703E-6EA1-4D43-9F8A-5B4F2EC2F1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2814321"/>
            <a:ext cx="26660477" cy="59918602"/>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5926459" y="2814321"/>
            <a:ext cx="79444213" cy="59918602"/>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7347404-CF54-B847-831E-823447A07FFB}" type="datetimeFigureOut">
              <a:rPr lang="en-US" smtClean="0"/>
              <a:pPr/>
              <a:t>11/26/12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8703E-6EA1-4D43-9F8A-5B4F2EC2F1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7347404-CF54-B847-831E-823447A07FFB}" type="datetimeFigureOut">
              <a:rPr lang="en-US" smtClean="0"/>
              <a:pPr/>
              <a:t>11/26/12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8703E-6EA1-4D43-9F8A-5B4F2EC2F1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CA"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7347404-CF54-B847-831E-823447A07FFB}" type="datetimeFigureOut">
              <a:rPr lang="en-US" smtClean="0"/>
              <a:pPr/>
              <a:t>11/26/12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8703E-6EA1-4D43-9F8A-5B4F2EC2F1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5926457" y="16388081"/>
            <a:ext cx="53052343"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59527442" y="16388081"/>
            <a:ext cx="53052347"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7347404-CF54-B847-831E-823447A07FFB}" type="datetimeFigureOut">
              <a:rPr lang="en-US" smtClean="0"/>
              <a:pPr/>
              <a:t>11/26/12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8703E-6EA1-4D43-9F8A-5B4F2EC2F1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CA"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CA"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7347404-CF54-B847-831E-823447A07FFB}" type="datetimeFigureOut">
              <a:rPr lang="en-US" smtClean="0"/>
              <a:pPr/>
              <a:t>11/26/12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8703E-6EA1-4D43-9F8A-5B4F2EC2F1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7347404-CF54-B847-831E-823447A07FFB}" type="datetimeFigureOut">
              <a:rPr lang="en-US" smtClean="0"/>
              <a:pPr/>
              <a:t>11/26/12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8703E-6EA1-4D43-9F8A-5B4F2EC2F1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47404-CF54-B847-831E-823447A07FFB}" type="datetimeFigureOut">
              <a:rPr lang="en-US" smtClean="0"/>
              <a:pPr/>
              <a:t>11/26/12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8703E-6EA1-4D43-9F8A-5B4F2EC2F1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CA"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7347404-CF54-B847-831E-823447A07FFB}" type="datetimeFigureOut">
              <a:rPr lang="en-US" smtClean="0"/>
              <a:pPr/>
              <a:t>11/26/12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8703E-6EA1-4D43-9F8A-5B4F2EC2F1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CA"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7347404-CF54-B847-831E-823447A07FFB}" type="datetimeFigureOut">
              <a:rPr lang="en-US" smtClean="0"/>
              <a:pPr/>
              <a:t>11/26/12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8703E-6EA1-4D43-9F8A-5B4F2EC2F1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13502" tIns="156751" rIns="313502" bIns="156751"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27347404-CF54-B847-831E-823447A07FFB}" type="datetimeFigureOut">
              <a:rPr lang="en-US" smtClean="0"/>
              <a:pPr/>
              <a:t>11/26/12</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6268703E-6EA1-4D43-9F8A-5B4F2EC2F1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51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1567510" rtl="0" eaLnBrk="1" latinLnBrk="0" hangingPunct="1">
        <a:spcBef>
          <a:spcPct val="20000"/>
        </a:spcBef>
        <a:buFont typeface="Arial"/>
        <a:buChar char="•"/>
        <a:defRPr sz="11000" kern="1200">
          <a:solidFill>
            <a:schemeClr val="tx1"/>
          </a:solidFill>
          <a:latin typeface="+mn-lt"/>
          <a:ea typeface="+mn-ea"/>
          <a:cs typeface="+mn-cs"/>
        </a:defRPr>
      </a:lvl1pPr>
      <a:lvl2pPr marL="2547204" indent="-979694" algn="l" defTabSz="1567510" rtl="0" eaLnBrk="1" latinLnBrk="0" hangingPunct="1">
        <a:spcBef>
          <a:spcPct val="20000"/>
        </a:spcBef>
        <a:buFont typeface="Arial"/>
        <a:buChar char="–"/>
        <a:defRPr sz="9600" kern="1200">
          <a:solidFill>
            <a:schemeClr val="tx1"/>
          </a:solidFill>
          <a:latin typeface="+mn-lt"/>
          <a:ea typeface="+mn-ea"/>
          <a:cs typeface="+mn-cs"/>
        </a:defRPr>
      </a:lvl2pPr>
      <a:lvl3pPr marL="3918776" indent="-783755" algn="l" defTabSz="1567510" rtl="0" eaLnBrk="1" latinLnBrk="0" hangingPunct="1">
        <a:spcBef>
          <a:spcPct val="20000"/>
        </a:spcBef>
        <a:buFont typeface="Arial"/>
        <a:buChar char="•"/>
        <a:defRPr sz="8200" kern="1200">
          <a:solidFill>
            <a:schemeClr val="tx1"/>
          </a:solidFill>
          <a:latin typeface="+mn-lt"/>
          <a:ea typeface="+mn-ea"/>
          <a:cs typeface="+mn-cs"/>
        </a:defRPr>
      </a:lvl3pPr>
      <a:lvl4pPr marL="5486286" indent="-783755" algn="l" defTabSz="1567510" rtl="0" eaLnBrk="1" latinLnBrk="0" hangingPunct="1">
        <a:spcBef>
          <a:spcPct val="20000"/>
        </a:spcBef>
        <a:buFont typeface="Arial"/>
        <a:buChar char="–"/>
        <a:defRPr sz="6900" kern="1200">
          <a:solidFill>
            <a:schemeClr val="tx1"/>
          </a:solidFill>
          <a:latin typeface="+mn-lt"/>
          <a:ea typeface="+mn-ea"/>
          <a:cs typeface="+mn-cs"/>
        </a:defRPr>
      </a:lvl4pPr>
      <a:lvl5pPr marL="7053796" indent="-783755" algn="l" defTabSz="1567510" rtl="0" eaLnBrk="1" latinLnBrk="0" hangingPunct="1">
        <a:spcBef>
          <a:spcPct val="20000"/>
        </a:spcBef>
        <a:buFont typeface="Arial"/>
        <a:buChar char="»"/>
        <a:defRPr sz="6900" kern="1200">
          <a:solidFill>
            <a:schemeClr val="tx1"/>
          </a:solidFill>
          <a:latin typeface="+mn-lt"/>
          <a:ea typeface="+mn-ea"/>
          <a:cs typeface="+mn-cs"/>
        </a:defRPr>
      </a:lvl5pPr>
      <a:lvl6pPr marL="8621306" indent="-783755" algn="l" defTabSz="1567510" rtl="0" eaLnBrk="1" latinLnBrk="0" hangingPunct="1">
        <a:spcBef>
          <a:spcPct val="20000"/>
        </a:spcBef>
        <a:buFont typeface="Arial"/>
        <a:buChar char="•"/>
        <a:defRPr sz="6900" kern="1200">
          <a:solidFill>
            <a:schemeClr val="tx1"/>
          </a:solidFill>
          <a:latin typeface="+mn-lt"/>
          <a:ea typeface="+mn-ea"/>
          <a:cs typeface="+mn-cs"/>
        </a:defRPr>
      </a:lvl6pPr>
      <a:lvl7pPr marL="10188816" indent="-783755" algn="l" defTabSz="1567510" rtl="0" eaLnBrk="1" latinLnBrk="0" hangingPunct="1">
        <a:spcBef>
          <a:spcPct val="20000"/>
        </a:spcBef>
        <a:buFont typeface="Arial"/>
        <a:buChar char="•"/>
        <a:defRPr sz="6900" kern="1200">
          <a:solidFill>
            <a:schemeClr val="tx1"/>
          </a:solidFill>
          <a:latin typeface="+mn-lt"/>
          <a:ea typeface="+mn-ea"/>
          <a:cs typeface="+mn-cs"/>
        </a:defRPr>
      </a:lvl7pPr>
      <a:lvl8pPr marL="11756327" indent="-783755" algn="l" defTabSz="1567510" rtl="0" eaLnBrk="1" latinLnBrk="0" hangingPunct="1">
        <a:spcBef>
          <a:spcPct val="20000"/>
        </a:spcBef>
        <a:buFont typeface="Arial"/>
        <a:buChar char="•"/>
        <a:defRPr sz="6900" kern="1200">
          <a:solidFill>
            <a:schemeClr val="tx1"/>
          </a:solidFill>
          <a:latin typeface="+mn-lt"/>
          <a:ea typeface="+mn-ea"/>
          <a:cs typeface="+mn-cs"/>
        </a:defRPr>
      </a:lvl8pPr>
      <a:lvl9pPr marL="13323837" indent="-783755" algn="l" defTabSz="1567510"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510" rtl="0" eaLnBrk="1" latinLnBrk="0" hangingPunct="1">
        <a:defRPr sz="6200" kern="1200">
          <a:solidFill>
            <a:schemeClr val="tx1"/>
          </a:solidFill>
          <a:latin typeface="+mn-lt"/>
          <a:ea typeface="+mn-ea"/>
          <a:cs typeface="+mn-cs"/>
        </a:defRPr>
      </a:lvl1pPr>
      <a:lvl2pPr marL="1567510" algn="l" defTabSz="1567510" rtl="0" eaLnBrk="1" latinLnBrk="0" hangingPunct="1">
        <a:defRPr sz="6200" kern="1200">
          <a:solidFill>
            <a:schemeClr val="tx1"/>
          </a:solidFill>
          <a:latin typeface="+mn-lt"/>
          <a:ea typeface="+mn-ea"/>
          <a:cs typeface="+mn-cs"/>
        </a:defRPr>
      </a:lvl2pPr>
      <a:lvl3pPr marL="3135020" algn="l" defTabSz="1567510" rtl="0" eaLnBrk="1" latinLnBrk="0" hangingPunct="1">
        <a:defRPr sz="6200" kern="1200">
          <a:solidFill>
            <a:schemeClr val="tx1"/>
          </a:solidFill>
          <a:latin typeface="+mn-lt"/>
          <a:ea typeface="+mn-ea"/>
          <a:cs typeface="+mn-cs"/>
        </a:defRPr>
      </a:lvl3pPr>
      <a:lvl4pPr marL="4702531" algn="l" defTabSz="1567510" rtl="0" eaLnBrk="1" latinLnBrk="0" hangingPunct="1">
        <a:defRPr sz="6200" kern="1200">
          <a:solidFill>
            <a:schemeClr val="tx1"/>
          </a:solidFill>
          <a:latin typeface="+mn-lt"/>
          <a:ea typeface="+mn-ea"/>
          <a:cs typeface="+mn-cs"/>
        </a:defRPr>
      </a:lvl4pPr>
      <a:lvl5pPr marL="6270041" algn="l" defTabSz="1567510" rtl="0" eaLnBrk="1" latinLnBrk="0" hangingPunct="1">
        <a:defRPr sz="6200" kern="1200">
          <a:solidFill>
            <a:schemeClr val="tx1"/>
          </a:solidFill>
          <a:latin typeface="+mn-lt"/>
          <a:ea typeface="+mn-ea"/>
          <a:cs typeface="+mn-cs"/>
        </a:defRPr>
      </a:lvl5pPr>
      <a:lvl6pPr marL="7837551" algn="l" defTabSz="1567510" rtl="0" eaLnBrk="1" latinLnBrk="0" hangingPunct="1">
        <a:defRPr sz="6200" kern="1200">
          <a:solidFill>
            <a:schemeClr val="tx1"/>
          </a:solidFill>
          <a:latin typeface="+mn-lt"/>
          <a:ea typeface="+mn-ea"/>
          <a:cs typeface="+mn-cs"/>
        </a:defRPr>
      </a:lvl6pPr>
      <a:lvl7pPr marL="9405061" algn="l" defTabSz="1567510" rtl="0" eaLnBrk="1" latinLnBrk="0" hangingPunct="1">
        <a:defRPr sz="6200" kern="1200">
          <a:solidFill>
            <a:schemeClr val="tx1"/>
          </a:solidFill>
          <a:latin typeface="+mn-lt"/>
          <a:ea typeface="+mn-ea"/>
          <a:cs typeface="+mn-cs"/>
        </a:defRPr>
      </a:lvl7pPr>
      <a:lvl8pPr marL="10972571" algn="l" defTabSz="1567510" rtl="0" eaLnBrk="1" latinLnBrk="0" hangingPunct="1">
        <a:defRPr sz="6200" kern="1200">
          <a:solidFill>
            <a:schemeClr val="tx1"/>
          </a:solidFill>
          <a:latin typeface="+mn-lt"/>
          <a:ea typeface="+mn-ea"/>
          <a:cs typeface="+mn-cs"/>
        </a:defRPr>
      </a:lvl8pPr>
      <a:lvl9pPr marL="12540082" algn="l" defTabSz="156751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chart" Target="../charts/chart1.xml"/><Relationship Id="rId6" Type="http://schemas.openxmlformats.org/officeDocument/2006/relationships/chart" Target="../charts/chart2.xml"/><Relationship Id="rId7" Type="http://schemas.openxmlformats.org/officeDocument/2006/relationships/chart" Target="../charts/chart3.xml"/><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pic>
        <p:nvPicPr>
          <p:cNvPr id="18" name="Picture 17" descr="backgrounddd.jpg"/>
          <p:cNvPicPr>
            <a:picLocks noChangeAspect="1"/>
          </p:cNvPicPr>
          <p:nvPr/>
        </p:nvPicPr>
        <p:blipFill>
          <a:blip r:embed="rId3"/>
          <a:stretch>
            <a:fillRect/>
          </a:stretch>
        </p:blipFill>
        <p:spPr>
          <a:xfrm rot="16200000">
            <a:off x="-296088" y="-8375464"/>
            <a:ext cx="33921740" cy="33329563"/>
          </a:xfrm>
          <a:prstGeom prst="rect">
            <a:avLst/>
          </a:prstGeom>
        </p:spPr>
      </p:pic>
      <p:sp>
        <p:nvSpPr>
          <p:cNvPr id="2" name="Title 1"/>
          <p:cNvSpPr>
            <a:spLocks noGrp="1"/>
          </p:cNvSpPr>
          <p:nvPr>
            <p:ph type="title"/>
          </p:nvPr>
        </p:nvSpPr>
        <p:spPr>
          <a:xfrm>
            <a:off x="5553075" y="-2095880"/>
            <a:ext cx="22134158" cy="6237718"/>
          </a:xfrm>
          <a:effectLst>
            <a:softEdge rad="50800"/>
          </a:effectLst>
        </p:spPr>
        <p:txBody>
          <a:bodyPr anchor="b">
            <a:normAutofit/>
          </a:bodyPr>
          <a:lstStyle/>
          <a:p>
            <a:r>
              <a:rPr lang="en-US" sz="11111" dirty="0">
                <a:solidFill>
                  <a:schemeClr val="accent3"/>
                </a:solidFill>
              </a:rPr>
              <a:t/>
            </a:r>
            <a:br>
              <a:rPr lang="en-US" sz="11111" dirty="0">
                <a:solidFill>
                  <a:schemeClr val="accent3"/>
                </a:solidFill>
              </a:rPr>
            </a:br>
            <a:r>
              <a:rPr lang="en-US" sz="11111" u="sng" dirty="0">
                <a:solidFill>
                  <a:srgbClr val="4C0000"/>
                </a:solidFill>
              </a:rPr>
              <a:t>The Great Canadian Spelling Debate</a:t>
            </a:r>
            <a:r>
              <a:rPr lang="en-US" dirty="0">
                <a:solidFill>
                  <a:srgbClr val="4C0000"/>
                </a:solidFill>
              </a:rPr>
              <a:t/>
            </a:r>
            <a:br>
              <a:rPr lang="en-US" dirty="0">
                <a:solidFill>
                  <a:srgbClr val="4C0000"/>
                </a:solidFill>
              </a:rPr>
            </a:br>
            <a:endParaRPr lang="en-US" sz="10971" u="sng" dirty="0">
              <a:solidFill>
                <a:schemeClr val="accent3"/>
              </a:solidFill>
              <a:latin typeface="Calibri"/>
              <a:cs typeface="Calibri"/>
            </a:endParaRPr>
          </a:p>
        </p:txBody>
      </p:sp>
      <p:sp>
        <p:nvSpPr>
          <p:cNvPr id="9" name="TextBox 8"/>
          <p:cNvSpPr txBox="1"/>
          <p:nvPr/>
        </p:nvSpPr>
        <p:spPr>
          <a:xfrm>
            <a:off x="11466513" y="6751638"/>
            <a:ext cx="10644265" cy="2062103"/>
          </a:xfrm>
          <a:prstGeom prst="rect">
            <a:avLst/>
          </a:prstGeom>
          <a:solidFill>
            <a:srgbClr val="FFFBE7"/>
          </a:solidFill>
        </p:spPr>
        <p:txBody>
          <a:bodyPr wrap="square" rtlCol="0">
            <a:spAutoFit/>
          </a:bodyPr>
          <a:lstStyle/>
          <a:p>
            <a:r>
              <a:rPr lang="en-US" sz="3200" b="1" dirty="0" smtClean="0">
                <a:cs typeface="Calibri"/>
              </a:rPr>
              <a:t>Research Question 1: </a:t>
            </a:r>
            <a:r>
              <a:rPr lang="en-US" sz="3200" dirty="0" smtClean="0">
                <a:cs typeface="Calibri"/>
              </a:rPr>
              <a:t>Which spelling variants are Canadian students using in their writing and typing?  </a:t>
            </a:r>
          </a:p>
          <a:p>
            <a:r>
              <a:rPr lang="en-US" sz="3200" b="1" dirty="0" smtClean="0"/>
              <a:t>R</a:t>
            </a:r>
            <a:r>
              <a:rPr lang="en-US" sz="3200" b="1" dirty="0" smtClean="0">
                <a:cs typeface="Calibri"/>
              </a:rPr>
              <a:t>esearch Question 2: </a:t>
            </a:r>
            <a:r>
              <a:rPr lang="en-US" sz="3200" dirty="0" smtClean="0">
                <a:cs typeface="Calibri"/>
              </a:rPr>
              <a:t>Is there a difference between written and typed language?  </a:t>
            </a:r>
          </a:p>
        </p:txBody>
      </p:sp>
      <p:sp>
        <p:nvSpPr>
          <p:cNvPr id="11" name="TextBox 10"/>
          <p:cNvSpPr txBox="1"/>
          <p:nvPr/>
        </p:nvSpPr>
        <p:spPr>
          <a:xfrm>
            <a:off x="512763" y="3527425"/>
            <a:ext cx="7932995" cy="2677656"/>
          </a:xfrm>
          <a:prstGeom prst="rect">
            <a:avLst/>
          </a:prstGeom>
          <a:solidFill>
            <a:srgbClr val="FFFBE7"/>
          </a:solidFill>
        </p:spPr>
        <p:txBody>
          <a:bodyPr wrap="square" rtlCol="0">
            <a:spAutoFit/>
          </a:bodyPr>
          <a:lstStyle/>
          <a:p>
            <a:r>
              <a:rPr lang="en-US" sz="2400" dirty="0" smtClean="0"/>
              <a:t>Introduction: </a:t>
            </a:r>
          </a:p>
          <a:p>
            <a:r>
              <a:rPr lang="en-US" sz="2400" dirty="0" smtClean="0"/>
              <a:t>The purpose of this study is the evaluate if differences exists between the way students are writing versus typing different words. I predict that students who use a certain variant when writing may not necessarily use the same variant when typing, perhaps as a result of being accustomed to American spell check options.</a:t>
            </a:r>
          </a:p>
        </p:txBody>
      </p:sp>
      <p:sp>
        <p:nvSpPr>
          <p:cNvPr id="14" name="TextBox 13"/>
          <p:cNvSpPr txBox="1"/>
          <p:nvPr/>
        </p:nvSpPr>
        <p:spPr>
          <a:xfrm>
            <a:off x="9347200" y="12269148"/>
            <a:ext cx="15087600" cy="9112121"/>
          </a:xfrm>
          <a:prstGeom prst="rect">
            <a:avLst/>
          </a:prstGeom>
          <a:solidFill>
            <a:srgbClr val="FFFBE7"/>
          </a:solidFill>
        </p:spPr>
        <p:txBody>
          <a:bodyPr wrap="square" rtlCol="0">
            <a:spAutoFit/>
          </a:bodyPr>
          <a:lstStyle/>
          <a:p>
            <a:endParaRPr lang="en-US" dirty="0"/>
          </a:p>
        </p:txBody>
      </p:sp>
      <p:sp>
        <p:nvSpPr>
          <p:cNvPr id="15" name="TextBox 14"/>
          <p:cNvSpPr txBox="1"/>
          <p:nvPr/>
        </p:nvSpPr>
        <p:spPr>
          <a:xfrm>
            <a:off x="500037" y="14075975"/>
            <a:ext cx="7945721" cy="8956300"/>
          </a:xfrm>
          <a:prstGeom prst="rect">
            <a:avLst/>
          </a:prstGeom>
          <a:solidFill>
            <a:srgbClr val="FFFBE7"/>
          </a:solidFill>
        </p:spPr>
        <p:txBody>
          <a:bodyPr wrap="square" rtlCol="0">
            <a:spAutoFit/>
          </a:bodyPr>
          <a:lstStyle/>
          <a:p>
            <a:r>
              <a:rPr lang="en-US" sz="3600" b="1" dirty="0" smtClean="0"/>
              <a:t>Figure 2. </a:t>
            </a:r>
            <a:endParaRPr lang="en-US" sz="2000" b="1" dirty="0" smtClean="0"/>
          </a:p>
          <a:p>
            <a:r>
              <a:rPr lang="en-US" sz="2000" b="1" dirty="0" smtClean="0"/>
              <a:t>The variants used most in this study are bolded</a:t>
            </a:r>
            <a:endParaRPr lang="en-US" sz="3600" b="1" dirty="0" smtClean="0"/>
          </a:p>
          <a:p>
            <a:r>
              <a:rPr lang="en-US" sz="3600" b="1" dirty="0" smtClean="0"/>
              <a:t>Words of interest: </a:t>
            </a:r>
          </a:p>
          <a:p>
            <a:pPr algn="dist"/>
            <a:r>
              <a:rPr lang="en-US" sz="3600" b="1" dirty="0" err="1" smtClean="0"/>
              <a:t>Pyjamas</a:t>
            </a:r>
            <a:r>
              <a:rPr lang="en-US" sz="3600" dirty="0" smtClean="0"/>
              <a:t>/Pajamas                        </a:t>
            </a:r>
            <a:r>
              <a:rPr lang="en-US" sz="3600" dirty="0" err="1" smtClean="0"/>
              <a:t>Py</a:t>
            </a:r>
            <a:r>
              <a:rPr lang="en-US" sz="3600" dirty="0" smtClean="0"/>
              <a:t>/Pa</a:t>
            </a:r>
          </a:p>
          <a:p>
            <a:pPr algn="dist"/>
            <a:r>
              <a:rPr lang="en-US" sz="3600" b="1" dirty="0" err="1" smtClean="0"/>
              <a:t>Neighbours</a:t>
            </a:r>
            <a:r>
              <a:rPr lang="en-US" sz="3600" dirty="0" smtClean="0"/>
              <a:t>/Neighbors             our/or</a:t>
            </a:r>
          </a:p>
          <a:p>
            <a:pPr algn="dist"/>
            <a:r>
              <a:rPr lang="en-US" sz="3600" dirty="0" err="1" smtClean="0"/>
              <a:t>Kilometre</a:t>
            </a:r>
            <a:r>
              <a:rPr lang="en-US" sz="3600" dirty="0" smtClean="0"/>
              <a:t>/</a:t>
            </a:r>
            <a:r>
              <a:rPr lang="en-US" sz="3600" b="1" dirty="0" smtClean="0"/>
              <a:t>Kilometer </a:t>
            </a:r>
            <a:r>
              <a:rPr lang="en-US" sz="3600" dirty="0" smtClean="0"/>
              <a:t>                  re/</a:t>
            </a:r>
            <a:r>
              <a:rPr lang="en-US" sz="3600" dirty="0" err="1" smtClean="0"/>
              <a:t>er</a:t>
            </a:r>
            <a:endParaRPr lang="en-US" sz="3600" dirty="0" smtClean="0"/>
          </a:p>
          <a:p>
            <a:pPr algn="dist"/>
            <a:r>
              <a:rPr lang="en-US" sz="3600" b="1" dirty="0" err="1" smtClean="0"/>
              <a:t>Favourite</a:t>
            </a:r>
            <a:r>
              <a:rPr lang="en-US" sz="3600" dirty="0" smtClean="0"/>
              <a:t>/favorite                     our/or</a:t>
            </a:r>
          </a:p>
          <a:p>
            <a:pPr algn="dist"/>
            <a:r>
              <a:rPr lang="en-US" sz="3600" b="1" dirty="0" smtClean="0"/>
              <a:t>Grey</a:t>
            </a:r>
            <a:r>
              <a:rPr lang="en-US" sz="3600" dirty="0" smtClean="0"/>
              <a:t>/Gray                                     </a:t>
            </a:r>
            <a:r>
              <a:rPr lang="en-US" sz="3600" dirty="0" err="1" smtClean="0"/>
              <a:t>ey</a:t>
            </a:r>
            <a:r>
              <a:rPr lang="en-US" sz="3600" dirty="0" smtClean="0"/>
              <a:t>/ay</a:t>
            </a:r>
          </a:p>
          <a:p>
            <a:pPr algn="dist"/>
            <a:r>
              <a:rPr lang="en-US" sz="3600" b="1" dirty="0" err="1" smtClean="0"/>
              <a:t>Counsellor</a:t>
            </a:r>
            <a:r>
              <a:rPr lang="en-US" sz="3600" dirty="0" smtClean="0"/>
              <a:t>/Counselor                   </a:t>
            </a:r>
            <a:r>
              <a:rPr lang="en-US" sz="3600" dirty="0" err="1" smtClean="0"/>
              <a:t>ll/l</a:t>
            </a:r>
            <a:endParaRPr lang="en-US" sz="3600" dirty="0" smtClean="0"/>
          </a:p>
          <a:p>
            <a:pPr algn="dist"/>
            <a:r>
              <a:rPr lang="en-US" sz="3600" b="1" dirty="0" err="1" smtClean="0"/>
              <a:t>Humour</a:t>
            </a:r>
            <a:r>
              <a:rPr lang="en-US" sz="3600" dirty="0" smtClean="0"/>
              <a:t>/Humor                       our/or</a:t>
            </a:r>
          </a:p>
          <a:p>
            <a:pPr algn="dist"/>
            <a:r>
              <a:rPr lang="en-US" sz="3600" dirty="0" err="1" smtClean="0"/>
              <a:t>Defence</a:t>
            </a:r>
            <a:r>
              <a:rPr lang="en-US" sz="3600" dirty="0" smtClean="0"/>
              <a:t>/</a:t>
            </a:r>
            <a:r>
              <a:rPr lang="en-US" sz="3600" b="1" dirty="0" smtClean="0"/>
              <a:t>Defense</a:t>
            </a:r>
            <a:r>
              <a:rPr lang="en-US" sz="3600" dirty="0" smtClean="0"/>
              <a:t>                       </a:t>
            </a:r>
            <a:r>
              <a:rPr lang="en-US" sz="3600" dirty="0" err="1" smtClean="0"/>
              <a:t>ce</a:t>
            </a:r>
            <a:r>
              <a:rPr lang="en-US" sz="3600" dirty="0" smtClean="0"/>
              <a:t>/</a:t>
            </a:r>
            <a:r>
              <a:rPr lang="en-US" sz="3600" b="1" dirty="0" smtClean="0"/>
              <a:t>se</a:t>
            </a:r>
          </a:p>
          <a:p>
            <a:endParaRPr lang="en-US" sz="3600" dirty="0" smtClean="0"/>
          </a:p>
          <a:p>
            <a:endParaRPr lang="en-US" sz="3600" dirty="0" smtClean="0"/>
          </a:p>
          <a:p>
            <a:endParaRPr lang="en-US" sz="3600" dirty="0" smtClean="0"/>
          </a:p>
          <a:p>
            <a:endParaRPr lang="en-US" sz="3600" dirty="0" smtClean="0"/>
          </a:p>
          <a:p>
            <a:endParaRPr lang="en-US" sz="3600" dirty="0" smtClean="0"/>
          </a:p>
        </p:txBody>
      </p:sp>
      <p:sp>
        <p:nvSpPr>
          <p:cNvPr id="3" name="TextBox 2"/>
          <p:cNvSpPr txBox="1"/>
          <p:nvPr/>
        </p:nvSpPr>
        <p:spPr>
          <a:xfrm>
            <a:off x="13771972" y="4376126"/>
            <a:ext cx="6484808" cy="2000548"/>
          </a:xfrm>
          <a:prstGeom prst="rect">
            <a:avLst/>
          </a:prstGeom>
        </p:spPr>
        <p:txBody>
          <a:bodyPr rtlCol="0">
            <a:spAutoFit/>
          </a:bodyPr>
          <a:lstStyle/>
          <a:p>
            <a:pPr algn="ctr"/>
            <a:r>
              <a:rPr lang="en-US" u="sng" dirty="0">
                <a:solidFill>
                  <a:srgbClr val="4C0000"/>
                </a:solidFill>
                <a:cs typeface="Calibri"/>
              </a:rPr>
              <a:t>Mahima Lamba  </a:t>
            </a:r>
            <a:br>
              <a:rPr lang="en-US" u="sng" dirty="0">
                <a:solidFill>
                  <a:srgbClr val="4C0000"/>
                </a:solidFill>
                <a:cs typeface="Calibri"/>
              </a:rPr>
            </a:br>
            <a:r>
              <a:rPr lang="en-US" u="sng" dirty="0">
                <a:solidFill>
                  <a:srgbClr val="4C0000"/>
                </a:solidFill>
                <a:cs typeface="Calibri"/>
              </a:rPr>
              <a:t>Queen’s University</a:t>
            </a:r>
          </a:p>
        </p:txBody>
      </p:sp>
      <p:sp>
        <p:nvSpPr>
          <p:cNvPr id="4" name="TextBox 3"/>
          <p:cNvSpPr txBox="1"/>
          <p:nvPr/>
        </p:nvSpPr>
        <p:spPr>
          <a:xfrm>
            <a:off x="8218488" y="2243138"/>
            <a:ext cx="16525875" cy="1780616"/>
          </a:xfrm>
          <a:prstGeom prst="rect">
            <a:avLst/>
          </a:prstGeom>
        </p:spPr>
        <p:txBody>
          <a:bodyPr wrap="square" rtlCol="0">
            <a:spAutoFit/>
          </a:bodyPr>
          <a:lstStyle/>
          <a:p>
            <a:pPr algn="ctr"/>
            <a:r>
              <a:rPr lang="en-US" sz="10971" u="sng" dirty="0">
                <a:solidFill>
                  <a:srgbClr val="4C0000"/>
                </a:solidFill>
                <a:cs typeface="Calibri"/>
              </a:rPr>
              <a:t>Neighb</a:t>
            </a:r>
            <a:r>
              <a:rPr lang="en-US" sz="10971" u="sng" dirty="0">
                <a:solidFill>
                  <a:srgbClr val="FF2828"/>
                </a:solidFill>
                <a:cs typeface="Calibri"/>
              </a:rPr>
              <a:t>o</a:t>
            </a:r>
            <a:r>
              <a:rPr lang="en-US" sz="10971" u="sng" dirty="0">
                <a:solidFill>
                  <a:srgbClr val="4C0000"/>
                </a:solidFill>
                <a:cs typeface="Calibri"/>
              </a:rPr>
              <a:t>r vs. </a:t>
            </a:r>
            <a:r>
              <a:rPr lang="en-US" sz="10971" u="sng" dirty="0" err="1">
                <a:solidFill>
                  <a:srgbClr val="4C0000"/>
                </a:solidFill>
                <a:cs typeface="Calibri"/>
              </a:rPr>
              <a:t>Neighb</a:t>
            </a:r>
            <a:r>
              <a:rPr lang="en-US" sz="10971" u="sng" dirty="0" err="1">
                <a:solidFill>
                  <a:srgbClr val="FF2828"/>
                </a:solidFill>
                <a:cs typeface="Calibri"/>
              </a:rPr>
              <a:t>ou</a:t>
            </a:r>
            <a:r>
              <a:rPr lang="en-US" sz="10971" u="sng" dirty="0" err="1">
                <a:solidFill>
                  <a:srgbClr val="4C0000"/>
                </a:solidFill>
                <a:cs typeface="Calibri"/>
              </a:rPr>
              <a:t>r</a:t>
            </a:r>
            <a:endParaRPr lang="en-US" u="sng" dirty="0">
              <a:solidFill>
                <a:srgbClr val="4C0000"/>
              </a:solidFill>
            </a:endParaRPr>
          </a:p>
        </p:txBody>
      </p:sp>
      <p:sp>
        <p:nvSpPr>
          <p:cNvPr id="13" name="TextBox 12"/>
          <p:cNvSpPr txBox="1"/>
          <p:nvPr/>
        </p:nvSpPr>
        <p:spPr>
          <a:xfrm>
            <a:off x="25087083" y="3768725"/>
            <a:ext cx="7399517" cy="12157171"/>
          </a:xfrm>
          <a:prstGeom prst="rect">
            <a:avLst/>
          </a:prstGeom>
          <a:solidFill>
            <a:srgbClr val="FFFBE7"/>
          </a:solidFill>
        </p:spPr>
        <p:txBody>
          <a:bodyPr wrap="square" rtlCol="0">
            <a:spAutoFit/>
          </a:bodyPr>
          <a:lstStyle/>
          <a:p>
            <a:r>
              <a:rPr lang="en-US" sz="4000" b="1" dirty="0" smtClean="0"/>
              <a:t>Method: </a:t>
            </a:r>
          </a:p>
          <a:p>
            <a:endParaRPr lang="en-US" sz="2400" b="1" dirty="0" smtClean="0"/>
          </a:p>
          <a:p>
            <a:r>
              <a:rPr lang="en-US" sz="2400" b="1" dirty="0" smtClean="0"/>
              <a:t>Participants:  </a:t>
            </a:r>
            <a:r>
              <a:rPr lang="en-US" sz="2400" dirty="0" smtClean="0"/>
              <a:t>Participants of this study were all students between the age of 18-24. Participants were recruited by social media and word of mouth.</a:t>
            </a:r>
          </a:p>
          <a:p>
            <a:endParaRPr lang="en-US" sz="2400" b="1" dirty="0" smtClean="0"/>
          </a:p>
          <a:p>
            <a:r>
              <a:rPr lang="en-US" sz="2400" b="1" dirty="0" smtClean="0"/>
              <a:t>Materials: </a:t>
            </a:r>
            <a:r>
              <a:rPr lang="en-US" sz="2400" dirty="0" smtClean="0"/>
              <a:t>An audio recording of 12 sentences was used. Each sentence was 5-8 words long . Eight sentences of the sentences consisted of a word that had more than one variant (Figure 2). The other four sentences were fillers used to distract participants from the hypothesis </a:t>
            </a:r>
            <a:r>
              <a:rPr lang="en-US" sz="2400" b="1" dirty="0" smtClean="0"/>
              <a:t>.</a:t>
            </a:r>
          </a:p>
          <a:p>
            <a:endParaRPr lang="en-US" sz="2400" b="1" dirty="0" smtClean="0"/>
          </a:p>
          <a:p>
            <a:r>
              <a:rPr lang="en-US" sz="2400" b="1" dirty="0" smtClean="0"/>
              <a:t>Procedures: </a:t>
            </a:r>
            <a:r>
              <a:rPr lang="en-US" sz="2400" dirty="0" smtClean="0"/>
              <a:t>The first part of my study had thirty participants. Participants read over their consent forms filled out a brief questionnaire about their computer habits. Each participant listened to an audio recording and wrote the sentences they heard on to a piece of paper. After, the participants listened to the same recording and typed what they were hearing on a blank document on my personal computer (with the spell-check feature disabled). I used counterbalancing to avoid sequence effect.  Before the participants left I handed them an ‘exit question’ asking if they used a spell checker and what language setting they used. </a:t>
            </a:r>
          </a:p>
          <a:p>
            <a:r>
              <a:rPr lang="en-US" sz="2400" dirty="0" smtClean="0"/>
              <a:t> </a:t>
            </a:r>
          </a:p>
          <a:p>
            <a:r>
              <a:rPr lang="en-US" sz="2400" dirty="0" smtClean="0"/>
              <a:t>The second part of this study was an online questionnaire distributed by social media. The questionnaire had only two questions. 1. What language setting is your word processor   2. What language setting is your </a:t>
            </a:r>
            <a:r>
              <a:rPr lang="en-US" sz="2400" dirty="0" err="1" smtClean="0"/>
              <a:t>Facebook</a:t>
            </a:r>
            <a:r>
              <a:rPr lang="en-US" sz="2400" dirty="0" smtClean="0"/>
              <a:t>?  Instructions were included on how to find this information. One hundred responses were collected. </a:t>
            </a:r>
          </a:p>
          <a:p>
            <a:endParaRPr lang="en-US" sz="2400" b="1" dirty="0"/>
          </a:p>
        </p:txBody>
      </p:sp>
      <p:sp>
        <p:nvSpPr>
          <p:cNvPr id="16" name="TextBox 15"/>
          <p:cNvSpPr txBox="1"/>
          <p:nvPr/>
        </p:nvSpPr>
        <p:spPr>
          <a:xfrm>
            <a:off x="11461467" y="9314993"/>
            <a:ext cx="10644265" cy="2308324"/>
          </a:xfrm>
          <a:prstGeom prst="rect">
            <a:avLst/>
          </a:prstGeom>
          <a:solidFill>
            <a:srgbClr val="FFFBE7"/>
          </a:solidFill>
        </p:spPr>
        <p:txBody>
          <a:bodyPr wrap="square" rtlCol="0">
            <a:spAutoFit/>
          </a:bodyPr>
          <a:lstStyle/>
          <a:p>
            <a:pPr>
              <a:buNone/>
            </a:pPr>
            <a:r>
              <a:rPr lang="en-US" sz="3600" b="1" dirty="0" smtClean="0"/>
              <a:t>Hypothesis 1  </a:t>
            </a:r>
          </a:p>
          <a:p>
            <a:pPr>
              <a:buNone/>
            </a:pPr>
            <a:r>
              <a:rPr lang="en-US" sz="2400" dirty="0" smtClean="0"/>
              <a:t>I hypothesized that there would be a discrepancy between the variants used in written and typed language. </a:t>
            </a:r>
          </a:p>
          <a:p>
            <a:pPr>
              <a:buNone/>
            </a:pPr>
            <a:r>
              <a:rPr lang="en-US" sz="3600" b="1" dirty="0" smtClean="0"/>
              <a:t>Hypothesis 2 </a:t>
            </a:r>
          </a:p>
          <a:p>
            <a:pPr>
              <a:buNone/>
            </a:pPr>
            <a:r>
              <a:rPr lang="en-US" sz="2400" dirty="0" smtClean="0"/>
              <a:t>I hypothesized that more American variants would be seen in typed language. </a:t>
            </a:r>
            <a:endParaRPr lang="en-US" sz="2400" dirty="0"/>
          </a:p>
        </p:txBody>
      </p:sp>
      <p:pic>
        <p:nvPicPr>
          <p:cNvPr id="19" name="Picture 18" descr="Rowofhouses.png"/>
          <p:cNvPicPr>
            <a:picLocks noChangeAspect="1"/>
          </p:cNvPicPr>
          <p:nvPr/>
        </p:nvPicPr>
        <p:blipFill>
          <a:blip r:embed="rId4"/>
          <a:stretch>
            <a:fillRect/>
          </a:stretch>
        </p:blipFill>
        <p:spPr>
          <a:xfrm>
            <a:off x="46036" y="20726183"/>
            <a:ext cx="33329564" cy="4815384"/>
          </a:xfrm>
          <a:prstGeom prst="rect">
            <a:avLst/>
          </a:prstGeom>
        </p:spPr>
      </p:pic>
      <p:sp>
        <p:nvSpPr>
          <p:cNvPr id="20" name="TextBox 19"/>
          <p:cNvSpPr txBox="1"/>
          <p:nvPr/>
        </p:nvSpPr>
        <p:spPr>
          <a:xfrm>
            <a:off x="5661025" y="788988"/>
            <a:ext cx="21415375" cy="3587138"/>
          </a:xfrm>
          <a:prstGeom prst="rec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en-US"/>
          </a:p>
        </p:txBody>
      </p:sp>
      <p:graphicFrame>
        <p:nvGraphicFramePr>
          <p:cNvPr id="22" name="Chart 21"/>
          <p:cNvGraphicFramePr/>
          <p:nvPr/>
        </p:nvGraphicFramePr>
        <p:xfrm>
          <a:off x="9633850" y="12516467"/>
          <a:ext cx="6706817" cy="5856200"/>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p:cNvSpPr txBox="1"/>
          <p:nvPr/>
        </p:nvSpPr>
        <p:spPr>
          <a:xfrm>
            <a:off x="25158700" y="16512159"/>
            <a:ext cx="7277100" cy="3046988"/>
          </a:xfrm>
          <a:prstGeom prst="rect">
            <a:avLst/>
          </a:prstGeom>
          <a:solidFill>
            <a:srgbClr val="FFFBE7"/>
          </a:solidFill>
        </p:spPr>
        <p:txBody>
          <a:bodyPr wrap="square" rtlCol="0">
            <a:spAutoFit/>
          </a:bodyPr>
          <a:lstStyle/>
          <a:p>
            <a:r>
              <a:rPr lang="en-US" sz="3200" b="1" dirty="0" smtClean="0"/>
              <a:t>Sentences from the recording:</a:t>
            </a:r>
          </a:p>
          <a:p>
            <a:pPr>
              <a:buFont typeface="Arial"/>
              <a:buChar char="•"/>
            </a:pPr>
            <a:r>
              <a:rPr lang="en-US" sz="3200" i="1" dirty="0" smtClean="0"/>
              <a:t>Every fall, my mom buys me new </a:t>
            </a:r>
            <a:r>
              <a:rPr lang="en-US" sz="3200" i="1" dirty="0" err="1" smtClean="0"/>
              <a:t>pyjamas</a:t>
            </a:r>
            <a:r>
              <a:rPr lang="en-US" sz="3200" i="1" dirty="0" smtClean="0"/>
              <a:t>.</a:t>
            </a:r>
          </a:p>
          <a:p>
            <a:pPr>
              <a:buFont typeface="Arial"/>
              <a:buChar char="•"/>
            </a:pPr>
            <a:r>
              <a:rPr lang="en-US" sz="3200" i="1" dirty="0" smtClean="0"/>
              <a:t>I work about a kilometer away.</a:t>
            </a:r>
          </a:p>
          <a:p>
            <a:pPr>
              <a:buFont typeface="Arial"/>
              <a:buChar char="•"/>
            </a:pPr>
            <a:r>
              <a:rPr lang="en-US" sz="3200" i="1" dirty="0" smtClean="0"/>
              <a:t>There was a strange smell in the car</a:t>
            </a:r>
            <a:r>
              <a:rPr lang="en-US" sz="3200" dirty="0" smtClean="0"/>
              <a:t>.</a:t>
            </a:r>
          </a:p>
          <a:p>
            <a:endParaRPr lang="en-US" sz="3200" dirty="0" smtClean="0"/>
          </a:p>
          <a:p>
            <a:r>
              <a:rPr lang="en-US" sz="3200" dirty="0" smtClean="0"/>
              <a:t>Can you spot the filler?</a:t>
            </a:r>
            <a:r>
              <a:rPr lang="en-US" sz="3200" dirty="0" smtClean="0"/>
              <a:t> </a:t>
            </a:r>
          </a:p>
        </p:txBody>
      </p:sp>
      <p:graphicFrame>
        <p:nvGraphicFramePr>
          <p:cNvPr id="26" name="Chart 25"/>
          <p:cNvGraphicFramePr/>
          <p:nvPr/>
        </p:nvGraphicFramePr>
        <p:xfrm>
          <a:off x="16510001" y="12513734"/>
          <a:ext cx="7382935" cy="6163734"/>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p:cNvSpPr txBox="1"/>
          <p:nvPr/>
        </p:nvSpPr>
        <p:spPr>
          <a:xfrm>
            <a:off x="17068800" y="13834533"/>
            <a:ext cx="1811867" cy="1754327"/>
          </a:xfrm>
          <a:prstGeom prst="rect">
            <a:avLst/>
          </a:prstGeom>
          <a:noFill/>
        </p:spPr>
        <p:txBody>
          <a:bodyPr wrap="square" rtlCol="0">
            <a:spAutoFit/>
          </a:bodyPr>
          <a:lstStyle/>
          <a:p>
            <a:r>
              <a:rPr lang="en-US" sz="1800" dirty="0" smtClean="0"/>
              <a:t>English (UK) would allow for some Canadian spelling variants like ‘our’ </a:t>
            </a:r>
            <a:r>
              <a:rPr lang="en-US" sz="1800" dirty="0" err="1" smtClean="0"/>
              <a:t>neighbour</a:t>
            </a:r>
            <a:endParaRPr lang="en-US" sz="1800" dirty="0" smtClean="0"/>
          </a:p>
        </p:txBody>
      </p:sp>
      <p:graphicFrame>
        <p:nvGraphicFramePr>
          <p:cNvPr id="28" name="Chart 27"/>
          <p:cNvGraphicFramePr/>
          <p:nvPr/>
        </p:nvGraphicFramePr>
        <p:xfrm>
          <a:off x="5004304" y="6376674"/>
          <a:ext cx="5063068" cy="4405041"/>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p:nvSpPr>
        <p:spPr>
          <a:xfrm>
            <a:off x="500037" y="6920915"/>
            <a:ext cx="4504267" cy="3785652"/>
          </a:xfrm>
          <a:prstGeom prst="rect">
            <a:avLst/>
          </a:prstGeom>
          <a:solidFill>
            <a:srgbClr val="FFFBE7"/>
          </a:solidFill>
        </p:spPr>
        <p:txBody>
          <a:bodyPr wrap="square" rtlCol="0">
            <a:spAutoFit/>
          </a:bodyPr>
          <a:lstStyle/>
          <a:p>
            <a:r>
              <a:rPr lang="en-US" sz="2400" dirty="0" smtClean="0"/>
              <a:t>As you can see from Figure 1. Typed forms of communication (text and email) were preferred over letter writing by students (N=30). Some people speculate that younger Canadians are using language incorrectly (Fee, 1997) and technology is to blame. </a:t>
            </a:r>
          </a:p>
          <a:p>
            <a:endParaRPr lang="en-US" sz="2400" dirty="0" smtClean="0"/>
          </a:p>
          <a:p>
            <a:endParaRPr lang="en-US" sz="2400" dirty="0" smtClean="0"/>
          </a:p>
        </p:txBody>
      </p:sp>
      <p:sp>
        <p:nvSpPr>
          <p:cNvPr id="31" name="TextBox 30"/>
          <p:cNvSpPr txBox="1"/>
          <p:nvPr/>
        </p:nvSpPr>
        <p:spPr>
          <a:xfrm>
            <a:off x="558800" y="11176000"/>
            <a:ext cx="7874000" cy="2554545"/>
          </a:xfrm>
          <a:prstGeom prst="rect">
            <a:avLst/>
          </a:prstGeom>
          <a:solidFill>
            <a:srgbClr val="FFFBE7"/>
          </a:solidFill>
        </p:spPr>
        <p:txBody>
          <a:bodyPr wrap="square" rtlCol="0">
            <a:spAutoFit/>
          </a:bodyPr>
          <a:lstStyle/>
          <a:p>
            <a:pPr>
              <a:buNone/>
            </a:pPr>
            <a:r>
              <a:rPr lang="en-US" sz="2000" dirty="0" smtClean="0"/>
              <a:t>Of 120 possible discrepancies that could be made between written and typed language there were 20 discrepancies  (16%) </a:t>
            </a:r>
          </a:p>
          <a:p>
            <a:pPr>
              <a:buNone/>
            </a:pPr>
            <a:endParaRPr lang="en-US" sz="2000" dirty="0" smtClean="0"/>
          </a:p>
          <a:p>
            <a:pPr>
              <a:buNone/>
            </a:pPr>
            <a:r>
              <a:rPr lang="en-US" sz="2000" dirty="0" smtClean="0"/>
              <a:t>60% of participants made discrepancies – </a:t>
            </a:r>
            <a:r>
              <a:rPr lang="en-US" sz="2000" dirty="0" smtClean="0">
                <a:solidFill>
                  <a:srgbClr val="FF0000"/>
                </a:solidFill>
              </a:rPr>
              <a:t>However no one made more than three discrepancies</a:t>
            </a:r>
            <a:r>
              <a:rPr lang="en-US" sz="2000" dirty="0" smtClean="0"/>
              <a:t>, with the average number of discrepancies made being 2 </a:t>
            </a:r>
          </a:p>
          <a:p>
            <a:pPr>
              <a:buNone/>
            </a:pPr>
            <a:endParaRPr lang="en-US" sz="2000" dirty="0" smtClean="0"/>
          </a:p>
          <a:p>
            <a:pPr>
              <a:buNone/>
            </a:pPr>
            <a:r>
              <a:rPr lang="en-US" sz="2000" dirty="0" smtClean="0"/>
              <a:t>The other 40% of participants made no discrepancies. </a:t>
            </a:r>
          </a:p>
        </p:txBody>
      </p:sp>
      <p:sp>
        <p:nvSpPr>
          <p:cNvPr id="32" name="TextBox 31"/>
          <p:cNvSpPr txBox="1"/>
          <p:nvPr/>
        </p:nvSpPr>
        <p:spPr>
          <a:xfrm>
            <a:off x="11684000" y="18999200"/>
            <a:ext cx="9296399" cy="1200328"/>
          </a:xfrm>
          <a:prstGeom prst="rect">
            <a:avLst/>
          </a:prstGeom>
          <a:solidFill>
            <a:srgbClr val="FFFBE7"/>
          </a:solidFill>
        </p:spPr>
        <p:txBody>
          <a:bodyPr wrap="square" rtlCol="0">
            <a:spAutoFit/>
          </a:bodyPr>
          <a:lstStyle/>
          <a:p>
            <a:r>
              <a:rPr lang="en-US" sz="2400" b="1" dirty="0" smtClean="0"/>
              <a:t>Conclusions: </a:t>
            </a:r>
            <a:r>
              <a:rPr lang="en-US" sz="2400" dirty="0" smtClean="0"/>
              <a:t>Students are not typing too differently from how they are writing, providing evidence against the idea that technology and social media are ruining language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1059</TotalTime>
  <Words>741</Words>
  <Application>Microsoft Macintosh PowerPoint</Application>
  <PresentationFormat>Custom</PresentationFormat>
  <Paragraphs>59</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 The Great Canadian Spelling Debate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Mahima Lamba</dc:creator>
  <cp:lastModifiedBy>Mahima Lamba</cp:lastModifiedBy>
  <cp:revision>48</cp:revision>
  <cp:lastPrinted>2012-11-26T23:03:28Z</cp:lastPrinted>
  <dcterms:created xsi:type="dcterms:W3CDTF">2012-11-27T01:52:15Z</dcterms:created>
  <dcterms:modified xsi:type="dcterms:W3CDTF">2012-11-27T01:57:16Z</dcterms:modified>
</cp:coreProperties>
</file>