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921575" cy="21948775"/>
  <p:notesSz cx="6858000" cy="9144000"/>
  <p:defaultTextStyle>
    <a:defPPr>
      <a:defRPr lang="en-US"/>
    </a:defPPr>
    <a:lvl1pPr marL="0" algn="l" defTabSz="3135386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693" algn="l" defTabSz="3135386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386" algn="l" defTabSz="3135386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3079" algn="l" defTabSz="3135386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772" algn="l" defTabSz="3135386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8465" algn="l" defTabSz="3135386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6158" algn="l" defTabSz="3135386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3852" algn="l" defTabSz="3135386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1545" algn="l" defTabSz="3135386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91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46" autoAdjust="0"/>
    <p:restoredTop sz="90594" autoAdjust="0"/>
  </p:normalViewPr>
  <p:slideViewPr>
    <p:cSldViewPr>
      <p:cViewPr>
        <p:scale>
          <a:sx n="30" d="100"/>
          <a:sy n="30" d="100"/>
        </p:scale>
        <p:origin x="-72" y="1038"/>
      </p:cViewPr>
      <p:guideLst>
        <p:guide orient="horz" pos="6913"/>
        <p:guide pos="103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362497601276628"/>
          <c:y val="0.17462175196141941"/>
          <c:w val="0.3954917256668451"/>
          <c:h val="0.475662563881091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Pronounce /t/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15-29</c:v>
                </c:pt>
                <c:pt idx="1">
                  <c:v>30-69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24</c:v>
                </c:pt>
                <c:pt idx="1">
                  <c:v>13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Silent /t/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15-29</c:v>
                </c:pt>
                <c:pt idx="1">
                  <c:v>30-69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3</c:v>
                </c:pt>
                <c:pt idx="1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820608"/>
        <c:axId val="28822528"/>
      </c:barChart>
      <c:catAx>
        <c:axId val="288206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CA"/>
                  <a:t>Age (years)</a:t>
                </a:r>
              </a:p>
            </c:rich>
          </c:tx>
          <c:layout/>
          <c:overlay val="0"/>
        </c:title>
        <c:majorTickMark val="none"/>
        <c:minorTickMark val="none"/>
        <c:tickLblPos val="nextTo"/>
        <c:crossAx val="28822528"/>
        <c:crosses val="autoZero"/>
        <c:auto val="1"/>
        <c:lblAlgn val="ctr"/>
        <c:lblOffset val="100"/>
        <c:noMultiLvlLbl val="0"/>
      </c:catAx>
      <c:valAx>
        <c:axId val="2882252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CA"/>
                  <a:t>Number of Speakers</a:t>
                </a:r>
              </a:p>
            </c:rich>
          </c:tx>
          <c:layout>
            <c:manualLayout>
              <c:xMode val="edge"/>
              <c:yMode val="edge"/>
              <c:x val="6.8399413745828197E-2"/>
              <c:y val="0.1572248399436578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88206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7389747721824991"/>
          <c:y val="0.1632978387249199"/>
          <c:w val="0.16719777973271407"/>
          <c:h val="0.3306024616713452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 b="1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sz="4000"/>
            </a:pPr>
            <a:r>
              <a:rPr lang="en-CA" sz="4000" u="sng" dirty="0"/>
              <a:t>Overall Results</a:t>
            </a:r>
          </a:p>
        </c:rich>
      </c:tx>
      <c:layout>
        <c:manualLayout>
          <c:xMode val="edge"/>
          <c:yMode val="edge"/>
          <c:x val="0.45857488993164292"/>
          <c:y val="1.8347037832218024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Pronounce /t/ </c:v>
                </c:pt>
              </c:strCache>
            </c:strRef>
          </c:tx>
          <c:invertIfNegative val="0"/>
          <c:cat>
            <c:strRef>
              <c:f>Sheet1!$A$2:$A$12</c:f>
              <c:strCache>
                <c:ptCount val="11"/>
                <c:pt idx="0">
                  <c:v>15-19</c:v>
                </c:pt>
                <c:pt idx="1">
                  <c:v>20-24</c:v>
                </c:pt>
                <c:pt idx="2">
                  <c:v>25-29</c:v>
                </c:pt>
                <c:pt idx="3">
                  <c:v>30-34</c:v>
                </c:pt>
                <c:pt idx="4">
                  <c:v>35-39</c:v>
                </c:pt>
                <c:pt idx="5">
                  <c:v>40-44</c:v>
                </c:pt>
                <c:pt idx="6">
                  <c:v>45-49</c:v>
                </c:pt>
                <c:pt idx="7">
                  <c:v>50-54</c:v>
                </c:pt>
                <c:pt idx="8">
                  <c:v>55-59</c:v>
                </c:pt>
                <c:pt idx="9">
                  <c:v>60-64</c:v>
                </c:pt>
                <c:pt idx="10">
                  <c:v>65-69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21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0</c:v>
                </c:pt>
                <c:pt idx="5">
                  <c:v>2</c:v>
                </c:pt>
                <c:pt idx="6">
                  <c:v>2</c:v>
                </c:pt>
                <c:pt idx="7">
                  <c:v>4</c:v>
                </c:pt>
                <c:pt idx="8">
                  <c:v>1</c:v>
                </c:pt>
                <c:pt idx="9">
                  <c:v>0</c:v>
                </c:pt>
                <c:pt idx="10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Silent /t/</c:v>
                </c:pt>
              </c:strCache>
            </c:strRef>
          </c:tx>
          <c:invertIfNegative val="0"/>
          <c:cat>
            <c:strRef>
              <c:f>Sheet1!$A$2:$A$12</c:f>
              <c:strCache>
                <c:ptCount val="11"/>
                <c:pt idx="0">
                  <c:v>15-19</c:v>
                </c:pt>
                <c:pt idx="1">
                  <c:v>20-24</c:v>
                </c:pt>
                <c:pt idx="2">
                  <c:v>25-29</c:v>
                </c:pt>
                <c:pt idx="3">
                  <c:v>30-34</c:v>
                </c:pt>
                <c:pt idx="4">
                  <c:v>35-39</c:v>
                </c:pt>
                <c:pt idx="5">
                  <c:v>40-44</c:v>
                </c:pt>
                <c:pt idx="6">
                  <c:v>45-49</c:v>
                </c:pt>
                <c:pt idx="7">
                  <c:v>50-54</c:v>
                </c:pt>
                <c:pt idx="8">
                  <c:v>55-59</c:v>
                </c:pt>
                <c:pt idx="9">
                  <c:v>60-64</c:v>
                </c:pt>
                <c:pt idx="10">
                  <c:v>65-69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2</c:v>
                </c:pt>
                <c:pt idx="5">
                  <c:v>0</c:v>
                </c:pt>
                <c:pt idx="6">
                  <c:v>1</c:v>
                </c:pt>
                <c:pt idx="7">
                  <c:v>3</c:v>
                </c:pt>
                <c:pt idx="8">
                  <c:v>1</c:v>
                </c:pt>
                <c:pt idx="9">
                  <c:v>3</c:v>
                </c:pt>
                <c:pt idx="10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Pronounce /h/</c:v>
                </c:pt>
              </c:strCache>
            </c:strRef>
          </c:tx>
          <c:invertIfNegative val="0"/>
          <c:cat>
            <c:strRef>
              <c:f>Sheet1!$A$2:$A$12</c:f>
              <c:strCache>
                <c:ptCount val="11"/>
                <c:pt idx="0">
                  <c:v>15-19</c:v>
                </c:pt>
                <c:pt idx="1">
                  <c:v>20-24</c:v>
                </c:pt>
                <c:pt idx="2">
                  <c:v>25-29</c:v>
                </c:pt>
                <c:pt idx="3">
                  <c:v>30-34</c:v>
                </c:pt>
                <c:pt idx="4">
                  <c:v>35-39</c:v>
                </c:pt>
                <c:pt idx="5">
                  <c:v>40-44</c:v>
                </c:pt>
                <c:pt idx="6">
                  <c:v>45-49</c:v>
                </c:pt>
                <c:pt idx="7">
                  <c:v>50-54</c:v>
                </c:pt>
                <c:pt idx="8">
                  <c:v>55-59</c:v>
                </c:pt>
                <c:pt idx="9">
                  <c:v>60-64</c:v>
                </c:pt>
                <c:pt idx="10">
                  <c:v>65-69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5</c:v>
                </c:pt>
                <c:pt idx="1">
                  <c:v>1</c:v>
                </c:pt>
                <c:pt idx="2">
                  <c:v>0</c:v>
                </c:pt>
                <c:pt idx="3">
                  <c:v>2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3</c:v>
                </c:pt>
                <c:pt idx="8">
                  <c:v>0</c:v>
                </c:pt>
                <c:pt idx="9">
                  <c:v>2</c:v>
                </c:pt>
                <c:pt idx="10">
                  <c:v>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Silent /h/</c:v>
                </c:pt>
              </c:strCache>
            </c:strRef>
          </c:tx>
          <c:invertIfNegative val="0"/>
          <c:cat>
            <c:strRef>
              <c:f>Sheet1!$A$2:$A$12</c:f>
              <c:strCache>
                <c:ptCount val="11"/>
                <c:pt idx="0">
                  <c:v>15-19</c:v>
                </c:pt>
                <c:pt idx="1">
                  <c:v>20-24</c:v>
                </c:pt>
                <c:pt idx="2">
                  <c:v>25-29</c:v>
                </c:pt>
                <c:pt idx="3">
                  <c:v>30-34</c:v>
                </c:pt>
                <c:pt idx="4">
                  <c:v>35-39</c:v>
                </c:pt>
                <c:pt idx="5">
                  <c:v>40-44</c:v>
                </c:pt>
                <c:pt idx="6">
                  <c:v>45-49</c:v>
                </c:pt>
                <c:pt idx="7">
                  <c:v>50-54</c:v>
                </c:pt>
                <c:pt idx="8">
                  <c:v>55-59</c:v>
                </c:pt>
                <c:pt idx="9">
                  <c:v>60-64</c:v>
                </c:pt>
                <c:pt idx="10">
                  <c:v>65-69</c:v>
                </c:pt>
              </c:strCache>
            </c:strRef>
          </c:cat>
          <c:val>
            <c:numRef>
              <c:f>Sheet1!$E$2:$E$12</c:f>
              <c:numCache>
                <c:formatCode>General</c:formatCode>
                <c:ptCount val="11"/>
                <c:pt idx="0">
                  <c:v>17</c:v>
                </c:pt>
                <c:pt idx="1">
                  <c:v>1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  <c:pt idx="6">
                  <c:v>3</c:v>
                </c:pt>
                <c:pt idx="7">
                  <c:v>4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698112"/>
        <c:axId val="28700032"/>
      </c:barChart>
      <c:catAx>
        <c:axId val="286981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CA" sz="2000"/>
                  <a:t>Age (years)</a:t>
                </a:r>
              </a:p>
            </c:rich>
          </c:tx>
          <c:layout>
            <c:manualLayout>
              <c:xMode val="edge"/>
              <c:yMode val="edge"/>
              <c:x val="0.39552099153904385"/>
              <c:y val="0.95555947750910786"/>
            </c:manualLayout>
          </c:layout>
          <c:overlay val="0"/>
        </c:title>
        <c:majorTickMark val="none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28700032"/>
        <c:crosses val="autoZero"/>
        <c:auto val="1"/>
        <c:lblAlgn val="ctr"/>
        <c:lblOffset val="100"/>
        <c:noMultiLvlLbl val="0"/>
      </c:catAx>
      <c:valAx>
        <c:axId val="2870003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000"/>
                </a:pPr>
                <a:r>
                  <a:rPr lang="en-CA" sz="2000"/>
                  <a:t>Number Of Speakers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86981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887397933999176"/>
          <c:y val="0.43328668005317789"/>
          <c:w val="0.14784199090755615"/>
          <c:h val="0.1845148592948333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3B33FD-13AF-4988-8F3B-5244C639C385}" type="datetimeFigureOut">
              <a:rPr lang="en-CA" smtClean="0"/>
              <a:t>21/11/2012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8838" y="685800"/>
            <a:ext cx="51403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743A14-B08B-443D-9EA1-B2066B695D1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3977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135386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567693" algn="l" defTabSz="3135386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3135386" algn="l" defTabSz="3135386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4703079" algn="l" defTabSz="3135386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6270772" algn="l" defTabSz="3135386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7838465" algn="l" defTabSz="3135386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9406158" algn="l" defTabSz="3135386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10973852" algn="l" defTabSz="3135386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12541545" algn="l" defTabSz="3135386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118" y="6818351"/>
            <a:ext cx="27983339" cy="47047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8236" y="12437639"/>
            <a:ext cx="23045103" cy="560913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3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3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84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6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3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2037-F390-4CDB-88FF-B70994895DF7}" type="datetimeFigureOut">
              <a:rPr lang="en-CA" smtClean="0"/>
              <a:t>21/11/2012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02C6-1012-4460-A3EF-937CE6E8F0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92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2037-F390-4CDB-88FF-B70994895DF7}" type="datetimeFigureOut">
              <a:rPr lang="en-CA" smtClean="0"/>
              <a:t>21/11/2012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02C6-1012-4460-A3EF-937CE6E8F0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659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901105" y="1173653"/>
            <a:ext cx="5555519" cy="249667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4564" y="1173653"/>
            <a:ext cx="16117858" cy="2496673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2037-F390-4CDB-88FF-B70994895DF7}" type="datetimeFigureOut">
              <a:rPr lang="en-CA" smtClean="0"/>
              <a:t>21/11/2012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02C6-1012-4460-A3EF-937CE6E8F0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907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2037-F390-4CDB-88FF-B70994895DF7}" type="datetimeFigureOut">
              <a:rPr lang="en-CA" smtClean="0"/>
              <a:t>21/11/2012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02C6-1012-4460-A3EF-937CE6E8F0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1771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577" y="14104122"/>
            <a:ext cx="27983339" cy="4359271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577" y="9302832"/>
            <a:ext cx="27983339" cy="4801293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693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386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3079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77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8465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6158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385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1545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2037-F390-4CDB-88FF-B70994895DF7}" type="datetimeFigureOut">
              <a:rPr lang="en-CA" smtClean="0"/>
              <a:t>21/11/2012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02C6-1012-4460-A3EF-937CE6E8F0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4774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4563" y="6828511"/>
            <a:ext cx="10836685" cy="19311875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9941" y="6828511"/>
            <a:ext cx="10836685" cy="19311875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2037-F390-4CDB-88FF-B70994895DF7}" type="datetimeFigureOut">
              <a:rPr lang="en-CA" smtClean="0"/>
              <a:t>21/11/2012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02C6-1012-4460-A3EF-937CE6E8F0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5611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079" y="878969"/>
            <a:ext cx="29629418" cy="365812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082" y="4913072"/>
            <a:ext cx="14546080" cy="2047535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693" indent="0">
              <a:buNone/>
              <a:defRPr sz="6900" b="1"/>
            </a:lvl2pPr>
            <a:lvl3pPr marL="3135386" indent="0">
              <a:buNone/>
              <a:defRPr sz="6200" b="1"/>
            </a:lvl3pPr>
            <a:lvl4pPr marL="4703079" indent="0">
              <a:buNone/>
              <a:defRPr sz="5500" b="1"/>
            </a:lvl4pPr>
            <a:lvl5pPr marL="6270772" indent="0">
              <a:buNone/>
              <a:defRPr sz="5500" b="1"/>
            </a:lvl5pPr>
            <a:lvl6pPr marL="7838465" indent="0">
              <a:buNone/>
              <a:defRPr sz="5500" b="1"/>
            </a:lvl6pPr>
            <a:lvl7pPr marL="9406158" indent="0">
              <a:buNone/>
              <a:defRPr sz="5500" b="1"/>
            </a:lvl7pPr>
            <a:lvl8pPr marL="10973852" indent="0">
              <a:buNone/>
              <a:defRPr sz="5500" b="1"/>
            </a:lvl8pPr>
            <a:lvl9pPr marL="12541545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082" y="6960607"/>
            <a:ext cx="14546080" cy="12645951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3708" y="4913072"/>
            <a:ext cx="14551793" cy="2047535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693" indent="0">
              <a:buNone/>
              <a:defRPr sz="6900" b="1"/>
            </a:lvl2pPr>
            <a:lvl3pPr marL="3135386" indent="0">
              <a:buNone/>
              <a:defRPr sz="6200" b="1"/>
            </a:lvl3pPr>
            <a:lvl4pPr marL="4703079" indent="0">
              <a:buNone/>
              <a:defRPr sz="5500" b="1"/>
            </a:lvl4pPr>
            <a:lvl5pPr marL="6270772" indent="0">
              <a:buNone/>
              <a:defRPr sz="5500" b="1"/>
            </a:lvl5pPr>
            <a:lvl6pPr marL="7838465" indent="0">
              <a:buNone/>
              <a:defRPr sz="5500" b="1"/>
            </a:lvl6pPr>
            <a:lvl7pPr marL="9406158" indent="0">
              <a:buNone/>
              <a:defRPr sz="5500" b="1"/>
            </a:lvl7pPr>
            <a:lvl8pPr marL="10973852" indent="0">
              <a:buNone/>
              <a:defRPr sz="5500" b="1"/>
            </a:lvl8pPr>
            <a:lvl9pPr marL="12541545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3708" y="6960607"/>
            <a:ext cx="14551793" cy="12645951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2037-F390-4CDB-88FF-B70994895DF7}" type="datetimeFigureOut">
              <a:rPr lang="en-CA" smtClean="0"/>
              <a:t>21/11/2012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02C6-1012-4460-A3EF-937CE6E8F0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56104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2037-F390-4CDB-88FF-B70994895DF7}" type="datetimeFigureOut">
              <a:rPr lang="en-CA" smtClean="0"/>
              <a:t>21/11/2012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02C6-1012-4460-A3EF-937CE6E8F0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3923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2037-F390-4CDB-88FF-B70994895DF7}" type="datetimeFigureOut">
              <a:rPr lang="en-CA" smtClean="0"/>
              <a:t>21/11/2012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02C6-1012-4460-A3EF-937CE6E8F0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168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084" y="873886"/>
            <a:ext cx="10830971" cy="3719098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1423" y="873891"/>
            <a:ext cx="18404079" cy="18732671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084" y="4592989"/>
            <a:ext cx="10830971" cy="15013573"/>
          </a:xfrm>
        </p:spPr>
        <p:txBody>
          <a:bodyPr/>
          <a:lstStyle>
            <a:lvl1pPr marL="0" indent="0">
              <a:buNone/>
              <a:defRPr sz="4800"/>
            </a:lvl1pPr>
            <a:lvl2pPr marL="1567693" indent="0">
              <a:buNone/>
              <a:defRPr sz="4100"/>
            </a:lvl2pPr>
            <a:lvl3pPr marL="3135386" indent="0">
              <a:buNone/>
              <a:defRPr sz="3400"/>
            </a:lvl3pPr>
            <a:lvl4pPr marL="4703079" indent="0">
              <a:buNone/>
              <a:defRPr sz="3100"/>
            </a:lvl4pPr>
            <a:lvl5pPr marL="6270772" indent="0">
              <a:buNone/>
              <a:defRPr sz="3100"/>
            </a:lvl5pPr>
            <a:lvl6pPr marL="7838465" indent="0">
              <a:buNone/>
              <a:defRPr sz="3100"/>
            </a:lvl6pPr>
            <a:lvl7pPr marL="9406158" indent="0">
              <a:buNone/>
              <a:defRPr sz="3100"/>
            </a:lvl7pPr>
            <a:lvl8pPr marL="10973852" indent="0">
              <a:buNone/>
              <a:defRPr sz="3100"/>
            </a:lvl8pPr>
            <a:lvl9pPr marL="12541545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2037-F390-4CDB-88FF-B70994895DF7}" type="datetimeFigureOut">
              <a:rPr lang="en-CA" smtClean="0"/>
              <a:t>21/11/2012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02C6-1012-4460-A3EF-937CE6E8F0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2102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859" y="15364146"/>
            <a:ext cx="19752945" cy="1813824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859" y="1961164"/>
            <a:ext cx="19752945" cy="13169265"/>
          </a:xfrm>
        </p:spPr>
        <p:txBody>
          <a:bodyPr/>
          <a:lstStyle>
            <a:lvl1pPr marL="0" indent="0">
              <a:buNone/>
              <a:defRPr sz="11000"/>
            </a:lvl1pPr>
            <a:lvl2pPr marL="1567693" indent="0">
              <a:buNone/>
              <a:defRPr sz="9600"/>
            </a:lvl2pPr>
            <a:lvl3pPr marL="3135386" indent="0">
              <a:buNone/>
              <a:defRPr sz="8200"/>
            </a:lvl3pPr>
            <a:lvl4pPr marL="4703079" indent="0">
              <a:buNone/>
              <a:defRPr sz="6900"/>
            </a:lvl4pPr>
            <a:lvl5pPr marL="6270772" indent="0">
              <a:buNone/>
              <a:defRPr sz="6900"/>
            </a:lvl5pPr>
            <a:lvl6pPr marL="7838465" indent="0">
              <a:buNone/>
              <a:defRPr sz="6900"/>
            </a:lvl6pPr>
            <a:lvl7pPr marL="9406158" indent="0">
              <a:buNone/>
              <a:defRPr sz="6900"/>
            </a:lvl7pPr>
            <a:lvl8pPr marL="10973852" indent="0">
              <a:buNone/>
              <a:defRPr sz="6900"/>
            </a:lvl8pPr>
            <a:lvl9pPr marL="12541545" indent="0">
              <a:buNone/>
              <a:defRPr sz="69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859" y="17177970"/>
            <a:ext cx="19752945" cy="2575931"/>
          </a:xfrm>
        </p:spPr>
        <p:txBody>
          <a:bodyPr/>
          <a:lstStyle>
            <a:lvl1pPr marL="0" indent="0">
              <a:buNone/>
              <a:defRPr sz="4800"/>
            </a:lvl1pPr>
            <a:lvl2pPr marL="1567693" indent="0">
              <a:buNone/>
              <a:defRPr sz="4100"/>
            </a:lvl2pPr>
            <a:lvl3pPr marL="3135386" indent="0">
              <a:buNone/>
              <a:defRPr sz="3400"/>
            </a:lvl3pPr>
            <a:lvl4pPr marL="4703079" indent="0">
              <a:buNone/>
              <a:defRPr sz="3100"/>
            </a:lvl4pPr>
            <a:lvl5pPr marL="6270772" indent="0">
              <a:buNone/>
              <a:defRPr sz="3100"/>
            </a:lvl5pPr>
            <a:lvl6pPr marL="7838465" indent="0">
              <a:buNone/>
              <a:defRPr sz="3100"/>
            </a:lvl6pPr>
            <a:lvl7pPr marL="9406158" indent="0">
              <a:buNone/>
              <a:defRPr sz="3100"/>
            </a:lvl7pPr>
            <a:lvl8pPr marL="10973852" indent="0">
              <a:buNone/>
              <a:defRPr sz="3100"/>
            </a:lvl8pPr>
            <a:lvl9pPr marL="12541545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2037-F390-4CDB-88FF-B70994895DF7}" type="datetimeFigureOut">
              <a:rPr lang="en-CA" smtClean="0"/>
              <a:t>21/11/2012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02C6-1012-4460-A3EF-937CE6E8F0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398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7999">
              <a:srgbClr val="FEE7F2"/>
            </a:gs>
            <a:gs pos="36000">
              <a:srgbClr val="FAC77D"/>
            </a:gs>
            <a:gs pos="61000">
              <a:srgbClr val="F69122"/>
            </a:gs>
            <a:gs pos="82001">
              <a:srgbClr val="FBD49C"/>
            </a:gs>
            <a:gs pos="100000">
              <a:srgbClr val="FEE7F2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6079" y="878969"/>
            <a:ext cx="29629418" cy="3658129"/>
          </a:xfrm>
          <a:prstGeom prst="rect">
            <a:avLst/>
          </a:prstGeom>
        </p:spPr>
        <p:txBody>
          <a:bodyPr vert="horz" lIns="313539" tIns="156769" rIns="313539" bIns="15676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079" y="5121386"/>
            <a:ext cx="29629418" cy="14485177"/>
          </a:xfrm>
          <a:prstGeom prst="rect">
            <a:avLst/>
          </a:prstGeom>
        </p:spPr>
        <p:txBody>
          <a:bodyPr vert="horz" lIns="313539" tIns="156769" rIns="313539" bIns="15676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6079" y="20343268"/>
            <a:ext cx="7681701" cy="1168569"/>
          </a:xfrm>
          <a:prstGeom prst="rect">
            <a:avLst/>
          </a:prstGeom>
        </p:spPr>
        <p:txBody>
          <a:bodyPr vert="horz" lIns="313539" tIns="156769" rIns="313539" bIns="156769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32037-F390-4CDB-88FF-B70994895DF7}" type="datetimeFigureOut">
              <a:rPr lang="en-CA" smtClean="0"/>
              <a:t>21/11/2012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8205" y="20343268"/>
            <a:ext cx="10425165" cy="1168569"/>
          </a:xfrm>
          <a:prstGeom prst="rect">
            <a:avLst/>
          </a:prstGeom>
        </p:spPr>
        <p:txBody>
          <a:bodyPr vert="horz" lIns="313539" tIns="156769" rIns="313539" bIns="156769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3795" y="20343268"/>
            <a:ext cx="7681701" cy="1168569"/>
          </a:xfrm>
          <a:prstGeom prst="rect">
            <a:avLst/>
          </a:prstGeom>
        </p:spPr>
        <p:txBody>
          <a:bodyPr vert="horz" lIns="313539" tIns="156769" rIns="313539" bIns="156769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402C6-1012-4460-A3EF-937CE6E8F0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637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386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770" indent="-1175770" algn="l" defTabSz="3135386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501" indent="-979808" algn="l" defTabSz="3135386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9233" indent="-783847" algn="l" defTabSz="3135386" rtl="0" eaLnBrk="1" latinLnBrk="0" hangingPunct="1">
        <a:spcBef>
          <a:spcPct val="20000"/>
        </a:spcBef>
        <a:buFont typeface="Arial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926" indent="-783847" algn="l" defTabSz="3135386" rtl="0" eaLnBrk="1" latinLnBrk="0" hangingPunct="1">
        <a:spcBef>
          <a:spcPct val="20000"/>
        </a:spcBef>
        <a:buFont typeface="Arial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4619" indent="-783847" algn="l" defTabSz="3135386" rtl="0" eaLnBrk="1" latinLnBrk="0" hangingPunct="1">
        <a:spcBef>
          <a:spcPct val="20000"/>
        </a:spcBef>
        <a:buFont typeface="Arial" pitchFamily="34" charset="0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2312" indent="-783847" algn="l" defTabSz="3135386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90005" indent="-783847" algn="l" defTabSz="3135386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7698" indent="-783847" algn="l" defTabSz="3135386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5391" indent="-783847" algn="l" defTabSz="3135386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538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693" algn="l" defTabSz="313538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386" algn="l" defTabSz="313538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3079" algn="l" defTabSz="313538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772" algn="l" defTabSz="313538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8465" algn="l" defTabSz="313538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6158" algn="l" defTabSz="313538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3852" algn="l" defTabSz="313538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1545" algn="l" defTabSz="313538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resolver.scholarsportal.info.proxy.queensu.ca/resolve/01443410/v17i0004/399_twlcahp" TargetMode="External"/><Relationship Id="rId2" Type="http://schemas.openxmlformats.org/officeDocument/2006/relationships/hyperlink" Target="http://www.jstor.org/stable/455739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hyperlink" Target="http://journals1.scholarsportal.info/tmp/8047226961503615727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10627577" y="2216948"/>
            <a:ext cx="11666421" cy="1152295"/>
          </a:xfrm>
        </p:spPr>
        <p:txBody>
          <a:bodyPr>
            <a:noAutofit/>
          </a:bodyPr>
          <a:lstStyle/>
          <a:p>
            <a:r>
              <a:rPr lang="en-CA" sz="5500" dirty="0">
                <a:solidFill>
                  <a:srgbClr val="0070C0"/>
                </a:solidFill>
              </a:rPr>
              <a:t>Queen’s University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164317" y="19330350"/>
            <a:ext cx="11259586" cy="3194311"/>
          </a:xfrm>
          <a:prstGeom prst="rect">
            <a:avLst/>
          </a:prstGeom>
          <a:noFill/>
        </p:spPr>
        <p:txBody>
          <a:bodyPr wrap="square" lIns="313539" tIns="156769" rIns="313539" bIns="156769" rtlCol="0">
            <a:spAutoFit/>
          </a:bodyPr>
          <a:lstStyle/>
          <a:p>
            <a:r>
              <a:rPr lang="en-CA" sz="2000" u="sng" dirty="0"/>
              <a:t>References:</a:t>
            </a:r>
            <a:r>
              <a:rPr lang="en-CA" sz="2000" dirty="0"/>
              <a:t/>
            </a:r>
            <a:br>
              <a:rPr lang="en-CA" sz="2000" dirty="0"/>
            </a:br>
            <a:r>
              <a:rPr lang="en-CA" sz="2000" dirty="0"/>
              <a:t>Coye, D. (1998). </a:t>
            </a:r>
            <a:r>
              <a:rPr lang="en-CA" sz="2000" dirty="0" err="1"/>
              <a:t>Orthoepic</a:t>
            </a:r>
            <a:r>
              <a:rPr lang="en-CA" sz="2000" dirty="0"/>
              <a:t> Piracy: Spelling Pronunciations and Standard English. American Speech, Vol. 73, No. 2. 178-196. &lt; </a:t>
            </a:r>
            <a:r>
              <a:rPr lang="en-CA" sz="2000" u="sng" dirty="0">
                <a:hlinkClick r:id="rId2"/>
              </a:rPr>
              <a:t>http://www.jstor.org/stable/455739</a:t>
            </a:r>
            <a:r>
              <a:rPr lang="en-CA" sz="2000" dirty="0"/>
              <a:t>&gt;.</a:t>
            </a:r>
          </a:p>
          <a:p>
            <a:r>
              <a:rPr lang="en-CA" sz="2000" dirty="0"/>
              <a:t> </a:t>
            </a:r>
            <a:r>
              <a:rPr lang="en-CA" sz="2000" dirty="0" err="1"/>
              <a:t>Hempenstall</a:t>
            </a:r>
            <a:r>
              <a:rPr lang="en-CA" sz="2000" dirty="0"/>
              <a:t>, Kerry. “The Whole Language-Phonics Controversy: a Historical Perspective”. Educational Psychology (1997). 399-418. 15 October 2012. &lt;</a:t>
            </a:r>
            <a:r>
              <a:rPr lang="en-CA" sz="2000" u="sng" dirty="0">
                <a:hlinkClick r:id="rId3"/>
              </a:rPr>
              <a:t>http://resolver.scholarsportal.info.proxy.queensu.ca/resolve/01443410/v17i0004/399_twlcahp</a:t>
            </a:r>
            <a:r>
              <a:rPr lang="en-CA" sz="2000" dirty="0"/>
              <a:t>&gt;.</a:t>
            </a:r>
          </a:p>
          <a:p>
            <a:r>
              <a:rPr lang="en-CA" sz="2000" dirty="0"/>
              <a:t> Peters, R. (1996). Early Modern English Consonants. Journal of English Linguistics, 24, 45-51. </a:t>
            </a:r>
            <a:br>
              <a:rPr lang="en-CA" sz="2000" dirty="0"/>
            </a:br>
            <a:r>
              <a:rPr lang="en-CA" sz="2000" dirty="0"/>
              <a:t>&lt; </a:t>
            </a:r>
            <a:r>
              <a:rPr lang="en-CA" sz="2000" u="sng" dirty="0">
                <a:hlinkClick r:id="rId4"/>
              </a:rPr>
              <a:t>http://journals1.scholarsportal.info/tmp/8047226961503615727.pdf</a:t>
            </a:r>
            <a:r>
              <a:rPr lang="en-CA" sz="2000" dirty="0"/>
              <a:t>&gt;.</a:t>
            </a:r>
          </a:p>
          <a:p>
            <a:r>
              <a:rPr lang="en-CA" sz="2700" dirty="0"/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2227401"/>
            <a:ext cx="10757204" cy="11765888"/>
          </a:xfrm>
          <a:prstGeom prst="rect">
            <a:avLst/>
          </a:prstGeom>
          <a:noFill/>
        </p:spPr>
        <p:txBody>
          <a:bodyPr wrap="square" lIns="313539" tIns="156769" rIns="313539" bIns="156769" rtlCol="0">
            <a:spAutoFit/>
          </a:bodyPr>
          <a:lstStyle/>
          <a:p>
            <a:r>
              <a:rPr lang="en-CA" sz="4000" u="sng" dirty="0" smtClean="0"/>
              <a:t>Introduction &amp; Background:</a:t>
            </a:r>
          </a:p>
          <a:p>
            <a:endParaRPr lang="en-CA" sz="3200" u="sng" dirty="0"/>
          </a:p>
          <a:p>
            <a:r>
              <a:rPr lang="en-CA" sz="3200" dirty="0"/>
              <a:t>This research project aimed to analyze the proposed Canadian English trend of the </a:t>
            </a:r>
            <a:r>
              <a:rPr lang="en-CA" sz="3200" dirty="0" smtClean="0"/>
              <a:t>pronunciation </a:t>
            </a:r>
            <a:r>
              <a:rPr lang="en-CA" sz="3200" dirty="0"/>
              <a:t>of the /t/ in the annunciation of the word “often” and the /h/ in the annunciation of the word “herb</a:t>
            </a:r>
            <a:r>
              <a:rPr lang="en-CA" sz="3200" dirty="0" smtClean="0"/>
              <a:t>”</a:t>
            </a:r>
          </a:p>
          <a:p>
            <a:endParaRPr lang="en-CA" sz="3200" dirty="0" smtClean="0"/>
          </a:p>
          <a:p>
            <a:r>
              <a:rPr lang="en-CA" sz="3200" dirty="0" smtClean="0"/>
              <a:t>The </a:t>
            </a:r>
            <a:r>
              <a:rPr lang="en-CA" sz="3200" dirty="0"/>
              <a:t>cause of this trend could be due to the change in method of teaching how to read; from the whole-language approach (recognising whole words by sight) to the phonic approach (teaches spelling patterns </a:t>
            </a:r>
            <a:r>
              <a:rPr lang="en-CA" sz="3200" dirty="0" smtClean="0"/>
              <a:t>and “sounding out” words letter by letter) </a:t>
            </a:r>
            <a:r>
              <a:rPr lang="en-CA" sz="3200" dirty="0"/>
              <a:t>(</a:t>
            </a:r>
            <a:r>
              <a:rPr lang="en-CA" sz="3200" dirty="0" err="1"/>
              <a:t>Hempenstall</a:t>
            </a:r>
            <a:r>
              <a:rPr lang="en-CA" sz="3200" dirty="0"/>
              <a:t>, 1997</a:t>
            </a:r>
            <a:r>
              <a:rPr lang="en-CA" sz="3200" dirty="0" smtClean="0"/>
              <a:t>). Due to anecdotal observation, as well as the possible timeline of the impact of change in method of teaching, it is hypothesised that this shift to pronounced /t/ and /h/, it is assumed that this shift begins primarily in the population under the age of 30.</a:t>
            </a:r>
          </a:p>
          <a:p>
            <a:r>
              <a:rPr lang="en-CA" sz="3200" dirty="0"/>
              <a:t/>
            </a:r>
            <a:br>
              <a:rPr lang="en-CA" sz="3200" dirty="0"/>
            </a:br>
            <a:r>
              <a:rPr lang="en-CA" sz="3200" dirty="0"/>
              <a:t>This trend was examined by recording a diverse group of English-speaking Canadians reading a set of sentences which featured the words “often” and “herb” in different environments such as; word initially, in sequence with words of similar pronunciation, and in the midst of a regular sentence.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13847428"/>
            <a:ext cx="9460935" cy="7826348"/>
          </a:xfrm>
          <a:prstGeom prst="rect">
            <a:avLst/>
          </a:prstGeom>
          <a:noFill/>
        </p:spPr>
        <p:txBody>
          <a:bodyPr wrap="square" lIns="313539" tIns="156769" rIns="313539" bIns="156769" rtlCol="0">
            <a:spAutoFit/>
          </a:bodyPr>
          <a:lstStyle/>
          <a:p>
            <a:r>
              <a:rPr lang="en-CA" sz="4000" u="sng" dirty="0" smtClean="0"/>
              <a:t>Hypotheses</a:t>
            </a:r>
            <a:r>
              <a:rPr lang="en-CA" sz="4000" u="sng" dirty="0"/>
              <a:t>:</a:t>
            </a:r>
          </a:p>
          <a:p>
            <a:pPr marL="514350" indent="-514350">
              <a:buAutoNum type="arabicPeriod"/>
            </a:pPr>
            <a:r>
              <a:rPr lang="en-CA" sz="3200" dirty="0" smtClean="0"/>
              <a:t>People </a:t>
            </a:r>
            <a:r>
              <a:rPr lang="en-CA" sz="3200" dirty="0"/>
              <a:t>of the age 30 and older are more likely to pronounce “often” with a silent /t/ than people below the age of </a:t>
            </a:r>
            <a:r>
              <a:rPr lang="en-CA" sz="3200" dirty="0" smtClean="0"/>
              <a:t>30.</a:t>
            </a:r>
          </a:p>
          <a:p>
            <a:pPr marL="514350" indent="-514350">
              <a:buAutoNum type="arabicPeriod"/>
            </a:pPr>
            <a:endParaRPr lang="en-CA" sz="3200" dirty="0"/>
          </a:p>
          <a:p>
            <a:r>
              <a:rPr lang="en-CA" sz="3200" dirty="0"/>
              <a:t>2. Those who pronounce the /t/ in “often” will also be more likely to pronounce the /h/ in “herb</a:t>
            </a:r>
            <a:r>
              <a:rPr lang="en-CA" sz="3200" dirty="0" smtClean="0"/>
              <a:t>”</a:t>
            </a:r>
          </a:p>
          <a:p>
            <a:endParaRPr lang="en-CA" sz="3200" dirty="0"/>
          </a:p>
          <a:p>
            <a:r>
              <a:rPr lang="en-CA" sz="3200" dirty="0"/>
              <a:t>3. Speakers will be more likely to maintain the silent /t/ in “often” when occurring in a sentence with a proceeding word with a silent /t/ </a:t>
            </a:r>
            <a:endParaRPr lang="en-CA" sz="3200" dirty="0" smtClean="0"/>
          </a:p>
          <a:p>
            <a:endParaRPr lang="en-CA" sz="3200" dirty="0"/>
          </a:p>
          <a:p>
            <a:r>
              <a:rPr lang="en-CA" sz="3200" dirty="0"/>
              <a:t>4. Speakers will be more likely to maintain the silent /h/ in “herb” when occurring in a sentence with a proceeding word with a silent /h/</a:t>
            </a:r>
          </a:p>
        </p:txBody>
      </p:sp>
      <p:graphicFrame>
        <p:nvGraphicFramePr>
          <p:cNvPr id="20" name="Chart 19"/>
          <p:cNvGraphicFramePr/>
          <p:nvPr>
            <p:extLst>
              <p:ext uri="{D42A27DB-BD31-4B8C-83A1-F6EECF244321}">
                <p14:modId xmlns:p14="http://schemas.microsoft.com/office/powerpoint/2010/main" val="4241824562"/>
              </p:ext>
            </p:extLst>
          </p:nvPr>
        </p:nvGraphicFramePr>
        <p:xfrm>
          <a:off x="10371687" y="3741328"/>
          <a:ext cx="14575710" cy="52114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3724483" y="3266008"/>
            <a:ext cx="9119878" cy="932153"/>
          </a:xfrm>
          <a:prstGeom prst="rect">
            <a:avLst/>
          </a:prstGeom>
          <a:noFill/>
        </p:spPr>
        <p:txBody>
          <a:bodyPr wrap="square" lIns="313539" tIns="156769" rIns="313539" bIns="156769" rtlCol="0">
            <a:spAutoFit/>
          </a:bodyPr>
          <a:lstStyle/>
          <a:p>
            <a:r>
              <a:rPr lang="en-CA" sz="4000" b="1" u="sng" dirty="0" smtClean="0"/>
              <a:t>Hypothesis One Results</a:t>
            </a:r>
            <a:endParaRPr lang="en-CA" sz="4000" b="1" u="sng" dirty="0"/>
          </a:p>
        </p:txBody>
      </p:sp>
      <p:sp>
        <p:nvSpPr>
          <p:cNvPr id="26" name="TextBox 25"/>
          <p:cNvSpPr txBox="1"/>
          <p:nvPr/>
        </p:nvSpPr>
        <p:spPr>
          <a:xfrm>
            <a:off x="21601010" y="6045660"/>
            <a:ext cx="11275711" cy="13612547"/>
          </a:xfrm>
          <a:prstGeom prst="rect">
            <a:avLst/>
          </a:prstGeom>
          <a:noFill/>
        </p:spPr>
        <p:txBody>
          <a:bodyPr wrap="square" lIns="313539" tIns="156769" rIns="313539" bIns="156769" rtlCol="0">
            <a:spAutoFit/>
          </a:bodyPr>
          <a:lstStyle/>
          <a:p>
            <a:r>
              <a:rPr lang="en-CA" sz="4000" u="sng" dirty="0"/>
              <a:t>Results &amp; Conclusion: </a:t>
            </a:r>
            <a:endParaRPr lang="en-CA" sz="4000" u="sng" dirty="0" smtClean="0"/>
          </a:p>
          <a:p>
            <a:endParaRPr lang="en-CA" sz="3200" u="sng" dirty="0"/>
          </a:p>
          <a:p>
            <a:r>
              <a:rPr lang="en-CA" sz="3200" dirty="0"/>
              <a:t>Firstly, the data shows that the claims in hypothesis 1 are correct. Participants under the age of thirty are almost twice as likely to pronounce the /t/ in “often” than those in the 30-69 range.</a:t>
            </a:r>
          </a:p>
          <a:p>
            <a:r>
              <a:rPr lang="en-CA" sz="3200" dirty="0"/>
              <a:t>   </a:t>
            </a:r>
          </a:p>
          <a:p>
            <a:r>
              <a:rPr lang="en-CA" sz="3200" dirty="0" smtClean="0"/>
              <a:t>The </a:t>
            </a:r>
            <a:r>
              <a:rPr lang="en-CA" sz="3200" dirty="0"/>
              <a:t>data for the pronunciation of /h/ in “herb” for the second hypothesis followed a similar trend. 78% of speakers in the 15-29 surveys pronounced the /h/ in herb while only 63% of the speakers who were above the age of 29 did. Furthermore it was very unusual for speakers to pronounce the /h/ without pronouncing the /t/, with no examples of speakers doing so in the younger age range speaker and  only 15% of speakers doing so  in the 30-69 age range.</a:t>
            </a:r>
          </a:p>
          <a:p>
            <a:r>
              <a:rPr lang="en-CA" sz="3200" dirty="0"/>
              <a:t> </a:t>
            </a:r>
          </a:p>
          <a:p>
            <a:r>
              <a:rPr lang="en-CA" sz="3200" dirty="0"/>
              <a:t>The third </a:t>
            </a:r>
            <a:r>
              <a:rPr lang="en-CA" sz="3200" dirty="0" smtClean="0"/>
              <a:t>hypothesis </a:t>
            </a:r>
            <a:r>
              <a:rPr lang="en-CA" sz="3200" dirty="0" smtClean="0"/>
              <a:t>failed, </a:t>
            </a:r>
            <a:r>
              <a:rPr lang="en-CA" sz="3200" dirty="0"/>
              <a:t>as the environment in which a speaker pronounced “often” did not change the pronunciation of the word.</a:t>
            </a:r>
          </a:p>
          <a:p>
            <a:endParaRPr lang="en-CA" sz="3200" dirty="0"/>
          </a:p>
          <a:p>
            <a:r>
              <a:rPr lang="en-CA" sz="3200" dirty="0"/>
              <a:t>Finally when examining the pronunciation of /h/ in different </a:t>
            </a:r>
            <a:r>
              <a:rPr lang="en-CA" sz="3200" dirty="0" smtClean="0"/>
              <a:t>environments, </a:t>
            </a:r>
            <a:r>
              <a:rPr lang="en-CA" sz="3200" dirty="0"/>
              <a:t>it was concluded that hypothesis 4 was </a:t>
            </a:r>
            <a:r>
              <a:rPr lang="en-CA" sz="3200" dirty="0" smtClean="0"/>
              <a:t>plausible, </a:t>
            </a:r>
            <a:r>
              <a:rPr lang="en-CA" sz="3200" dirty="0"/>
              <a:t>but would need further studies for conclusive evidence. Within this study, three participants pronounced the /h/ in “herb” when following words with vocalised h’s (sentence 8) while two participants deleted the /h/ upon reading it in a sentence with a silent /h/ (sentence 7).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942427" y="1397329"/>
            <a:ext cx="15036721" cy="1270707"/>
          </a:xfrm>
          <a:prstGeom prst="rect">
            <a:avLst/>
          </a:prstGeom>
          <a:noFill/>
        </p:spPr>
        <p:txBody>
          <a:bodyPr wrap="square" lIns="313539" tIns="156769" rIns="313539" bIns="156769" rtlCol="0">
            <a:spAutoFit/>
          </a:bodyPr>
          <a:lstStyle/>
          <a:p>
            <a:pPr algn="ctr"/>
            <a:r>
              <a:rPr lang="en-C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Emily Blyth and Michelle Pellegrino</a:t>
            </a:r>
            <a:endParaRPr lang="en-CA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601010" y="2282111"/>
            <a:ext cx="10484124" cy="3886808"/>
          </a:xfrm>
          <a:prstGeom prst="rect">
            <a:avLst/>
          </a:prstGeom>
          <a:noFill/>
          <a:ln>
            <a:noFill/>
          </a:ln>
        </p:spPr>
        <p:txBody>
          <a:bodyPr wrap="square" lIns="313539" tIns="156769" rIns="313539" bIns="156769" rtlCol="0">
            <a:spAutoFit/>
          </a:bodyPr>
          <a:lstStyle/>
          <a:p>
            <a:r>
              <a:rPr lang="en-CA" sz="3200" u="sng" dirty="0"/>
              <a:t>Survey Examples</a:t>
            </a:r>
            <a:r>
              <a:rPr lang="en-CA" sz="3200" u="sng" dirty="0" smtClean="0"/>
              <a:t>:</a:t>
            </a:r>
            <a:endParaRPr lang="en-CA" sz="2500" u="sng" dirty="0"/>
          </a:p>
          <a:p>
            <a:r>
              <a:rPr lang="en-CA" sz="2500" dirty="0" smtClean="0"/>
              <a:t>1. I </a:t>
            </a:r>
            <a:r>
              <a:rPr lang="en-CA" sz="2500" dirty="0"/>
              <a:t>often buy herbs and oranges on a weekly basis. </a:t>
            </a:r>
          </a:p>
          <a:p>
            <a:r>
              <a:rPr lang="en-CA" sz="2500" dirty="0" smtClean="0"/>
              <a:t>2. You </a:t>
            </a:r>
            <a:r>
              <a:rPr lang="en-CA" sz="2500" dirty="0"/>
              <a:t>can grow herbs grow year round. </a:t>
            </a:r>
          </a:p>
          <a:p>
            <a:r>
              <a:rPr lang="en-CA" sz="2500" dirty="0"/>
              <a:t>3</a:t>
            </a:r>
            <a:r>
              <a:rPr lang="en-CA" sz="2500" dirty="0" smtClean="0"/>
              <a:t>. I </a:t>
            </a:r>
            <a:r>
              <a:rPr lang="en-CA" sz="2500" dirty="0"/>
              <a:t>often grow oranges.</a:t>
            </a:r>
          </a:p>
          <a:p>
            <a:r>
              <a:rPr lang="en-CA" sz="2500" dirty="0"/>
              <a:t>4</a:t>
            </a:r>
            <a:r>
              <a:rPr lang="en-CA" sz="2500" dirty="0" smtClean="0"/>
              <a:t>. Orange </a:t>
            </a:r>
            <a:r>
              <a:rPr lang="en-CA" sz="2500" dirty="0"/>
              <a:t>trees grow in Florida.</a:t>
            </a:r>
          </a:p>
          <a:p>
            <a:r>
              <a:rPr lang="en-CA" sz="2500" dirty="0"/>
              <a:t>5</a:t>
            </a:r>
            <a:r>
              <a:rPr lang="en-CA" sz="2500" dirty="0" smtClean="0"/>
              <a:t>. I </a:t>
            </a:r>
            <a:r>
              <a:rPr lang="en-CA" sz="2500" dirty="0"/>
              <a:t>soften my clothes often using orange scented detergent</a:t>
            </a:r>
          </a:p>
          <a:p>
            <a:r>
              <a:rPr lang="en-CA" sz="2500" dirty="0"/>
              <a:t>6</a:t>
            </a:r>
            <a:r>
              <a:rPr lang="en-CA" sz="2500" dirty="0" smtClean="0"/>
              <a:t>. Gourmet </a:t>
            </a:r>
            <a:r>
              <a:rPr lang="en-CA" sz="2500" dirty="0"/>
              <a:t>food is tasty but often expensive.  </a:t>
            </a:r>
          </a:p>
          <a:p>
            <a:r>
              <a:rPr lang="en-CA" sz="2500" dirty="0"/>
              <a:t>7</a:t>
            </a:r>
            <a:r>
              <a:rPr lang="en-CA" sz="2500" dirty="0" smtClean="0"/>
              <a:t>. They </a:t>
            </a:r>
            <a:r>
              <a:rPr lang="en-CA" sz="2500" dirty="0"/>
              <a:t>honour tradition using herbs. </a:t>
            </a:r>
          </a:p>
          <a:p>
            <a:r>
              <a:rPr lang="en-CA" sz="2500" dirty="0"/>
              <a:t> </a:t>
            </a:r>
            <a:r>
              <a:rPr lang="en-CA" sz="2500" dirty="0" smtClean="0"/>
              <a:t>8. He </a:t>
            </a:r>
            <a:r>
              <a:rPr lang="en-CA" sz="2500" dirty="0"/>
              <a:t>saw her grinding herbs. </a:t>
            </a:r>
          </a:p>
        </p:txBody>
      </p:sp>
      <p:sp>
        <p:nvSpPr>
          <p:cNvPr id="5" name="Rectangle 4"/>
          <p:cNvSpPr/>
          <p:nvPr/>
        </p:nvSpPr>
        <p:spPr>
          <a:xfrm>
            <a:off x="5031371" y="359733"/>
            <a:ext cx="2285883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CA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You Can’t Spell Often Without The “t”!</a:t>
            </a:r>
            <a:endParaRPr lang="en-CA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278660" y="9660679"/>
            <a:ext cx="3096344" cy="33239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isometricOffAxis1Right"/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7000" b="1" cap="none" spc="0" dirty="0" smtClean="0">
                <a:ln>
                  <a:prstDash val="solid"/>
                </a:ln>
                <a:solidFill>
                  <a:schemeClr val="accent2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78%</a:t>
            </a:r>
          </a:p>
          <a:p>
            <a:pPr algn="ctr"/>
            <a:r>
              <a:rPr lang="en-US" sz="7000" b="1" cap="none" spc="0" dirty="0" smtClean="0">
                <a:ln>
                  <a:prstDash val="solid"/>
                </a:ln>
                <a:solidFill>
                  <a:schemeClr val="accent2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vs. </a:t>
            </a:r>
          </a:p>
          <a:p>
            <a:pPr algn="ctr"/>
            <a:r>
              <a:rPr lang="en-US" sz="7000" b="1" cap="none" spc="0" dirty="0" smtClean="0">
                <a:ln>
                  <a:prstDash val="solid"/>
                </a:ln>
                <a:solidFill>
                  <a:schemeClr val="accent2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63%</a:t>
            </a:r>
            <a:endParaRPr lang="en-US" sz="7000" b="1" cap="none" spc="0" dirty="0">
              <a:ln>
                <a:prstDash val="solid"/>
              </a:ln>
              <a:solidFill>
                <a:schemeClr val="accent2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375004" y="9619573"/>
            <a:ext cx="7200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000" b="1" i="1" dirty="0" smtClean="0"/>
              <a:t>of speakers under 30 pronounce the /h/ </a:t>
            </a:r>
          </a:p>
          <a:p>
            <a:endParaRPr lang="en-CA" sz="4000" b="1" i="1" dirty="0" smtClean="0"/>
          </a:p>
          <a:p>
            <a:r>
              <a:rPr lang="en-CA" sz="4000" b="1" i="1" dirty="0" smtClean="0"/>
              <a:t>of speakers aged 30+ pronounce the /h/</a:t>
            </a:r>
            <a:endParaRPr lang="en-CA" sz="4000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14012515" y="8789075"/>
            <a:ext cx="7907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000" b="1" u="sng" dirty="0" smtClean="0"/>
              <a:t>Hypothesis Two Results</a:t>
            </a:r>
            <a:endParaRPr lang="en-CA" sz="4000" b="1" u="sng" dirty="0"/>
          </a:p>
        </p:txBody>
      </p:sp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1339456761"/>
              </p:ext>
            </p:extLst>
          </p:nvPr>
        </p:nvGraphicFramePr>
        <p:xfrm>
          <a:off x="9291022" y="13367258"/>
          <a:ext cx="12670081" cy="8306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47605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3026</TotalTime>
  <Words>657</Words>
  <Application>Microsoft Office PowerPoint</Application>
  <PresentationFormat>Custom</PresentationFormat>
  <Paragraphs>52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Queen’s University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 Can’t Spell Often Without a /t/!</dc:title>
  <dc:creator>Emily</dc:creator>
  <cp:lastModifiedBy>Emily</cp:lastModifiedBy>
  <cp:revision>30</cp:revision>
  <dcterms:created xsi:type="dcterms:W3CDTF">2012-11-18T21:38:42Z</dcterms:created>
  <dcterms:modified xsi:type="dcterms:W3CDTF">2012-11-21T05:09:08Z</dcterms:modified>
</cp:coreProperties>
</file>