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5" r:id="rId5"/>
    <p:sldId id="344" r:id="rId6"/>
    <p:sldId id="349" r:id="rId7"/>
    <p:sldId id="316" r:id="rId8"/>
    <p:sldId id="346" r:id="rId9"/>
    <p:sldId id="345" r:id="rId10"/>
    <p:sldId id="347" r:id="rId11"/>
    <p:sldId id="339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EF2E5A-8CDB-90AC-5351-ADEF003E3AC3}" name="Kenzie Carol O'Day" initials="KO" userId="S::fpnn@queensu.ca::1a9e9eca-b5b8-44ef-a164-f77281bdb793" providerId="AD"/>
  <p188:author id="{61126876-1C55-C8F4-14CC-C6D07965FD32}" name="Auggie Senis" initials="AS" userId="S::aas7@queensu.ca::9d1c5e3e-89d3-4f9e-bec3-dfdbcb3083ad" providerId="AD"/>
  <p188:author id="{0EB4A7C8-7588-EABB-0D33-DD9F6F30FA82}" name="Natalie Abenhaim" initials="NA" userId="S::ppb2@queensu.ca::25d37ab6-9afd-476d-badf-c3f47e654f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F"/>
    <a:srgbClr val="FCF2D4"/>
    <a:srgbClr val="002451"/>
    <a:srgbClr val="B90E31"/>
    <a:srgbClr val="3C5979"/>
    <a:srgbClr val="604E88"/>
    <a:srgbClr val="A7A9AC"/>
    <a:srgbClr val="EBEBEC"/>
    <a:srgbClr val="B4C0CC"/>
    <a:srgbClr val="788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C7F15-687A-6F45-AD44-5ECF0D9906C9}" v="15" dt="2023-08-28T18:33:56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4"/>
    <p:restoredTop sz="80934"/>
  </p:normalViewPr>
  <p:slideViewPr>
    <p:cSldViewPr snapToGrid="0" snapToObjects="1">
      <p:cViewPr varScale="1">
        <p:scale>
          <a:sx n="87" d="100"/>
          <a:sy n="87" d="100"/>
        </p:scale>
        <p:origin x="960" y="184"/>
      </p:cViewPr>
      <p:guideLst/>
    </p:cSldViewPr>
  </p:slideViewPr>
  <p:outlineViewPr>
    <p:cViewPr>
      <p:scale>
        <a:sx n="33" d="100"/>
        <a:sy n="33" d="100"/>
      </p:scale>
      <p:origin x="0" y="-13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Abenhaim" userId="25d37ab6-9afd-476d-badf-c3f47e654f17" providerId="ADAL" clId="{026C7F15-687A-6F45-AD44-5ECF0D9906C9}"/>
    <pc:docChg chg="undo custSel modSld">
      <pc:chgData name="Natalie Abenhaim" userId="25d37ab6-9afd-476d-badf-c3f47e654f17" providerId="ADAL" clId="{026C7F15-687A-6F45-AD44-5ECF0D9906C9}" dt="2023-08-29T18:46:16.329" v="557" actId="20577"/>
      <pc:docMkLst>
        <pc:docMk/>
      </pc:docMkLst>
      <pc:sldChg chg="addSp delSp modSp mod">
        <pc:chgData name="Natalie Abenhaim" userId="25d37ab6-9afd-476d-badf-c3f47e654f17" providerId="ADAL" clId="{026C7F15-687A-6F45-AD44-5ECF0D9906C9}" dt="2023-08-29T18:46:16.329" v="557" actId="20577"/>
        <pc:sldMkLst>
          <pc:docMk/>
          <pc:sldMk cId="3857328446" sldId="316"/>
        </pc:sldMkLst>
        <pc:spChg chg="add del mod">
          <ac:chgData name="Natalie Abenhaim" userId="25d37ab6-9afd-476d-badf-c3f47e654f17" providerId="ADAL" clId="{026C7F15-687A-6F45-AD44-5ECF0D9906C9}" dt="2023-08-28T17:52:23.232" v="66" actId="478"/>
          <ac:spMkLst>
            <pc:docMk/>
            <pc:sldMk cId="3857328446" sldId="316"/>
            <ac:spMk id="4" creationId="{8676EB1D-0A86-8B96-752E-9EAD7440E7DA}"/>
          </ac:spMkLst>
        </pc:spChg>
        <pc:spChg chg="add del mod">
          <ac:chgData name="Natalie Abenhaim" userId="25d37ab6-9afd-476d-badf-c3f47e654f17" providerId="ADAL" clId="{026C7F15-687A-6F45-AD44-5ECF0D9906C9}" dt="2023-08-28T17:52:12.636" v="62" actId="478"/>
          <ac:spMkLst>
            <pc:docMk/>
            <pc:sldMk cId="3857328446" sldId="316"/>
            <ac:spMk id="5" creationId="{A7BDF417-F537-0622-5CBF-8BC5D70F5CDE}"/>
          </ac:spMkLst>
        </pc:spChg>
        <pc:spChg chg="add del mod">
          <ac:chgData name="Natalie Abenhaim" userId="25d37ab6-9afd-476d-badf-c3f47e654f17" providerId="ADAL" clId="{026C7F15-687A-6F45-AD44-5ECF0D9906C9}" dt="2023-08-28T17:52:15.783" v="63" actId="478"/>
          <ac:spMkLst>
            <pc:docMk/>
            <pc:sldMk cId="3857328446" sldId="316"/>
            <ac:spMk id="6" creationId="{EE3F6601-6FF2-35DC-8F7C-D8B6F72C3080}"/>
          </ac:spMkLst>
        </pc:spChg>
        <pc:spChg chg="mod">
          <ac:chgData name="Natalie Abenhaim" userId="25d37ab6-9afd-476d-badf-c3f47e654f17" providerId="ADAL" clId="{026C7F15-687A-6F45-AD44-5ECF0D9906C9}" dt="2023-08-29T18:46:16.329" v="557" actId="20577"/>
          <ac:spMkLst>
            <pc:docMk/>
            <pc:sldMk cId="3857328446" sldId="316"/>
            <ac:spMk id="8" creationId="{48C4D245-7E60-B6BE-86A3-0CE3C1A9ACC8}"/>
          </ac:spMkLst>
        </pc:spChg>
      </pc:sldChg>
      <pc:sldChg chg="addSp delSp modSp mod modNotesTx">
        <pc:chgData name="Natalie Abenhaim" userId="25d37ab6-9afd-476d-badf-c3f47e654f17" providerId="ADAL" clId="{026C7F15-687A-6F45-AD44-5ECF0D9906C9}" dt="2023-08-28T18:14:32.247" v="103" actId="207"/>
        <pc:sldMkLst>
          <pc:docMk/>
          <pc:sldMk cId="2782339739" sldId="325"/>
        </pc:sldMkLst>
        <pc:spChg chg="mod">
          <ac:chgData name="Natalie Abenhaim" userId="25d37ab6-9afd-476d-badf-c3f47e654f17" providerId="ADAL" clId="{026C7F15-687A-6F45-AD44-5ECF0D9906C9}" dt="2023-08-28T18:13:28.600" v="101" actId="207"/>
          <ac:spMkLst>
            <pc:docMk/>
            <pc:sldMk cId="2782339739" sldId="325"/>
            <ac:spMk id="3" creationId="{5A4FAF5F-8D52-274A-8B4D-B90D0C892371}"/>
          </ac:spMkLst>
        </pc:spChg>
        <pc:picChg chg="add mod">
          <ac:chgData name="Natalie Abenhaim" userId="25d37ab6-9afd-476d-badf-c3f47e654f17" providerId="ADAL" clId="{026C7F15-687A-6F45-AD44-5ECF0D9906C9}" dt="2023-08-28T18:14:32.247" v="103" actId="207"/>
          <ac:picMkLst>
            <pc:docMk/>
            <pc:sldMk cId="2782339739" sldId="325"/>
            <ac:picMk id="5" creationId="{93538F8A-D1B8-7B47-ADF1-54875DA46F53}"/>
          </ac:picMkLst>
        </pc:picChg>
        <pc:picChg chg="del">
          <ac:chgData name="Natalie Abenhaim" userId="25d37ab6-9afd-476d-badf-c3f47e654f17" providerId="ADAL" clId="{026C7F15-687A-6F45-AD44-5ECF0D9906C9}" dt="2023-08-28T17:41:39.368" v="4" actId="478"/>
          <ac:picMkLst>
            <pc:docMk/>
            <pc:sldMk cId="2782339739" sldId="325"/>
            <ac:picMk id="9" creationId="{8BE32BEE-798E-092B-6B8B-A96B590C229E}"/>
          </ac:picMkLst>
        </pc:picChg>
        <pc:picChg chg="mod">
          <ac:chgData name="Natalie Abenhaim" userId="25d37ab6-9afd-476d-badf-c3f47e654f17" providerId="ADAL" clId="{026C7F15-687A-6F45-AD44-5ECF0D9906C9}" dt="2023-08-28T18:14:27.822" v="102" actId="207"/>
          <ac:picMkLst>
            <pc:docMk/>
            <pc:sldMk cId="2782339739" sldId="325"/>
            <ac:picMk id="11" creationId="{201CF63F-7F3A-0F15-53C7-C02DCBC82CFF}"/>
          </ac:picMkLst>
        </pc:picChg>
      </pc:sldChg>
      <pc:sldChg chg="modSp mod">
        <pc:chgData name="Natalie Abenhaim" userId="25d37ab6-9afd-476d-badf-c3f47e654f17" providerId="ADAL" clId="{026C7F15-687A-6F45-AD44-5ECF0D9906C9}" dt="2023-08-28T17:49:19.884" v="50" actId="20577"/>
        <pc:sldMkLst>
          <pc:docMk/>
          <pc:sldMk cId="4047179512" sldId="344"/>
        </pc:sldMkLst>
        <pc:spChg chg="mod">
          <ac:chgData name="Natalie Abenhaim" userId="25d37ab6-9afd-476d-badf-c3f47e654f17" providerId="ADAL" clId="{026C7F15-687A-6F45-AD44-5ECF0D9906C9}" dt="2023-08-28T17:46:45.019" v="37" actId="20577"/>
          <ac:spMkLst>
            <pc:docMk/>
            <pc:sldMk cId="4047179512" sldId="344"/>
            <ac:spMk id="4" creationId="{843F2C05-91EE-C60B-B21B-E54E69CC9A39}"/>
          </ac:spMkLst>
        </pc:spChg>
        <pc:spChg chg="mod">
          <ac:chgData name="Natalie Abenhaim" userId="25d37ab6-9afd-476d-badf-c3f47e654f17" providerId="ADAL" clId="{026C7F15-687A-6F45-AD44-5ECF0D9906C9}" dt="2023-08-28T17:49:19.884" v="50" actId="20577"/>
          <ac:spMkLst>
            <pc:docMk/>
            <pc:sldMk cId="4047179512" sldId="344"/>
            <ac:spMk id="8" creationId="{CE6CF911-028C-8296-2DEC-23853A10A0ED}"/>
          </ac:spMkLst>
        </pc:spChg>
      </pc:sldChg>
      <pc:sldChg chg="modSp mod modNotesTx">
        <pc:chgData name="Natalie Abenhaim" userId="25d37ab6-9afd-476d-badf-c3f47e654f17" providerId="ADAL" clId="{026C7F15-687A-6F45-AD44-5ECF0D9906C9}" dt="2023-08-28T18:53:02.806" v="556" actId="20577"/>
        <pc:sldMkLst>
          <pc:docMk/>
          <pc:sldMk cId="1910259041" sldId="345"/>
        </pc:sldMkLst>
        <pc:spChg chg="mod">
          <ac:chgData name="Natalie Abenhaim" userId="25d37ab6-9afd-476d-badf-c3f47e654f17" providerId="ADAL" clId="{026C7F15-687A-6F45-AD44-5ECF0D9906C9}" dt="2023-08-28T18:53:02.806" v="556" actId="20577"/>
          <ac:spMkLst>
            <pc:docMk/>
            <pc:sldMk cId="1910259041" sldId="345"/>
            <ac:spMk id="5" creationId="{DBC1CA5A-BEBC-0FA0-AC66-E7D990E3E991}"/>
          </ac:spMkLst>
        </pc:spChg>
      </pc:sldChg>
      <pc:sldChg chg="modSp mod">
        <pc:chgData name="Natalie Abenhaim" userId="25d37ab6-9afd-476d-badf-c3f47e654f17" providerId="ADAL" clId="{026C7F15-687A-6F45-AD44-5ECF0D9906C9}" dt="2023-08-28T17:56:06.940" v="99" actId="108"/>
        <pc:sldMkLst>
          <pc:docMk/>
          <pc:sldMk cId="382729064" sldId="346"/>
        </pc:sldMkLst>
        <pc:spChg chg="mod">
          <ac:chgData name="Natalie Abenhaim" userId="25d37ab6-9afd-476d-badf-c3f47e654f17" providerId="ADAL" clId="{026C7F15-687A-6F45-AD44-5ECF0D9906C9}" dt="2023-08-28T17:56:06.940" v="99" actId="108"/>
          <ac:spMkLst>
            <pc:docMk/>
            <pc:sldMk cId="382729064" sldId="346"/>
            <ac:spMk id="7" creationId="{9003049C-DD27-1CD7-D59B-A5B25FDC221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59-D545-AAD9-B47ADC4F73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59-D545-AAD9-B47ADC4F73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59-D545-AAD9-B47ADC4F73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59-D545-AAD9-B47ADC4F736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59-D545-AAD9-B47ADC4F7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58634352219098E-2"/>
          <c:y val="3.8938053097345132E-2"/>
          <c:w val="0.94788273129556178"/>
          <c:h val="0.77888871855619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6-5843-ACB9-1A24B77F9C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96-5843-ACB9-1A24B77F9C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96-5843-ACB9-1A24B77F9C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3.2</c:v>
                </c:pt>
                <c:pt idx="1">
                  <c:v>3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96-5843-ACB9-1A24B77F9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782015"/>
        <c:axId val="1113821359"/>
      </c:barChart>
      <c:catAx>
        <c:axId val="1113782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3821359"/>
        <c:crosses val="autoZero"/>
        <c:auto val="1"/>
        <c:lblAlgn val="ctr"/>
        <c:lblOffset val="100"/>
        <c:noMultiLvlLbl val="0"/>
      </c:catAx>
      <c:valAx>
        <c:axId val="1113821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378201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8525448358090323E-2"/>
          <c:y val="0.8532249124709701"/>
          <c:w val="0.80590523156888072"/>
          <c:h val="9.4780728038668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54CC67-1E9B-4C4E-B5D1-7D7729F5F8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E74E3-15AF-CB4E-A155-EB0F5B59E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28A25-1BAA-A74E-AC84-5453BCE91025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8721A-5977-B143-8AB1-2715B1144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52D89-0639-B248-B2AE-D88CCFDEC9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83FD-F661-8C46-B7DE-28696DF12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86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A1A44-ACB7-774B-9A64-64B42C3402D6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4D6FF-E85B-FF4F-B2E6-59386CDF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deck outlines student wellness resources and supports available on and off campus. </a:t>
            </a:r>
          </a:p>
          <a:p>
            <a:r>
              <a:rPr lang="en-US" dirty="0"/>
              <a:t>These slides can be played on a loop by instructors and staff before the start of classes, workshops, lectures, info sessions.</a:t>
            </a:r>
          </a:p>
          <a:p>
            <a:r>
              <a:rPr lang="en-US" dirty="0"/>
              <a:t>Instructors are encouraged to also post this deck with their course materials. </a:t>
            </a:r>
          </a:p>
          <a:p>
            <a:endParaRPr lang="en-US" dirty="0"/>
          </a:p>
          <a:p>
            <a:r>
              <a:rPr lang="en-US" dirty="0"/>
              <a:t>Questions? Please email studentaffairs@queensu.ca. </a:t>
            </a:r>
          </a:p>
          <a:p>
            <a:endParaRPr lang="en-US" dirty="0"/>
          </a:p>
          <a:p>
            <a:r>
              <a:rPr lang="en-US" dirty="0"/>
              <a:t>Thank you!</a:t>
            </a:r>
          </a:p>
          <a:p>
            <a:endParaRPr lang="en-US" dirty="0"/>
          </a:p>
          <a:p>
            <a:r>
              <a:rPr lang="en-US" i="1" dirty="0"/>
              <a:t>This deck was last updated Aug 25,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D6FF-E85B-FF4F-B2E6-59386CDF92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D6FF-E85B-FF4F-B2E6-59386CDF92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0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D6FF-E85B-FF4F-B2E6-59386CDF92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4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D6FF-E85B-FF4F-B2E6-59386CDF92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9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D6FF-E85B-FF4F-B2E6-59386CDF92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7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D6FF-E85B-FF4F-B2E6-59386CDF92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5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D6FF-E85B-FF4F-B2E6-59386CDF929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9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22C951-416A-1442-8F3A-220C4BD0C557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908B9-9AF8-094E-B6F0-BA0132A3F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24" y="838200"/>
            <a:ext cx="10891875" cy="22845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 i="0" spc="10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9C2B5-FD32-5E49-900B-B13AFC4BA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924" y="3238578"/>
            <a:ext cx="10891875" cy="5387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b="1" i="0" spc="50" baseline="0">
                <a:solidFill>
                  <a:srgbClr val="FABD0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94D79B-4955-544D-9341-1E1E443C43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800" y="4728727"/>
            <a:ext cx="10891875" cy="389812"/>
          </a:xfrm>
        </p:spPr>
        <p:txBody>
          <a:bodyPr anchor="b" anchorCtr="0"/>
          <a:lstStyle>
            <a:lvl1pPr marL="0" indent="0">
              <a:buNone/>
              <a:defRPr sz="1400" b="0" i="0" spc="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MONTH XX,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E08A7-EA70-124E-8872-8417C96B1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48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090CA8-4E6C-A247-8781-98EB368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ADEF27F-CC03-834D-A185-0B73C517815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06299516"/>
              </p:ext>
            </p:extLst>
          </p:nvPr>
        </p:nvGraphicFramePr>
        <p:xfrm>
          <a:off x="685800" y="1444486"/>
          <a:ext cx="10810875" cy="40233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14391">
                  <a:extLst>
                    <a:ext uri="{9D8B030D-6E8A-4147-A177-3AD203B41FA5}">
                      <a16:colId xmlns:a16="http://schemas.microsoft.com/office/drawing/2014/main" val="941155809"/>
                    </a:ext>
                  </a:extLst>
                </a:gridCol>
                <a:gridCol w="1837992">
                  <a:extLst>
                    <a:ext uri="{9D8B030D-6E8A-4147-A177-3AD203B41FA5}">
                      <a16:colId xmlns:a16="http://schemas.microsoft.com/office/drawing/2014/main" val="3853484078"/>
                    </a:ext>
                  </a:extLst>
                </a:gridCol>
                <a:gridCol w="5258492">
                  <a:extLst>
                    <a:ext uri="{9D8B030D-6E8A-4147-A177-3AD203B41FA5}">
                      <a16:colId xmlns:a16="http://schemas.microsoft.com/office/drawing/2014/main" val="3777659007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Cost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Notes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58711"/>
                  </a:ext>
                </a:extLst>
              </a:tr>
              <a:tr h="347472"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Sub-category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7350412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6197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amet, consectetur adipiscing elit, sed do eiusmod tempor incididunt ut labore et dolore magna aliqua.</a:t>
                      </a:r>
                      <a:endParaRPr lang="en-CA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82741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amet.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4466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amet.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7999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amet.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89655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amet.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2513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amet.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2193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amet.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22184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amet.</a:t>
                      </a:r>
                      <a:endParaRPr lang="en-CA" sz="1200" b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67249"/>
                  </a:ext>
                </a:extLst>
              </a:tr>
            </a:tbl>
          </a:graphicData>
        </a:graphic>
      </p:graphicFrame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E26EAB3-0B20-C546-B1AB-0BB5C9256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78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090CA8-4E6C-A247-8781-98EB368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558188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0EBF7B8-F4BC-E244-88E9-55301AE78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75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Design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090CA8-4E6C-A247-8781-98EB368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558188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D393E69-0E6B-2649-BC35-A0FB2F921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24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55DD1-AEE8-0B4A-8BF7-3E7E9CFB1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7561" y="2145162"/>
            <a:ext cx="3456878" cy="23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9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/ quot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B1D494-1163-FD4D-87D9-F88FDD1418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15533" y="838200"/>
            <a:ext cx="9160934" cy="419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2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39231-8104-2C4D-B887-C76C49B4B755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E5017-6E1C-5D4E-A493-781F6C08D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37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– on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241A-FE81-E045-A53F-CCB1ECEF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7498"/>
            <a:ext cx="9954115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B1D494-1163-FD4D-87D9-F88FDD141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10897090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852952AC-1AA7-8B4E-AC30-2A8C02DD2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10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– two colum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92A029-F549-3740-BF04-29AC6D61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710339-FCEB-864A-BE99-139C449C3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0E677D-56A4-5F4D-AB35-5014A471F1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28860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0D564F6-D175-E84F-A78D-562FA5853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4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92A029-F549-3740-BF04-29AC6D61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DB2C69-F649-2E41-A435-292B23F4B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38D42EB-A264-A041-8BE5-8D9A187F3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0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all-out box –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CA14FC-D5E3-E847-A5CB-16350B11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A88CE5-A779-0641-85F6-BEC2C1831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711D0-D8F4-4A49-9587-EDE19A5ED6DB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48E1BB-06F0-0B44-BA97-6B860B59B8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1447800"/>
            <a:ext cx="5170199" cy="2560124"/>
          </a:xfrm>
          <a:prstGeom prst="roundRect">
            <a:avLst>
              <a:gd name="adj" fmla="val 193"/>
            </a:avLst>
          </a:prstGeom>
          <a:solidFill>
            <a:schemeClr val="bg1"/>
          </a:solidFill>
          <a:ln w="12700">
            <a:noFill/>
          </a:ln>
        </p:spPr>
        <p:txBody>
          <a:bodyPr wrap="square" lIns="457200" tIns="457200" rIns="457200" bIns="457200" anchor="t" anchorCtr="0">
            <a:spAutoFit/>
          </a:bodyPr>
          <a:lstStyle>
            <a:lvl1pPr marL="0" indent="0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None/>
              <a:defRPr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magna at </a:t>
            </a:r>
            <a:r>
              <a:rPr lang="en-US" dirty="0" err="1"/>
              <a:t>neque</a:t>
            </a:r>
            <a:r>
              <a:rPr lang="en-US" dirty="0"/>
              <a:t> convallis, id vestibulum nisi </a:t>
            </a:r>
            <a:r>
              <a:rPr lang="en-US" dirty="0" err="1"/>
              <a:t>vulputate</a:t>
            </a:r>
            <a:r>
              <a:rPr lang="en-US" dirty="0"/>
              <a:t>. Sed fermentum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BB0D917-E23B-664A-803A-F2EE117BC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63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hart – 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58BCE2-55D5-C94F-999B-0811A86B3A9E}"/>
              </a:ext>
            </a:extLst>
          </p:cNvPr>
          <p:cNvSpPr/>
          <p:nvPr userDrawn="1"/>
        </p:nvSpPr>
        <p:spPr>
          <a:xfrm>
            <a:off x="6324600" y="1447801"/>
            <a:ext cx="5172075" cy="392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E927F1-A53E-1649-9F0B-A5C21EDB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A36056-8BCF-FE40-937E-16F129FFB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16D9F37-48B0-1445-8096-593C99EEC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5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hart – pie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CE927F1-A53E-1649-9F0B-A5C21EDB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A36056-8BCF-FE40-937E-16F129FFB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40C1D0-ECAF-7945-8694-02BB6AA575E9}"/>
              </a:ext>
            </a:extLst>
          </p:cNvPr>
          <p:cNvSpPr/>
          <p:nvPr userDrawn="1"/>
        </p:nvSpPr>
        <p:spPr>
          <a:xfrm>
            <a:off x="6324600" y="1447801"/>
            <a:ext cx="5172075" cy="392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E7BCD9BC-2BB9-FA4C-BC63-5596B430E14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294380861"/>
              </p:ext>
            </p:extLst>
          </p:nvPr>
        </p:nvGraphicFramePr>
        <p:xfrm>
          <a:off x="6818370" y="1560556"/>
          <a:ext cx="4184534" cy="306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E732A7-6ACC-C04B-80D5-267CD7E3BD0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24600" y="4630183"/>
            <a:ext cx="5172075" cy="5845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21212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rgbClr val="21212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rgbClr val="21212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rgbClr val="21212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/>
            </a:lvl6pPr>
            <a:lvl7pPr marL="1828800" indent="-228600">
              <a:defRPr/>
            </a:lvl7pPr>
            <a:lvl8pPr marL="2057400" indent="-228600">
              <a:defRPr/>
            </a:lvl8pPr>
          </a:lstStyle>
          <a:p>
            <a:pPr lvl="0"/>
            <a:r>
              <a:rPr lang="en-US" dirty="0"/>
              <a:t>Chart Title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36C853B2-3206-6F4D-A672-6FBB9D1E64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5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hart – bar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6E3C6B-6AB0-AB44-A85B-B71A1009024C}"/>
              </a:ext>
            </a:extLst>
          </p:cNvPr>
          <p:cNvSpPr/>
          <p:nvPr userDrawn="1"/>
        </p:nvSpPr>
        <p:spPr>
          <a:xfrm>
            <a:off x="6324600" y="1447801"/>
            <a:ext cx="5172075" cy="392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25F553-0922-294E-BC11-D3EF8C608D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24600" y="4630183"/>
            <a:ext cx="5172075" cy="5845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21212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rgbClr val="21212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rgbClr val="21212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rgbClr val="21212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/>
            </a:lvl6pPr>
            <a:lvl7pPr marL="1828800" indent="-228600">
              <a:defRPr/>
            </a:lvl7pPr>
            <a:lvl8pPr marL="2057400" indent="-228600">
              <a:defRPr/>
            </a:lvl8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090CA8-4E6C-A247-8781-98EB368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8188"/>
            <a:ext cx="9954116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85DD65-9689-3241-AEB0-955F1D770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295076"/>
            <a:ext cx="5267815" cy="487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CAECDAE9-41E9-7C4F-BFA4-669B142A29B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17266442"/>
              </p:ext>
            </p:extLst>
          </p:nvPr>
        </p:nvGraphicFramePr>
        <p:xfrm>
          <a:off x="6884988" y="1605608"/>
          <a:ext cx="4051299" cy="311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2A3A955-9C1F-BB4A-A96C-193B9BEBD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241"/>
            <a:ext cx="377825" cy="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4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D75778B-F827-2148-9F44-CD0083F7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93" y="570016"/>
            <a:ext cx="9953007" cy="602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B3BC-6B9E-CB4D-9108-631CA69A8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843" y="1289137"/>
            <a:ext cx="10897832" cy="4735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92147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706" r:id="rId3"/>
    <p:sldLayoutId id="2147483688" r:id="rId4"/>
    <p:sldLayoutId id="2147483695" r:id="rId5"/>
    <p:sldLayoutId id="2147483689" r:id="rId6"/>
    <p:sldLayoutId id="2147483696" r:id="rId7"/>
    <p:sldLayoutId id="2147483693" r:id="rId8"/>
    <p:sldLayoutId id="2147483694" r:id="rId9"/>
    <p:sldLayoutId id="2147483704" r:id="rId10"/>
    <p:sldLayoutId id="2147483705" r:id="rId11"/>
    <p:sldLayoutId id="2147483707" r:id="rId12"/>
    <p:sldLayoutId id="2147483655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accent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225425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System Font Regular"/>
        <a:buChar char="⁃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914400" indent="-225425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143000" marR="0" indent="-22860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1200"/>
        </a:spcAft>
        <a:buClrTx/>
        <a:buSzTx/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371600" indent="-225425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16002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8288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20574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2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4104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  <p15:guide id="8" pos="3696" userDrawn="1">
          <p15:clr>
            <a:srgbClr val="F26B43"/>
          </p15:clr>
        </p15:guide>
        <p15:guide id="9" pos="3984" userDrawn="1">
          <p15:clr>
            <a:srgbClr val="F26B43"/>
          </p15:clr>
        </p15:guide>
        <p15:guide id="10" pos="7242" userDrawn="1">
          <p15:clr>
            <a:srgbClr val="F26B43"/>
          </p15:clr>
        </p15:guide>
        <p15:guide id="11" orient="horz" pos="3384" userDrawn="1">
          <p15:clr>
            <a:srgbClr val="F26B43"/>
          </p15:clr>
        </p15:guide>
        <p15:guide id="12" orient="horz" pos="3888" userDrawn="1">
          <p15:clr>
            <a:srgbClr val="F26B43"/>
          </p15:clr>
        </p15:guide>
        <p15:guide id="13" orient="horz" pos="321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912" userDrawn="1">
          <p15:clr>
            <a:srgbClr val="F26B43"/>
          </p15:clr>
        </p15:guide>
        <p15:guide id="16" orient="horz" pos="1080" userDrawn="1">
          <p15:clr>
            <a:srgbClr val="F26B43"/>
          </p15:clr>
        </p15:guide>
        <p15:guide id="17" orient="horz" pos="552" userDrawn="1">
          <p15:clr>
            <a:srgbClr val="F26B43"/>
          </p15:clr>
        </p15:guide>
        <p15:guide id="18" pos="6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hyperlink" Target="https://www.queensu.ca/studentaffairs/resources/student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instagram.com/queensustudentaffair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eensu.ca/studentexperience/first-year-foundation/qsuccess" TargetMode="External"/><Relationship Id="rId13" Type="http://schemas.openxmlformats.org/officeDocument/2006/relationships/hyperlink" Target="https://www.queensu.ca/studentwellness/groups-events-trainings#online-cooking" TargetMode="External"/><Relationship Id="rId3" Type="http://schemas.openxmlformats.org/officeDocument/2006/relationships/hyperlink" Target="https://rec.gogaelsgo.com/" TargetMode="External"/><Relationship Id="rId7" Type="http://schemas.openxmlformats.org/officeDocument/2006/relationships/hyperlink" Target="https://www.queensu.ca/campuswellnessproject/event-calendar" TargetMode="External"/><Relationship Id="rId12" Type="http://schemas.openxmlformats.org/officeDocument/2006/relationships/hyperlink" Target="https://www.queensu.ca/food/nutrition/blo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yams.org/clubs/club-directory/" TargetMode="External"/><Relationship Id="rId11" Type="http://schemas.openxmlformats.org/officeDocument/2006/relationships/hyperlink" Target="https://www.bewellatqueens.com/food-programs" TargetMode="External"/><Relationship Id="rId5" Type="http://schemas.openxmlformats.org/officeDocument/2006/relationships/hyperlink" Target="https://www.queensu.ca/studentaffairs/resources/students#connections-and-community" TargetMode="External"/><Relationship Id="rId10" Type="http://schemas.openxmlformats.org/officeDocument/2006/relationships/hyperlink" Target="https://www.queensu.ca/studentaffairs/news-updates/pulse-newsletter" TargetMode="External"/><Relationship Id="rId4" Type="http://schemas.openxmlformats.org/officeDocument/2006/relationships/hyperlink" Target="https://www.queensu.ca/studentwellness/health-promotion/peer-appointments" TargetMode="External"/><Relationship Id="rId9" Type="http://schemas.openxmlformats.org/officeDocument/2006/relationships/hyperlink" Target="https://www.queensu.ca/studentexperience/leadership-development/peer-mentorship/upper-year-peer-mentor-program" TargetMode="External"/><Relationship Id="rId14" Type="http://schemas.openxmlformats.org/officeDocument/2006/relationships/hyperlink" Target="https://www.queensu.ca/studentaffairs/resources/students#food-access-resource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queensu.ca/registrar/financial-aid" TargetMode="External"/><Relationship Id="rId7" Type="http://schemas.openxmlformats.org/officeDocument/2006/relationships/hyperlink" Target="https://careers.queensu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queensu.ca/studentexperience/" TargetMode="External"/><Relationship Id="rId5" Type="http://schemas.openxmlformats.org/officeDocument/2006/relationships/hyperlink" Target="http://sass.queensu.ca/" TargetMode="External"/><Relationship Id="rId10" Type="http://schemas.openxmlformats.org/officeDocument/2006/relationships/image" Target="../media/image10.svg"/><Relationship Id="rId4" Type="http://schemas.openxmlformats.org/officeDocument/2006/relationships/hyperlink" Target="https://www.queensu.ca/registrar/financial-aid/advising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ensu.ca/studentwellness/get-help-now#crisis" TargetMode="External"/><Relationship Id="rId2" Type="http://schemas.openxmlformats.org/officeDocument/2006/relationships/hyperlink" Target="http://www.queensu.ca/studentwellnes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good2talk.ca/" TargetMode="External"/><Relationship Id="rId4" Type="http://schemas.openxmlformats.org/officeDocument/2006/relationships/hyperlink" Target="https://www.queensu.ca/studentwellness/empower-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khome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www.queensu.ca/studentwellness/health-promotion/campus-observation-room-co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queensu.ca/sexualviolencesupport" TargetMode="External"/><Relationship Id="rId7" Type="http://schemas.openxmlformats.org/officeDocument/2006/relationships/hyperlink" Target="mailto:bjl7@queensu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queensu.ca/sexualviolencesupport/education" TargetMode="External"/><Relationship Id="rId5" Type="http://schemas.openxmlformats.org/officeDocument/2006/relationships/hyperlink" Target="https://www.queensu.ca/sexualviolencesupport/it-takes-all-us" TargetMode="External"/><Relationship Id="rId4" Type="http://schemas.openxmlformats.org/officeDocument/2006/relationships/hyperlink" Target="https://www.queensu.ca/sexualviolencesupport/vesta-campu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eensu.ca/secretariat/harassment-discrimination/training" TargetMode="External"/><Relationship Id="rId3" Type="http://schemas.openxmlformats.org/officeDocument/2006/relationships/hyperlink" Target="https://www.queensu.ca/secretariat/harassment-discrimination/overview" TargetMode="External"/><Relationship Id="rId7" Type="http://schemas.openxmlformats.org/officeDocument/2006/relationships/hyperlink" Target="In-Sight%20Harassment,%20Discrimination,%20and%20Bias/Hate%20Incident%20Anonymous%20Submission&#160;For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queensu.ca/humanrights/client-intake-human-rights-form" TargetMode="External"/><Relationship Id="rId5" Type="http://schemas.openxmlformats.org/officeDocument/2006/relationships/hyperlink" Target="https://www.queensu.ca/secretariat/harassment-discrimination/filing-report" TargetMode="External"/><Relationship Id="rId4" Type="http://schemas.openxmlformats.org/officeDocument/2006/relationships/hyperlink" Target="https://www.queensu.ca/secretariat/harassment-discrimination/making-complaint" TargetMode="External"/><Relationship Id="rId9" Type="http://schemas.openxmlformats.org/officeDocument/2006/relationships/hyperlink" Target="https://www.queensu.ca/hreo/education/building-accountability-identifying-and-responding-microaggressions-our-communit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FD92-B381-0343-90F5-7E7C24033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24" y="838200"/>
            <a:ext cx="11296276" cy="2284568"/>
          </a:xfrm>
        </p:spPr>
        <p:txBody>
          <a:bodyPr/>
          <a:lstStyle/>
          <a:p>
            <a:r>
              <a:rPr lang="en-US" dirty="0">
                <a:latin typeface="Open Sans Semibold"/>
                <a:ea typeface="Open Sans Semibold"/>
                <a:cs typeface="Open Sans Semibold"/>
              </a:rPr>
              <a:t>Student Wellness and Safety Resources 2023-24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FAF5F-8D52-274A-8B4D-B90D0C892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924" y="3238578"/>
            <a:ext cx="10891875" cy="1879961"/>
          </a:xfrm>
        </p:spPr>
        <p:txBody>
          <a:bodyPr/>
          <a:lstStyle/>
          <a:p>
            <a:r>
              <a:rPr lang="en-US" dirty="0"/>
              <a:t>Campus Services and Student Affairs – We’re here to help!</a:t>
            </a:r>
            <a:br>
              <a:rPr lang="en-US" dirty="0"/>
            </a:br>
            <a:r>
              <a:rPr lang="en-US" dirty="0"/>
              <a:t>    </a:t>
            </a:r>
            <a:r>
              <a:rPr lang="en-C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queensu.ca/studentaffairs</a:t>
            </a:r>
            <a:br>
              <a:rPr lang="en-C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C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en-CA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@queensustudentaffairs</a:t>
            </a:r>
            <a:endParaRPr lang="en-US" sz="1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11" name="Graphic 10" descr="World with solid fill">
            <a:extLst>
              <a:ext uri="{FF2B5EF4-FFF2-40B4-BE49-F238E27FC236}">
                <a16:creationId xmlns:a16="http://schemas.microsoft.com/office/drawing/2014/main" id="{201CF63F-7F3A-0F15-53C7-C02DCBC8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355" y="3854708"/>
            <a:ext cx="323850" cy="3238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3538F8A-D1B8-7B47-ADF1-54875DA46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626" y="4294368"/>
            <a:ext cx="259308" cy="25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3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BBEB-09A9-0248-A2F8-76EBECF3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446975"/>
            <a:ext cx="9954116" cy="627189"/>
          </a:xfrm>
        </p:spPr>
        <p:txBody>
          <a:bodyPr/>
          <a:lstStyle/>
          <a:p>
            <a:r>
              <a:rPr lang="en-US"/>
              <a:t>Take Care of Yourself!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28287BA-4B4C-4138-25EE-9BDFD194364F}"/>
              </a:ext>
            </a:extLst>
          </p:cNvPr>
          <p:cNvSpPr txBox="1">
            <a:spLocks/>
          </p:cNvSpPr>
          <p:nvPr/>
        </p:nvSpPr>
        <p:spPr>
          <a:xfrm>
            <a:off x="6558454" y="1366787"/>
            <a:ext cx="5496415" cy="627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371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828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1">
              <a:solidFill>
                <a:srgbClr val="B90E3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9DA8470-03F1-0C6D-214B-0244073DDF14}"/>
              </a:ext>
            </a:extLst>
          </p:cNvPr>
          <p:cNvSpPr txBox="1">
            <a:spLocks/>
          </p:cNvSpPr>
          <p:nvPr/>
        </p:nvSpPr>
        <p:spPr>
          <a:xfrm>
            <a:off x="698056" y="1335035"/>
            <a:ext cx="5069055" cy="2764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371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828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0" indent="0">
              <a:buNone/>
            </a:pPr>
            <a:endParaRPr lang="en-US" b="1"/>
          </a:p>
          <a:p>
            <a:pPr marL="0" indent="0">
              <a:lnSpc>
                <a:spcPct val="100000"/>
              </a:lnSpc>
              <a:buNone/>
            </a:pPr>
            <a:endParaRPr lang="en-US" b="1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F5EC649-9F16-BA1A-63BD-5BC3EFC64A48}"/>
              </a:ext>
            </a:extLst>
          </p:cNvPr>
          <p:cNvSpPr txBox="1">
            <a:spLocks/>
          </p:cNvSpPr>
          <p:nvPr/>
        </p:nvSpPr>
        <p:spPr>
          <a:xfrm>
            <a:off x="593448" y="4863387"/>
            <a:ext cx="5069055" cy="1244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371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828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Goal: </a:t>
            </a:r>
            <a:r>
              <a:rPr lang="en-US" dirty="0"/>
              <a:t>Move more, sit less.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Take a walk, run, or check out the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</a:t>
            </a:r>
            <a:r>
              <a:rPr lang="en-US" dirty="0">
                <a:latin typeface="Open Sans"/>
                <a:ea typeface="Open Sans"/>
                <a:cs typeface="Open Sans"/>
              </a:rPr>
              <a:t>. </a:t>
            </a:r>
            <a:br>
              <a:rPr lang="en-US" dirty="0"/>
            </a:br>
            <a:r>
              <a:rPr lang="en-US" dirty="0">
                <a:latin typeface="Open Sans"/>
                <a:ea typeface="Open Sans"/>
                <a:cs typeface="Open Sans"/>
              </a:rPr>
              <a:t>A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 Wellness Coach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dirty="0">
                <a:latin typeface="Open Sans"/>
                <a:ea typeface="Open Sans"/>
                <a:cs typeface="Open Sans"/>
              </a:rPr>
              <a:t>can help!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solidFill>
                <a:srgbClr val="B90E31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06E132B-36F5-8178-3B74-B9D512AF33DB}"/>
              </a:ext>
            </a:extLst>
          </p:cNvPr>
          <p:cNvSpPr txBox="1">
            <a:spLocks/>
          </p:cNvSpPr>
          <p:nvPr/>
        </p:nvSpPr>
        <p:spPr>
          <a:xfrm>
            <a:off x="6558453" y="4229371"/>
            <a:ext cx="5496414" cy="2388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371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828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Goal: </a:t>
            </a:r>
            <a:r>
              <a:rPr lang="en-US" dirty="0"/>
              <a:t>Get involved and build your community.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Check out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spaces</a:t>
            </a:r>
            <a:r>
              <a:rPr lang="en-US" dirty="0">
                <a:latin typeface="Open Sans"/>
                <a:ea typeface="Open Sans"/>
                <a:cs typeface="Open Sans"/>
              </a:rPr>
              <a:t>,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clubs</a:t>
            </a:r>
            <a:r>
              <a:rPr lang="en-US" dirty="0">
                <a:latin typeface="Open Sans"/>
                <a:ea typeface="Open Sans"/>
                <a:cs typeface="Open Sans"/>
              </a:rPr>
              <a:t>, and events including the </a:t>
            </a:r>
            <a:r>
              <a:rPr lang="en-CA" dirty="0">
                <a:solidFill>
                  <a:srgbClr val="002060"/>
                </a:solidFill>
                <a:latin typeface="Open Sans"/>
                <a:ea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Allyship &amp; Belonging Student Calendar</a:t>
            </a:r>
            <a:r>
              <a:rPr lang="en-CA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.</a:t>
            </a:r>
            <a:r>
              <a:rPr lang="en-US" dirty="0">
                <a:latin typeface="Open Sans"/>
                <a:ea typeface="Open Sans"/>
                <a:cs typeface="Open Sans"/>
              </a:rPr>
              <a:t> </a:t>
            </a:r>
            <a:br>
              <a:rPr lang="en-US" dirty="0">
                <a:latin typeface="Open Sans"/>
                <a:ea typeface="Open Sans"/>
                <a:cs typeface="Open Sans"/>
              </a:rPr>
            </a:br>
            <a:br>
              <a:rPr lang="en-US" dirty="0">
                <a:latin typeface="Open Sans"/>
                <a:ea typeface="Open Sans"/>
                <a:cs typeface="Open Sans"/>
              </a:rPr>
            </a:br>
            <a:r>
              <a:rPr lang="en-US" dirty="0">
                <a:latin typeface="Open Sans"/>
                <a:ea typeface="Open Sans"/>
                <a:cs typeface="Open Sans"/>
              </a:rPr>
              <a:t>Get a Peer Mentor! For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first-year</a:t>
            </a:r>
            <a:r>
              <a:rPr lang="en-US" dirty="0">
                <a:latin typeface="Open Sans"/>
                <a:ea typeface="Open Sans"/>
                <a:cs typeface="Open Sans"/>
              </a:rPr>
              <a:t> and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upper-years</a:t>
            </a:r>
            <a:r>
              <a:rPr lang="en-US" dirty="0">
                <a:latin typeface="Open Sans"/>
                <a:ea typeface="Open Sans"/>
                <a:cs typeface="Open Sans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Scan the latest 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Pulse newsletter</a:t>
            </a:r>
            <a:r>
              <a:rPr lang="en-US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dirty="0">
                <a:latin typeface="Open Sans"/>
                <a:ea typeface="Open Sans"/>
                <a:cs typeface="Open Sans"/>
              </a:rPr>
              <a:t>for key dates and info.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86CED9-BFD8-4D3A-B0D8-590BDC3B150A}"/>
              </a:ext>
            </a:extLst>
          </p:cNvPr>
          <p:cNvSpPr txBox="1"/>
          <p:nvPr/>
        </p:nvSpPr>
        <p:spPr>
          <a:xfrm>
            <a:off x="593449" y="1180242"/>
            <a:ext cx="2472160" cy="400110"/>
          </a:xfrm>
          <a:prstGeom prst="rect">
            <a:avLst/>
          </a:prstGeom>
          <a:solidFill>
            <a:srgbClr val="B90E3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Sleep!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6D287D-5B8A-4D0C-994F-BB3A0F2EB1F4}"/>
              </a:ext>
            </a:extLst>
          </p:cNvPr>
          <p:cNvSpPr txBox="1"/>
          <p:nvPr/>
        </p:nvSpPr>
        <p:spPr>
          <a:xfrm>
            <a:off x="6558454" y="1165252"/>
            <a:ext cx="2472160" cy="400110"/>
          </a:xfrm>
          <a:prstGeom prst="rect">
            <a:avLst/>
          </a:prstGeom>
          <a:solidFill>
            <a:srgbClr val="B90E3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Eat!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4CCF2E-D56A-39AA-8C36-156E84DE5E62}"/>
              </a:ext>
            </a:extLst>
          </p:cNvPr>
          <p:cNvSpPr txBox="1"/>
          <p:nvPr/>
        </p:nvSpPr>
        <p:spPr>
          <a:xfrm>
            <a:off x="593448" y="4166147"/>
            <a:ext cx="2472160" cy="400110"/>
          </a:xfrm>
          <a:prstGeom prst="rect">
            <a:avLst/>
          </a:prstGeom>
          <a:solidFill>
            <a:srgbClr val="B90E3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7EB645-72BC-108B-524D-73236559997C}"/>
              </a:ext>
            </a:extLst>
          </p:cNvPr>
          <p:cNvSpPr txBox="1"/>
          <p:nvPr/>
        </p:nvSpPr>
        <p:spPr>
          <a:xfrm>
            <a:off x="6558453" y="4151157"/>
            <a:ext cx="2472160" cy="400110"/>
          </a:xfrm>
          <a:prstGeom prst="rect">
            <a:avLst/>
          </a:prstGeom>
          <a:solidFill>
            <a:srgbClr val="B90E3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F2C05-91EE-C60B-B21B-E54E69CC9A39}"/>
              </a:ext>
            </a:extLst>
          </p:cNvPr>
          <p:cNvSpPr txBox="1"/>
          <p:nvPr/>
        </p:nvSpPr>
        <p:spPr>
          <a:xfrm>
            <a:off x="593449" y="1757877"/>
            <a:ext cx="46412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Goal: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7-9 hours of quality sleep a night. 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1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an appointment at 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Wellness Services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a Peer Wellness Coach to get started.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CF911-028C-8296-2DEC-23853A10A0ED}"/>
              </a:ext>
            </a:extLst>
          </p:cNvPr>
          <p:cNvSpPr txBox="1"/>
          <p:nvPr/>
        </p:nvSpPr>
        <p:spPr>
          <a:xfrm>
            <a:off x="6558454" y="1742887"/>
            <a:ext cx="56335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Goal: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Incorporate veggies, fruits, proteins,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complex carbs in your meals. 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Not sure where to start? 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Bewellatqueens</a:t>
            </a:r>
            <a:r>
              <a:rPr lang="en-CA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recipes &amp; articles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Scoop </a:t>
            </a:r>
            <a:r>
              <a: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nutrition &amp; food blog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Healthy cooking sessions</a:t>
            </a:r>
            <a:r>
              <a:rPr lang="en-CA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Peer Health Educators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security and access resources</a:t>
            </a:r>
            <a:endParaRPr lang="en-US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7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BBEB-09A9-0248-A2F8-76EBECF3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446975"/>
            <a:ext cx="9954116" cy="627189"/>
          </a:xfrm>
        </p:spPr>
        <p:txBody>
          <a:bodyPr>
            <a:normAutofit fontScale="90000"/>
          </a:bodyPr>
          <a:lstStyle/>
          <a:p>
            <a:r>
              <a:rPr lang="en-CA" sz="2800" dirty="0"/>
              <a:t>Empower Yourself by Being Proactive</a:t>
            </a:r>
            <a:br>
              <a:rPr lang="en-CA" b="0" i="0" dirty="0">
                <a:effectLst/>
                <a:latin typeface="Söhne"/>
              </a:rPr>
            </a:br>
            <a:br>
              <a:rPr lang="en-CA" dirty="0"/>
            </a:b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28287BA-4B4C-4138-25EE-9BDFD194364F}"/>
              </a:ext>
            </a:extLst>
          </p:cNvPr>
          <p:cNvSpPr txBox="1">
            <a:spLocks/>
          </p:cNvSpPr>
          <p:nvPr/>
        </p:nvSpPr>
        <p:spPr>
          <a:xfrm>
            <a:off x="6558454" y="1366787"/>
            <a:ext cx="5496415" cy="627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371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828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solidFill>
                <a:srgbClr val="B90E3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9DA8470-03F1-0C6D-214B-0244073DDF14}"/>
              </a:ext>
            </a:extLst>
          </p:cNvPr>
          <p:cNvSpPr txBox="1">
            <a:spLocks/>
          </p:cNvSpPr>
          <p:nvPr/>
        </p:nvSpPr>
        <p:spPr>
          <a:xfrm>
            <a:off x="698056" y="1335035"/>
            <a:ext cx="5069055" cy="2764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371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828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F5EC649-9F16-BA1A-63BD-5BC3EFC64A48}"/>
              </a:ext>
            </a:extLst>
          </p:cNvPr>
          <p:cNvSpPr txBox="1">
            <a:spLocks/>
          </p:cNvSpPr>
          <p:nvPr/>
        </p:nvSpPr>
        <p:spPr>
          <a:xfrm>
            <a:off x="593449" y="4662088"/>
            <a:ext cx="5069055" cy="2317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371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828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Goal: </a:t>
            </a:r>
            <a:r>
              <a:rPr lang="en-US" dirty="0"/>
              <a:t>Understand all your financial options.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dirty="0">
                <a:solidFill>
                  <a:srgbClr val="002060"/>
                </a:solidFill>
                <a:hlinkClick r:id="rId3" tooltip="https://www.queensu.ca/registrar/financial-ai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what financial aid options</a:t>
            </a:r>
            <a:r>
              <a:rPr lang="en-CA" dirty="0">
                <a:solidFill>
                  <a:srgbClr val="002060"/>
                </a:solidFill>
              </a:rPr>
              <a:t> </a:t>
            </a:r>
            <a:r>
              <a:rPr lang="en-CA" dirty="0"/>
              <a:t>are available. </a:t>
            </a:r>
            <a:br>
              <a:rPr lang="en-CA" dirty="0"/>
            </a:br>
            <a:r>
              <a:rPr lang="en-CA" dirty="0"/>
              <a:t>Book an in-person or online </a:t>
            </a:r>
            <a:r>
              <a:rPr lang="en-CA" dirty="0">
                <a:solidFill>
                  <a:srgbClr val="002060"/>
                </a:solidFill>
                <a:hlinkClick r:id="rId4" tooltip="https://www.queensu.ca/registrar/financial-aid/advis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advising</a:t>
            </a:r>
            <a:r>
              <a:rPr lang="en-CA" dirty="0">
                <a:solidFill>
                  <a:srgbClr val="002060"/>
                </a:solidFill>
              </a:rPr>
              <a:t> </a:t>
            </a:r>
            <a:r>
              <a:rPr lang="en-CA" dirty="0"/>
              <a:t>appointment.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queensu.ca/registrar/financial-aid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06E132B-36F5-8178-3B74-B9D512AF33DB}"/>
              </a:ext>
            </a:extLst>
          </p:cNvPr>
          <p:cNvSpPr txBox="1">
            <a:spLocks/>
          </p:cNvSpPr>
          <p:nvPr/>
        </p:nvSpPr>
        <p:spPr>
          <a:xfrm>
            <a:off x="6558454" y="4043063"/>
            <a:ext cx="5496414" cy="2612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371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828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86CED9-BFD8-4D3A-B0D8-590BDC3B150A}"/>
              </a:ext>
            </a:extLst>
          </p:cNvPr>
          <p:cNvSpPr txBox="1"/>
          <p:nvPr/>
        </p:nvSpPr>
        <p:spPr>
          <a:xfrm>
            <a:off x="593449" y="1180242"/>
            <a:ext cx="2472160" cy="400110"/>
          </a:xfrm>
          <a:prstGeom prst="rect">
            <a:avLst/>
          </a:prstGeom>
          <a:solidFill>
            <a:srgbClr val="B90E3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Skills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6D287D-5B8A-4D0C-994F-BB3A0F2EB1F4}"/>
              </a:ext>
            </a:extLst>
          </p:cNvPr>
          <p:cNvSpPr txBox="1"/>
          <p:nvPr/>
        </p:nvSpPr>
        <p:spPr>
          <a:xfrm>
            <a:off x="6558454" y="1180242"/>
            <a:ext cx="2472160" cy="400110"/>
          </a:xfrm>
          <a:prstGeom prst="rect">
            <a:avLst/>
          </a:prstGeom>
          <a:solidFill>
            <a:srgbClr val="B90E3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Planning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4CCF2E-D56A-39AA-8C36-156E84DE5E62}"/>
              </a:ext>
            </a:extLst>
          </p:cNvPr>
          <p:cNvSpPr txBox="1"/>
          <p:nvPr/>
        </p:nvSpPr>
        <p:spPr>
          <a:xfrm>
            <a:off x="593449" y="3964849"/>
            <a:ext cx="2472160" cy="400110"/>
          </a:xfrm>
          <a:prstGeom prst="rect">
            <a:avLst/>
          </a:prstGeom>
          <a:solidFill>
            <a:srgbClr val="B90E3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7EB645-72BC-108B-524D-73236559997C}"/>
              </a:ext>
            </a:extLst>
          </p:cNvPr>
          <p:cNvSpPr txBox="1"/>
          <p:nvPr/>
        </p:nvSpPr>
        <p:spPr>
          <a:xfrm>
            <a:off x="6558453" y="3964849"/>
            <a:ext cx="3439986" cy="400110"/>
          </a:xfrm>
          <a:prstGeom prst="rect">
            <a:avLst/>
          </a:prstGeom>
          <a:solidFill>
            <a:srgbClr val="B90E3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Leadership &amp;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F2C05-91EE-C60B-B21B-E54E69CC9A39}"/>
              </a:ext>
            </a:extLst>
          </p:cNvPr>
          <p:cNvSpPr txBox="1"/>
          <p:nvPr/>
        </p:nvSpPr>
        <p:spPr>
          <a:xfrm>
            <a:off x="593449" y="1757877"/>
            <a:ext cx="464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Goal: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Sharpen your academic skills.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1600" b="1" dirty="0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5" tooltip="http://sass.queensu.c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Queen's Student Academic Success Services (SASS)</a:t>
            </a:r>
            <a:r>
              <a:rPr lang="en-US" sz="1600" b="1" dirty="0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one-to-one academic support, workshops and resources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     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queensusass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7F37906-14E5-803A-97C9-25EDA7B7D8A1}"/>
              </a:ext>
            </a:extLst>
          </p:cNvPr>
          <p:cNvSpPr txBox="1">
            <a:spLocks/>
          </p:cNvSpPr>
          <p:nvPr/>
        </p:nvSpPr>
        <p:spPr>
          <a:xfrm>
            <a:off x="6558453" y="4662087"/>
            <a:ext cx="5069055" cy="2317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371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828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Goal: </a:t>
            </a:r>
            <a:r>
              <a:rPr lang="en-US" dirty="0"/>
              <a:t>Build leadership skills.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dirty="0"/>
              <a:t>Complete a leadership workshop series or other certificate program or become a peer mentor with the</a:t>
            </a: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Experience Office (SEO)</a:t>
            </a:r>
            <a:r>
              <a:rPr lang="en-CA" dirty="0"/>
              <a:t>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   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queensuseo</a:t>
            </a:r>
            <a:r>
              <a:rPr lang="en-US" sz="1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0D66E-411A-F211-375B-4D08D2652812}"/>
              </a:ext>
            </a:extLst>
          </p:cNvPr>
          <p:cNvSpPr txBox="1"/>
          <p:nvPr/>
        </p:nvSpPr>
        <p:spPr>
          <a:xfrm>
            <a:off x="6558454" y="1757876"/>
            <a:ext cx="4789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Goal: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work experience and career guidance.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</a:t>
            </a:r>
            <a:r>
              <a:rPr lang="en-CA" sz="1600" b="1" dirty="0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Services</a:t>
            </a:r>
            <a:r>
              <a:rPr lang="en-CA" sz="1600" b="1" dirty="0">
                <a:solidFill>
                  <a:srgbClr val="00206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resume and cover letter advice, workshops, employer/recruiter sessions, and the job board. </a:t>
            </a:r>
          </a:p>
          <a:p>
            <a:pPr marL="0" indent="0">
              <a:lnSpc>
                <a:spcPct val="100000"/>
              </a:lnSpc>
              <a:buNone/>
            </a:pPr>
            <a:endParaRPr lang="en-C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   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queensucareers</a:t>
            </a:r>
            <a:r>
              <a:rPr lang="en-US" sz="1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CADFDC-DBF7-5CA7-3AEA-772BB5ACB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8453" y="3236195"/>
            <a:ext cx="352013" cy="2978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72F177-3B0D-FFB8-A838-E1DED98C6D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960" y="3270917"/>
            <a:ext cx="310467" cy="262703"/>
          </a:xfrm>
          <a:prstGeom prst="rect">
            <a:avLst/>
          </a:prstGeom>
        </p:spPr>
      </p:pic>
      <p:pic>
        <p:nvPicPr>
          <p:cNvPr id="18" name="Graphic 17" descr="World with solid fill">
            <a:extLst>
              <a:ext uri="{FF2B5EF4-FFF2-40B4-BE49-F238E27FC236}">
                <a16:creationId xmlns:a16="http://schemas.microsoft.com/office/drawing/2014/main" id="{FE8A7957-5B50-88ED-0C00-5A1E901102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960" y="6077831"/>
            <a:ext cx="233027" cy="2330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502E33-0BBC-1FDC-8D88-5B333B1E1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8777" y="6053234"/>
            <a:ext cx="352013" cy="2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5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265E-D128-464D-9252-98D59279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Supports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4D245-7E60-B6BE-86A3-0CE3C1A9ACC8}"/>
              </a:ext>
            </a:extLst>
          </p:cNvPr>
          <p:cNvSpPr txBox="1"/>
          <p:nvPr/>
        </p:nvSpPr>
        <p:spPr>
          <a:xfrm>
            <a:off x="599585" y="1331971"/>
            <a:ext cx="10759714" cy="44781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Wellness Services</a:t>
            </a:r>
            <a:r>
              <a:rPr lang="en-US" b="1" dirty="0">
                <a:latin typeface="Open Sans ExtraBold"/>
                <a:ea typeface="Open Sans ExtraBold"/>
                <a:cs typeface="Open Sans ExtraBold"/>
              </a:rPr>
              <a:t>: </a:t>
            </a:r>
            <a:r>
              <a:rPr lang="en-US" dirty="0">
                <a:latin typeface="Open Sans"/>
                <a:ea typeface="Open Sans"/>
                <a:cs typeface="Open Sans"/>
              </a:rPr>
              <a:t>613-533-2506 or walk-in at Mitchell Hall, Floor 1</a:t>
            </a:r>
            <a:r>
              <a:rPr lang="en-CA" dirty="0">
                <a:latin typeface="Open Sans"/>
                <a:ea typeface="Open Sans"/>
                <a:cs typeface="Open Sans"/>
              </a:rPr>
              <a:t> 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Health, Counselling and Accessibility Services available Mon–Fri</a:t>
            </a:r>
            <a:endParaRPr lang="en-US" b="1" dirty="0"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b="1" dirty="0"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b="1" dirty="0"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b="1" dirty="0"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b="1" dirty="0">
              <a:latin typeface="Open Sans ExtraBold"/>
              <a:ea typeface="Open Sans ExtraBold"/>
              <a:cs typeface="Open Sans ExtraBold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several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crisis and mental health resources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/>
                <a:ea typeface="Open Sans"/>
                <a:cs typeface="Open Sans"/>
              </a:rPr>
              <a:t>available Monday-Friday</a:t>
            </a:r>
            <a:r>
              <a:rPr lang="en-CA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>
                <a:latin typeface="Open Sans"/>
                <a:ea typeface="Open Sans"/>
                <a:cs typeface="Open Sans"/>
              </a:rPr>
              <a:t>including </a:t>
            </a:r>
            <a:br>
              <a:rPr lang="en-US" dirty="0">
                <a:latin typeface="Open Sans"/>
                <a:ea typeface="Open Sans"/>
                <a:cs typeface="Open Sans"/>
              </a:rPr>
            </a:br>
            <a:r>
              <a:rPr lang="en-US" dirty="0">
                <a:latin typeface="Open Sans"/>
                <a:ea typeface="Open Sans"/>
                <a:cs typeface="Open Sans"/>
                <a:hlinkClick r:id="rId4"/>
              </a:rPr>
              <a:t>Empower Me Plus</a:t>
            </a:r>
            <a:r>
              <a:rPr lang="en-US" dirty="0">
                <a:latin typeface="Open Sans"/>
                <a:ea typeface="Open Sans"/>
                <a:cs typeface="Open Sans"/>
              </a:rPr>
              <a:t>.</a:t>
            </a:r>
            <a:endParaRPr lang="en-US" dirty="0">
              <a:highlight>
                <a:srgbClr val="FFFF00"/>
              </a:highlight>
              <a:latin typeface="Open Sans"/>
              <a:ea typeface="Open Sans"/>
              <a:cs typeface="Open Sans"/>
            </a:endParaRPr>
          </a:p>
          <a:p>
            <a:pPr>
              <a:lnSpc>
                <a:spcPct val="250000"/>
              </a:lnSpc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Good2Talk</a:t>
            </a:r>
            <a:r>
              <a:rPr lang="en-US" b="1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</a:rPr>
              <a:t>: </a:t>
            </a:r>
            <a:r>
              <a:rPr lang="en-US" dirty="0">
                <a:latin typeface="Open Sans"/>
                <a:ea typeface="Open Sans"/>
                <a:cs typeface="Open Sans"/>
              </a:rPr>
              <a:t>1-866-925-5454  </a:t>
            </a:r>
            <a:r>
              <a:rPr lang="en-US" altLang="en-US" dirty="0">
                <a:latin typeface="Open Sans"/>
                <a:ea typeface="Open Sans"/>
                <a:cs typeface="Open Sans"/>
              </a:rPr>
              <a:t>(text</a:t>
            </a:r>
            <a:r>
              <a:rPr lang="en-US" altLang="en-US">
                <a:latin typeface="Open Sans"/>
                <a:ea typeface="Open Sans"/>
                <a:cs typeface="Open Sans"/>
              </a:rPr>
              <a:t>: GOOD2TALKON </a:t>
            </a:r>
            <a:r>
              <a:rPr lang="en-US" altLang="en-US" dirty="0">
                <a:latin typeface="Open Sans"/>
                <a:ea typeface="Open Sans"/>
                <a:cs typeface="Open Sans"/>
              </a:rPr>
              <a:t>to 686868) </a:t>
            </a:r>
          </a:p>
          <a:p>
            <a:pPr>
              <a:lnSpc>
                <a:spcPct val="250000"/>
              </a:lnSpc>
              <a:spcBef>
                <a:spcPct val="0"/>
              </a:spcBef>
            </a:pPr>
            <a:endParaRPr lang="en-CA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buNone/>
            </a:pPr>
            <a:endParaRPr lang="en-US" sz="2000" b="1" spc="169" dirty="0">
              <a:solidFill>
                <a:srgbClr val="9D1939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7225C-971C-35F0-851A-F62378ACA069}"/>
              </a:ext>
            </a:extLst>
          </p:cNvPr>
          <p:cNvSpPr txBox="1"/>
          <p:nvPr/>
        </p:nvSpPr>
        <p:spPr>
          <a:xfrm>
            <a:off x="599585" y="2604984"/>
            <a:ext cx="2472160" cy="461665"/>
          </a:xfrm>
          <a:prstGeom prst="rect">
            <a:avLst/>
          </a:prstGeom>
          <a:solidFill>
            <a:srgbClr val="B90E31"/>
          </a:solidFill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24HR Supports</a:t>
            </a:r>
          </a:p>
        </p:txBody>
      </p:sp>
    </p:spTree>
    <p:extLst>
      <p:ext uri="{BB962C8B-B14F-4D97-AF65-F5344CB8AC3E}">
        <p14:creationId xmlns:p14="http://schemas.microsoft.com/office/powerpoint/2010/main" val="385732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93DD-9EB6-FD6C-882F-16D0543F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and Safety Services </a:t>
            </a:r>
            <a:endParaRPr lang="en-US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3049C-DD27-1CD7-D59B-A5B25FDC2215}"/>
              </a:ext>
            </a:extLst>
          </p:cNvPr>
          <p:cNvSpPr txBox="1"/>
          <p:nvPr/>
        </p:nvSpPr>
        <p:spPr>
          <a:xfrm>
            <a:off x="599585" y="1601320"/>
            <a:ext cx="6527725" cy="43519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>
              <a:lnSpc>
                <a:spcPct val="90000"/>
              </a:lnSpc>
              <a:spcBef>
                <a:spcPts val="1000"/>
              </a:spcBef>
            </a:pPr>
            <a:endParaRPr lang="en-US" sz="1600" b="1" dirty="0">
              <a:effectLst/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fontAlgn="ctr">
              <a:lnSpc>
                <a:spcPct val="90000"/>
              </a:lnSpc>
              <a:spcBef>
                <a:spcPts val="1000"/>
              </a:spcBef>
            </a:pPr>
            <a:endParaRPr lang="en-US" sz="1600" b="0" i="0" dirty="0">
              <a:solidFill>
                <a:srgbClr val="231F2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Life threatening emergencies:</a:t>
            </a:r>
            <a:r>
              <a:rPr lang="en-US" b="1" dirty="0">
                <a:effectLst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 </a:t>
            </a:r>
            <a:r>
              <a:rPr lang="en-US" sz="16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911</a:t>
            </a:r>
          </a:p>
          <a:p>
            <a:pPr fontAlgn="ctr">
              <a:lnSpc>
                <a:spcPct val="90000"/>
              </a:lnSpc>
              <a:spcBef>
                <a:spcPts val="1000"/>
              </a:spcBef>
            </a:pPr>
            <a:br>
              <a:rPr lang="en-CA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CA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Queen’s Emergency Report Centre (24hr)</a:t>
            </a:r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: 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613-533-6111</a:t>
            </a:r>
          </a:p>
          <a:p>
            <a:pPr>
              <a:spcBef>
                <a:spcPts val="1000"/>
              </a:spcBef>
            </a:pPr>
            <a:br>
              <a:rPr lang="en-CA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r>
              <a:rPr lang="en-CA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Campus Security Non-Emergencies (24hr): </a:t>
            </a:r>
            <a:r>
              <a:rPr lang="en-CA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613-533-6080</a:t>
            </a:r>
            <a:b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600" b="0" i="0" dirty="0">
              <a:solidFill>
                <a:srgbClr val="231F20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AMS Walkhome</a:t>
            </a:r>
            <a:r>
              <a:rPr lang="en-US" b="1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</a:rPr>
              <a:t>: </a:t>
            </a:r>
            <a:r>
              <a:rPr lang="en-US" sz="1600" dirty="0">
                <a:latin typeface="Open Sans"/>
                <a:ea typeface="Open Sans"/>
                <a:cs typeface="Open Sans"/>
              </a:rPr>
              <a:t>613-533-9255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CA" b="1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Observation Room (COR)</a:t>
            </a:r>
            <a:r>
              <a:rPr lang="en-CA" b="1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</a:rPr>
              <a:t>: </a:t>
            </a:r>
            <a:r>
              <a:rPr lang="en-US" sz="1600" dirty="0">
                <a:latin typeface="Open Sans"/>
                <a:ea typeface="Open Sans"/>
                <a:cs typeface="Open Sans"/>
              </a:rPr>
              <a:t>613-533-6911</a:t>
            </a:r>
            <a:r>
              <a:rPr lang="en-CA" dirty="0">
                <a:effectLst/>
              </a:rPr>
              <a:t> </a:t>
            </a:r>
            <a:endParaRPr lang="en-CA" b="1" dirty="0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>
              <a:latin typeface="Open Sans"/>
              <a:ea typeface="Open Sans"/>
              <a:cs typeface="Open Sans"/>
            </a:endParaRPr>
          </a:p>
          <a:p>
            <a:pPr fontAlgn="ctr">
              <a:lnSpc>
                <a:spcPct val="90000"/>
              </a:lnSpc>
              <a:spcBef>
                <a:spcPts val="1000"/>
              </a:spcBef>
            </a:pPr>
            <a:endParaRPr lang="en-US" sz="1600" dirty="0">
              <a:solidFill>
                <a:srgbClr val="231F2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5363F-3C88-6E0B-F52B-DDAB7F671E1A}"/>
              </a:ext>
            </a:extLst>
          </p:cNvPr>
          <p:cNvSpPr txBox="1"/>
          <p:nvPr/>
        </p:nvSpPr>
        <p:spPr>
          <a:xfrm>
            <a:off x="599585" y="1519912"/>
            <a:ext cx="6022727" cy="435504"/>
          </a:xfrm>
          <a:prstGeom prst="rect">
            <a:avLst/>
          </a:prstGeom>
          <a:solidFill>
            <a:srgbClr val="B90E31"/>
          </a:solidFill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these numbers in your phone contacts</a:t>
            </a:r>
          </a:p>
        </p:txBody>
      </p:sp>
      <p:pic>
        <p:nvPicPr>
          <p:cNvPr id="5" name="Picture 4" descr="A yellow emergency box on a pole&#10;&#10;Description automatically generated">
            <a:extLst>
              <a:ext uri="{FF2B5EF4-FFF2-40B4-BE49-F238E27FC236}">
                <a16:creationId xmlns:a16="http://schemas.microsoft.com/office/drawing/2014/main" id="{8BF666A0-4096-758B-7F41-FD97452F1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842" y="1519912"/>
            <a:ext cx="4271158" cy="40593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39BE52-76B4-0E87-24F7-FCB6CB1CC4DB}"/>
              </a:ext>
            </a:extLst>
          </p:cNvPr>
          <p:cNvSpPr/>
          <p:nvPr/>
        </p:nvSpPr>
        <p:spPr>
          <a:xfrm>
            <a:off x="7920842" y="5245135"/>
            <a:ext cx="4271158" cy="13387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2451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943D7-8868-BFE6-9B53-F49D27998A21}"/>
              </a:ext>
            </a:extLst>
          </p:cNvPr>
          <p:cNvSpPr txBox="1"/>
          <p:nvPr/>
        </p:nvSpPr>
        <p:spPr>
          <a:xfrm>
            <a:off x="8188036" y="5506650"/>
            <a:ext cx="3736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0" i="0" u="none" strike="noStrike" dirty="0"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Outdoor Emergency Phones across campus are identified by their blue lights and yellow boxes.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93DD-9EB6-FD6C-882F-16D0543F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100" dirty="0"/>
              <a:t>Sexual Violence Prevention and Support Services</a:t>
            </a:r>
            <a:br>
              <a:rPr lang="en-CA" b="0" i="0" dirty="0">
                <a:solidFill>
                  <a:srgbClr val="222222"/>
                </a:solidFill>
                <a:effectLst/>
                <a:latin typeface="Helvetica" pitchFamily="2" charset="0"/>
              </a:rPr>
            </a:br>
            <a:endParaRPr 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1CA5A-BEBC-0FA0-AC66-E7D990E3E991}"/>
              </a:ext>
            </a:extLst>
          </p:cNvPr>
          <p:cNvSpPr txBox="1"/>
          <p:nvPr/>
        </p:nvSpPr>
        <p:spPr>
          <a:xfrm>
            <a:off x="704689" y="1787360"/>
            <a:ext cx="8426611" cy="5474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font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CA" sz="1600" dirty="0">
              <a:solidFill>
                <a:prstClr val="black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7030A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Visit</a:t>
            </a:r>
            <a:r>
              <a:rPr lang="en-US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</a:t>
            </a:r>
            <a:r>
              <a:rPr lang="en-US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SVPRS website</a:t>
            </a:r>
            <a:r>
              <a:rPr lang="en-US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for resources and information, including</a:t>
            </a:r>
            <a:r>
              <a:rPr lang="en-CA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the </a:t>
            </a:r>
            <a:r>
              <a:rPr lang="en-CA" sz="1600" b="0" i="0" u="sng" dirty="0">
                <a:solidFill>
                  <a:srgbClr val="007C89"/>
                </a:solidFill>
                <a:effectLst/>
                <a:latin typeface="Open Sans" panose="020B0606030504020204" pitchFamily="34" charset="0"/>
                <a:hlinkClick r:id="rId4"/>
              </a:rPr>
              <a:t>VESTA online support </a:t>
            </a:r>
            <a:r>
              <a:rPr lang="en-CA" sz="1600" b="0" i="0" u="sng">
                <a:solidFill>
                  <a:srgbClr val="007C89"/>
                </a:solidFill>
                <a:effectLst/>
                <a:latin typeface="Open Sans" panose="020B0606030504020204" pitchFamily="34" charset="0"/>
                <a:hlinkClick r:id="rId4"/>
              </a:rPr>
              <a:t>hub</a:t>
            </a:r>
            <a:r>
              <a:rPr lang="en-CA" sz="16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that 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allows survivors to record experiences in a trauma-informed format with the options to remain anonymous and to notify SVPRS and/or police.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7030A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7030A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Get informed </a:t>
            </a:r>
            <a:r>
              <a:rPr lang="en-CA" sz="1600" dirty="0">
                <a:solidFill>
                  <a:srgbClr val="212121"/>
                </a:solidFill>
                <a:latin typeface="Open Sans" panose="020B0606030504020204" pitchFamily="34" charset="0"/>
              </a:rPr>
              <a:t>by participating in a workshop, or completing the </a:t>
            </a:r>
            <a:r>
              <a:rPr lang="en-CA" sz="1600" dirty="0">
                <a:solidFill>
                  <a:srgbClr val="002060"/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 Takes All of Us</a:t>
            </a:r>
            <a:r>
              <a:rPr lang="en-CA" sz="1600" dirty="0">
                <a:solidFill>
                  <a:srgbClr val="212121"/>
                </a:solidFill>
                <a:latin typeface="Open Sans" panose="020B0606030504020204" pitchFamily="34" charset="0"/>
              </a:rPr>
              <a:t> online learning program or the </a:t>
            </a:r>
            <a:r>
              <a:rPr lang="en-CA" sz="1600" dirty="0">
                <a:solidFill>
                  <a:srgbClr val="002060"/>
                </a:solidFill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 Based Violence, Awareness and Bystander Intervention</a:t>
            </a:r>
            <a:r>
              <a:rPr lang="en-CA" sz="1600" dirty="0">
                <a:solidFill>
                  <a:srgbClr val="002060"/>
                </a:solidFill>
                <a:latin typeface="Open Sans" panose="020B0606030504020204" pitchFamily="34" charset="0"/>
              </a:rPr>
              <a:t> </a:t>
            </a:r>
            <a:r>
              <a:rPr lang="en-CA" sz="1600" dirty="0">
                <a:solidFill>
                  <a:srgbClr val="212121"/>
                </a:solidFill>
                <a:latin typeface="Open Sans" panose="020B0606030504020204" pitchFamily="34" charset="0"/>
              </a:rPr>
              <a:t>certificate program.</a:t>
            </a:r>
            <a:endParaRPr lang="en-US" sz="1600" dirty="0">
              <a:solidFill>
                <a:srgbClr val="212121"/>
              </a:solidFill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b="1" dirty="0">
              <a:solidFill>
                <a:srgbClr val="7030A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7030A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Contact</a:t>
            </a:r>
            <a:r>
              <a:rPr lang="en-US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Sexual Violence Prevention &amp; Response Coordinator Barb Lotan,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learn about your options: </a:t>
            </a:r>
            <a:r>
              <a:rPr lang="en-US" sz="16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bjl7@queensu.ca</a:t>
            </a:r>
            <a:endParaRPr lang="en-US" sz="1600" u="sng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u="sng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7030A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24/7 Crisis and Support Line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b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Sexual Assault Centre Kingston: 613-544-6424 or 1-877-544-6424</a:t>
            </a:r>
            <a:r>
              <a:rPr lang="en-CA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b="1" dirty="0">
              <a:solidFill>
                <a:srgbClr val="7030A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600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1B50E-3705-ED3C-8C8D-7B18BF7C75B0}"/>
              </a:ext>
            </a:extLst>
          </p:cNvPr>
          <p:cNvSpPr txBox="1"/>
          <p:nvPr/>
        </p:nvSpPr>
        <p:spPr>
          <a:xfrm>
            <a:off x="704689" y="1419732"/>
            <a:ext cx="8426611" cy="400110"/>
          </a:xfrm>
          <a:prstGeom prst="rect">
            <a:avLst/>
          </a:prstGeom>
          <a:solidFill>
            <a:srgbClr val="604E88"/>
          </a:solidFill>
        </p:spPr>
        <p:txBody>
          <a:bodyPr wrap="square" rtlCol="0" anchor="t">
            <a:sp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Non-judgmental support for all students impacted by sexual violence</a:t>
            </a:r>
          </a:p>
        </p:txBody>
      </p:sp>
      <p:pic>
        <p:nvPicPr>
          <p:cNvPr id="8" name="Picture 7" descr="A blue and white building with a clock tower&#10;We are working to create a campus free of sexual violence">
            <a:extLst>
              <a:ext uri="{FF2B5EF4-FFF2-40B4-BE49-F238E27FC236}">
                <a16:creationId xmlns:a16="http://schemas.microsoft.com/office/drawing/2014/main" id="{7374013E-46AA-9714-1439-BC1061786B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1" t="14492"/>
          <a:stretch/>
        </p:blipFill>
        <p:spPr>
          <a:xfrm>
            <a:off x="9104811" y="2089177"/>
            <a:ext cx="2823684" cy="38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5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93DD-9EB6-FD6C-882F-16D0543F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557498"/>
            <a:ext cx="11079271" cy="627189"/>
          </a:xfrm>
        </p:spPr>
        <p:txBody>
          <a:bodyPr>
            <a:normAutofit fontScale="90000"/>
          </a:bodyPr>
          <a:lstStyle/>
          <a:p>
            <a:r>
              <a:rPr lang="en-CA" sz="3100" dirty="0"/>
              <a:t>Harassment and Discrimination Prevention and Support</a:t>
            </a:r>
            <a:br>
              <a:rPr lang="en-CA" b="0" i="0" dirty="0">
                <a:solidFill>
                  <a:srgbClr val="222222"/>
                </a:solidFill>
                <a:effectLst/>
                <a:latin typeface="Helvetica" pitchFamily="2" charset="0"/>
              </a:rPr>
            </a:br>
            <a:endParaRPr lang="en-US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84652-112B-2F2F-AF67-922923BF19DD}"/>
              </a:ext>
            </a:extLst>
          </p:cNvPr>
          <p:cNvSpPr txBox="1"/>
          <p:nvPr/>
        </p:nvSpPr>
        <p:spPr>
          <a:xfrm>
            <a:off x="704690" y="2191053"/>
            <a:ext cx="8477410" cy="43140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B90E3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Learn more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about the university’s 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harassment and discrimination policy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and complaint and reporting procedures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solidFill>
                  <a:srgbClr val="B90E3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There are options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a complaint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being a witness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to, or being aware of, discrimination, harassment, or reprisal.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 with a human rights advisor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campus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 out the In-Sight Harassment, Discrimination, and Bias/Hate Incident </a:t>
            </a:r>
            <a:r>
              <a:rPr lang="en-CA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Anonymous Submission Form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B90E3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B90E3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Get informed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CA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with </a:t>
            </a:r>
            <a:r>
              <a:rPr lang="en-CA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modules and resources</a:t>
            </a:r>
            <a:r>
              <a:rPr lang="en-CA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CA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including an online module for </a:t>
            </a:r>
            <a:r>
              <a:rPr lang="en-CA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Identifying and Responding to Microaggressions</a:t>
            </a:r>
            <a:r>
              <a:rPr lang="en-CA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 </a:t>
            </a:r>
            <a:r>
              <a:rPr lang="en-US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600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416D8-8E24-B8F9-6B32-5746DCC35D84}"/>
              </a:ext>
            </a:extLst>
          </p:cNvPr>
          <p:cNvSpPr txBox="1"/>
          <p:nvPr/>
        </p:nvSpPr>
        <p:spPr>
          <a:xfrm>
            <a:off x="704690" y="1335155"/>
            <a:ext cx="7588410" cy="400110"/>
          </a:xfrm>
          <a:prstGeom prst="rect">
            <a:avLst/>
          </a:prstGeom>
          <a:solidFill>
            <a:srgbClr val="B90E31"/>
          </a:solidFill>
        </p:spPr>
        <p:txBody>
          <a:bodyPr wrap="square" rtlCol="0" anchor="t">
            <a:sp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Create a Harassment and Discrimination Free Campus</a:t>
            </a:r>
          </a:p>
        </p:txBody>
      </p:sp>
    </p:spTree>
    <p:extLst>
      <p:ext uri="{BB962C8B-B14F-4D97-AF65-F5344CB8AC3E}">
        <p14:creationId xmlns:p14="http://schemas.microsoft.com/office/powerpoint/2010/main" val="369169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E40E-6272-2644-A5C1-EB187359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Open Sans Semibold"/>
                <a:ea typeface="Open Sans Semibold"/>
                <a:cs typeface="Open Sans Semibold"/>
              </a:rPr>
              <a:t>Update Your Contact Info in SOLUS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3080"/>
          <a:stretch/>
        </p:blipFill>
        <p:spPr>
          <a:xfrm>
            <a:off x="798966" y="2188857"/>
            <a:ext cx="3003012" cy="2596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407" y="2192824"/>
            <a:ext cx="3053166" cy="2674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382"/>
          <a:stretch/>
        </p:blipFill>
        <p:spPr>
          <a:xfrm>
            <a:off x="7942003" y="2274158"/>
            <a:ext cx="3612023" cy="25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3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381192"/>
      </p:ext>
    </p:extLst>
  </p:cSld>
  <p:clrMapOvr>
    <a:masterClrMapping/>
  </p:clrMapOvr>
</p:sld>
</file>

<file path=ppt/theme/theme1.xml><?xml version="1.0" encoding="utf-8"?>
<a:theme xmlns:a="http://schemas.openxmlformats.org/drawingml/2006/main" name="Queen's University Presentation">
  <a:themeElements>
    <a:clrScheme name="Custom 16">
      <a:dk1>
        <a:srgbClr val="000000"/>
      </a:dk1>
      <a:lt1>
        <a:srgbClr val="EBEBEC"/>
      </a:lt1>
      <a:dk2>
        <a:srgbClr val="B90D30"/>
      </a:dk2>
      <a:lt2>
        <a:srgbClr val="FFFFFF"/>
      </a:lt2>
      <a:accent1>
        <a:srgbClr val="002452"/>
      </a:accent1>
      <a:accent2>
        <a:srgbClr val="1A4771"/>
      </a:accent2>
      <a:accent3>
        <a:srgbClr val="4D7091"/>
      </a:accent3>
      <a:accent4>
        <a:srgbClr val="8099B1"/>
      </a:accent4>
      <a:accent5>
        <a:srgbClr val="B3C2D0"/>
      </a:accent5>
      <a:accent6>
        <a:srgbClr val="CCD6E0"/>
      </a:accent6>
      <a:hlink>
        <a:srgbClr val="335B81"/>
      </a:hlink>
      <a:folHlink>
        <a:srgbClr val="00245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862dd1-d097-420f-a609-2df4dcceb954">
      <Terms xmlns="http://schemas.microsoft.com/office/infopath/2007/PartnerControls"/>
    </lcf76f155ced4ddcb4097134ff3c332f>
    <TaxCatchAll xmlns="ebeb9e2e-a155-46be-9ebf-f6be04e83c4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72ED250343249835B23B44FED2FE9" ma:contentTypeVersion="17" ma:contentTypeDescription="Create a new document." ma:contentTypeScope="" ma:versionID="2424c54b0241a1d7a5b1dac6de3cb8eb">
  <xsd:schema xmlns:xsd="http://www.w3.org/2001/XMLSchema" xmlns:xs="http://www.w3.org/2001/XMLSchema" xmlns:p="http://schemas.microsoft.com/office/2006/metadata/properties" xmlns:ns2="ac862dd1-d097-420f-a609-2df4dcceb954" xmlns:ns3="ebeb9e2e-a155-46be-9ebf-f6be04e83c4d" targetNamespace="http://schemas.microsoft.com/office/2006/metadata/properties" ma:root="true" ma:fieldsID="f124bc4ac99e7b86ef194e2712941289" ns2:_="" ns3:_="">
    <xsd:import namespace="ac862dd1-d097-420f-a609-2df4dcceb954"/>
    <xsd:import namespace="ebeb9e2e-a155-46be-9ebf-f6be04e83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62dd1-d097-420f-a609-2df4dcceb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bd2e69d-a885-47d9-a849-8bc90acf94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b9e2e-a155-46be-9ebf-f6be04e83c4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e3f376-0923-4658-b64a-9788499b144e}" ma:internalName="TaxCatchAll" ma:showField="CatchAllData" ma:web="ebeb9e2e-a155-46be-9ebf-f6be04e83c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E81BC4-925A-4B49-A6EF-ADFCA9D54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F2E5A3-F13C-4E95-B68F-B21C9B2B9569}">
  <ds:schemaRefs>
    <ds:schemaRef ds:uri="http://www.w3.org/XML/1998/namespace"/>
    <ds:schemaRef ds:uri="ebeb9e2e-a155-46be-9ebf-f6be04e83c4d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ac862dd1-d097-420f-a609-2df4dcceb954"/>
  </ds:schemaRefs>
</ds:datastoreItem>
</file>

<file path=customXml/itemProps3.xml><?xml version="1.0" encoding="utf-8"?>
<ds:datastoreItem xmlns:ds="http://schemas.openxmlformats.org/officeDocument/2006/customXml" ds:itemID="{C71EF277-7CE2-444C-9988-AB99668BE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862dd1-d097-420f-a609-2df4dcceb954"/>
    <ds:schemaRef ds:uri="ebeb9e2e-a155-46be-9ebf-f6be04e83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19422</TotalTime>
  <Words>762</Words>
  <Application>Microsoft Macintosh PowerPoint</Application>
  <PresentationFormat>Widescreen</PresentationFormat>
  <Paragraphs>100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Helvetica</vt:lpstr>
      <vt:lpstr>Open Sans</vt:lpstr>
      <vt:lpstr>Open Sans ExtraBold</vt:lpstr>
      <vt:lpstr>Open Sans Semibold</vt:lpstr>
      <vt:lpstr>Söhne</vt:lpstr>
      <vt:lpstr>System Font Regular</vt:lpstr>
      <vt:lpstr>Queen's University Presentation</vt:lpstr>
      <vt:lpstr>Student Wellness and Safety Resources 2023-24</vt:lpstr>
      <vt:lpstr>Take Care of Yourself!</vt:lpstr>
      <vt:lpstr>Empower Yourself by Being Proactive  </vt:lpstr>
      <vt:lpstr>Mental Health Supports </vt:lpstr>
      <vt:lpstr>Emergency and Safety Services </vt:lpstr>
      <vt:lpstr>Sexual Violence Prevention and Support Services </vt:lpstr>
      <vt:lpstr>Harassment and Discrimination Prevention and Support </vt:lpstr>
      <vt:lpstr>Update Your Contact Info in SOLUS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Kanisha Szekely</dc:creator>
  <cp:lastModifiedBy>Natalie Abenhaim</cp:lastModifiedBy>
  <cp:revision>276</cp:revision>
  <dcterms:created xsi:type="dcterms:W3CDTF">2021-07-23T16:36:50Z</dcterms:created>
  <dcterms:modified xsi:type="dcterms:W3CDTF">2023-08-29T18:46:19Z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0x01010000C72ED250343249835B23B44FED2FE9</vt:lpwstr>
  </property>
</Properties>
</file>