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325" r:id="rId5"/>
    <p:sldId id="366" r:id="rId6"/>
    <p:sldId id="316" r:id="rId7"/>
    <p:sldId id="358" r:id="rId8"/>
    <p:sldId id="342" r:id="rId9"/>
    <p:sldId id="356" r:id="rId10"/>
    <p:sldId id="355" r:id="rId11"/>
    <p:sldId id="367" r:id="rId12"/>
    <p:sldId id="365"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1EDC91-DF8D-AE96-936F-FE7A190DBF67}" name="Jennifer Ross" initials="JR" userId="S::jjr9@queensu.ca::89c60e7e-7dc4-48aa-8720-151d8a70c481" providerId="AD"/>
  <p188:author id="{BADF8DAD-CCC1-75FC-21E7-B48126B72876}" name="Justine Mayhew" initials="JM" userId="S::jam39@queensu.ca::b3747870-7c38-48ae-9139-ad50bc2edf6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90E31"/>
    <a:srgbClr val="FABD0F"/>
    <a:srgbClr val="002452"/>
    <a:srgbClr val="004552"/>
    <a:srgbClr val="3C5979"/>
    <a:srgbClr val="E6E7E8"/>
    <a:srgbClr val="604E88"/>
    <a:srgbClr val="A7A9AC"/>
    <a:srgbClr val="EBEBEC"/>
    <a:srgbClr val="B4C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93238D-511E-8A14-A755-5F9254679016}" v="146" dt="2026-08-10T18:20:43.780"/>
    <p1510:client id="{8270362E-B941-AB1C-E734-08C60E29FD94}" v="2" dt="2026-08-10T19:39:09.410"/>
    <p1510:client id="{AE6EA17E-F0DD-A499-4FF5-37B4A2C90C41}" v="52" dt="2026-08-10T18:04:30.521"/>
    <p1510:client id="{C7688183-88DF-9B44-A62D-563BAE6E59F7}" v="1" dt="2026-08-10T13:21:39.0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96"/>
    <p:restoredTop sz="83024"/>
  </p:normalViewPr>
  <p:slideViewPr>
    <p:cSldViewPr snapToGrid="0">
      <p:cViewPr varScale="1">
        <p:scale>
          <a:sx n="100" d="100"/>
          <a:sy n="100" d="100"/>
        </p:scale>
        <p:origin x="1696" y="168"/>
      </p:cViewPr>
      <p:guideLst/>
    </p:cSldViewPr>
  </p:slideViewPr>
  <p:outlineViewPr>
    <p:cViewPr>
      <p:scale>
        <a:sx n="33" d="100"/>
        <a:sy n="33" d="100"/>
      </p:scale>
      <p:origin x="0" y="-161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e Mayhew" userId="S::jam39@queensu.ca::b3747870-7c38-48ae-9139-ad50bc2edf61" providerId="AD" clId="Web-{45A77690-6735-A5F1-1E94-6C158510973E}"/>
    <pc:docChg chg="modSld">
      <pc:chgData name="Justine Mayhew" userId="S::jam39@queensu.ca::b3747870-7c38-48ae-9139-ad50bc2edf61" providerId="AD" clId="Web-{45A77690-6735-A5F1-1E94-6C158510973E}" dt="2026-08-07T15:59:47.901" v="3" actId="20577"/>
      <pc:docMkLst>
        <pc:docMk/>
      </pc:docMkLst>
      <pc:sldChg chg="modSp">
        <pc:chgData name="Justine Mayhew" userId="S::jam39@queensu.ca::b3747870-7c38-48ae-9139-ad50bc2edf61" providerId="AD" clId="Web-{45A77690-6735-A5F1-1E94-6C158510973E}" dt="2026-08-07T15:59:47.901" v="3" actId="20577"/>
        <pc:sldMkLst>
          <pc:docMk/>
          <pc:sldMk cId="2782339739" sldId="325"/>
        </pc:sldMkLst>
        <pc:spChg chg="mod">
          <ac:chgData name="Justine Mayhew" userId="S::jam39@queensu.ca::b3747870-7c38-48ae-9139-ad50bc2edf61" providerId="AD" clId="Web-{45A77690-6735-A5F1-1E94-6C158510973E}" dt="2026-08-07T15:59:47.901" v="3" actId="20577"/>
          <ac:spMkLst>
            <pc:docMk/>
            <pc:sldMk cId="2782339739" sldId="325"/>
            <ac:spMk id="2" creationId="{4764FD92-B381-0343-90F5-7E7C24033BAD}"/>
          </ac:spMkLst>
        </pc:spChg>
      </pc:sldChg>
    </pc:docChg>
  </pc:docChgLst>
  <pc:docChgLst>
    <pc:chgData name="Justine Mayhew" userId="S::jam39@queensu.ca::b3747870-7c38-48ae-9139-ad50bc2edf61" providerId="AD" clId="Web-{8270362E-B941-AB1C-E734-08C60E29FD94}"/>
    <pc:docChg chg="delSld modSld">
      <pc:chgData name="Justine Mayhew" userId="S::jam39@queensu.ca::b3747870-7c38-48ae-9139-ad50bc2edf61" providerId="AD" clId="Web-{8270362E-B941-AB1C-E734-08C60E29FD94}" dt="2026-08-10T19:39:09.410" v="1"/>
      <pc:docMkLst>
        <pc:docMk/>
      </pc:docMkLst>
      <pc:sldChg chg="modSp">
        <pc:chgData name="Justine Mayhew" userId="S::jam39@queensu.ca::b3747870-7c38-48ae-9139-ad50bc2edf61" providerId="AD" clId="Web-{8270362E-B941-AB1C-E734-08C60E29FD94}" dt="2026-08-10T19:39:05.707" v="0" actId="20577"/>
        <pc:sldMkLst>
          <pc:docMk/>
          <pc:sldMk cId="3745198020" sldId="355"/>
        </pc:sldMkLst>
        <pc:spChg chg="mod">
          <ac:chgData name="Justine Mayhew" userId="S::jam39@queensu.ca::b3747870-7c38-48ae-9139-ad50bc2edf61" providerId="AD" clId="Web-{8270362E-B941-AB1C-E734-08C60E29FD94}" dt="2026-08-10T19:39:05.707" v="0" actId="20577"/>
          <ac:spMkLst>
            <pc:docMk/>
            <pc:sldMk cId="3745198020" sldId="355"/>
            <ac:spMk id="9" creationId="{EA0810DD-F950-D4C3-7A97-F010FE6F103C}"/>
          </ac:spMkLst>
        </pc:spChg>
      </pc:sldChg>
      <pc:sldChg chg="del">
        <pc:chgData name="Justine Mayhew" userId="S::jam39@queensu.ca::b3747870-7c38-48ae-9139-ad50bc2edf61" providerId="AD" clId="Web-{8270362E-B941-AB1C-E734-08C60E29FD94}" dt="2026-08-10T19:39:09.410" v="1"/>
        <pc:sldMkLst>
          <pc:docMk/>
          <pc:sldMk cId="1832636995" sldId="364"/>
        </pc:sldMkLst>
      </pc:sldChg>
    </pc:docChg>
  </pc:docChgLst>
  <pc:docChgLst>
    <pc:chgData name="Justine Mayhew" userId="b3747870-7c38-48ae-9139-ad50bc2edf61" providerId="ADAL" clId="{A64C0195-BB80-5DEB-98D1-46F991FC0DE7}"/>
    <pc:docChg chg="undo custSel modSld">
      <pc:chgData name="Justine Mayhew" userId="b3747870-7c38-48ae-9139-ad50bc2edf61" providerId="ADAL" clId="{A64C0195-BB80-5DEB-98D1-46F991FC0DE7}" dt="2026-08-10T13:21:39.090" v="20" actId="18331"/>
      <pc:docMkLst>
        <pc:docMk/>
      </pc:docMkLst>
      <pc:sldChg chg="modSp mod">
        <pc:chgData name="Justine Mayhew" userId="b3747870-7c38-48ae-9139-ad50bc2edf61" providerId="ADAL" clId="{A64C0195-BB80-5DEB-98D1-46F991FC0DE7}" dt="2026-08-07T17:08:07.018" v="19" actId="113"/>
        <pc:sldMkLst>
          <pc:docMk/>
          <pc:sldMk cId="3745198020" sldId="355"/>
        </pc:sldMkLst>
        <pc:spChg chg="mod">
          <ac:chgData name="Justine Mayhew" userId="b3747870-7c38-48ae-9139-ad50bc2edf61" providerId="ADAL" clId="{A64C0195-BB80-5DEB-98D1-46F991FC0DE7}" dt="2026-08-07T17:08:07.018" v="19" actId="113"/>
          <ac:spMkLst>
            <pc:docMk/>
            <pc:sldMk cId="3745198020" sldId="355"/>
            <ac:spMk id="9" creationId="{EA0810DD-F950-D4C3-7A97-F010FE6F103C}"/>
          </ac:spMkLst>
        </pc:spChg>
      </pc:sldChg>
      <pc:sldChg chg="modSp mod">
        <pc:chgData name="Justine Mayhew" userId="b3747870-7c38-48ae-9139-ad50bc2edf61" providerId="ADAL" clId="{A64C0195-BB80-5DEB-98D1-46F991FC0DE7}" dt="2026-08-07T15:37:10.544" v="10" actId="14100"/>
        <pc:sldMkLst>
          <pc:docMk/>
          <pc:sldMk cId="1313499905" sldId="356"/>
        </pc:sldMkLst>
        <pc:spChg chg="mod">
          <ac:chgData name="Justine Mayhew" userId="b3747870-7c38-48ae-9139-ad50bc2edf61" providerId="ADAL" clId="{A64C0195-BB80-5DEB-98D1-46F991FC0DE7}" dt="2026-08-07T15:37:10.544" v="10" actId="14100"/>
          <ac:spMkLst>
            <pc:docMk/>
            <pc:sldMk cId="1313499905" sldId="356"/>
            <ac:spMk id="3" creationId="{40F0E508-4B4F-6905-9135-D8ACF9FD828E}"/>
          </ac:spMkLst>
        </pc:spChg>
      </pc:sldChg>
      <pc:sldChg chg="modSp mod">
        <pc:chgData name="Justine Mayhew" userId="b3747870-7c38-48ae-9139-ad50bc2edf61" providerId="ADAL" clId="{A64C0195-BB80-5DEB-98D1-46F991FC0DE7}" dt="2026-08-06T20:11:26.449" v="9" actId="2711"/>
        <pc:sldMkLst>
          <pc:docMk/>
          <pc:sldMk cId="3199109447" sldId="362"/>
        </pc:sldMkLst>
        <pc:spChg chg="mod">
          <ac:chgData name="Justine Mayhew" userId="b3747870-7c38-48ae-9139-ad50bc2edf61" providerId="ADAL" clId="{A64C0195-BB80-5DEB-98D1-46F991FC0DE7}" dt="2026-08-06T20:10:59.618" v="4" actId="404"/>
          <ac:spMkLst>
            <pc:docMk/>
            <pc:sldMk cId="3199109447" sldId="362"/>
            <ac:spMk id="8" creationId="{79791D38-7B38-697B-3A16-BE78194A1C6A}"/>
          </ac:spMkLst>
        </pc:spChg>
        <pc:spChg chg="mod">
          <ac:chgData name="Justine Mayhew" userId="b3747870-7c38-48ae-9139-ad50bc2edf61" providerId="ADAL" clId="{A64C0195-BB80-5DEB-98D1-46F991FC0DE7}" dt="2026-08-06T20:11:02.988" v="6" actId="404"/>
          <ac:spMkLst>
            <pc:docMk/>
            <pc:sldMk cId="3199109447" sldId="362"/>
            <ac:spMk id="9" creationId="{B3EE6C31-26D6-6AAA-7560-9936B7AEDA92}"/>
          </ac:spMkLst>
        </pc:spChg>
        <pc:spChg chg="mod">
          <ac:chgData name="Justine Mayhew" userId="b3747870-7c38-48ae-9139-ad50bc2edf61" providerId="ADAL" clId="{A64C0195-BB80-5DEB-98D1-46F991FC0DE7}" dt="2026-08-06T20:11:26.449" v="9" actId="2711"/>
          <ac:spMkLst>
            <pc:docMk/>
            <pc:sldMk cId="3199109447" sldId="362"/>
            <ac:spMk id="13" creationId="{F8F9A95B-B7C2-ABC1-6E37-BB643035B0D8}"/>
          </ac:spMkLst>
        </pc:spChg>
        <pc:graphicFrameChg chg="mod modGraphic">
          <ac:chgData name="Justine Mayhew" userId="b3747870-7c38-48ae-9139-ad50bc2edf61" providerId="ADAL" clId="{A64C0195-BB80-5DEB-98D1-46F991FC0DE7}" dt="2026-08-06T20:11:11.441" v="8" actId="404"/>
          <ac:graphicFrameMkLst>
            <pc:docMk/>
            <pc:sldMk cId="3199109447" sldId="362"/>
            <ac:graphicFrameMk id="6" creationId="{BCBA37A2-3C73-D595-DDE1-3829988232C4}"/>
          </ac:graphicFrameMkLst>
        </pc:graphicFrameChg>
      </pc:sldChg>
      <pc:sldChg chg="modSp">
        <pc:chgData name="Justine Mayhew" userId="b3747870-7c38-48ae-9139-ad50bc2edf61" providerId="ADAL" clId="{A64C0195-BB80-5DEB-98D1-46F991FC0DE7}" dt="2026-08-10T13:21:39.090" v="20" actId="18331"/>
        <pc:sldMkLst>
          <pc:docMk/>
          <pc:sldMk cId="1832636995" sldId="364"/>
        </pc:sldMkLst>
        <pc:picChg chg="mod">
          <ac:chgData name="Justine Mayhew" userId="b3747870-7c38-48ae-9139-ad50bc2edf61" providerId="ADAL" clId="{A64C0195-BB80-5DEB-98D1-46F991FC0DE7}" dt="2026-08-10T13:21:39.090" v="20" actId="18331"/>
          <ac:picMkLst>
            <pc:docMk/>
            <pc:sldMk cId="1832636995" sldId="364"/>
            <ac:picMk id="5" creationId="{FB032F43-F1C3-7725-65A7-15AF1AE9F111}"/>
          </ac:picMkLst>
        </pc:picChg>
      </pc:sldChg>
      <pc:sldChg chg="modSp mod">
        <pc:chgData name="Justine Mayhew" userId="b3747870-7c38-48ae-9139-ad50bc2edf61" providerId="ADAL" clId="{A64C0195-BB80-5DEB-98D1-46F991FC0DE7}" dt="2026-08-07T17:08:05.895" v="18" actId="13926"/>
        <pc:sldMkLst>
          <pc:docMk/>
          <pc:sldMk cId="1292658820" sldId="365"/>
        </pc:sldMkLst>
        <pc:spChg chg="mod">
          <ac:chgData name="Justine Mayhew" userId="b3747870-7c38-48ae-9139-ad50bc2edf61" providerId="ADAL" clId="{A64C0195-BB80-5DEB-98D1-46F991FC0DE7}" dt="2026-08-07T17:08:05.895" v="18" actId="13926"/>
          <ac:spMkLst>
            <pc:docMk/>
            <pc:sldMk cId="1292658820" sldId="365"/>
            <ac:spMk id="3" creationId="{9405A0F0-9659-4458-7A00-12FC1136AEE1}"/>
          </ac:spMkLst>
        </pc:spChg>
      </pc:sldChg>
    </pc:docChg>
  </pc:docChgLst>
  <pc:docChgLst>
    <pc:chgData name="Justine Mayhew" userId="S::jam39@queensu.ca::b3747870-7c38-48ae-9139-ad50bc2edf61" providerId="AD" clId="Web-{AE6EA17E-F0DD-A499-4FF5-37B4A2C90C41}"/>
    <pc:docChg chg="addSld modSld">
      <pc:chgData name="Justine Mayhew" userId="S::jam39@queensu.ca::b3747870-7c38-48ae-9139-ad50bc2edf61" providerId="AD" clId="Web-{AE6EA17E-F0DD-A499-4FF5-37B4A2C90C41}" dt="2026-08-10T18:04:30.521" v="51" actId="20577"/>
      <pc:docMkLst>
        <pc:docMk/>
      </pc:docMkLst>
      <pc:sldChg chg="modSp">
        <pc:chgData name="Justine Mayhew" userId="S::jam39@queensu.ca::b3747870-7c38-48ae-9139-ad50bc2edf61" providerId="AD" clId="Web-{AE6EA17E-F0DD-A499-4FF5-37B4A2C90C41}" dt="2026-08-10T17:57:41.533" v="20" actId="20577"/>
        <pc:sldMkLst>
          <pc:docMk/>
          <pc:sldMk cId="1486804481" sldId="342"/>
        </pc:sldMkLst>
        <pc:spChg chg="mod">
          <ac:chgData name="Justine Mayhew" userId="S::jam39@queensu.ca::b3747870-7c38-48ae-9139-ad50bc2edf61" providerId="AD" clId="Web-{AE6EA17E-F0DD-A499-4FF5-37B4A2C90C41}" dt="2026-08-10T17:57:41.533" v="20" actId="20577"/>
          <ac:spMkLst>
            <pc:docMk/>
            <pc:sldMk cId="1486804481" sldId="342"/>
            <ac:spMk id="4" creationId="{377E1051-66C7-D5EF-3472-2E7C475E239A}"/>
          </ac:spMkLst>
        </pc:spChg>
      </pc:sldChg>
      <pc:sldChg chg="delSp modSp add replId">
        <pc:chgData name="Justine Mayhew" userId="S::jam39@queensu.ca::b3747870-7c38-48ae-9139-ad50bc2edf61" providerId="AD" clId="Web-{AE6EA17E-F0DD-A499-4FF5-37B4A2C90C41}" dt="2026-08-10T18:04:30.521" v="51" actId="20577"/>
        <pc:sldMkLst>
          <pc:docMk/>
          <pc:sldMk cId="2336217346" sldId="366"/>
        </pc:sldMkLst>
        <pc:spChg chg="mod">
          <ac:chgData name="Justine Mayhew" userId="S::jam39@queensu.ca::b3747870-7c38-48ae-9139-ad50bc2edf61" providerId="AD" clId="Web-{AE6EA17E-F0DD-A499-4FF5-37B4A2C90C41}" dt="2026-08-10T18:04:30.521" v="51" actId="20577"/>
          <ac:spMkLst>
            <pc:docMk/>
            <pc:sldMk cId="2336217346" sldId="366"/>
            <ac:spMk id="4" creationId="{4AE3FB6B-F7C3-7648-1407-36B49C2B5695}"/>
          </ac:spMkLst>
        </pc:spChg>
        <pc:picChg chg="del">
          <ac:chgData name="Justine Mayhew" userId="S::jam39@queensu.ca::b3747870-7c38-48ae-9139-ad50bc2edf61" providerId="AD" clId="Web-{AE6EA17E-F0DD-A499-4FF5-37B4A2C90C41}" dt="2026-08-10T17:56:55.892" v="14"/>
          <ac:picMkLst>
            <pc:docMk/>
            <pc:sldMk cId="2336217346" sldId="366"/>
            <ac:picMk id="5" creationId="{CDFA0321-912E-7E91-5983-8A6FB236FA13}"/>
          </ac:picMkLst>
        </pc:picChg>
      </pc:sldChg>
    </pc:docChg>
  </pc:docChgLst>
  <pc:docChgLst>
    <pc:chgData name="Justine Mayhew" userId="S::jam39@queensu.ca::b3747870-7c38-48ae-9139-ad50bc2edf61" providerId="AD" clId="Web-{3693238D-511E-8A14-A755-5F9254679016}"/>
    <pc:docChg chg="modSld">
      <pc:chgData name="Justine Mayhew" userId="S::jam39@queensu.ca::b3747870-7c38-48ae-9139-ad50bc2edf61" providerId="AD" clId="Web-{3693238D-511E-8A14-A755-5F9254679016}" dt="2026-08-10T18:20:43.765" v="145" actId="20577"/>
      <pc:docMkLst>
        <pc:docMk/>
      </pc:docMkLst>
      <pc:sldChg chg="mod modShow">
        <pc:chgData name="Justine Mayhew" userId="S::jam39@queensu.ca::b3747870-7c38-48ae-9139-ad50bc2edf61" providerId="AD" clId="Web-{3693238D-511E-8A14-A755-5F9254679016}" dt="2026-08-10T18:12:53.421" v="113"/>
        <pc:sldMkLst>
          <pc:docMk/>
          <pc:sldMk cId="1832636995" sldId="364"/>
        </pc:sldMkLst>
      </pc:sldChg>
      <pc:sldChg chg="modSp">
        <pc:chgData name="Justine Mayhew" userId="S::jam39@queensu.ca::b3747870-7c38-48ae-9139-ad50bc2edf61" providerId="AD" clId="Web-{3693238D-511E-8A14-A755-5F9254679016}" dt="2026-08-10T18:20:43.765" v="145" actId="20577"/>
        <pc:sldMkLst>
          <pc:docMk/>
          <pc:sldMk cId="2336217346" sldId="366"/>
        </pc:sldMkLst>
        <pc:spChg chg="mod">
          <ac:chgData name="Justine Mayhew" userId="S::jam39@queensu.ca::b3747870-7c38-48ae-9139-ad50bc2edf61" providerId="AD" clId="Web-{3693238D-511E-8A14-A755-5F9254679016}" dt="2026-08-10T18:20:43.765" v="145" actId="20577"/>
          <ac:spMkLst>
            <pc:docMk/>
            <pc:sldMk cId="2336217346" sldId="366"/>
            <ac:spMk id="2" creationId="{9E560912-4C6A-8CC2-49CE-B329B16A7972}"/>
          </ac:spMkLst>
        </pc:spChg>
        <pc:spChg chg="mod">
          <ac:chgData name="Justine Mayhew" userId="S::jam39@queensu.ca::b3747870-7c38-48ae-9139-ad50bc2edf61" providerId="AD" clId="Web-{3693238D-511E-8A14-A755-5F9254679016}" dt="2026-08-10T18:17:55.937" v="140" actId="20577"/>
          <ac:spMkLst>
            <pc:docMk/>
            <pc:sldMk cId="2336217346" sldId="366"/>
            <ac:spMk id="4" creationId="{4AE3FB6B-F7C3-7648-1407-36B49C2B5695}"/>
          </ac:spMkLst>
        </pc:spChg>
      </pc:sldChg>
    </pc:docChg>
  </pc:docChgLst>
  <pc:docChgLst>
    <pc:chgData name="Justine Mayhew" userId="S::jam39@queensu.ca::b3747870-7c38-48ae-9139-ad50bc2edf61" providerId="AD" clId="Web-{3576AF2E-2E9A-5D80-F54C-EFB1503D25F4}"/>
    <pc:docChg chg="addSld modSld">
      <pc:chgData name="Justine Mayhew" userId="S::jam39@queensu.ca::b3747870-7c38-48ae-9139-ad50bc2edf61" providerId="AD" clId="Web-{3576AF2E-2E9A-5D80-F54C-EFB1503D25F4}" dt="2026-08-07T17:16:52.832" v="284" actId="1076"/>
      <pc:docMkLst>
        <pc:docMk/>
      </pc:docMkLst>
      <pc:sldChg chg="addSp delSp modSp">
        <pc:chgData name="Justine Mayhew" userId="S::jam39@queensu.ca::b3747870-7c38-48ae-9139-ad50bc2edf61" providerId="AD" clId="Web-{3576AF2E-2E9A-5D80-F54C-EFB1503D25F4}" dt="2026-08-07T17:11:32.769" v="190" actId="1076"/>
        <pc:sldMkLst>
          <pc:docMk/>
          <pc:sldMk cId="1486804481" sldId="342"/>
        </pc:sldMkLst>
        <pc:picChg chg="add mod modCrop">
          <ac:chgData name="Justine Mayhew" userId="S::jam39@queensu.ca::b3747870-7c38-48ae-9139-ad50bc2edf61" providerId="AD" clId="Web-{3576AF2E-2E9A-5D80-F54C-EFB1503D25F4}" dt="2026-08-07T17:11:32.769" v="190" actId="1076"/>
          <ac:picMkLst>
            <pc:docMk/>
            <pc:sldMk cId="1486804481" sldId="342"/>
            <ac:picMk id="6" creationId="{80413990-1C60-B9B5-8A25-DD66F5D7BC52}"/>
          </ac:picMkLst>
        </pc:picChg>
      </pc:sldChg>
      <pc:sldChg chg="addSp delSp modSp new mod modClrScheme chgLayout">
        <pc:chgData name="Justine Mayhew" userId="S::jam39@queensu.ca::b3747870-7c38-48ae-9139-ad50bc2edf61" providerId="AD" clId="Web-{3576AF2E-2E9A-5D80-F54C-EFB1503D25F4}" dt="2026-08-07T17:16:52.832" v="284" actId="1076"/>
        <pc:sldMkLst>
          <pc:docMk/>
          <pc:sldMk cId="1292658820" sldId="365"/>
        </pc:sldMkLst>
        <pc:spChg chg="mod ord">
          <ac:chgData name="Justine Mayhew" userId="S::jam39@queensu.ca::b3747870-7c38-48ae-9139-ad50bc2edf61" providerId="AD" clId="Web-{3576AF2E-2E9A-5D80-F54C-EFB1503D25F4}" dt="2026-08-07T17:01:41.893" v="46"/>
          <ac:spMkLst>
            <pc:docMk/>
            <pc:sldMk cId="1292658820" sldId="365"/>
            <ac:spMk id="2" creationId="{55615F9C-0F9F-64BF-B58A-4835D5B0F7AD}"/>
          </ac:spMkLst>
        </pc:spChg>
        <pc:spChg chg="mod ord">
          <ac:chgData name="Justine Mayhew" userId="S::jam39@queensu.ca::b3747870-7c38-48ae-9139-ad50bc2edf61" providerId="AD" clId="Web-{3576AF2E-2E9A-5D80-F54C-EFB1503D25F4}" dt="2026-08-07T17:16:38.973" v="282" actId="20577"/>
          <ac:spMkLst>
            <pc:docMk/>
            <pc:sldMk cId="1292658820" sldId="365"/>
            <ac:spMk id="3" creationId="{9405A0F0-9659-4458-7A00-12FC1136AEE1}"/>
          </ac:spMkLst>
        </pc:spChg>
        <pc:spChg chg="mod ord">
          <ac:chgData name="Justine Mayhew" userId="S::jam39@queensu.ca::b3747870-7c38-48ae-9139-ad50bc2edf61" providerId="AD" clId="Web-{3576AF2E-2E9A-5D80-F54C-EFB1503D25F4}" dt="2026-08-07T17:01:41.893" v="46"/>
          <ac:spMkLst>
            <pc:docMk/>
            <pc:sldMk cId="1292658820" sldId="365"/>
            <ac:spMk id="5" creationId="{70170FA9-2505-8028-BAD1-13AC954CB00D}"/>
          </ac:spMkLst>
        </pc:spChg>
        <pc:spChg chg="add mod">
          <ac:chgData name="Justine Mayhew" userId="S::jam39@queensu.ca::b3747870-7c38-48ae-9139-ad50bc2edf61" providerId="AD" clId="Web-{3576AF2E-2E9A-5D80-F54C-EFB1503D25F4}" dt="2026-08-07T17:16:52.832" v="284" actId="1076"/>
          <ac:spMkLst>
            <pc:docMk/>
            <pc:sldMk cId="1292658820" sldId="365"/>
            <ac:spMk id="11" creationId="{9F7A46FC-E5F3-39B0-35B0-9E1C3FDE7521}"/>
          </ac:spMkLst>
        </pc:spChg>
        <pc:picChg chg="add mod modCrop">
          <ac:chgData name="Justine Mayhew" userId="S::jam39@queensu.ca::b3747870-7c38-48ae-9139-ad50bc2edf61" providerId="AD" clId="Web-{3576AF2E-2E9A-5D80-F54C-EFB1503D25F4}" dt="2026-08-07T17:12:42.785" v="197"/>
          <ac:picMkLst>
            <pc:docMk/>
            <pc:sldMk cId="1292658820" sldId="365"/>
            <ac:picMk id="8" creationId="{51A260C0-BBFE-1538-D017-2D0DAE1FE197}"/>
          </ac:picMkLst>
        </pc:picChg>
        <pc:picChg chg="add mod">
          <ac:chgData name="Justine Mayhew" userId="S::jam39@queensu.ca::b3747870-7c38-48ae-9139-ad50bc2edf61" providerId="AD" clId="Web-{3576AF2E-2E9A-5D80-F54C-EFB1503D25F4}" dt="2026-08-07T17:16:42.567" v="283" actId="1076"/>
          <ac:picMkLst>
            <pc:docMk/>
            <pc:sldMk cId="1292658820" sldId="365"/>
            <ac:picMk id="9" creationId="{DB1535AC-B763-2AE8-A329-170AB06084E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3A3-DD42-A905-438119EADF5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3A3-DD42-A905-438119EADF5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3A3-DD42-A905-438119EADF5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3A3-DD42-A905-438119EADF5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13A3-DD42-A905-438119EADF5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25000"/>
                </a:schemeClr>
              </a:solidFill>
              <a:latin typeface="Open Sans Light" panose="020B0606030504020204" pitchFamily="34" charset="0"/>
              <a:ea typeface="Open Sans Light" panose="020B0606030504020204" pitchFamily="34" charset="0"/>
              <a:cs typeface="Open Sans Light" panose="020B06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058634352219098E-2"/>
          <c:y val="3.8938053097345132E-2"/>
          <c:w val="0.94788273129556178"/>
          <c:h val="0.7788887185561981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7E18-BA48-A794-5420EB3BE64A}"/>
            </c:ext>
          </c:extLst>
        </c:ser>
        <c:ser>
          <c:idx val="1"/>
          <c:order val="1"/>
          <c:tx>
            <c:strRef>
              <c:f>Sheet1!$C$1</c:f>
              <c:strCache>
                <c:ptCount val="1"/>
                <c:pt idx="0">
                  <c:v>Series 2</c:v>
                </c:pt>
              </c:strCache>
            </c:strRef>
          </c:tx>
          <c:spPr>
            <a:solidFill>
              <a:schemeClr val="accent2"/>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7E18-BA48-A794-5420EB3BE64A}"/>
            </c:ext>
          </c:extLst>
        </c:ser>
        <c:ser>
          <c:idx val="2"/>
          <c:order val="2"/>
          <c:tx>
            <c:strRef>
              <c:f>Sheet1!$D$1</c:f>
              <c:strCache>
                <c:ptCount val="1"/>
                <c:pt idx="0">
                  <c:v>Series 3</c:v>
                </c:pt>
              </c:strCache>
            </c:strRef>
          </c:tx>
          <c:spPr>
            <a:solidFill>
              <a:schemeClr val="accent3"/>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7E18-BA48-A794-5420EB3BE64A}"/>
            </c:ext>
          </c:extLst>
        </c:ser>
        <c:ser>
          <c:idx val="3"/>
          <c:order val="3"/>
          <c:tx>
            <c:strRef>
              <c:f>Sheet1!$E$1</c:f>
              <c:strCache>
                <c:ptCount val="1"/>
                <c:pt idx="0">
                  <c:v>Series 4</c:v>
                </c:pt>
              </c:strCache>
            </c:strRef>
          </c:tx>
          <c:spPr>
            <a:solidFill>
              <a:schemeClr val="accent4"/>
            </a:solidFill>
            <a:ln>
              <a:noFill/>
            </a:ln>
            <a:effectLst/>
          </c:spPr>
          <c:invertIfNegative val="0"/>
          <c:cat>
            <c:strRef>
              <c:f>Sheet1!$A$2:$A$4</c:f>
              <c:strCache>
                <c:ptCount val="3"/>
                <c:pt idx="0">
                  <c:v>Category 1</c:v>
                </c:pt>
                <c:pt idx="1">
                  <c:v>Category 2</c:v>
                </c:pt>
                <c:pt idx="2">
                  <c:v>Category 3</c:v>
                </c:pt>
              </c:strCache>
            </c:strRef>
          </c:cat>
          <c:val>
            <c:numRef>
              <c:f>Sheet1!$E$2:$E$4</c:f>
              <c:numCache>
                <c:formatCode>General</c:formatCode>
                <c:ptCount val="3"/>
                <c:pt idx="0">
                  <c:v>3.2</c:v>
                </c:pt>
                <c:pt idx="1">
                  <c:v>3</c:v>
                </c:pt>
                <c:pt idx="2">
                  <c:v>3.8</c:v>
                </c:pt>
              </c:numCache>
            </c:numRef>
          </c:val>
          <c:extLst>
            <c:ext xmlns:c16="http://schemas.microsoft.com/office/drawing/2014/chart" uri="{C3380CC4-5D6E-409C-BE32-E72D297353CC}">
              <c16:uniqueId val="{00000003-7E18-BA48-A794-5420EB3BE64A}"/>
            </c:ext>
          </c:extLst>
        </c:ser>
        <c:dLbls>
          <c:showLegendKey val="0"/>
          <c:showVal val="0"/>
          <c:showCatName val="0"/>
          <c:showSerName val="0"/>
          <c:showPercent val="0"/>
          <c:showBubbleSize val="0"/>
        </c:dLbls>
        <c:gapWidth val="219"/>
        <c:overlap val="-27"/>
        <c:axId val="1113782015"/>
        <c:axId val="1113821359"/>
      </c:barChart>
      <c:catAx>
        <c:axId val="1113782015"/>
        <c:scaling>
          <c:orientation val="minMax"/>
        </c:scaling>
        <c:delete val="1"/>
        <c:axPos val="b"/>
        <c:numFmt formatCode="General" sourceLinked="1"/>
        <c:majorTickMark val="none"/>
        <c:minorTickMark val="none"/>
        <c:tickLblPos val="nextTo"/>
        <c:crossAx val="1113821359"/>
        <c:crosses val="autoZero"/>
        <c:auto val="1"/>
        <c:lblAlgn val="ctr"/>
        <c:lblOffset val="100"/>
        <c:noMultiLvlLbl val="0"/>
      </c:catAx>
      <c:valAx>
        <c:axId val="1113821359"/>
        <c:scaling>
          <c:orientation val="minMax"/>
        </c:scaling>
        <c:delete val="1"/>
        <c:axPos val="l"/>
        <c:majorGridlines>
          <c:spPr>
            <a:ln w="9525" cap="flat" cmpd="sng" algn="ctr">
              <a:solidFill>
                <a:schemeClr val="accent4"/>
              </a:solidFill>
              <a:round/>
            </a:ln>
            <a:effectLst/>
          </c:spPr>
        </c:majorGridlines>
        <c:numFmt formatCode="General" sourceLinked="1"/>
        <c:majorTickMark val="none"/>
        <c:minorTickMark val="none"/>
        <c:tickLblPos val="nextTo"/>
        <c:crossAx val="1113782015"/>
        <c:crosses val="autoZero"/>
        <c:crossBetween val="between"/>
      </c:valAx>
      <c:spPr>
        <a:noFill/>
        <a:ln w="25400">
          <a:noFill/>
        </a:ln>
        <a:effectLst/>
      </c:spPr>
    </c:plotArea>
    <c:legend>
      <c:legendPos val="b"/>
      <c:layout>
        <c:manualLayout>
          <c:xMode val="edge"/>
          <c:yMode val="edge"/>
          <c:x val="9.8525485380852498E-2"/>
          <c:y val="0.87140866127910377"/>
          <c:w val="0.80590523156888072"/>
          <c:h val="9.478072803866852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25000"/>
                </a:schemeClr>
              </a:solidFill>
              <a:latin typeface="Open Sans Light" panose="020B0606030504020204" pitchFamily="34" charset="0"/>
              <a:ea typeface="Open Sans Light" panose="020B0606030504020204" pitchFamily="34" charset="0"/>
              <a:cs typeface="Open Sans Light" panose="020B06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54CC67-1E9B-4C4E-B5D1-7D7729F5F8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EE74E3-15AF-CB4E-A155-EB0F5B59EF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728A25-1BAA-A74E-AC84-5453BCE91025}" type="datetimeFigureOut">
              <a:rPr lang="en-US" smtClean="0"/>
              <a:t>8/24/26</a:t>
            </a:fld>
            <a:endParaRPr lang="en-US"/>
          </a:p>
        </p:txBody>
      </p:sp>
      <p:sp>
        <p:nvSpPr>
          <p:cNvPr id="4" name="Footer Placeholder 3">
            <a:extLst>
              <a:ext uri="{FF2B5EF4-FFF2-40B4-BE49-F238E27FC236}">
                <a16:creationId xmlns:a16="http://schemas.microsoft.com/office/drawing/2014/main" id="{12B8721A-5977-B143-8AB1-2715B11440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C52D89-0639-B248-B2AE-D88CCFDEC9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8F83FD-F661-8C46-B7DE-28696DF12391}" type="slidenum">
              <a:rPr lang="en-US" smtClean="0"/>
              <a:t>‹#›</a:t>
            </a:fld>
            <a:endParaRPr lang="en-US"/>
          </a:p>
        </p:txBody>
      </p:sp>
    </p:spTree>
    <p:extLst>
      <p:ext uri="{BB962C8B-B14F-4D97-AF65-F5344CB8AC3E}">
        <p14:creationId xmlns:p14="http://schemas.microsoft.com/office/powerpoint/2010/main" val="4003186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A1A44-ACB7-774B-9A64-64B42C3402D6}" type="datetimeFigureOut">
              <a:rPr lang="en-US" smtClean="0"/>
              <a:t>8/24/26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64D6FF-E85B-FF4F-B2E6-59386CDF929E}" type="slidenum">
              <a:rPr lang="en-US" smtClean="0"/>
              <a:t>‹#›</a:t>
            </a:fld>
            <a:endParaRPr lang="en-US"/>
          </a:p>
        </p:txBody>
      </p:sp>
    </p:spTree>
    <p:extLst>
      <p:ext uri="{BB962C8B-B14F-4D97-AF65-F5344CB8AC3E}">
        <p14:creationId xmlns:p14="http://schemas.microsoft.com/office/powerpoint/2010/main" val="2573118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4D6FF-E85B-FF4F-B2E6-59386CDF929E}" type="slidenum">
              <a:rPr lang="en-US" smtClean="0"/>
              <a:t>2</a:t>
            </a:fld>
            <a:endParaRPr lang="en-US" dirty="0"/>
          </a:p>
        </p:txBody>
      </p:sp>
    </p:spTree>
    <p:extLst>
      <p:ext uri="{BB962C8B-B14F-4D97-AF65-F5344CB8AC3E}">
        <p14:creationId xmlns:p14="http://schemas.microsoft.com/office/powerpoint/2010/main" val="1099947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4D6FF-E85B-FF4F-B2E6-59386CDF929E}" type="slidenum">
              <a:rPr lang="en-US" smtClean="0"/>
              <a:t>5</a:t>
            </a:fld>
            <a:endParaRPr lang="en-US" dirty="0"/>
          </a:p>
        </p:txBody>
      </p:sp>
    </p:spTree>
    <p:extLst>
      <p:ext uri="{BB962C8B-B14F-4D97-AF65-F5344CB8AC3E}">
        <p14:creationId xmlns:p14="http://schemas.microsoft.com/office/powerpoint/2010/main" val="139790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AA3F2-FD99-D7B4-3DE2-CE5E0FB9D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BF070-3A59-9B3D-6DA1-1CE9358C61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5B0A3-DF1E-9792-0A1F-5BCC94FBB4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7F635A-2C33-3F5C-6542-CC583511F246}"/>
              </a:ext>
            </a:extLst>
          </p:cNvPr>
          <p:cNvSpPr>
            <a:spLocks noGrp="1"/>
          </p:cNvSpPr>
          <p:nvPr>
            <p:ph type="sldNum" sz="quarter" idx="5"/>
          </p:nvPr>
        </p:nvSpPr>
        <p:spPr/>
        <p:txBody>
          <a:bodyPr/>
          <a:lstStyle/>
          <a:p>
            <a:fld id="{6C64D6FF-E85B-FF4F-B2E6-59386CDF929E}" type="slidenum">
              <a:rPr lang="en-US" smtClean="0"/>
              <a:t>6</a:t>
            </a:fld>
            <a:endParaRPr lang="en-US"/>
          </a:p>
        </p:txBody>
      </p:sp>
    </p:spTree>
    <p:extLst>
      <p:ext uri="{BB962C8B-B14F-4D97-AF65-F5344CB8AC3E}">
        <p14:creationId xmlns:p14="http://schemas.microsoft.com/office/powerpoint/2010/main" val="14710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4756F-6901-56EF-FEEA-6D0FFF1C0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44034-80A4-F0EE-F37D-E82B5B033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062D2-AC4D-C59F-FD12-4FDCA93A35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2C13B3-C215-793C-2FAB-D3EECD2D8120}"/>
              </a:ext>
            </a:extLst>
          </p:cNvPr>
          <p:cNvSpPr>
            <a:spLocks noGrp="1"/>
          </p:cNvSpPr>
          <p:nvPr>
            <p:ph type="sldNum" sz="quarter" idx="5"/>
          </p:nvPr>
        </p:nvSpPr>
        <p:spPr/>
        <p:txBody>
          <a:bodyPr/>
          <a:lstStyle/>
          <a:p>
            <a:fld id="{6C64D6FF-E85B-FF4F-B2E6-59386CDF929E}" type="slidenum">
              <a:rPr lang="en-US" smtClean="0"/>
              <a:t>7</a:t>
            </a:fld>
            <a:endParaRPr lang="en-US"/>
          </a:p>
        </p:txBody>
      </p:sp>
    </p:spTree>
    <p:extLst>
      <p:ext uri="{BB962C8B-B14F-4D97-AF65-F5344CB8AC3E}">
        <p14:creationId xmlns:p14="http://schemas.microsoft.com/office/powerpoint/2010/main" val="1517512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960E-038B-8ABE-723F-B14F91A8F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6603B-353F-C3C9-5492-65BAB1BB1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6F16C6-EE96-1FEF-779A-E35E0387E5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2C5DE8-5510-9925-EAE5-F5E684ED3E0F}"/>
              </a:ext>
            </a:extLst>
          </p:cNvPr>
          <p:cNvSpPr>
            <a:spLocks noGrp="1"/>
          </p:cNvSpPr>
          <p:nvPr>
            <p:ph type="sldNum" sz="quarter" idx="5"/>
          </p:nvPr>
        </p:nvSpPr>
        <p:spPr/>
        <p:txBody>
          <a:bodyPr/>
          <a:lstStyle/>
          <a:p>
            <a:fld id="{6C64D6FF-E85B-FF4F-B2E6-59386CDF929E}" type="slidenum">
              <a:rPr lang="en-US" smtClean="0"/>
              <a:t>8</a:t>
            </a:fld>
            <a:endParaRPr lang="en-US" dirty="0"/>
          </a:p>
        </p:txBody>
      </p:sp>
    </p:spTree>
    <p:extLst>
      <p:ext uri="{BB962C8B-B14F-4D97-AF65-F5344CB8AC3E}">
        <p14:creationId xmlns:p14="http://schemas.microsoft.com/office/powerpoint/2010/main" val="3718025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4D6FF-E85B-FF4F-B2E6-59386CDF929E}" type="slidenum">
              <a:rPr lang="en-US" smtClean="0"/>
              <a:t>10</a:t>
            </a:fld>
            <a:endParaRPr lang="en-US" dirty="0"/>
          </a:p>
        </p:txBody>
      </p:sp>
    </p:spTree>
    <p:extLst>
      <p:ext uri="{BB962C8B-B14F-4D97-AF65-F5344CB8AC3E}">
        <p14:creationId xmlns:p14="http://schemas.microsoft.com/office/powerpoint/2010/main" val="2250299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22C951-416A-1442-8F3A-220C4BD0C557}"/>
              </a:ext>
            </a:extLst>
          </p:cNvPr>
          <p:cNvSpPr/>
          <p:nvPr userDrawn="1"/>
        </p:nvSpPr>
        <p:spPr>
          <a:xfrm>
            <a:off x="0" y="5715000"/>
            <a:ext cx="12192000" cy="1143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E908B9-9AF8-094E-B6F0-BA0132A3F2C7}"/>
              </a:ext>
            </a:extLst>
          </p:cNvPr>
          <p:cNvSpPr>
            <a:spLocks noGrp="1"/>
          </p:cNvSpPr>
          <p:nvPr>
            <p:ph type="ctrTitle"/>
          </p:nvPr>
        </p:nvSpPr>
        <p:spPr>
          <a:xfrm>
            <a:off x="590924" y="838200"/>
            <a:ext cx="10891875" cy="2284568"/>
          </a:xfrm>
          <a:prstGeom prst="rect">
            <a:avLst/>
          </a:prstGeom>
        </p:spPr>
        <p:txBody>
          <a:bodyPr anchor="b">
            <a:noAutofit/>
          </a:bodyPr>
          <a:lstStyle>
            <a:lvl1pPr algn="l">
              <a:defRPr sz="4400" b="1" i="0" spc="10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159C2B5-FD32-5E49-900B-B13AFC4BAF88}"/>
              </a:ext>
            </a:extLst>
          </p:cNvPr>
          <p:cNvSpPr>
            <a:spLocks noGrp="1"/>
          </p:cNvSpPr>
          <p:nvPr>
            <p:ph type="subTitle" idx="1"/>
          </p:nvPr>
        </p:nvSpPr>
        <p:spPr>
          <a:xfrm>
            <a:off x="590924" y="3238578"/>
            <a:ext cx="10891875" cy="538730"/>
          </a:xfrm>
          <a:prstGeom prst="rect">
            <a:avLst/>
          </a:prstGeom>
        </p:spPr>
        <p:txBody>
          <a:bodyPr anchor="t">
            <a:noAutofit/>
          </a:bodyPr>
          <a:lstStyle>
            <a:lvl1pPr marL="0" indent="0" algn="l">
              <a:buNone/>
              <a:defRPr sz="2000" b="1" i="0" spc="50" baseline="0">
                <a:solidFill>
                  <a:srgbClr val="FABD0F"/>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ext Placeholder 10">
            <a:extLst>
              <a:ext uri="{FF2B5EF4-FFF2-40B4-BE49-F238E27FC236}">
                <a16:creationId xmlns:a16="http://schemas.microsoft.com/office/drawing/2014/main" id="{D794D79B-4955-544D-9341-1E1E443C4334}"/>
              </a:ext>
            </a:extLst>
          </p:cNvPr>
          <p:cNvSpPr>
            <a:spLocks noGrp="1"/>
          </p:cNvSpPr>
          <p:nvPr>
            <p:ph type="body" sz="quarter" idx="10" hasCustomPrompt="1"/>
          </p:nvPr>
        </p:nvSpPr>
        <p:spPr>
          <a:xfrm>
            <a:off x="604800" y="4728727"/>
            <a:ext cx="10891875" cy="389812"/>
          </a:xfrm>
        </p:spPr>
        <p:txBody>
          <a:bodyPr anchor="b" anchorCtr="0"/>
          <a:lstStyle>
            <a:lvl1pPr marL="0" indent="0">
              <a:buNone/>
              <a:defRPr sz="1400" b="0" i="0" spc="200" baseline="0">
                <a:solidFill>
                  <a:schemeClr val="tx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US"/>
              <a:t>MONTH XX, YEAR</a:t>
            </a:r>
          </a:p>
        </p:txBody>
      </p:sp>
      <p:pic>
        <p:nvPicPr>
          <p:cNvPr id="5" name="Picture 4">
            <a:extLst>
              <a:ext uri="{FF2B5EF4-FFF2-40B4-BE49-F238E27FC236}">
                <a16:creationId xmlns:a16="http://schemas.microsoft.com/office/drawing/2014/main" id="{5EC5DBD6-B755-CC4D-8D1E-AC4651E761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pic>
        <p:nvPicPr>
          <p:cNvPr id="9" name="Picture 8">
            <a:extLst>
              <a:ext uri="{FF2B5EF4-FFF2-40B4-BE49-F238E27FC236}">
                <a16:creationId xmlns:a16="http://schemas.microsoft.com/office/drawing/2014/main" id="{7188B6BB-1D3C-A42A-C869-DE8183C552F4}"/>
              </a:ext>
            </a:extLst>
          </p:cNvPr>
          <p:cNvPicPr>
            <a:picLocks noChangeAspect="1"/>
          </p:cNvPicPr>
          <p:nvPr userDrawn="1"/>
        </p:nvPicPr>
        <p:blipFill>
          <a:blip r:embed="rId3"/>
          <a:stretch>
            <a:fillRect/>
          </a:stretch>
        </p:blipFill>
        <p:spPr>
          <a:xfrm>
            <a:off x="9553575" y="6057900"/>
            <a:ext cx="1943100" cy="457200"/>
          </a:xfrm>
          <a:prstGeom prst="rect">
            <a:avLst/>
          </a:prstGeom>
        </p:spPr>
      </p:pic>
    </p:spTree>
    <p:extLst>
      <p:ext uri="{BB962C8B-B14F-4D97-AF65-F5344CB8AC3E}">
        <p14:creationId xmlns:p14="http://schemas.microsoft.com/office/powerpoint/2010/main" val="5034485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section title page – red">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pic>
        <p:nvPicPr>
          <p:cNvPr id="10" name="Picture 9">
            <a:extLst>
              <a:ext uri="{FF2B5EF4-FFF2-40B4-BE49-F238E27FC236}">
                <a16:creationId xmlns:a16="http://schemas.microsoft.com/office/drawing/2014/main" id="{85C0222A-F395-745C-770E-16FAEACF4A39}"/>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5" name="Slide Number Placeholder 3">
            <a:extLst>
              <a:ext uri="{FF2B5EF4-FFF2-40B4-BE49-F238E27FC236}">
                <a16:creationId xmlns:a16="http://schemas.microsoft.com/office/drawing/2014/main" id="{175EF1C1-FD6D-7AF7-78EF-B6CD0E934539}"/>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8469346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title page – yellow">
    <p:bg>
      <p:bgPr>
        <a:solidFill>
          <a:srgbClr val="FABD0F"/>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0"/>
            <a:ext cx="12192000" cy="165100"/>
          </a:xfrm>
          <a:prstGeom prst="rect">
            <a:avLst/>
          </a:prstGeom>
        </p:spPr>
      </p:pic>
      <p:pic>
        <p:nvPicPr>
          <p:cNvPr id="10" name="Picture 9">
            <a:extLst>
              <a:ext uri="{FF2B5EF4-FFF2-40B4-BE49-F238E27FC236}">
                <a16:creationId xmlns:a16="http://schemas.microsoft.com/office/drawing/2014/main" id="{07E7EFC7-F625-6A77-0028-CF6571329477}"/>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2" name="Slide Number Placeholder 3">
            <a:extLst>
              <a:ext uri="{FF2B5EF4-FFF2-40B4-BE49-F238E27FC236}">
                <a16:creationId xmlns:a16="http://schemas.microsoft.com/office/drawing/2014/main" id="{531DF498-6E11-4516-0F5D-874831A377C2}"/>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20136428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section title page – grey">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82FE4F-D602-7347-B9F6-0C6B7E7CD228}"/>
              </a:ext>
            </a:extLst>
          </p:cNvPr>
          <p:cNvSpPr>
            <a:spLocks noGrp="1"/>
          </p:cNvSpPr>
          <p:nvPr>
            <p:ph type="ctrTitle"/>
          </p:nvPr>
        </p:nvSpPr>
        <p:spPr>
          <a:xfrm>
            <a:off x="590924" y="838200"/>
            <a:ext cx="10905751" cy="2284568"/>
          </a:xfrm>
          <a:prstGeom prst="rect">
            <a:avLst/>
          </a:prstGeom>
        </p:spPr>
        <p:txBody>
          <a:bodyPr anchor="b">
            <a:noAutofit/>
          </a:bodyPr>
          <a:lstStyle>
            <a:lvl1pPr algn="l">
              <a:defRPr sz="4400" b="1" i="0" spc="10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9" name="Subtitle 2">
            <a:extLst>
              <a:ext uri="{FF2B5EF4-FFF2-40B4-BE49-F238E27FC236}">
                <a16:creationId xmlns:a16="http://schemas.microsoft.com/office/drawing/2014/main" id="{4A70CACF-03AD-CC46-92EA-48723E127CE6}"/>
              </a:ext>
            </a:extLst>
          </p:cNvPr>
          <p:cNvSpPr>
            <a:spLocks noGrp="1"/>
          </p:cNvSpPr>
          <p:nvPr>
            <p:ph type="subTitle" idx="1"/>
          </p:nvPr>
        </p:nvSpPr>
        <p:spPr>
          <a:xfrm>
            <a:off x="590924" y="3238578"/>
            <a:ext cx="10905751" cy="538730"/>
          </a:xfrm>
          <a:prstGeom prst="rect">
            <a:avLst/>
          </a:prstGeom>
        </p:spPr>
        <p:txBody>
          <a:bodyPr anchor="t">
            <a:noAutofit/>
          </a:bodyPr>
          <a:lstStyle>
            <a:lvl1pPr marL="0" indent="0" algn="l">
              <a:buNone/>
              <a:defRPr sz="2000" b="1" i="0" spc="50" baseline="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FF702637-AA50-8B42-A91A-9134A912646D}"/>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EAD217B-C783-2542-B203-819ED621AC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pic>
        <p:nvPicPr>
          <p:cNvPr id="10" name="Picture 9">
            <a:extLst>
              <a:ext uri="{FF2B5EF4-FFF2-40B4-BE49-F238E27FC236}">
                <a16:creationId xmlns:a16="http://schemas.microsoft.com/office/drawing/2014/main" id="{C991851D-3F32-228B-A62B-7E8920B46FC1}"/>
              </a:ext>
            </a:extLst>
          </p:cNvPr>
          <p:cNvPicPr>
            <a:picLocks noChangeAspect="1"/>
          </p:cNvPicPr>
          <p:nvPr userDrawn="1"/>
        </p:nvPicPr>
        <p:blipFill>
          <a:blip r:embed="rId3"/>
          <a:stretch>
            <a:fillRect/>
          </a:stretch>
        </p:blipFill>
        <p:spPr>
          <a:xfrm>
            <a:off x="9553575" y="6057900"/>
            <a:ext cx="1943100" cy="457200"/>
          </a:xfrm>
          <a:prstGeom prst="rect">
            <a:avLst/>
          </a:prstGeom>
        </p:spPr>
      </p:pic>
      <p:sp>
        <p:nvSpPr>
          <p:cNvPr id="2" name="Slide Number Placeholder 3">
            <a:extLst>
              <a:ext uri="{FF2B5EF4-FFF2-40B4-BE49-F238E27FC236}">
                <a16:creationId xmlns:a16="http://schemas.microsoft.com/office/drawing/2014/main" id="{47571B4A-75FD-6AE5-21A8-AF81D23B4A66}"/>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27656585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paragraph / quote page">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4B1D494-1163-FD4D-87D9-F88FDD14180A}"/>
              </a:ext>
            </a:extLst>
          </p:cNvPr>
          <p:cNvSpPr>
            <a:spLocks noGrp="1"/>
          </p:cNvSpPr>
          <p:nvPr>
            <p:ph sz="half" idx="1" hasCustomPrompt="1"/>
          </p:nvPr>
        </p:nvSpPr>
        <p:spPr>
          <a:xfrm>
            <a:off x="1515533" y="838200"/>
            <a:ext cx="9160934" cy="4876800"/>
          </a:xfrm>
          <a:prstGeom prst="rect">
            <a:avLst/>
          </a:prstGeom>
        </p:spPr>
        <p:txBody>
          <a:bodyPr anchor="ctr">
            <a:noAutofit/>
          </a:bodyPr>
          <a:lstStyle>
            <a:lvl1pPr marL="0" indent="0" algn="ctr">
              <a:lnSpc>
                <a:spcPct val="150000"/>
              </a:lnSpc>
              <a:spcBef>
                <a:spcPts val="0"/>
              </a:spcBef>
              <a:spcAft>
                <a:spcPts val="1200"/>
              </a:spcAft>
              <a:buFont typeface="Arial" panose="020B0604020202020204" pitchFamily="34" charset="0"/>
              <a:buNone/>
              <a:tabLst/>
              <a:defRPr sz="22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title style</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96943736-A3DF-C867-0A17-82E4230E8E08}"/>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350513772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page – one colum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74B1D494-1163-FD4D-87D9-F88FDD14180A}"/>
              </a:ext>
            </a:extLst>
          </p:cNvPr>
          <p:cNvSpPr>
            <a:spLocks noGrp="1"/>
          </p:cNvSpPr>
          <p:nvPr>
            <p:ph sz="half" idx="1"/>
          </p:nvPr>
        </p:nvSpPr>
        <p:spPr>
          <a:xfrm>
            <a:off x="599585" y="1442852"/>
            <a:ext cx="10897090"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3" name="Slide Number Placeholder 3">
            <a:extLst>
              <a:ext uri="{FF2B5EF4-FFF2-40B4-BE49-F238E27FC236}">
                <a16:creationId xmlns:a16="http://schemas.microsoft.com/office/drawing/2014/main" id="{8C63A27A-6FAA-42F1-1EAE-09DEF4CAC4DC}"/>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354082220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age – two columns">
    <p:bg>
      <p:bgPr>
        <a:solidFill>
          <a:schemeClr val="bg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E4710339-FCEB-864A-BE99-139C449C3056}"/>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090E677D-56A4-5F4D-AB35-5014A471F121}"/>
              </a:ext>
            </a:extLst>
          </p:cNvPr>
          <p:cNvSpPr>
            <a:spLocks noGrp="1"/>
          </p:cNvSpPr>
          <p:nvPr>
            <p:ph sz="half" idx="13"/>
          </p:nvPr>
        </p:nvSpPr>
        <p:spPr>
          <a:xfrm>
            <a:off x="6228860"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ED84E749-3BF0-CF43-BD8D-E70FC16313E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0C400549-C3EC-8C3C-AD23-CBB613C9DBA6}"/>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77464408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age with photo">
    <p:bg>
      <p:bgPr>
        <a:solidFill>
          <a:schemeClr val="bg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2A029-F549-3740-BF04-29AC6D613DB7}"/>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01DB2C69-F649-2E41-A435-292B23F4B621}"/>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9A518E54-571D-EE4F-9DB6-F9EF51BA09D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FEDFFC0C-5E6E-C42B-57F2-BF87792E6BA8}"/>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50289007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age with call-out box – grey">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bg1"/>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mollis</a:t>
            </a:r>
            <a:r>
              <a:rPr lang="en-US"/>
              <a:t> </a:t>
            </a:r>
            <a:r>
              <a:rPr lang="en-US" err="1"/>
              <a:t>laoreet</a:t>
            </a:r>
            <a:r>
              <a:rPr lang="en-US"/>
              <a:t> </a:t>
            </a:r>
            <a:r>
              <a:rPr lang="en-US" err="1"/>
              <a:t>faucibus</a:t>
            </a:r>
            <a:r>
              <a:rPr lang="en-US"/>
              <a:t>. </a:t>
            </a:r>
            <a:r>
              <a:rPr lang="en-US" err="1"/>
              <a:t>Vivamus</a:t>
            </a:r>
            <a:r>
              <a:rPr lang="en-US"/>
              <a:t> </a:t>
            </a:r>
            <a:r>
              <a:rPr lang="en-US" err="1"/>
              <a:t>condimentum</a:t>
            </a:r>
            <a:r>
              <a:rPr lang="en-US"/>
              <a:t> magna at </a:t>
            </a:r>
            <a:r>
              <a:rPr lang="en-US" err="1"/>
              <a:t>neque</a:t>
            </a:r>
            <a:r>
              <a:rPr lang="en-US"/>
              <a:t> convallis, id vestibulum nisi </a:t>
            </a:r>
            <a:r>
              <a:rPr lang="en-US" err="1"/>
              <a:t>vulputate</a:t>
            </a:r>
            <a:r>
              <a:rPr lang="en-US"/>
              <a:t>. Sed fermentum </a:t>
            </a:r>
            <a:r>
              <a:rPr lang="en-US" err="1"/>
              <a:t>leo</a:t>
            </a:r>
            <a:r>
              <a:rPr lang="en-US"/>
              <a:t> </a:t>
            </a:r>
            <a:r>
              <a:rPr lang="en-US" err="1"/>
              <a:t>enim</a:t>
            </a:r>
            <a:r>
              <a:rPr lang="en-US"/>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1CA36A6F-3CDA-0066-5E10-9353C2C0042C}"/>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4900632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page with call-out box – blue">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accent1"/>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mollis</a:t>
            </a:r>
            <a:r>
              <a:rPr lang="en-US"/>
              <a:t> </a:t>
            </a:r>
            <a:r>
              <a:rPr lang="en-US" err="1"/>
              <a:t>laoreet</a:t>
            </a:r>
            <a:r>
              <a:rPr lang="en-US"/>
              <a:t> </a:t>
            </a:r>
            <a:r>
              <a:rPr lang="en-US" err="1"/>
              <a:t>faucibus</a:t>
            </a:r>
            <a:r>
              <a:rPr lang="en-US"/>
              <a:t>. </a:t>
            </a:r>
            <a:r>
              <a:rPr lang="en-US" err="1"/>
              <a:t>Vivamus</a:t>
            </a:r>
            <a:r>
              <a:rPr lang="en-US"/>
              <a:t> </a:t>
            </a:r>
            <a:r>
              <a:rPr lang="en-US" err="1"/>
              <a:t>condimentum</a:t>
            </a:r>
            <a:r>
              <a:rPr lang="en-US"/>
              <a:t> magna at </a:t>
            </a:r>
            <a:r>
              <a:rPr lang="en-US" err="1"/>
              <a:t>neque</a:t>
            </a:r>
            <a:r>
              <a:rPr lang="en-US"/>
              <a:t> convallis, id vestibulum nisi </a:t>
            </a:r>
            <a:r>
              <a:rPr lang="en-US" err="1"/>
              <a:t>vulputate</a:t>
            </a:r>
            <a:r>
              <a:rPr lang="en-US"/>
              <a:t>. Sed fermentum </a:t>
            </a:r>
            <a:r>
              <a:rPr lang="en-US" err="1"/>
              <a:t>leo</a:t>
            </a:r>
            <a:r>
              <a:rPr lang="en-US"/>
              <a:t> </a:t>
            </a:r>
            <a:r>
              <a:rPr lang="en-US" err="1"/>
              <a:t>enim</a:t>
            </a:r>
            <a:r>
              <a:rPr lang="en-US"/>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989B937B-A277-15E2-D487-FD40003328A1}"/>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55515473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page with call-out box – red">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chemeClr val="tx2"/>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bg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mollis</a:t>
            </a:r>
            <a:r>
              <a:rPr lang="en-US"/>
              <a:t> </a:t>
            </a:r>
            <a:r>
              <a:rPr lang="en-US" err="1"/>
              <a:t>laoreet</a:t>
            </a:r>
            <a:r>
              <a:rPr lang="en-US"/>
              <a:t> </a:t>
            </a:r>
            <a:r>
              <a:rPr lang="en-US" err="1"/>
              <a:t>faucibus</a:t>
            </a:r>
            <a:r>
              <a:rPr lang="en-US"/>
              <a:t>. </a:t>
            </a:r>
            <a:r>
              <a:rPr lang="en-US" err="1"/>
              <a:t>Vivamus</a:t>
            </a:r>
            <a:r>
              <a:rPr lang="en-US"/>
              <a:t> </a:t>
            </a:r>
            <a:r>
              <a:rPr lang="en-US" err="1"/>
              <a:t>condimentum</a:t>
            </a:r>
            <a:r>
              <a:rPr lang="en-US"/>
              <a:t> magna at </a:t>
            </a:r>
            <a:r>
              <a:rPr lang="en-US" err="1"/>
              <a:t>neque</a:t>
            </a:r>
            <a:r>
              <a:rPr lang="en-US"/>
              <a:t> convallis, id vestibulum nisi </a:t>
            </a:r>
            <a:r>
              <a:rPr lang="en-US" err="1"/>
              <a:t>vulputate</a:t>
            </a:r>
            <a:r>
              <a:rPr lang="en-US"/>
              <a:t>. Sed fermentum </a:t>
            </a:r>
            <a:r>
              <a:rPr lang="en-US" err="1"/>
              <a:t>leo</a:t>
            </a:r>
            <a:r>
              <a:rPr lang="en-US"/>
              <a:t> </a:t>
            </a:r>
            <a:r>
              <a:rPr lang="en-US" err="1"/>
              <a:t>enim</a:t>
            </a:r>
            <a:r>
              <a:rPr lang="en-US"/>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5999C6F8-9E24-21D3-395F-48BDDCA68660}"/>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28209988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page with call-out box – yellow">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CA14FC-D5E3-E847-A5CB-16350B11CE2F}"/>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0" name="Text Placeholder 4">
            <a:extLst>
              <a:ext uri="{FF2B5EF4-FFF2-40B4-BE49-F238E27FC236}">
                <a16:creationId xmlns:a16="http://schemas.microsoft.com/office/drawing/2014/main" id="{FE50E892-DFEC-B148-BD77-F7F79A8B6B33}"/>
              </a:ext>
            </a:extLst>
          </p:cNvPr>
          <p:cNvSpPr>
            <a:spLocks noGrp="1"/>
          </p:cNvSpPr>
          <p:nvPr>
            <p:ph type="body" sz="quarter" idx="10" hasCustomPrompt="1"/>
          </p:nvPr>
        </p:nvSpPr>
        <p:spPr>
          <a:xfrm>
            <a:off x="6324600" y="1591200"/>
            <a:ext cx="5170199" cy="2560124"/>
          </a:xfrm>
          <a:prstGeom prst="roundRect">
            <a:avLst>
              <a:gd name="adj" fmla="val 193"/>
            </a:avLst>
          </a:prstGeom>
          <a:solidFill>
            <a:srgbClr val="FABD0F"/>
          </a:solidFill>
          <a:ln w="12700">
            <a:noFill/>
          </a:ln>
        </p:spPr>
        <p:txBody>
          <a:bodyPr wrap="square" lIns="457200" tIns="457200" rIns="457200" bIns="457200" anchor="t" anchorCtr="0">
            <a:spAutoFit/>
          </a:bodyPr>
          <a:lstStyle>
            <a:lvl1pPr marL="0" indent="0">
              <a:lnSpc>
                <a:spcPts val="2560"/>
              </a:lnSpc>
              <a:spcBef>
                <a:spcPts val="0"/>
              </a:spcBef>
              <a:spcAft>
                <a:spcPts val="0"/>
              </a:spcAft>
              <a:buNone/>
              <a:defRPr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mollis</a:t>
            </a:r>
            <a:r>
              <a:rPr lang="en-US"/>
              <a:t> </a:t>
            </a:r>
            <a:r>
              <a:rPr lang="en-US" err="1"/>
              <a:t>laoreet</a:t>
            </a:r>
            <a:r>
              <a:rPr lang="en-US"/>
              <a:t> </a:t>
            </a:r>
            <a:r>
              <a:rPr lang="en-US" err="1"/>
              <a:t>faucibus</a:t>
            </a:r>
            <a:r>
              <a:rPr lang="en-US"/>
              <a:t>. </a:t>
            </a:r>
            <a:r>
              <a:rPr lang="en-US" err="1"/>
              <a:t>Vivamus</a:t>
            </a:r>
            <a:r>
              <a:rPr lang="en-US"/>
              <a:t> </a:t>
            </a:r>
            <a:r>
              <a:rPr lang="en-US" err="1"/>
              <a:t>condimentum</a:t>
            </a:r>
            <a:r>
              <a:rPr lang="en-US"/>
              <a:t> magna at </a:t>
            </a:r>
            <a:r>
              <a:rPr lang="en-US" err="1"/>
              <a:t>neque</a:t>
            </a:r>
            <a:r>
              <a:rPr lang="en-US"/>
              <a:t> convallis, id vestibulum nisi </a:t>
            </a:r>
            <a:r>
              <a:rPr lang="en-US" err="1"/>
              <a:t>vulputate</a:t>
            </a:r>
            <a:r>
              <a:rPr lang="en-US"/>
              <a:t>. Sed fermentum </a:t>
            </a:r>
            <a:r>
              <a:rPr lang="en-US" err="1"/>
              <a:t>leo</a:t>
            </a:r>
            <a:r>
              <a:rPr lang="en-US"/>
              <a:t> </a:t>
            </a:r>
            <a:r>
              <a:rPr lang="en-US" err="1"/>
              <a:t>enim</a:t>
            </a:r>
            <a:r>
              <a:rPr lang="en-US"/>
              <a:t>.</a:t>
            </a:r>
          </a:p>
        </p:txBody>
      </p:sp>
      <p:sp>
        <p:nvSpPr>
          <p:cNvPr id="8" name="Content Placeholder 2">
            <a:extLst>
              <a:ext uri="{FF2B5EF4-FFF2-40B4-BE49-F238E27FC236}">
                <a16:creationId xmlns:a16="http://schemas.microsoft.com/office/drawing/2014/main" id="{FCA88CE5-A779-0641-85F6-BEC2C1831BA1}"/>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E5711D0-D8F4-4A49-9587-EDE19A5ED6DB}"/>
              </a:ext>
            </a:extLst>
          </p:cNvPr>
          <p:cNvSpPr/>
          <p:nvPr userDrawn="1"/>
        </p:nvSpPr>
        <p:spPr>
          <a:xfrm>
            <a:off x="0" y="5715000"/>
            <a:ext cx="12192000"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E9453333-0FCD-FF41-A359-6DE7E02F2E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97AE879C-0A2E-3042-5643-B51C4B5C1AC6}"/>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01375754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page with chart – blank">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58BCE2-55D5-C94F-999B-0811A86B3A9E}"/>
              </a:ext>
            </a:extLst>
          </p:cNvPr>
          <p:cNvSpPr/>
          <p:nvPr userDrawn="1"/>
        </p:nvSpPr>
        <p:spPr>
          <a:xfrm>
            <a:off x="6324600" y="1592263"/>
            <a:ext cx="5172075" cy="4579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B9F37168-22FB-CD40-9B53-116C84B384E9}"/>
              </a:ext>
            </a:extLst>
          </p:cNvPr>
          <p:cNvSpPr>
            <a:spLocks noGrp="1"/>
          </p:cNvSpPr>
          <p:nvPr>
            <p:ph sz="half" idx="10" hasCustomPrompt="1"/>
          </p:nvPr>
        </p:nvSpPr>
        <p:spPr>
          <a:xfrm>
            <a:off x="6324600" y="5245100"/>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a:t>Chart Title</a:t>
            </a:r>
          </a:p>
        </p:txBody>
      </p:sp>
      <p:pic>
        <p:nvPicPr>
          <p:cNvPr id="14" name="Picture 13">
            <a:extLst>
              <a:ext uri="{FF2B5EF4-FFF2-40B4-BE49-F238E27FC236}">
                <a16:creationId xmlns:a16="http://schemas.microsoft.com/office/drawing/2014/main" id="{0258FB9F-3F87-6A49-9D8A-2BB899FFD8C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D4911861-86F8-93F1-37EB-01162C5BB757}"/>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3712256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6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age with chart – pie chart">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1C9C1D9-1BE0-3B41-98B5-532649D8D85E}"/>
              </a:ext>
            </a:extLst>
          </p:cNvPr>
          <p:cNvSpPr/>
          <p:nvPr userDrawn="1"/>
        </p:nvSpPr>
        <p:spPr>
          <a:xfrm>
            <a:off x="6324600" y="1592263"/>
            <a:ext cx="5172075" cy="4579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4534707B-8252-B042-9F8A-82CF4C08AFD0}"/>
              </a:ext>
            </a:extLst>
          </p:cNvPr>
          <p:cNvSpPr>
            <a:spLocks noGrp="1"/>
          </p:cNvSpPr>
          <p:nvPr>
            <p:ph sz="half" idx="10" hasCustomPrompt="1"/>
          </p:nvPr>
        </p:nvSpPr>
        <p:spPr>
          <a:xfrm>
            <a:off x="6324600" y="5346701"/>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a:t>Chart Title</a:t>
            </a:r>
          </a:p>
        </p:txBody>
      </p:sp>
      <p:sp>
        <p:nvSpPr>
          <p:cNvPr id="8" name="Title 1">
            <a:extLst>
              <a:ext uri="{FF2B5EF4-FFF2-40B4-BE49-F238E27FC236}">
                <a16:creationId xmlns:a16="http://schemas.microsoft.com/office/drawing/2014/main" id="{4CE927F1-A53E-1649-9F0B-A5C21EDB2C08}"/>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16A36056-8BCF-FE40-937E-16F129FFBEF8}"/>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5D557EFD-0193-974B-AA18-B675053098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graphicFrame>
        <p:nvGraphicFramePr>
          <p:cNvPr id="17" name="Content Placeholder 6">
            <a:extLst>
              <a:ext uri="{FF2B5EF4-FFF2-40B4-BE49-F238E27FC236}">
                <a16:creationId xmlns:a16="http://schemas.microsoft.com/office/drawing/2014/main" id="{2E73BCD6-B567-494E-A004-604C681A52BA}"/>
              </a:ext>
            </a:extLst>
          </p:cNvPr>
          <p:cNvGraphicFramePr>
            <a:graphicFrameLocks/>
          </p:cNvGraphicFramePr>
          <p:nvPr userDrawn="1">
            <p:extLst>
              <p:ext uri="{D42A27DB-BD31-4B8C-83A1-F6EECF244321}">
                <p14:modId xmlns:p14="http://schemas.microsoft.com/office/powerpoint/2010/main" val="1211521816"/>
              </p:ext>
            </p:extLst>
          </p:nvPr>
        </p:nvGraphicFramePr>
        <p:xfrm>
          <a:off x="6560142" y="1787492"/>
          <a:ext cx="4690087" cy="3432208"/>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3">
            <a:extLst>
              <a:ext uri="{FF2B5EF4-FFF2-40B4-BE49-F238E27FC236}">
                <a16:creationId xmlns:a16="http://schemas.microsoft.com/office/drawing/2014/main" id="{4DED1F92-63D1-F6CB-7FDB-58358DE2A4F0}"/>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92895031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page with chart – bar graph">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DAF9DC-6E5F-3D41-AD8B-E8861F8BD14C}"/>
              </a:ext>
            </a:extLst>
          </p:cNvPr>
          <p:cNvSpPr/>
          <p:nvPr userDrawn="1"/>
        </p:nvSpPr>
        <p:spPr>
          <a:xfrm>
            <a:off x="6324600" y="1592263"/>
            <a:ext cx="5172075" cy="4579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Content Placeholder 5">
            <a:extLst>
              <a:ext uri="{FF2B5EF4-FFF2-40B4-BE49-F238E27FC236}">
                <a16:creationId xmlns:a16="http://schemas.microsoft.com/office/drawing/2014/main" id="{5CC29C47-404C-1B45-A779-B240E1DEAFF6}"/>
              </a:ext>
            </a:extLst>
          </p:cNvPr>
          <p:cNvGraphicFramePr>
            <a:graphicFrameLocks/>
          </p:cNvGraphicFramePr>
          <p:nvPr userDrawn="1">
            <p:extLst>
              <p:ext uri="{D42A27DB-BD31-4B8C-83A1-F6EECF244321}">
                <p14:modId xmlns:p14="http://schemas.microsoft.com/office/powerpoint/2010/main" val="1224068772"/>
              </p:ext>
            </p:extLst>
          </p:nvPr>
        </p:nvGraphicFramePr>
        <p:xfrm>
          <a:off x="6653734" y="1818434"/>
          <a:ext cx="4484166" cy="3443356"/>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DC85DD65-9689-3241-AEB0-955F1D770955}"/>
              </a:ext>
            </a:extLst>
          </p:cNvPr>
          <p:cNvSpPr>
            <a:spLocks noGrp="1"/>
          </p:cNvSpPr>
          <p:nvPr>
            <p:ph sz="half" idx="1"/>
          </p:nvPr>
        </p:nvSpPr>
        <p:spPr>
          <a:xfrm>
            <a:off x="599585" y="1442852"/>
            <a:ext cx="5267815" cy="4729348"/>
          </a:xfrm>
          <a:prstGeom prst="rect">
            <a:avLst/>
          </a:prstGeom>
        </p:spPr>
        <p:txBody>
          <a:bodyPr>
            <a:noAutofit/>
          </a:bodyPr>
          <a:lstStyle>
            <a:lvl1pPr marL="228600" indent="-228600">
              <a:lnSpc>
                <a:spcPct val="150000"/>
              </a:lnSpc>
              <a:spcBef>
                <a:spcPts val="0"/>
              </a:spcBef>
              <a:spcAft>
                <a:spcPts val="1200"/>
              </a:spcAft>
              <a:buFont typeface="Arial" panose="020B0604020202020204" pitchFamily="34" charset="0"/>
              <a:buChar char="•"/>
              <a:tabLst/>
              <a:defRPr sz="1600">
                <a:solidFill>
                  <a:schemeClr val="tx1"/>
                </a:solidFill>
              </a:defRPr>
            </a:lvl1pPr>
            <a:lvl2pPr marL="457200" indent="-228600">
              <a:lnSpc>
                <a:spcPct val="150000"/>
              </a:lnSpc>
              <a:spcBef>
                <a:spcPts val="0"/>
              </a:spcBef>
              <a:spcAft>
                <a:spcPts val="1200"/>
              </a:spcAft>
              <a:buFont typeface="Arial" panose="020B0604020202020204" pitchFamily="34" charset="0"/>
              <a:buChar char="•"/>
              <a:tabLst/>
              <a:defRPr sz="1600">
                <a:solidFill>
                  <a:schemeClr val="tx1"/>
                </a:solidFill>
              </a:defRPr>
            </a:lvl2pPr>
            <a:lvl3pPr marL="685800" indent="-228600">
              <a:lnSpc>
                <a:spcPct val="150000"/>
              </a:lnSpc>
              <a:spcBef>
                <a:spcPts val="0"/>
              </a:spcBef>
              <a:spcAft>
                <a:spcPts val="1200"/>
              </a:spcAft>
              <a:buFont typeface="System Font Regular"/>
              <a:buChar char="⁃"/>
              <a:tabLst/>
              <a:defRPr sz="1600">
                <a:solidFill>
                  <a:schemeClr val="tx1"/>
                </a:solidFill>
              </a:defRPr>
            </a:lvl3pPr>
            <a:lvl4pPr marL="914400" indent="-228600">
              <a:lnSpc>
                <a:spcPct val="150000"/>
              </a:lnSpc>
              <a:spcBef>
                <a:spcPts val="0"/>
              </a:spcBef>
              <a:spcAft>
                <a:spcPts val="1200"/>
              </a:spcAft>
              <a:buFont typeface="Arial" panose="020B0604020202020204" pitchFamily="34" charset="0"/>
              <a:buChar char="•"/>
              <a:tabLst/>
              <a:defRPr sz="1400">
                <a:solidFill>
                  <a:schemeClr val="tx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chemeClr val="tx1"/>
                </a:solidFill>
              </a:defRPr>
            </a:lvl5pPr>
            <a:lvl6pPr marL="1371600" indent="-228600">
              <a:spcBef>
                <a:spcPts val="0"/>
              </a:spcBef>
              <a:spcAft>
                <a:spcPts val="1200"/>
              </a:spcAft>
              <a:buFont typeface="Arial" panose="020B0604020202020204" pitchFamily="34" charset="0"/>
              <a:buChar char="•"/>
              <a:tabLst/>
              <a:defRPr>
                <a:solidFill>
                  <a:schemeClr val="tx1"/>
                </a:solidFill>
              </a:defRPr>
            </a:lvl6pPr>
            <a:lvl7pPr marL="1828800" indent="-228600">
              <a:defRPr>
                <a:solidFill>
                  <a:schemeClr val="tx1"/>
                </a:solidFill>
              </a:defRPr>
            </a:lvl7pPr>
            <a:lvl8pPr marL="2057400" indent="-228600">
              <a:defRPr>
                <a:solidFill>
                  <a:schemeClr val="tx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9" name="Content Placeholder 2">
            <a:extLst>
              <a:ext uri="{FF2B5EF4-FFF2-40B4-BE49-F238E27FC236}">
                <a16:creationId xmlns:a16="http://schemas.microsoft.com/office/drawing/2014/main" id="{4C1C212D-EA21-2E43-99FE-661794AC19D7}"/>
              </a:ext>
            </a:extLst>
          </p:cNvPr>
          <p:cNvSpPr>
            <a:spLocks noGrp="1"/>
          </p:cNvSpPr>
          <p:nvPr>
            <p:ph sz="half" idx="10" hasCustomPrompt="1"/>
          </p:nvPr>
        </p:nvSpPr>
        <p:spPr>
          <a:xfrm>
            <a:off x="6324600" y="5346701"/>
            <a:ext cx="5172075" cy="584562"/>
          </a:xfrm>
          <a:prstGeom prst="rect">
            <a:avLst/>
          </a:prstGeom>
        </p:spPr>
        <p:txBody>
          <a:bodyPr anchor="b" anchorCtr="0">
            <a:noAutofit/>
          </a:bodyPr>
          <a:lstStyle>
            <a:lvl1pPr marL="0" indent="0" algn="ctr">
              <a:lnSpc>
                <a:spcPct val="112000"/>
              </a:lnSpc>
              <a:spcBef>
                <a:spcPts val="0"/>
              </a:spcBef>
              <a:spcAft>
                <a:spcPts val="0"/>
              </a:spcAft>
              <a:buFont typeface="Arial" panose="020B0604020202020204" pitchFamily="34" charset="0"/>
              <a:buNone/>
              <a:tabLst/>
              <a:defRPr sz="1600" b="1" i="0">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228600">
              <a:lnSpc>
                <a:spcPct val="150000"/>
              </a:lnSpc>
              <a:spcBef>
                <a:spcPts val="0"/>
              </a:spcBef>
              <a:spcAft>
                <a:spcPts val="1200"/>
              </a:spcAft>
              <a:buFont typeface="Arial" panose="020B0604020202020204" pitchFamily="34" charset="0"/>
              <a:buChar char="•"/>
              <a:tabLst/>
              <a:defRPr sz="1600">
                <a:solidFill>
                  <a:srgbClr val="212121"/>
                </a:solidFill>
              </a:defRPr>
            </a:lvl2pPr>
            <a:lvl3pPr marL="685800" indent="-228600">
              <a:lnSpc>
                <a:spcPct val="150000"/>
              </a:lnSpc>
              <a:spcBef>
                <a:spcPts val="0"/>
              </a:spcBef>
              <a:spcAft>
                <a:spcPts val="1200"/>
              </a:spcAft>
              <a:buFont typeface="System Font Regular"/>
              <a:buChar char="⁃"/>
              <a:tabLst/>
              <a:defRPr sz="1600">
                <a:solidFill>
                  <a:srgbClr val="212121"/>
                </a:solidFill>
              </a:defRPr>
            </a:lvl3pPr>
            <a:lvl4pPr marL="914400" indent="-228600">
              <a:lnSpc>
                <a:spcPct val="150000"/>
              </a:lnSpc>
              <a:spcBef>
                <a:spcPts val="0"/>
              </a:spcBef>
              <a:spcAft>
                <a:spcPts val="1200"/>
              </a:spcAft>
              <a:buFont typeface="Arial" panose="020B0604020202020204" pitchFamily="34" charset="0"/>
              <a:buChar char="•"/>
              <a:tabLst/>
              <a:defRPr sz="1400">
                <a:solidFill>
                  <a:srgbClr val="212121"/>
                </a:solidFill>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a:solidFill>
                  <a:srgbClr val="212121"/>
                </a:solidFill>
              </a:defRPr>
            </a:lvl5pPr>
            <a:lvl6pPr marL="1371600" indent="-228600">
              <a:spcBef>
                <a:spcPts val="0"/>
              </a:spcBef>
              <a:spcAft>
                <a:spcPts val="1200"/>
              </a:spcAft>
              <a:buFont typeface="Arial" panose="020B0604020202020204" pitchFamily="34" charset="0"/>
              <a:buChar char="•"/>
              <a:tabLst/>
              <a:defRPr/>
            </a:lvl6pPr>
            <a:lvl7pPr marL="1828800" indent="-228600">
              <a:defRPr/>
            </a:lvl7pPr>
            <a:lvl8pPr marL="2057400" indent="-228600">
              <a:defRPr/>
            </a:lvl8pPr>
          </a:lstStyle>
          <a:p>
            <a:pPr lvl="0"/>
            <a:r>
              <a:rPr lang="en-US"/>
              <a:t>Chart Title</a:t>
            </a:r>
          </a:p>
        </p:txBody>
      </p:sp>
      <p:sp>
        <p:nvSpPr>
          <p:cNvPr id="2" name="Slide Number Placeholder 3">
            <a:extLst>
              <a:ext uri="{FF2B5EF4-FFF2-40B4-BE49-F238E27FC236}">
                <a16:creationId xmlns:a16="http://schemas.microsoft.com/office/drawing/2014/main" id="{4EF56318-49E1-4DDD-491A-E85D5ADAF0CC}"/>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163306402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age">
    <p:bg>
      <p:bgPr>
        <a:solidFill>
          <a:schemeClr val="bg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graphicFrame>
        <p:nvGraphicFramePr>
          <p:cNvPr id="6" name="Content Placeholder 6">
            <a:extLst>
              <a:ext uri="{FF2B5EF4-FFF2-40B4-BE49-F238E27FC236}">
                <a16:creationId xmlns:a16="http://schemas.microsoft.com/office/drawing/2014/main" id="{DADEF27F-CC03-834D-A185-0B73C517815E}"/>
              </a:ext>
            </a:extLst>
          </p:cNvPr>
          <p:cNvGraphicFramePr>
            <a:graphicFrameLocks/>
          </p:cNvGraphicFramePr>
          <p:nvPr userDrawn="1">
            <p:extLst>
              <p:ext uri="{D42A27DB-BD31-4B8C-83A1-F6EECF244321}">
                <p14:modId xmlns:p14="http://schemas.microsoft.com/office/powerpoint/2010/main" val="425954786"/>
              </p:ext>
            </p:extLst>
          </p:nvPr>
        </p:nvGraphicFramePr>
        <p:xfrm>
          <a:off x="685800" y="1592262"/>
          <a:ext cx="10936087" cy="4572000"/>
        </p:xfrm>
        <a:graphic>
          <a:graphicData uri="http://schemas.openxmlformats.org/drawingml/2006/table">
            <a:tbl>
              <a:tblPr firstRow="1" firstCol="1" bandRow="1">
                <a:tableStyleId>{B301B821-A1FF-4177-AEE7-76D212191A09}</a:tableStyleId>
              </a:tblPr>
              <a:tblGrid>
                <a:gridCol w="3757411">
                  <a:extLst>
                    <a:ext uri="{9D8B030D-6E8A-4147-A177-3AD203B41FA5}">
                      <a16:colId xmlns:a16="http://schemas.microsoft.com/office/drawing/2014/main" val="941155809"/>
                    </a:ext>
                  </a:extLst>
                </a:gridCol>
                <a:gridCol w="1859280">
                  <a:extLst>
                    <a:ext uri="{9D8B030D-6E8A-4147-A177-3AD203B41FA5}">
                      <a16:colId xmlns:a16="http://schemas.microsoft.com/office/drawing/2014/main" val="3853484078"/>
                    </a:ext>
                  </a:extLst>
                </a:gridCol>
                <a:gridCol w="5319396">
                  <a:extLst>
                    <a:ext uri="{9D8B030D-6E8A-4147-A177-3AD203B41FA5}">
                      <a16:colId xmlns:a16="http://schemas.microsoft.com/office/drawing/2014/main" val="3777659007"/>
                    </a:ext>
                  </a:extLst>
                </a:gridCol>
              </a:tblGrid>
              <a:tr h="347472">
                <a:tc>
                  <a:txBody>
                    <a:bodyPr/>
                    <a:lstStyle/>
                    <a:p>
                      <a:pP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Tactic</a:t>
                      </a:r>
                      <a:endParaRPr lang="en-CA" sz="120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gn="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Estimated Costs</a:t>
                      </a:r>
                      <a:endParaRPr lang="en-CA" sz="120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a:txBody>
                    <a:bodyPr/>
                    <a:lstStyle/>
                    <a:p>
                      <a:pP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Notes</a:t>
                      </a:r>
                      <a:endParaRPr lang="en-CA" sz="120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extLst>
                  <a:ext uri="{0D108BD9-81ED-4DB2-BD59-A6C34878D82A}">
                    <a16:rowId xmlns:a16="http://schemas.microsoft.com/office/drawing/2014/main" val="3010858711"/>
                  </a:ext>
                </a:extLst>
              </a:tr>
              <a:tr h="347472">
                <a:tc gridSpan="3">
                  <a:txBody>
                    <a:bodyPr/>
                    <a:lstStyle/>
                    <a:p>
                      <a:pP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Sub-category</a:t>
                      </a:r>
                      <a:endParaRPr lang="en-CA" sz="120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A7A9AC"/>
                      </a:solidFill>
                      <a:prstDash val="solid"/>
                      <a:round/>
                      <a:headEnd type="none" w="med" len="med"/>
                      <a:tailEnd type="none" w="med" len="med"/>
                    </a:lnL>
                    <a:lnT w="12700" cap="flat" cmpd="sng" algn="ctr">
                      <a:solidFill>
                        <a:srgbClr val="A7A9AC"/>
                      </a:solidFill>
                      <a:prstDash val="solid"/>
                      <a:round/>
                      <a:headEnd type="none" w="med" len="med"/>
                      <a:tailEnd type="none" w="med" len="med"/>
                    </a:lnT>
                  </a:tcPr>
                </a:tc>
                <a:extLst>
                  <a:ext uri="{0D108BD9-81ED-4DB2-BD59-A6C34878D82A}">
                    <a16:rowId xmlns:a16="http://schemas.microsoft.com/office/drawing/2014/main" val="1973504128"/>
                  </a:ext>
                </a:extLst>
              </a:tr>
              <a:tr h="347472">
                <a:tc>
                  <a:txBody>
                    <a:bodyPr/>
                    <a:lstStyle/>
                    <a:p>
                      <a:pPr>
                        <a:lnSpc>
                          <a:spcPts val="1800"/>
                        </a:lnSpc>
                      </a:pPr>
                      <a:r>
                        <a:rPr lang="en-US" sz="1200" b="0" dirty="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b="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62661979"/>
                  </a:ext>
                </a:extLst>
              </a:tr>
              <a:tr h="548640">
                <a:tc>
                  <a:txBody>
                    <a:bodyPr/>
                    <a:lstStyle/>
                    <a:p>
                      <a:pPr>
                        <a:lnSpc>
                          <a:spcPts val="1800"/>
                        </a:lnSpc>
                      </a:pPr>
                      <a:r>
                        <a:rPr lang="en-US" sz="1200" b="0" dirty="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consectetur</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adipiscing</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elit</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sed do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eiusmod</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tempor</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incididunt</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ut</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 labore et dolore magna </a:t>
                      </a:r>
                      <a:r>
                        <a:rPr lang="en-US" sz="1200" dirty="0" err="1">
                          <a:effectLst/>
                          <a:latin typeface="Open Sans Light" panose="020B0606030504020204" pitchFamily="34" charset="0"/>
                          <a:ea typeface="Open Sans Light" panose="020B0606030504020204" pitchFamily="34" charset="0"/>
                          <a:cs typeface="Open Sans Light" panose="020B0606030504020204" pitchFamily="34" charset="0"/>
                        </a:rPr>
                        <a:t>aliqua</a:t>
                      </a:r>
                      <a:r>
                        <a:rPr lang="en-US" sz="1200" dirty="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dirty="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328827410"/>
                  </a:ext>
                </a:extLst>
              </a:tr>
              <a:tr h="347472">
                <a:tc>
                  <a:txBody>
                    <a:bodyPr/>
                    <a:lstStyle/>
                    <a:p>
                      <a:pPr>
                        <a:lnSpc>
                          <a:spcPts val="1800"/>
                        </a:lnSpc>
                      </a:pPr>
                      <a:r>
                        <a:rPr lang="en-US" sz="1200" b="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4130644667"/>
                  </a:ext>
                </a:extLst>
              </a:tr>
              <a:tr h="347472">
                <a:tc>
                  <a:txBody>
                    <a:bodyPr/>
                    <a:lstStyle/>
                    <a:p>
                      <a:pPr>
                        <a:lnSpc>
                          <a:spcPts val="1800"/>
                        </a:lnSpc>
                      </a:pPr>
                      <a:r>
                        <a:rPr lang="en-US" sz="1200" b="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569979991"/>
                  </a:ext>
                </a:extLst>
              </a:tr>
              <a:tr h="347472">
                <a:tc>
                  <a:txBody>
                    <a:bodyPr/>
                    <a:lstStyle/>
                    <a:p>
                      <a:pPr>
                        <a:lnSpc>
                          <a:spcPts val="1800"/>
                        </a:lnSpc>
                      </a:pPr>
                      <a:r>
                        <a:rPr lang="en-US" sz="1200" b="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203540054"/>
                  </a:ext>
                </a:extLst>
              </a:tr>
              <a:tr h="548640">
                <a:tc>
                  <a:txBody>
                    <a:bodyPr/>
                    <a:lstStyle/>
                    <a:p>
                      <a:pPr>
                        <a:lnSpc>
                          <a:spcPts val="1800"/>
                        </a:lnSpc>
                      </a:pPr>
                      <a:r>
                        <a:rPr lang="en-US" sz="1200" b="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consectetur</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adipiscing</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elit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sed do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eiusmod</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tempor</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incididunt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ut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labore</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 et dolore magna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aliqua</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750944801"/>
                  </a:ext>
                </a:extLst>
              </a:tr>
              <a:tr h="347472">
                <a:tc>
                  <a:txBody>
                    <a:bodyPr/>
                    <a:lstStyle/>
                    <a:p>
                      <a:pPr>
                        <a:lnSpc>
                          <a:spcPts val="1800"/>
                        </a:lnSpc>
                      </a:pPr>
                      <a:r>
                        <a:rPr lang="en-US" sz="1200" b="0">
                          <a:effectLst/>
                          <a:latin typeface="Open Sans Light" panose="020B0606030504020204" pitchFamily="34" charset="0"/>
                          <a:ea typeface="Open Sans Light" panose="020B0606030504020204" pitchFamily="34" charset="0"/>
                          <a:cs typeface="Open Sans Light" panose="020B0606030504020204" pitchFamily="34" charset="0"/>
                        </a:rPr>
                        <a:t>Lorem ipsum dolor sit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$1,000.00</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Lorem ipsum dolor sit </a:t>
                      </a:r>
                      <a:r>
                        <a:rPr lang="en-US" sz="1200" err="1">
                          <a:effectLst/>
                          <a:latin typeface="Open Sans Light" panose="020B0606030504020204" pitchFamily="34" charset="0"/>
                          <a:ea typeface="Open Sans Light" panose="020B0606030504020204" pitchFamily="34" charset="0"/>
                          <a:cs typeface="Open Sans Light" panose="020B0606030504020204" pitchFamily="34" charset="0"/>
                        </a:rPr>
                        <a:t>amet</a:t>
                      </a:r>
                      <a:r>
                        <a:rPr lang="en-US" sz="1200">
                          <a:effectLst/>
                          <a:latin typeface="Open Sans Light" panose="020B0606030504020204" pitchFamily="34" charset="0"/>
                          <a:ea typeface="Open Sans Light" panose="020B0606030504020204" pitchFamily="34" charset="0"/>
                          <a:cs typeface="Open Sans Light" panose="020B0606030504020204" pitchFamily="34" charset="0"/>
                        </a:rPr>
                        <a:t>.</a:t>
                      </a:r>
                      <a:endParaRPr lang="en-CA" sz="1200" b="0">
                        <a:effectLst/>
                        <a:latin typeface="Open Sans Light" panose="020B0606030504020204" pitchFamily="34" charset="0"/>
                        <a:ea typeface="Open Sans Light" panose="020B0606030504020204" pitchFamily="34" charset="0"/>
                        <a:cs typeface="Open Sans Light"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633896557"/>
                  </a:ext>
                </a:extLst>
              </a:tr>
              <a:tr h="347472">
                <a:tc>
                  <a:txBody>
                    <a:bodyPr/>
                    <a:lstStyle/>
                    <a:p>
                      <a:pPr>
                        <a:lnSpc>
                          <a:spcPts val="1800"/>
                        </a:lnSpc>
                      </a:pPr>
                      <a:r>
                        <a:rPr lang="en-US" sz="1200" b="1" i="0">
                          <a:effectLst/>
                          <a:latin typeface="Open Sans Semibold" panose="020B0606030504020204" pitchFamily="34" charset="0"/>
                          <a:ea typeface="Open Sans Semibold" panose="020B0606030504020204" pitchFamily="34" charset="0"/>
                          <a:cs typeface="Open Sans Semibold" panose="020B0606030504020204" pitchFamily="34" charset="0"/>
                        </a:rPr>
                        <a:t>Subtotal</a:t>
                      </a:r>
                      <a:endParaRPr lang="en-CA" sz="1200" b="1" i="0">
                        <a:effectLst/>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b="1" i="0">
                          <a:effectLst/>
                          <a:latin typeface="Open Sans Semibold" panose="020B0606030504020204" pitchFamily="34" charset="0"/>
                          <a:ea typeface="Open Sans Semibold" panose="020B0606030504020204" pitchFamily="34" charset="0"/>
                          <a:cs typeface="Open Sans Semibold" panose="020B0606030504020204" pitchFamily="34" charset="0"/>
                        </a:rPr>
                        <a:t>$9,000.00</a:t>
                      </a:r>
                      <a:endParaRPr lang="en-CA" sz="1200" b="1" i="0">
                        <a:effectLst/>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endParaRPr lang="en-CA" sz="1600">
                        <a:effectLst/>
                        <a:latin typeface="Times" panose="02020603050405020304" pitchFamily="18" charset="0"/>
                        <a:ea typeface="Times" panose="02020603050405020304" pitchFamily="18" charset="0"/>
                        <a:cs typeface="Times New Roman" panose="02020603050405020304" pitchFamily="18"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1057125131"/>
                  </a:ext>
                </a:extLst>
              </a:tr>
              <a:tr h="347472">
                <a:tc>
                  <a:txBody>
                    <a:bodyPr/>
                    <a:lstStyle/>
                    <a:p>
                      <a:pPr>
                        <a:lnSpc>
                          <a:spcPts val="1800"/>
                        </a:lnSpc>
                      </a:pPr>
                      <a:r>
                        <a:rPr lang="en-US" sz="1200" b="1" i="0">
                          <a:effectLst/>
                          <a:latin typeface="Open Sans Semibold" panose="020B0606030504020204" pitchFamily="34" charset="0"/>
                          <a:ea typeface="Open Sans Semibold" panose="020B0606030504020204" pitchFamily="34" charset="0"/>
                          <a:cs typeface="Open Sans Semibold" panose="020B0606030504020204" pitchFamily="34" charset="0"/>
                        </a:rPr>
                        <a:t>15% fee</a:t>
                      </a:r>
                      <a:endParaRPr lang="en-CA" sz="1200" b="1" i="0">
                        <a:effectLst/>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b="1" i="0">
                          <a:effectLst/>
                          <a:latin typeface="Open Sans Semibold" panose="020B0606030504020204" pitchFamily="34" charset="0"/>
                          <a:ea typeface="Open Sans Semibold" panose="020B0606030504020204" pitchFamily="34" charset="0"/>
                          <a:cs typeface="Open Sans Semibold" panose="020B0606030504020204" pitchFamily="34" charset="0"/>
                        </a:rPr>
                        <a:t>$1,350.00</a:t>
                      </a:r>
                      <a:endParaRPr lang="en-CA" sz="1200" b="1" i="0">
                        <a:effectLst/>
                        <a:latin typeface="Open Sans Semibold" panose="020B0606030504020204" pitchFamily="34" charset="0"/>
                        <a:ea typeface="Open Sans Semibold" panose="020B0606030504020204" pitchFamily="34" charset="0"/>
                        <a:cs typeface="Open Sans Semi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r>
                        <a:rPr lang="en-US" sz="1400">
                          <a:effectLst/>
                        </a:rPr>
                        <a:t> </a:t>
                      </a:r>
                      <a:endParaRPr lang="en-CA" sz="1600">
                        <a:effectLst/>
                        <a:latin typeface="Times" panose="02020603050405020304" pitchFamily="18" charset="0"/>
                        <a:ea typeface="Times" panose="02020603050405020304" pitchFamily="18" charset="0"/>
                        <a:cs typeface="Times New Roman" panose="02020603050405020304" pitchFamily="18"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3505721934"/>
                  </a:ext>
                </a:extLst>
              </a:tr>
              <a:tr h="347472">
                <a:tc>
                  <a:txBody>
                    <a:bodyPr/>
                    <a:lstStyle/>
                    <a:p>
                      <a:pPr>
                        <a:lnSpc>
                          <a:spcPts val="1800"/>
                        </a:lnSpc>
                      </a:pPr>
                      <a:r>
                        <a:rPr lang="en-US" sz="1200" b="1" i="0">
                          <a:effectLst/>
                          <a:latin typeface="Open Sans ExtraBold" panose="020B0606030504020204" pitchFamily="34" charset="0"/>
                          <a:ea typeface="Open Sans ExtraBold" panose="020B0606030504020204" pitchFamily="34" charset="0"/>
                          <a:cs typeface="Open Sans ExtraBold" panose="020B0606030504020204" pitchFamily="34" charset="0"/>
                        </a:rPr>
                        <a:t>Total</a:t>
                      </a:r>
                      <a:endParaRPr lang="en-CA" sz="1200" b="1" i="0">
                        <a:effectLst/>
                        <a:latin typeface="Open Sans ExtraBold" panose="020B0606030504020204" pitchFamily="34" charset="0"/>
                        <a:ea typeface="Open Sans ExtraBold" panose="020B0606030504020204" pitchFamily="34" charset="0"/>
                        <a:cs typeface="Open Sans Extra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gn="r">
                        <a:lnSpc>
                          <a:spcPts val="1800"/>
                        </a:lnSpc>
                      </a:pPr>
                      <a:r>
                        <a:rPr lang="en-US" sz="1200" b="1" i="0">
                          <a:effectLst/>
                          <a:latin typeface="Open Sans ExtraBold" panose="020B0606030504020204" pitchFamily="34" charset="0"/>
                          <a:ea typeface="Open Sans ExtraBold" panose="020B0606030504020204" pitchFamily="34" charset="0"/>
                          <a:cs typeface="Open Sans ExtraBold" panose="020B0606030504020204" pitchFamily="34" charset="0"/>
                        </a:rPr>
                        <a:t>$10,350.00</a:t>
                      </a:r>
                      <a:endParaRPr lang="en-CA" sz="1200" b="1" i="0">
                        <a:effectLst/>
                        <a:latin typeface="Open Sans ExtraBold" panose="020B0606030504020204" pitchFamily="34" charset="0"/>
                        <a:ea typeface="Open Sans ExtraBold" panose="020B0606030504020204" pitchFamily="34" charset="0"/>
                        <a:cs typeface="Open Sans ExtraBold" panose="020B0606030504020204" pitchFamily="34"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tc>
                  <a:txBody>
                    <a:bodyPr/>
                    <a:lstStyle/>
                    <a:p>
                      <a:pPr>
                        <a:lnSpc>
                          <a:spcPts val="1800"/>
                        </a:lnSpc>
                      </a:pPr>
                      <a:endParaRPr lang="en-CA" sz="1600">
                        <a:effectLst/>
                        <a:latin typeface="Times" panose="02020603050405020304" pitchFamily="18" charset="0"/>
                        <a:ea typeface="Times" panose="02020603050405020304" pitchFamily="18" charset="0"/>
                        <a:cs typeface="Times New Roman" panose="02020603050405020304" pitchFamily="18" charset="0"/>
                      </a:endParaRPr>
                    </a:p>
                  </a:txBody>
                  <a:tcPr marL="137160" marR="137160" marT="0" marB="0" anchor="ctr">
                    <a:lnL w="9525" cap="flat" cmpd="sng" algn="ctr">
                      <a:solidFill>
                        <a:srgbClr val="A7A9AC"/>
                      </a:solidFill>
                      <a:prstDash val="solid"/>
                      <a:round/>
                      <a:headEnd type="none" w="med" len="med"/>
                      <a:tailEnd type="none" w="med" len="med"/>
                    </a:lnL>
                    <a:lnR w="9525" cap="flat" cmpd="sng" algn="ctr">
                      <a:solidFill>
                        <a:srgbClr val="A7A9AC"/>
                      </a:solidFill>
                      <a:prstDash val="solid"/>
                      <a:round/>
                      <a:headEnd type="none" w="med" len="med"/>
                      <a:tailEnd type="none" w="med" len="med"/>
                    </a:lnR>
                    <a:lnT w="9525" cap="flat" cmpd="sng" algn="ctr">
                      <a:solidFill>
                        <a:srgbClr val="A7A9AC"/>
                      </a:solidFill>
                      <a:prstDash val="solid"/>
                      <a:round/>
                      <a:headEnd type="none" w="med" len="med"/>
                      <a:tailEnd type="none" w="med" len="med"/>
                    </a:lnT>
                    <a:lnB w="9525" cap="flat" cmpd="sng" algn="ctr">
                      <a:solidFill>
                        <a:srgbClr val="A7A9AC"/>
                      </a:solidFill>
                      <a:prstDash val="solid"/>
                      <a:round/>
                      <a:headEnd type="none" w="med" len="med"/>
                      <a:tailEnd type="none" w="med" len="med"/>
                    </a:lnB>
                    <a:solidFill>
                      <a:schemeClr val="bg2"/>
                    </a:solidFill>
                  </a:tcPr>
                </a:tc>
                <a:extLst>
                  <a:ext uri="{0D108BD9-81ED-4DB2-BD59-A6C34878D82A}">
                    <a16:rowId xmlns:a16="http://schemas.microsoft.com/office/drawing/2014/main" val="680747694"/>
                  </a:ext>
                </a:extLst>
              </a:tr>
            </a:tbl>
          </a:graphicData>
        </a:graphic>
      </p:graphicFrame>
      <p:sp>
        <p:nvSpPr>
          <p:cNvPr id="2" name="Slide Number Placeholder 3">
            <a:extLst>
              <a:ext uri="{FF2B5EF4-FFF2-40B4-BE49-F238E27FC236}">
                <a16:creationId xmlns:a16="http://schemas.microsoft.com/office/drawing/2014/main" id="{55BA68BE-9F65-A682-B992-184FE22E0648}"/>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a:p>
        </p:txBody>
      </p:sp>
    </p:spTree>
    <p:extLst>
      <p:ext uri="{BB962C8B-B14F-4D97-AF65-F5344CB8AC3E}">
        <p14:creationId xmlns:p14="http://schemas.microsoft.com/office/powerpoint/2010/main" val="105457879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age">
    <p:bg>
      <p:bgPr>
        <a:solidFill>
          <a:schemeClr val="bg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090CA8-4E6C-A247-8781-98EB368F5950}"/>
              </a:ext>
            </a:extLst>
          </p:cNvPr>
          <p:cNvSpPr>
            <a:spLocks noGrp="1"/>
          </p:cNvSpPr>
          <p:nvPr>
            <p:ph type="title"/>
          </p:nvPr>
        </p:nvSpPr>
        <p:spPr>
          <a:xfrm>
            <a:off x="599584" y="705964"/>
            <a:ext cx="10897091" cy="627189"/>
          </a:xfrm>
          <a:prstGeom prst="rect">
            <a:avLst/>
          </a:prstGeom>
        </p:spPr>
        <p:txBody>
          <a:bodyPr anchor="t"/>
          <a:lstStyle>
            <a:lvl1pPr>
              <a:defRPr sz="2600" b="1" i="0" spc="50" baseline="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pic>
        <p:nvPicPr>
          <p:cNvPr id="10" name="Picture 9">
            <a:extLst>
              <a:ext uri="{FF2B5EF4-FFF2-40B4-BE49-F238E27FC236}">
                <a16:creationId xmlns:a16="http://schemas.microsoft.com/office/drawing/2014/main" id="{085C3B9C-F33C-8340-8DB0-ACB878D991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2" name="Slide Number Placeholder 3">
            <a:extLst>
              <a:ext uri="{FF2B5EF4-FFF2-40B4-BE49-F238E27FC236}">
                <a16:creationId xmlns:a16="http://schemas.microsoft.com/office/drawing/2014/main" id="{7567C1AC-B946-CA4D-23EE-D1BD480C79AC}"/>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a:p>
        </p:txBody>
      </p:sp>
    </p:spTree>
    <p:extLst>
      <p:ext uri="{BB962C8B-B14F-4D97-AF65-F5344CB8AC3E}">
        <p14:creationId xmlns:p14="http://schemas.microsoft.com/office/powerpoint/2010/main" val="256237535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tural presentation pa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241A-FE81-E045-A53F-CCB1ECEF6369}"/>
              </a:ext>
            </a:extLst>
          </p:cNvPr>
          <p:cNvSpPr>
            <a:spLocks noGrp="1"/>
          </p:cNvSpPr>
          <p:nvPr>
            <p:ph type="title"/>
          </p:nvPr>
        </p:nvSpPr>
        <p:spPr>
          <a:xfrm>
            <a:off x="599585" y="705274"/>
            <a:ext cx="10897200" cy="627189"/>
          </a:xfrm>
          <a:prstGeom prst="rect">
            <a:avLst/>
          </a:prstGeom>
        </p:spPr>
        <p:txBody>
          <a:bodyPr anchor="t"/>
          <a:lstStyle>
            <a:lvl1pPr>
              <a:defRPr sz="2600" b="1" i="0" spc="5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39CE587E-971A-AE4C-A03D-10208DBE7F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
        <p:nvSpPr>
          <p:cNvPr id="3" name="Slide Number Placeholder 3">
            <a:extLst>
              <a:ext uri="{FF2B5EF4-FFF2-40B4-BE49-F238E27FC236}">
                <a16:creationId xmlns:a16="http://schemas.microsoft.com/office/drawing/2014/main" id="{FD1A9903-2235-FCB9-35FF-DB9898F6EEAB}"/>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a:p>
        </p:txBody>
      </p:sp>
    </p:spTree>
    <p:extLst>
      <p:ext uri="{BB962C8B-B14F-4D97-AF65-F5344CB8AC3E}">
        <p14:creationId xmlns:p14="http://schemas.microsoft.com/office/powerpoint/2010/main" val="78225665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Closing slid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B55DD1-AEE8-0B4A-8BF7-3E7E9CFB17C0}"/>
              </a:ext>
            </a:extLst>
          </p:cNvPr>
          <p:cNvPicPr>
            <a:picLocks noChangeAspect="1"/>
          </p:cNvPicPr>
          <p:nvPr userDrawn="1"/>
        </p:nvPicPr>
        <p:blipFill>
          <a:blip r:embed="rId2"/>
          <a:stretch>
            <a:fillRect/>
          </a:stretch>
        </p:blipFill>
        <p:spPr>
          <a:xfrm>
            <a:off x="4367561" y="2145162"/>
            <a:ext cx="3456878" cy="2343646"/>
          </a:xfrm>
          <a:prstGeom prst="rect">
            <a:avLst/>
          </a:prstGeom>
        </p:spPr>
      </p:pic>
      <p:pic>
        <p:nvPicPr>
          <p:cNvPr id="4" name="Picture 3">
            <a:extLst>
              <a:ext uri="{FF2B5EF4-FFF2-40B4-BE49-F238E27FC236}">
                <a16:creationId xmlns:a16="http://schemas.microsoft.com/office/drawing/2014/main" id="{A8B73D73-65C6-F840-B924-81F2EF1B5BC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165100"/>
          </a:xfrm>
          <a:prstGeom prst="rect">
            <a:avLst/>
          </a:prstGeom>
        </p:spPr>
      </p:pic>
    </p:spTree>
    <p:extLst>
      <p:ext uri="{BB962C8B-B14F-4D97-AF65-F5344CB8AC3E}">
        <p14:creationId xmlns:p14="http://schemas.microsoft.com/office/powerpoint/2010/main" val="331909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04B3BC-6B9E-CB4D-9108-631CA69A8E5E}"/>
              </a:ext>
            </a:extLst>
          </p:cNvPr>
          <p:cNvSpPr>
            <a:spLocks noGrp="1"/>
          </p:cNvSpPr>
          <p:nvPr>
            <p:ph type="body" idx="1"/>
          </p:nvPr>
        </p:nvSpPr>
        <p:spPr>
          <a:xfrm>
            <a:off x="598843" y="1436913"/>
            <a:ext cx="10897832" cy="4735287"/>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CD8A628D-071D-1D45-B08E-140D1CE667CC}"/>
              </a:ext>
            </a:extLst>
          </p:cNvPr>
          <p:cNvSpPr>
            <a:spLocks noGrp="1"/>
          </p:cNvSpPr>
          <p:nvPr>
            <p:ph type="title"/>
          </p:nvPr>
        </p:nvSpPr>
        <p:spPr>
          <a:xfrm>
            <a:off x="598843" y="759701"/>
            <a:ext cx="10897832" cy="643142"/>
          </a:xfrm>
          <a:prstGeom prst="rect">
            <a:avLst/>
          </a:prstGeom>
        </p:spPr>
        <p:txBody>
          <a:bodyPr vert="horz" lIns="91440" tIns="45720" rIns="91440" bIns="45720" rtlCol="0" anchor="t">
            <a:noAutofit/>
          </a:bodyPr>
          <a:lstStyle/>
          <a:p>
            <a:r>
              <a:rPr lang="en-US"/>
              <a:t>Click to edit Master title style</a:t>
            </a:r>
          </a:p>
        </p:txBody>
      </p:sp>
      <p:sp>
        <p:nvSpPr>
          <p:cNvPr id="4" name="Slide Number Placeholder 3">
            <a:extLst>
              <a:ext uri="{FF2B5EF4-FFF2-40B4-BE49-F238E27FC236}">
                <a16:creationId xmlns:a16="http://schemas.microsoft.com/office/drawing/2014/main" id="{EF7ED324-F8C0-89BC-5939-38B93B4F29B6}"/>
              </a:ext>
            </a:extLst>
          </p:cNvPr>
          <p:cNvSpPr>
            <a:spLocks noGrp="1"/>
          </p:cNvSpPr>
          <p:nvPr>
            <p:ph type="sldNum" sz="quarter" idx="4"/>
          </p:nvPr>
        </p:nvSpPr>
        <p:spPr>
          <a:xfrm>
            <a:off x="603885" y="6309360"/>
            <a:ext cx="550545" cy="342900"/>
          </a:xfrm>
          <a:prstGeom prst="rect">
            <a:avLst/>
          </a:prstGeom>
        </p:spPr>
        <p:txBody>
          <a:bodyPr vert="horz" lIns="91440" tIns="45720" rIns="91440" bIns="45720" rtlCol="0" anchor="ctr"/>
          <a:lstStyle>
            <a:lvl1pPr algn="l">
              <a:defRPr sz="1000">
                <a:solidFill>
                  <a:schemeClr val="bg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fld id="{2261F39B-8A46-D743-AB7C-AC36BC75A245}" type="slidenum">
              <a:rPr lang="en-US" smtClean="0"/>
              <a:pPr/>
              <a:t>‹#›</a:t>
            </a:fld>
            <a:endParaRPr lang="en-US" dirty="0"/>
          </a:p>
        </p:txBody>
      </p:sp>
    </p:spTree>
    <p:extLst>
      <p:ext uri="{BB962C8B-B14F-4D97-AF65-F5344CB8AC3E}">
        <p14:creationId xmlns:p14="http://schemas.microsoft.com/office/powerpoint/2010/main" val="2921470179"/>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9" r:id="rId3"/>
    <p:sldLayoutId id="2147483697" r:id="rId4"/>
    <p:sldLayoutId id="2147483703" r:id="rId5"/>
    <p:sldLayoutId id="2147483687" r:id="rId6"/>
    <p:sldLayoutId id="2147483688" r:id="rId7"/>
    <p:sldLayoutId id="2147483695" r:id="rId8"/>
    <p:sldLayoutId id="2147483689" r:id="rId9"/>
    <p:sldLayoutId id="2147483698" r:id="rId10"/>
    <p:sldLayoutId id="2147483700" r:id="rId11"/>
    <p:sldLayoutId id="2147483701" r:id="rId12"/>
    <p:sldLayoutId id="2147483696" r:id="rId13"/>
    <p:sldLayoutId id="2147483693" r:id="rId14"/>
    <p:sldLayoutId id="2147483694" r:id="rId15"/>
    <p:sldLayoutId id="2147483704" r:id="rId16"/>
    <p:sldLayoutId id="2147483705" r:id="rId17"/>
    <p:sldLayoutId id="2147483702" r:id="rId18"/>
    <p:sldLayoutId id="2147483655" r:id="rId19"/>
  </p:sldLayoutIdLst>
  <p:hf hdr="0" ftr="0" dt="0"/>
  <p:txStyles>
    <p:titleStyle>
      <a:lvl1pPr algn="l" defTabSz="914400" rtl="0" eaLnBrk="1" latinLnBrk="0" hangingPunct="1">
        <a:lnSpc>
          <a:spcPct val="90000"/>
        </a:lnSpc>
        <a:spcBef>
          <a:spcPct val="0"/>
        </a:spcBef>
        <a:buNone/>
        <a:defRPr sz="2600" b="1" i="0"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p:titleStyle>
    <p:bodyStyle>
      <a:lvl1pPr marL="228600" indent="-228600" algn="l" defTabSz="914400" rtl="0" eaLnBrk="1" latinLnBrk="0" hangingPunct="1">
        <a:lnSpc>
          <a:spcPct val="150000"/>
        </a:lnSpc>
        <a:spcBef>
          <a:spcPts val="0"/>
        </a:spcBef>
        <a:spcAft>
          <a:spcPts val="1200"/>
        </a:spcAft>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225425"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914400" indent="-225425"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371600" indent="-225425"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6pPr>
      <a:lvl7pPr marL="16002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7pPr>
      <a:lvl8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userDrawn="1">
          <p15:clr>
            <a:srgbClr val="F26B43"/>
          </p15:clr>
        </p15:guide>
        <p15:guide id="2" pos="432" userDrawn="1">
          <p15:clr>
            <a:srgbClr val="F26B43"/>
          </p15:clr>
        </p15:guide>
        <p15:guide id="3" orient="horz" pos="1003" userDrawn="1">
          <p15:clr>
            <a:srgbClr val="F26B43"/>
          </p15:clr>
        </p15:guide>
        <p15:guide id="4" orient="horz" pos="1224" userDrawn="1">
          <p15:clr>
            <a:srgbClr val="F26B43"/>
          </p15:clr>
        </p15:guide>
        <p15:guide id="6" orient="horz" pos="4104" userDrawn="1">
          <p15:clr>
            <a:srgbClr val="F26B43"/>
          </p15:clr>
        </p15:guide>
        <p15:guide id="8" pos="3696" userDrawn="1">
          <p15:clr>
            <a:srgbClr val="F26B43"/>
          </p15:clr>
        </p15:guide>
        <p15:guide id="9" pos="3984" userDrawn="1">
          <p15:clr>
            <a:srgbClr val="F26B43"/>
          </p15:clr>
        </p15:guide>
        <p15:guide id="10" pos="7242" userDrawn="1">
          <p15:clr>
            <a:srgbClr val="F26B43"/>
          </p15:clr>
        </p15:guide>
        <p15:guide id="11" orient="horz" pos="3168" userDrawn="1">
          <p15:clr>
            <a:srgbClr val="F26B43"/>
          </p15:clr>
        </p15:guide>
        <p15:guide id="12" orient="horz" pos="3888" userDrawn="1">
          <p15:clr>
            <a:srgbClr val="F26B43"/>
          </p15:clr>
        </p15:guide>
        <p15:guide id="13" orient="horz" pos="367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queensu.ca/accessibility-services/" TargetMode="External"/><Relationship Id="rId3" Type="http://schemas.openxmlformats.org/officeDocument/2006/relationships/hyperlink" Target="https://careers.queensu.ca/" TargetMode="External"/><Relationship Id="rId7" Type="http://schemas.openxmlformats.org/officeDocument/2006/relationships/hyperlink" Target="https://sass.queensu.ca/"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careers.queensu.ca/jobs-experience/volunteer" TargetMode="External"/><Relationship Id="rId11" Type="http://schemas.openxmlformats.org/officeDocument/2006/relationships/hyperlink" Target="https://map.queensu.ca/?id=1955#!ct/62352?s/" TargetMode="External"/><Relationship Id="rId5" Type="http://schemas.openxmlformats.org/officeDocument/2006/relationships/hyperlink" Target="https://www.queensu.ca/studentexperience/lead-include-transform-lit" TargetMode="External"/><Relationship Id="rId10" Type="http://schemas.openxmlformats.org/officeDocument/2006/relationships/hyperlink" Target="https://library.queensu.ca/use-the-library/library-accessibility-services" TargetMode="External"/><Relationship Id="rId4" Type="http://schemas.openxmlformats.org/officeDocument/2006/relationships/hyperlink" Target="https://careers.sso.queensu.ca/home.htm" TargetMode="External"/><Relationship Id="rId9" Type="http://schemas.openxmlformats.org/officeDocument/2006/relationships/hyperlink" Target="https://www.queensu.ca/accessibility/student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queensu.ca/studentaffairs/resources/food-access" TargetMode="External"/><Relationship Id="rId2" Type="http://schemas.openxmlformats.org/officeDocument/2006/relationships/hyperlink" Target="https://www.queensu.ca/food/eat-now/whats-open-now" TargetMode="External"/><Relationship Id="rId1" Type="http://schemas.openxmlformats.org/officeDocument/2006/relationships/slideLayout" Target="../slideLayouts/slideLayout8.xml"/><Relationship Id="rId6" Type="http://schemas.openxmlformats.org/officeDocument/2006/relationships/hyperlink" Target="https://www.queensu.ca/ocla/" TargetMode="External"/><Relationship Id="rId5" Type="http://schemas.openxmlformats.org/officeDocument/2006/relationships/image" Target="../media/image8.jpeg"/><Relationship Id="rId4" Type="http://schemas.openxmlformats.org/officeDocument/2006/relationships/hyperlink" Target="https://www.queensu.ca/registrar/financial-aid"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988.ca/" TargetMode="External"/><Relationship Id="rId3" Type="http://schemas.openxmlformats.org/officeDocument/2006/relationships/hyperlink" Target="https://www.queensu.ca/studentwellness/mental-health/provided-mental-health-services" TargetMode="External"/><Relationship Id="rId7" Type="http://schemas.openxmlformats.org/officeDocument/2006/relationships/hyperlink" Target="NULL" TargetMode="External"/><Relationship Id="rId12" Type="http://schemas.openxmlformats.org/officeDocument/2006/relationships/hyperlink" Target="https://good2talk.ca/ontario/about/" TargetMode="External"/><Relationship Id="rId2" Type="http://schemas.openxmlformats.org/officeDocument/2006/relationships/hyperlink" Target="https://www.queensu.ca/studentwellness/medical/provided-services" TargetMode="External"/><Relationship Id="rId1" Type="http://schemas.openxmlformats.org/officeDocument/2006/relationships/slideLayout" Target="../slideLayouts/slideLayout7.xml"/><Relationship Id="rId6" Type="http://schemas.openxmlformats.org/officeDocument/2006/relationships/hyperlink" Target="https://www.queensu.ca/studentwellness/appointments/book-now#telus-health-connect" TargetMode="External"/><Relationship Id="rId11" Type="http://schemas.openxmlformats.org/officeDocument/2006/relationships/hyperlink" Target="https://www.queensu.ca/studentwellness/resources/empower-me" TargetMode="External"/><Relationship Id="rId5" Type="http://schemas.openxmlformats.org/officeDocument/2006/relationships/hyperlink" Target="https://www.queensu.ca/studentwellness/upcoming-events" TargetMode="External"/><Relationship Id="rId10" Type="http://schemas.openxmlformats.org/officeDocument/2006/relationships/hyperlink" Target="https://www.queensu.ca/studentwellness/resources/get-help-now" TargetMode="External"/><Relationship Id="rId4" Type="http://schemas.openxmlformats.org/officeDocument/2006/relationships/hyperlink" Target="https://www.queensu.ca/studentwellness/health-promotion/wellness-coaching" TargetMode="External"/><Relationship Id="rId9" Type="http://schemas.openxmlformats.org/officeDocument/2006/relationships/hyperlink" Target="https://gogaelsgo.com/index.aspx"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queensu.ca/studentexperience/upper-year-peer-mentor-program" TargetMode="External"/><Relationship Id="rId13" Type="http://schemas.openxmlformats.org/officeDocument/2006/relationships/hyperlink" Target="https://www.queensu.ca/ban-righ-centre/" TargetMode="External"/><Relationship Id="rId3" Type="http://schemas.openxmlformats.org/officeDocument/2006/relationships/hyperlink" Target="https://www.queensu.ca/studentaffairs/news-updates/pulse-newsletter" TargetMode="External"/><Relationship Id="rId7" Type="http://schemas.openxmlformats.org/officeDocument/2006/relationships/hyperlink" Target="https://www.queensu.ca/studentexperience/first-year-foundation/qsuccess" TargetMode="External"/><Relationship Id="rId12" Type="http://schemas.openxmlformats.org/officeDocument/2006/relationships/hyperlink" Target="https://quic.queensu.ca/"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queensu.ca/studentexperience/" TargetMode="External"/><Relationship Id="rId11" Type="http://schemas.openxmlformats.org/officeDocument/2006/relationships/hyperlink" Target="https://www.queensu.ca/fourdirections/" TargetMode="External"/><Relationship Id="rId5" Type="http://schemas.openxmlformats.org/officeDocument/2006/relationships/hyperlink" Target="https://www.queensu.ca/campuswellnessproject/event-calendar" TargetMode="External"/><Relationship Id="rId15" Type="http://schemas.openxmlformats.org/officeDocument/2006/relationships/image" Target="../media/image10.jpeg"/><Relationship Id="rId10" Type="http://schemas.openxmlformats.org/officeDocument/2006/relationships/hyperlink" Target="https://www.queensu.ca/faith-and-spiritual-life/" TargetMode="External"/><Relationship Id="rId4" Type="http://schemas.openxmlformats.org/officeDocument/2006/relationships/hyperlink" Target="https://www.instagram.com/queensustudentaffairs" TargetMode="External"/><Relationship Id="rId9" Type="http://schemas.openxmlformats.org/officeDocument/2006/relationships/hyperlink" Target="https://www.queensu.ca/studentexperience/occ" TargetMode="External"/><Relationship Id="rId14" Type="http://schemas.openxmlformats.org/officeDocument/2006/relationships/hyperlink" Target="https://www.queensu.ca/yellow-house/"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queensu.ca/risk/qualerts" TargetMode="External"/><Relationship Id="rId3" Type="http://schemas.openxmlformats.org/officeDocument/2006/relationships/hyperlink" Target="https://www.walkhome.ca/" TargetMode="External"/><Relationship Id="rId7" Type="http://schemas.openxmlformats.org/officeDocument/2006/relationships/hyperlink" Target="https://www.queensu.ca/risk/security"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s://www.queensu.ca/risk/security/sequre-app" TargetMode="External"/><Relationship Id="rId5" Type="http://schemas.openxmlformats.org/officeDocument/2006/relationships/hyperlink" Target="https://www.nors.ca/" TargetMode="External"/><Relationship Id="rId4" Type="http://schemas.openxmlformats.org/officeDocument/2006/relationships/hyperlink" Target="https://www.queensu.ca/studentwellness/health-promotion/campus-observation-room-cor" TargetMode="Externa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mailto:SVPRServices@queensu.ca" TargetMode="External"/><Relationship Id="rId7" Type="http://schemas.openxmlformats.org/officeDocument/2006/relationships/hyperlink" Target="https://www.sackingston.com/"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www.queensu.ca/sexualviolencesupport/it-takes-all-us" TargetMode="External"/><Relationship Id="rId5" Type="http://schemas.openxmlformats.org/officeDocument/2006/relationships/hyperlink" Target="https://www.queensu.ca/sexualviolencesupport/education-and-events/programs-and-workshops" TargetMode="External"/><Relationship Id="rId4" Type="http://schemas.openxmlformats.org/officeDocument/2006/relationships/hyperlink" Target="http://www.queensu.ca/sexualviolencesuppor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queensu.ca/hreo/connect-us/contact-us/request-meetin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queensu.ca/hreo/education/harassment-discrimination" TargetMode="External"/><Relationship Id="rId5" Type="http://schemas.openxmlformats.org/officeDocument/2006/relationships/hyperlink" Target="https://www.queensu.ca/humanrights/in-sight" TargetMode="External"/><Relationship Id="rId4" Type="http://schemas.openxmlformats.org/officeDocument/2006/relationships/hyperlink" Target="https://www.queensu.ca/vpcei/harassment-and-discrimination/making-complain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queensu.ca/studentaffairs/resources/students" TargetMode="Externa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hyperlink" Target="https://www.instagram.com/queensustudentaffairs/" TargetMode="External"/><Relationship Id="rId4" Type="http://schemas.openxmlformats.org/officeDocument/2006/relationships/hyperlink" Target="mailto:studentaffairs@queensu.ca"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FD92-B381-0343-90F5-7E7C24033BAD}"/>
              </a:ext>
            </a:extLst>
          </p:cNvPr>
          <p:cNvSpPr>
            <a:spLocks noGrp="1"/>
          </p:cNvSpPr>
          <p:nvPr>
            <p:ph type="ctrTitle"/>
          </p:nvPr>
        </p:nvSpPr>
        <p:spPr>
          <a:xfrm>
            <a:off x="590924" y="838200"/>
            <a:ext cx="11243724" cy="2284568"/>
          </a:xfrm>
        </p:spPr>
        <p:txBody>
          <a:bodyPr/>
          <a:lstStyle/>
          <a:p>
            <a:r>
              <a:rPr lang="en-US" sz="4000" dirty="0">
                <a:latin typeface="Open Sans Semibold"/>
                <a:ea typeface="Open Sans Semibold"/>
                <a:cs typeface="Open Sans Semibold"/>
              </a:rPr>
              <a:t>Student Services and Resources</a:t>
            </a:r>
          </a:p>
        </p:txBody>
      </p:sp>
      <p:sp>
        <p:nvSpPr>
          <p:cNvPr id="3" name="Subtitle 2">
            <a:extLst>
              <a:ext uri="{FF2B5EF4-FFF2-40B4-BE49-F238E27FC236}">
                <a16:creationId xmlns:a16="http://schemas.microsoft.com/office/drawing/2014/main" id="{5A4FAF5F-8D52-274A-8B4D-B90D0C892371}"/>
              </a:ext>
            </a:extLst>
          </p:cNvPr>
          <p:cNvSpPr>
            <a:spLocks noGrp="1"/>
          </p:cNvSpPr>
          <p:nvPr>
            <p:ph type="subTitle" idx="1"/>
          </p:nvPr>
        </p:nvSpPr>
        <p:spPr/>
        <p:txBody>
          <a:bodyPr/>
          <a:lstStyle/>
          <a:p>
            <a:r>
              <a:rPr lang="en-US" dirty="0"/>
              <a:t>Campus Services and Student Affairs – We’re Here to Help!</a:t>
            </a:r>
          </a:p>
        </p:txBody>
      </p:sp>
      <p:sp>
        <p:nvSpPr>
          <p:cNvPr id="6" name="Text Placeholder 5">
            <a:extLst>
              <a:ext uri="{FF2B5EF4-FFF2-40B4-BE49-F238E27FC236}">
                <a16:creationId xmlns:a16="http://schemas.microsoft.com/office/drawing/2014/main" id="{85FE3CD4-3A51-244A-CD4B-F1E6A8460B13}"/>
              </a:ext>
            </a:extLst>
          </p:cNvPr>
          <p:cNvSpPr>
            <a:spLocks noGrp="1"/>
          </p:cNvSpPr>
          <p:nvPr>
            <p:ph type="body" sz="quarter" idx="10"/>
          </p:nvPr>
        </p:nvSpPr>
        <p:spPr/>
        <p:txBody>
          <a:bodyPr/>
          <a:lstStyle/>
          <a:p>
            <a:r>
              <a:rPr lang="en-US" dirty="0">
                <a:latin typeface="Open Sans Light"/>
                <a:ea typeface="Open Sans Light"/>
                <a:cs typeface="Open Sans Light"/>
              </a:rPr>
              <a:t>2026–2027</a:t>
            </a:r>
            <a:endParaRPr lang="en-US" dirty="0"/>
          </a:p>
        </p:txBody>
      </p:sp>
    </p:spTree>
    <p:extLst>
      <p:ext uri="{BB962C8B-B14F-4D97-AF65-F5344CB8AC3E}">
        <p14:creationId xmlns:p14="http://schemas.microsoft.com/office/powerpoint/2010/main" val="278233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0C60B88-735D-269A-10AE-42CC3E93F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60912-4C6A-8CC2-49CE-B329B16A7972}"/>
              </a:ext>
            </a:extLst>
          </p:cNvPr>
          <p:cNvSpPr>
            <a:spLocks noGrp="1"/>
          </p:cNvSpPr>
          <p:nvPr>
            <p:ph type="title"/>
          </p:nvPr>
        </p:nvSpPr>
        <p:spPr/>
        <p:txBody>
          <a:bodyPr/>
          <a:lstStyle/>
          <a:p>
            <a:r>
              <a:rPr lang="en-US" dirty="0">
                <a:latin typeface="Open Sans Semibold"/>
                <a:ea typeface="Open Sans Semibold"/>
                <a:cs typeface="Open Sans Semibold"/>
              </a:rPr>
              <a:t>Careers, Leadership, Academics, and Accessibility</a:t>
            </a:r>
          </a:p>
        </p:txBody>
      </p:sp>
      <p:sp>
        <p:nvSpPr>
          <p:cNvPr id="3" name="Content Placeholder 2">
            <a:extLst>
              <a:ext uri="{FF2B5EF4-FFF2-40B4-BE49-F238E27FC236}">
                <a16:creationId xmlns:a16="http://schemas.microsoft.com/office/drawing/2014/main" id="{5B5AD906-DB6F-6465-4110-50B27B1344A7}"/>
              </a:ext>
            </a:extLst>
          </p:cNvPr>
          <p:cNvSpPr>
            <a:spLocks noGrp="1"/>
          </p:cNvSpPr>
          <p:nvPr>
            <p:ph sz="half" idx="1"/>
          </p:nvPr>
        </p:nvSpPr>
        <p:spPr/>
        <p:txBody>
          <a:bodyPr vert="horz" lIns="91440" tIns="45720" rIns="91440" bIns="45720" rtlCol="0" anchor="t">
            <a:noAutofit/>
          </a:bodyPr>
          <a:lstStyle/>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Careers</a:t>
            </a:r>
          </a:p>
          <a:p>
            <a:pPr marL="0" indent="0">
              <a:spcAft>
                <a:spcPts val="600"/>
              </a:spcAft>
              <a:buNone/>
            </a:pPr>
            <a:r>
              <a:rPr lang="en-CA" sz="1400" dirty="0">
                <a:latin typeface="Open Sans Light"/>
                <a:ea typeface="Open Sans Light"/>
                <a:cs typeface="Open Sans Light"/>
              </a:rPr>
              <a:t>Visit </a:t>
            </a:r>
            <a:r>
              <a:rPr lang="en-CA" sz="1400" dirty="0">
                <a:latin typeface="Open Sans Light"/>
                <a:ea typeface="Open Sans Light"/>
                <a:cs typeface="Open Sans Light"/>
                <a:hlinkClick r:id="rId3"/>
              </a:rPr>
              <a:t>Career Services</a:t>
            </a:r>
            <a:r>
              <a:rPr lang="en-CA" sz="1400" dirty="0">
                <a:latin typeface="Open Sans Light"/>
                <a:ea typeface="Open Sans Light"/>
                <a:cs typeface="Open Sans Light"/>
              </a:rPr>
              <a:t> for career advising, resume and cover letter advice, leadership workshops, employer/recruiter sessions, job fairs, internship support, and the </a:t>
            </a:r>
            <a:r>
              <a:rPr lang="en-CA" sz="1400" dirty="0">
                <a:latin typeface="Open Sans Light"/>
                <a:ea typeface="Open Sans Light"/>
                <a:cs typeface="Open Sans Light"/>
                <a:hlinkClick r:id="rId4"/>
              </a:rPr>
              <a:t>MyCareer job board</a:t>
            </a:r>
            <a:r>
              <a:rPr lang="en-CA" sz="1400" dirty="0">
                <a:latin typeface="Open Sans Light"/>
                <a:ea typeface="Open Sans Light"/>
                <a:cs typeface="Open Sans Light"/>
              </a:rPr>
              <a:t>.</a:t>
            </a:r>
          </a:p>
          <a:p>
            <a:pPr marL="0" indent="0">
              <a:spcAft>
                <a:spcPts val="600"/>
              </a:spcAft>
              <a:buNone/>
            </a:pPr>
            <a:endParaRPr lang="en-CA" sz="1400" dirty="0">
              <a:highlight>
                <a:srgbClr val="FABD0F"/>
              </a:highlight>
              <a:latin typeface="Open Sans Light"/>
              <a:ea typeface="Open Sans Light"/>
              <a:cs typeface="Open Sans Light"/>
            </a:endParaRPr>
          </a:p>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Leadership</a:t>
            </a:r>
          </a:p>
          <a:p>
            <a:pPr>
              <a:buFont typeface="Arial,Sans-Serif"/>
              <a:buChar char="•"/>
            </a:pPr>
            <a:r>
              <a:rPr lang="en-US" sz="1400" dirty="0">
                <a:latin typeface="Open Sans Light"/>
                <a:ea typeface="Open Sans Light"/>
                <a:cs typeface="Open Sans Light"/>
              </a:rPr>
              <a:t>Complete the </a:t>
            </a:r>
            <a:r>
              <a:rPr lang="en-US" sz="1400" dirty="0">
                <a:latin typeface="Open Sans Light"/>
                <a:ea typeface="Open Sans Light"/>
                <a:cs typeface="Open Sans Light"/>
                <a:hlinkClick r:id="rId5"/>
              </a:rPr>
              <a:t>Lead, Include, Transform (LIT)</a:t>
            </a:r>
            <a:r>
              <a:rPr lang="en-US" sz="1400" dirty="0">
                <a:latin typeface="Open Sans Light"/>
                <a:ea typeface="Open Sans Light"/>
                <a:cs typeface="Open Sans Light"/>
              </a:rPr>
              <a:t> anti-oppression training to build the skills to lead with confidence and create positive change across campus.</a:t>
            </a:r>
          </a:p>
          <a:p>
            <a:pPr>
              <a:buFont typeface="Arial,Sans-Serif"/>
              <a:buChar char="•"/>
            </a:pPr>
            <a:r>
              <a:rPr lang="en-CA" sz="1400" dirty="0">
                <a:latin typeface="Open Sans Light"/>
                <a:ea typeface="Open Sans Light"/>
                <a:cs typeface="Open Sans Light"/>
              </a:rPr>
              <a:t>Check out the </a:t>
            </a:r>
            <a:r>
              <a:rPr lang="en-CA" sz="1400" dirty="0">
                <a:latin typeface="Open Sans Light"/>
                <a:ea typeface="Open Sans Light"/>
                <a:cs typeface="Open Sans Light"/>
                <a:hlinkClick r:id="rId6"/>
              </a:rPr>
              <a:t>Career Services Volunteer Opportunities Webpage</a:t>
            </a:r>
            <a:r>
              <a:rPr lang="en-CA" sz="1400" dirty="0">
                <a:latin typeface="Open Sans Light"/>
                <a:ea typeface="Open Sans Light"/>
                <a:cs typeface="Open Sans Light"/>
              </a:rPr>
              <a:t> and keep an eye on other Student Affairs units for more opportunities to gain experience and engage with the community.</a:t>
            </a:r>
            <a:endParaRPr lang="en-US" sz="1400" dirty="0">
              <a:latin typeface="Open Sans Light"/>
              <a:ea typeface="Open Sans Light"/>
              <a:cs typeface="Open Sans Light"/>
            </a:endParaRPr>
          </a:p>
          <a:p>
            <a:pPr marL="0" indent="0" algn="l">
              <a:spcAft>
                <a:spcPts val="600"/>
              </a:spcAft>
              <a:buNone/>
            </a:pPr>
            <a:endParaRPr lang="en-CA" dirty="0">
              <a:solidFill>
                <a:srgbClr val="000000"/>
              </a:solidFill>
              <a:latin typeface="Open Sans Light"/>
              <a:ea typeface="Open Sans Light"/>
              <a:cs typeface="Open Sans Light"/>
            </a:endParaRPr>
          </a:p>
        </p:txBody>
      </p:sp>
      <p:sp>
        <p:nvSpPr>
          <p:cNvPr id="4" name="Content Placeholder 3">
            <a:extLst>
              <a:ext uri="{FF2B5EF4-FFF2-40B4-BE49-F238E27FC236}">
                <a16:creationId xmlns:a16="http://schemas.microsoft.com/office/drawing/2014/main" id="{4AE3FB6B-F7C3-7648-1407-36B49C2B5695}"/>
              </a:ext>
            </a:extLst>
          </p:cNvPr>
          <p:cNvSpPr>
            <a:spLocks noGrp="1"/>
          </p:cNvSpPr>
          <p:nvPr>
            <p:ph sz="half" idx="13"/>
          </p:nvPr>
        </p:nvSpPr>
        <p:spPr/>
        <p:txBody>
          <a:bodyPr vert="horz" lIns="91440" tIns="45720" rIns="91440" bIns="45720" rtlCol="0" anchor="t">
            <a:noAutofit/>
          </a:bodyPr>
          <a:lstStyle/>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Academics</a:t>
            </a:r>
            <a:endParaRPr lang="en-CA" sz="1400" b="1" dirty="0">
              <a:latin typeface="Open Sans ExtraBold" pitchFamily="2" charset="0"/>
              <a:ea typeface="Open Sans ExtraBold" pitchFamily="2" charset="0"/>
              <a:cs typeface="Open Sans ExtraBold" pitchFamily="2" charset="0"/>
            </a:endParaRPr>
          </a:p>
          <a:p>
            <a:pPr marL="0" indent="0">
              <a:spcAft>
                <a:spcPts val="600"/>
              </a:spcAft>
              <a:buNone/>
            </a:pPr>
            <a:r>
              <a:rPr lang="en-CA" sz="1400" dirty="0">
                <a:latin typeface="Open Sans Light"/>
                <a:ea typeface="Open Sans Light"/>
                <a:cs typeface="Open Sans Light"/>
                <a:hlinkClick r:id="rId7"/>
              </a:rPr>
              <a:t>Student Academic Success Services (SASS)</a:t>
            </a:r>
            <a:r>
              <a:rPr lang="en-CA" sz="1400" dirty="0">
                <a:latin typeface="Open Sans Light"/>
                <a:ea typeface="Open Sans Light"/>
                <a:cs typeface="Open Sans Light"/>
              </a:rPr>
              <a:t> provides free writing and learning support through workshops, resources, and one-on-one coaching.</a:t>
            </a:r>
            <a:endParaRPr lang="en-US" sz="1400" dirty="0">
              <a:latin typeface="Open Sans Light"/>
              <a:ea typeface="Open Sans Light"/>
              <a:cs typeface="Open Sans Light"/>
            </a:endParaRPr>
          </a:p>
          <a:p>
            <a:pPr>
              <a:buNone/>
            </a:pPr>
            <a:endParaRPr lang="en-CA" sz="1400" b="1" dirty="0">
              <a:highlight>
                <a:srgbClr val="FABD0F"/>
              </a:highlight>
              <a:latin typeface="Open Sans ExtraBold"/>
              <a:ea typeface="Open Sans ExtraBold"/>
              <a:cs typeface="Open Sans ExtraBold"/>
            </a:endParaRPr>
          </a:p>
          <a:p>
            <a:pPr>
              <a:buNone/>
            </a:pPr>
            <a:r>
              <a:rPr lang="en-CA" sz="1400" b="1" dirty="0">
                <a:highlight>
                  <a:srgbClr val="FABD0F"/>
                </a:highlight>
                <a:latin typeface="Open Sans ExtraBold" pitchFamily="2" charset="0"/>
                <a:ea typeface="Open Sans ExtraBold" pitchFamily="2" charset="0"/>
                <a:cs typeface="Open Sans ExtraBold" pitchFamily="2" charset="0"/>
              </a:rPr>
              <a:t>Accessibility</a:t>
            </a:r>
            <a:endParaRPr lang="en-CA" b="1" dirty="0">
              <a:latin typeface="Open Sans ExtraBold" pitchFamily="2" charset="0"/>
              <a:ea typeface="Open Sans ExtraBold" pitchFamily="2" charset="0"/>
              <a:cs typeface="Open Sans ExtraBold" pitchFamily="2" charset="0"/>
            </a:endParaRPr>
          </a:p>
          <a:p>
            <a:pPr>
              <a:spcAft>
                <a:spcPts val="600"/>
              </a:spcAft>
              <a:buFont typeface="Arial"/>
              <a:buChar char="•"/>
            </a:pPr>
            <a:r>
              <a:rPr lang="en-CA" sz="1400" dirty="0">
                <a:latin typeface="Open Sans Light"/>
                <a:ea typeface="Open Sans Light"/>
                <a:cs typeface="Open Sans Light"/>
              </a:rPr>
              <a:t>Register with </a:t>
            </a:r>
            <a:r>
              <a:rPr lang="en-CA" sz="1400" dirty="0">
                <a:latin typeface="Open Sans Light"/>
                <a:ea typeface="Open Sans Light"/>
                <a:cs typeface="Open Sans Light"/>
                <a:hlinkClick r:id="rId8"/>
              </a:rPr>
              <a:t>Queen’s Student Accessibility Services (QSAS)</a:t>
            </a:r>
            <a:r>
              <a:rPr lang="en-CA" sz="1400" dirty="0">
                <a:latin typeface="Open Sans Light"/>
                <a:ea typeface="Open Sans Light"/>
                <a:cs typeface="Open Sans Light"/>
              </a:rPr>
              <a:t> for academic accommodations.</a:t>
            </a:r>
          </a:p>
          <a:p>
            <a:pPr>
              <a:spcAft>
                <a:spcPts val="600"/>
              </a:spcAft>
              <a:buFont typeface="Arial"/>
              <a:buChar char="•"/>
            </a:pPr>
            <a:r>
              <a:rPr lang="en-CA" sz="1400" dirty="0">
                <a:latin typeface="Open Sans Light"/>
                <a:ea typeface="Open Sans Light"/>
                <a:cs typeface="Open Sans Light"/>
              </a:rPr>
              <a:t>Check out the </a:t>
            </a:r>
            <a:r>
              <a:rPr lang="en-CA" sz="1400" dirty="0">
                <a:latin typeface="Open Sans Light"/>
                <a:ea typeface="Open Sans Light"/>
                <a:cs typeface="Open Sans Light"/>
                <a:hlinkClick r:id="rId9"/>
              </a:rPr>
              <a:t>Accessibility Hub</a:t>
            </a:r>
            <a:r>
              <a:rPr lang="en-CA" sz="1400" dirty="0">
                <a:latin typeface="Open Sans Light"/>
                <a:ea typeface="Open Sans Light"/>
                <a:cs typeface="Open Sans Light"/>
              </a:rPr>
              <a:t> to learn more about resources available for students with disabilities, including the </a:t>
            </a:r>
            <a:r>
              <a:rPr lang="en-CA" sz="1400" dirty="0">
                <a:latin typeface="Open Sans Light"/>
                <a:ea typeface="Open Sans Light"/>
                <a:cs typeface="Open Sans Light"/>
                <a:hlinkClick r:id="rId10"/>
              </a:rPr>
              <a:t>Adaptive Technology Centre</a:t>
            </a:r>
            <a:r>
              <a:rPr lang="en-CA" sz="1400" dirty="0">
                <a:latin typeface="Open Sans Light"/>
                <a:ea typeface="Open Sans Light"/>
                <a:cs typeface="Open Sans Light"/>
              </a:rPr>
              <a:t>.</a:t>
            </a:r>
          </a:p>
          <a:p>
            <a:pPr>
              <a:spcAft>
                <a:spcPts val="600"/>
              </a:spcAft>
              <a:buFont typeface="Arial"/>
              <a:buChar char="•"/>
            </a:pPr>
            <a:r>
              <a:rPr lang="en-CA" sz="1400" dirty="0">
                <a:latin typeface="Open Sans Light"/>
                <a:ea typeface="Open Sans Light"/>
                <a:cs typeface="Open Sans Light"/>
              </a:rPr>
              <a:t>View the Queen's </a:t>
            </a:r>
            <a:r>
              <a:rPr lang="en-CA" sz="1400" dirty="0">
                <a:latin typeface="Open Sans Light"/>
                <a:ea typeface="Open Sans Light"/>
                <a:cs typeface="Open Sans Light"/>
                <a:hlinkClick r:id="rId11"/>
              </a:rPr>
              <a:t>campus map</a:t>
            </a:r>
            <a:r>
              <a:rPr lang="en-CA" sz="1400" dirty="0">
                <a:latin typeface="Open Sans Light"/>
                <a:ea typeface="Open Sans Light"/>
                <a:cs typeface="Open Sans Light"/>
              </a:rPr>
              <a:t> for building accessibility features and information.</a:t>
            </a:r>
            <a:endParaRPr lang="en-CA" dirty="0"/>
          </a:p>
        </p:txBody>
      </p:sp>
    </p:spTree>
    <p:extLst>
      <p:ext uri="{BB962C8B-B14F-4D97-AF65-F5344CB8AC3E}">
        <p14:creationId xmlns:p14="http://schemas.microsoft.com/office/powerpoint/2010/main" val="233621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7265E-D128-464D-9252-98D592797AD0}"/>
              </a:ext>
            </a:extLst>
          </p:cNvPr>
          <p:cNvSpPr>
            <a:spLocks noGrp="1"/>
          </p:cNvSpPr>
          <p:nvPr>
            <p:ph type="title"/>
          </p:nvPr>
        </p:nvSpPr>
        <p:spPr/>
        <p:txBody>
          <a:bodyPr/>
          <a:lstStyle/>
          <a:p>
            <a:r>
              <a:rPr lang="en-US" dirty="0"/>
              <a:t>Food, Financial Aid, and Housing</a:t>
            </a:r>
          </a:p>
        </p:txBody>
      </p:sp>
      <p:sp>
        <p:nvSpPr>
          <p:cNvPr id="8" name="Content Placeholder 2">
            <a:extLst>
              <a:ext uri="{FF2B5EF4-FFF2-40B4-BE49-F238E27FC236}">
                <a16:creationId xmlns:a16="http://schemas.microsoft.com/office/drawing/2014/main" id="{B84DE757-F274-9605-4EF2-132B1BB415C2}"/>
              </a:ext>
            </a:extLst>
          </p:cNvPr>
          <p:cNvSpPr txBox="1">
            <a:spLocks/>
          </p:cNvSpPr>
          <p:nvPr/>
        </p:nvSpPr>
        <p:spPr>
          <a:xfrm>
            <a:off x="599584" y="1442216"/>
            <a:ext cx="5267815" cy="5042563"/>
          </a:xfrm>
          <a:prstGeom prst="rect">
            <a:avLst/>
          </a:prstGeom>
        </p:spPr>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9pPr>
          </a:lstStyle>
          <a:p>
            <a:pPr marL="0" indent="0">
              <a:spcAft>
                <a:spcPts val="600"/>
              </a:spcAft>
              <a:buFont typeface="Arial" panose="020B0604020202020204" pitchFamily="34" charset="0"/>
              <a:buNone/>
            </a:pPr>
            <a:r>
              <a:rPr lang="en-CA" sz="1400" b="1" dirty="0">
                <a:highlight>
                  <a:srgbClr val="FABD0F"/>
                </a:highlight>
                <a:latin typeface="Open Sans ExtraBold" pitchFamily="2" charset="0"/>
                <a:ea typeface="Open Sans ExtraBold" pitchFamily="2" charset="0"/>
                <a:cs typeface="Open Sans ExtraBold" pitchFamily="2" charset="0"/>
              </a:rPr>
              <a:t>Food &amp; Food Access</a:t>
            </a:r>
          </a:p>
          <a:p>
            <a:pPr marL="0" indent="0">
              <a:spcAft>
                <a:spcPts val="600"/>
              </a:spcAft>
              <a:buFont typeface="Arial" panose="020B0604020202020204" pitchFamily="34" charset="0"/>
              <a:buNone/>
            </a:pPr>
            <a:r>
              <a:rPr lang="en-CA" sz="1400" dirty="0">
                <a:latin typeface="Open Sans Light"/>
                <a:ea typeface="Open Sans Light"/>
                <a:cs typeface="Open Sans Light"/>
              </a:rPr>
              <a:t>Check </a:t>
            </a:r>
            <a:r>
              <a:rPr lang="en-CA" sz="1400" dirty="0">
                <a:latin typeface="Open Sans Light"/>
                <a:ea typeface="Open Sans Light"/>
                <a:cs typeface="Open Sans Light"/>
                <a:hlinkClick r:id="rId2"/>
              </a:rPr>
              <a:t>what’s open now</a:t>
            </a:r>
            <a:r>
              <a:rPr lang="en-CA" sz="1400" dirty="0">
                <a:latin typeface="Open Sans Light"/>
                <a:ea typeface="Open Sans Light"/>
                <a:cs typeface="Open Sans Light"/>
              </a:rPr>
              <a:t> on campus. </a:t>
            </a:r>
            <a:endParaRPr lang="en-CA" sz="1400" dirty="0">
              <a:latin typeface="Open Sans Light"/>
              <a:ea typeface="Open Sans Light"/>
              <a:cs typeface="Open Sans Light"/>
              <a:hlinkClick r:id="rId3"/>
            </a:endParaRPr>
          </a:p>
          <a:p>
            <a:pPr marL="0" indent="0">
              <a:spcAft>
                <a:spcPts val="600"/>
              </a:spcAft>
              <a:buFont typeface="Arial" panose="020B0604020202020204" pitchFamily="34" charset="0"/>
              <a:buNone/>
            </a:pPr>
            <a:r>
              <a:rPr lang="en-CA" sz="1400" dirty="0">
                <a:latin typeface="Open Sans Light"/>
                <a:ea typeface="Open Sans Light"/>
                <a:cs typeface="Open Sans Light"/>
                <a:hlinkClick r:id="rId3"/>
              </a:rPr>
              <a:t>Food access resources</a:t>
            </a:r>
            <a:r>
              <a:rPr lang="en-CA" sz="1400" dirty="0">
                <a:latin typeface="Open Sans Light"/>
                <a:ea typeface="Open Sans Light"/>
                <a:cs typeface="Open Sans Light"/>
              </a:rPr>
              <a:t> on campus include:</a:t>
            </a:r>
          </a:p>
          <a:p>
            <a:pPr>
              <a:spcAft>
                <a:spcPts val="600"/>
              </a:spcAft>
            </a:pPr>
            <a:r>
              <a:rPr lang="en-CA" sz="1400" dirty="0"/>
              <a:t>Campus markets and affordable produce</a:t>
            </a:r>
          </a:p>
          <a:p>
            <a:pPr>
              <a:spcAft>
                <a:spcPts val="600"/>
              </a:spcAft>
            </a:pPr>
            <a:r>
              <a:rPr lang="en-CA" sz="1400" dirty="0"/>
              <a:t>Prepared meals</a:t>
            </a:r>
          </a:p>
          <a:p>
            <a:pPr>
              <a:spcAft>
                <a:spcPts val="600"/>
              </a:spcAft>
            </a:pPr>
            <a:r>
              <a:rPr lang="en-CA" sz="1400" dirty="0"/>
              <a:t>Food banks</a:t>
            </a:r>
          </a:p>
          <a:p>
            <a:pPr>
              <a:spcAft>
                <a:spcPts val="600"/>
              </a:spcAft>
            </a:pPr>
            <a:r>
              <a:rPr lang="en-CA" sz="1400" dirty="0"/>
              <a:t>Meal prep take-home kits and cooking events</a:t>
            </a:r>
          </a:p>
          <a:p>
            <a:pPr>
              <a:spcAft>
                <a:spcPts val="600"/>
              </a:spcAft>
            </a:pPr>
            <a:r>
              <a:rPr lang="en-CA" sz="1400" dirty="0"/>
              <a:t>Grocery store and on-campus discounts</a:t>
            </a:r>
          </a:p>
          <a:p>
            <a:pPr>
              <a:spcAft>
                <a:spcPts val="600"/>
              </a:spcAft>
            </a:pPr>
            <a:endParaRPr lang="en-CA" sz="1400" dirty="0"/>
          </a:p>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Financial Aid</a:t>
            </a:r>
          </a:p>
          <a:p>
            <a:pPr marL="0" indent="0">
              <a:spcAft>
                <a:spcPts val="600"/>
              </a:spcAft>
              <a:buNone/>
            </a:pPr>
            <a:r>
              <a:rPr lang="en-CA" sz="1400" dirty="0">
                <a:latin typeface="Open Sans Light"/>
                <a:ea typeface="Open Sans Light"/>
                <a:cs typeface="Open Sans Light"/>
                <a:hlinkClick r:id="rId4"/>
              </a:rPr>
              <a:t>Explore financial aid options</a:t>
            </a:r>
            <a:r>
              <a:rPr lang="en-CA" sz="1400" dirty="0">
                <a:latin typeface="Open Sans Light"/>
                <a:ea typeface="Open Sans Light"/>
                <a:cs typeface="Open Sans Light"/>
              </a:rPr>
              <a:t> designed to support your studies, including scholarships, bursaries, Work Study, government student aid, and more.</a:t>
            </a:r>
            <a:br>
              <a:rPr lang="en-CA" sz="1400" dirty="0">
                <a:latin typeface="Open Sans Light"/>
                <a:ea typeface="Open Sans Light"/>
                <a:cs typeface="Open Sans Light"/>
              </a:rPr>
            </a:br>
            <a:endParaRPr lang="en-CA" sz="1400" dirty="0">
              <a:latin typeface="Open Sans Light"/>
            </a:endParaRPr>
          </a:p>
        </p:txBody>
      </p:sp>
      <p:pic>
        <p:nvPicPr>
          <p:cNvPr id="10" name="Picture 9" descr="A student filling their bowl at a soup lunch.">
            <a:extLst>
              <a:ext uri="{FF2B5EF4-FFF2-40B4-BE49-F238E27FC236}">
                <a16:creationId xmlns:a16="http://schemas.microsoft.com/office/drawing/2014/main" id="{1D5761A9-88E6-90F3-43B6-5ABB1126615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7243495" y="2504457"/>
            <a:ext cx="2984096" cy="4294162"/>
          </a:xfrm>
          <a:prstGeom prst="rect">
            <a:avLst/>
          </a:prstGeom>
        </p:spPr>
      </p:pic>
      <p:sp>
        <p:nvSpPr>
          <p:cNvPr id="3" name="Content Placeholder 2">
            <a:extLst>
              <a:ext uri="{FF2B5EF4-FFF2-40B4-BE49-F238E27FC236}">
                <a16:creationId xmlns:a16="http://schemas.microsoft.com/office/drawing/2014/main" id="{772E0828-AA4B-F64E-83B8-736C51941466}"/>
              </a:ext>
            </a:extLst>
          </p:cNvPr>
          <p:cNvSpPr>
            <a:spLocks noGrp="1"/>
          </p:cNvSpPr>
          <p:nvPr>
            <p:ph sz="half" idx="1"/>
          </p:nvPr>
        </p:nvSpPr>
        <p:spPr>
          <a:xfrm>
            <a:off x="6324601" y="1442217"/>
            <a:ext cx="5267815" cy="1608258"/>
          </a:xfrm>
        </p:spPr>
        <p:txBody>
          <a:bodyPr vert="horz" lIns="91440" tIns="45720" rIns="91440" bIns="45720" rtlCol="0" anchor="t">
            <a:noAutofit/>
          </a:bodyPr>
          <a:lstStyle/>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Housing</a:t>
            </a:r>
          </a:p>
          <a:p>
            <a:pPr marL="0" indent="0">
              <a:spcAft>
                <a:spcPts val="600"/>
              </a:spcAft>
              <a:buNone/>
            </a:pPr>
            <a:r>
              <a:rPr lang="en-CA" sz="1400" dirty="0">
                <a:latin typeface="Open Sans Light"/>
                <a:ea typeface="Open Sans Light"/>
                <a:cs typeface="Open Sans Light"/>
                <a:hlinkClick r:id="rId6"/>
              </a:rPr>
              <a:t>Off-Campus Living Advisors</a:t>
            </a:r>
            <a:r>
              <a:rPr lang="en-CA" sz="1400" dirty="0">
                <a:latin typeface="Open Sans Light"/>
                <a:ea typeface="Open Sans Light"/>
                <a:cs typeface="Open Sans Light"/>
              </a:rPr>
              <a:t> are here to help you navigate the Kingston rental market, understand your tenant rights and responsibilities, lease agreements, and more.</a:t>
            </a:r>
          </a:p>
        </p:txBody>
      </p:sp>
    </p:spTree>
    <p:extLst>
      <p:ext uri="{BB962C8B-B14F-4D97-AF65-F5344CB8AC3E}">
        <p14:creationId xmlns:p14="http://schemas.microsoft.com/office/powerpoint/2010/main" val="3857328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828D4-4AE2-D51F-C58B-5BB4A5C5AA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50366-CAAA-C10D-D56C-86B154023AE0}"/>
              </a:ext>
            </a:extLst>
          </p:cNvPr>
          <p:cNvSpPr>
            <a:spLocks noGrp="1"/>
          </p:cNvSpPr>
          <p:nvPr>
            <p:ph type="title"/>
          </p:nvPr>
        </p:nvSpPr>
        <p:spPr/>
        <p:txBody>
          <a:bodyPr/>
          <a:lstStyle/>
          <a:p>
            <a:r>
              <a:rPr lang="en-US" dirty="0"/>
              <a:t>Health and Wellness</a:t>
            </a:r>
          </a:p>
        </p:txBody>
      </p:sp>
      <p:sp>
        <p:nvSpPr>
          <p:cNvPr id="3" name="Content Placeholder 2">
            <a:extLst>
              <a:ext uri="{FF2B5EF4-FFF2-40B4-BE49-F238E27FC236}">
                <a16:creationId xmlns:a16="http://schemas.microsoft.com/office/drawing/2014/main" id="{8F5ED32B-E275-CDAE-1427-0B0F2A702158}"/>
              </a:ext>
            </a:extLst>
          </p:cNvPr>
          <p:cNvSpPr>
            <a:spLocks noGrp="1"/>
          </p:cNvSpPr>
          <p:nvPr>
            <p:ph sz="half" idx="1"/>
          </p:nvPr>
        </p:nvSpPr>
        <p:spPr>
          <a:xfrm>
            <a:off x="599585" y="1506352"/>
            <a:ext cx="5267815" cy="6062848"/>
          </a:xfrm>
        </p:spPr>
        <p:txBody>
          <a:bodyPr vert="horz" lIns="91440" tIns="45720" rIns="91440" bIns="45720" rtlCol="0" anchor="t">
            <a:noAutofit/>
          </a:bodyPr>
          <a:lstStyle/>
          <a:p>
            <a:pPr marL="0" indent="0">
              <a:buNone/>
            </a:pPr>
            <a:r>
              <a:rPr lang="en-CA" sz="1400" dirty="0">
                <a:latin typeface="Open Sans Light"/>
                <a:ea typeface="Open Sans Light"/>
                <a:cs typeface="Open Sans Light"/>
              </a:rPr>
              <a:t>Student Wellness Services provides a welcoming, confidential, integrated service responsive to student needs.</a:t>
            </a:r>
            <a:endParaRPr lang="en-US" sz="1400" dirty="0">
              <a:latin typeface="Open Sans Light"/>
              <a:ea typeface="Open Sans Light"/>
              <a:cs typeface="Open Sans Light"/>
            </a:endParaRPr>
          </a:p>
          <a:p>
            <a:pPr>
              <a:buFont typeface="Arial"/>
              <a:buChar char="•"/>
            </a:pPr>
            <a:r>
              <a:rPr lang="en-CA" sz="1400" dirty="0">
                <a:latin typeface="Open Sans Light"/>
                <a:ea typeface="Open Sans Light"/>
                <a:cs typeface="Open Sans Light"/>
                <a:hlinkClick r:id="rId2"/>
              </a:rPr>
              <a:t>Medical Services</a:t>
            </a:r>
            <a:r>
              <a:rPr lang="en-CA" sz="1400" dirty="0">
                <a:latin typeface="Open Sans Light"/>
                <a:ea typeface="Open Sans Light"/>
                <a:cs typeface="Open Sans Light"/>
              </a:rPr>
              <a:t>: appointments with healthcare providers, quick access for urgent needs, mental health intake</a:t>
            </a:r>
          </a:p>
          <a:p>
            <a:pPr>
              <a:buFont typeface="Arial"/>
              <a:buChar char="•"/>
            </a:pPr>
            <a:r>
              <a:rPr lang="en-CA" sz="1400" dirty="0">
                <a:latin typeface="Open Sans Light"/>
                <a:ea typeface="Open Sans Light"/>
                <a:cs typeface="Open Sans Light"/>
                <a:hlinkClick r:id="rId3"/>
              </a:rPr>
              <a:t>Mental Health Services</a:t>
            </a:r>
            <a:r>
              <a:rPr lang="en-CA" sz="1400" dirty="0">
                <a:latin typeface="Open Sans Light"/>
                <a:ea typeface="Open Sans Light"/>
                <a:cs typeface="Open Sans Light"/>
              </a:rPr>
              <a:t>: quick access for urgent needs, appointments with therapists, intake appointments, therapy groups</a:t>
            </a:r>
          </a:p>
          <a:p>
            <a:pPr>
              <a:buFont typeface="Arial"/>
              <a:buChar char="•"/>
            </a:pPr>
            <a:r>
              <a:rPr lang="en-CA" sz="1400" dirty="0">
                <a:latin typeface="Open Sans Light"/>
                <a:ea typeface="Open Sans Light"/>
                <a:cs typeface="Open Sans Light"/>
                <a:hlinkClick r:id="rId4"/>
              </a:rPr>
              <a:t>Wellness coaching</a:t>
            </a:r>
            <a:r>
              <a:rPr lang="en-CA" sz="1400" dirty="0">
                <a:latin typeface="Open Sans Light"/>
                <a:ea typeface="Open Sans Light"/>
                <a:cs typeface="Open Sans Light"/>
              </a:rPr>
              <a:t>: support for sleep, physical activity, nutrition, mindfulness, and substance use</a:t>
            </a:r>
          </a:p>
          <a:p>
            <a:pPr>
              <a:buFont typeface="Arial,Sans-Serif"/>
              <a:buChar char="•"/>
            </a:pPr>
            <a:r>
              <a:rPr lang="en-CA" sz="1400" dirty="0">
                <a:latin typeface="Open Sans Light"/>
                <a:ea typeface="Open Sans Light"/>
                <a:cs typeface="Open Sans Light"/>
              </a:rPr>
              <a:t>Student-led and other </a:t>
            </a:r>
            <a:r>
              <a:rPr lang="en-CA" sz="1400" dirty="0">
                <a:latin typeface="Open Sans Light"/>
                <a:ea typeface="Open Sans Light"/>
                <a:cs typeface="Open Sans Light"/>
                <a:hlinkClick r:id="rId5"/>
              </a:rPr>
              <a:t>wellness events</a:t>
            </a:r>
            <a:endParaRPr lang="en-CA" sz="1400" dirty="0">
              <a:latin typeface="Open Sans Light"/>
              <a:ea typeface="Open Sans Light"/>
              <a:cs typeface="Open Sans Light"/>
            </a:endParaRPr>
          </a:p>
          <a:p>
            <a:pPr marL="0" indent="0">
              <a:buNone/>
            </a:pPr>
            <a:r>
              <a:rPr lang="en-CA" sz="1400" dirty="0">
                <a:latin typeface="Open Sans Light"/>
                <a:ea typeface="Open Sans Light"/>
                <a:cs typeface="Open Sans Light"/>
              </a:rPr>
              <a:t>Create a </a:t>
            </a:r>
            <a:r>
              <a:rPr lang="en-CA" sz="1400" dirty="0">
                <a:latin typeface="Open Sans Light"/>
                <a:ea typeface="Open Sans Light"/>
                <a:cs typeface="Open Sans Light"/>
                <a:hlinkClick r:id="rId6"/>
              </a:rPr>
              <a:t>TELUS Health Connect account</a:t>
            </a:r>
            <a:r>
              <a:rPr lang="en-CA" sz="1400" dirty="0">
                <a:latin typeface="Open Sans Light"/>
                <a:ea typeface="Open Sans Light"/>
                <a:cs typeface="Open Sans Light"/>
              </a:rPr>
              <a:t> to book medical and mental health appointments online, get text reminders and fill out required forms.</a:t>
            </a:r>
          </a:p>
          <a:p>
            <a:pPr marL="0" indent="0">
              <a:spcAft>
                <a:spcPts val="600"/>
              </a:spcAft>
              <a:buNone/>
            </a:pPr>
            <a:endParaRPr lang="en-CA" sz="1400" dirty="0"/>
          </a:p>
          <a:p>
            <a:pPr marL="0" indent="0">
              <a:spcAft>
                <a:spcPts val="600"/>
              </a:spcAft>
              <a:buNone/>
            </a:pPr>
            <a:endParaRPr lang="en-CA" sz="1400" dirty="0">
              <a:hlinkClick r:id="rId7" invalidUrl="http://"/>
            </a:endParaRPr>
          </a:p>
          <a:p>
            <a:pPr marL="0" indent="0">
              <a:spcAft>
                <a:spcPts val="600"/>
              </a:spcAft>
              <a:buNone/>
            </a:pPr>
            <a:endParaRPr lang="en-CA" sz="1400" dirty="0">
              <a:latin typeface="Open Sans Light"/>
              <a:ea typeface="Open Sans Light"/>
              <a:cs typeface="Open Sans Light"/>
            </a:endParaRPr>
          </a:p>
        </p:txBody>
      </p:sp>
      <p:sp>
        <p:nvSpPr>
          <p:cNvPr id="8" name="Rectangle 7">
            <a:extLst>
              <a:ext uri="{FF2B5EF4-FFF2-40B4-BE49-F238E27FC236}">
                <a16:creationId xmlns:a16="http://schemas.microsoft.com/office/drawing/2014/main" id="{33195D99-5086-3980-AB32-155397026D0F}"/>
              </a:ext>
              <a:ext uri="{C183D7F6-B498-43B3-948B-1728B52AA6E4}">
                <adec:decorative xmlns:adec="http://schemas.microsoft.com/office/drawing/2017/decorative" val="1"/>
              </a:ext>
            </a:extLst>
          </p:cNvPr>
          <p:cNvSpPr/>
          <p:nvPr/>
        </p:nvSpPr>
        <p:spPr>
          <a:xfrm>
            <a:off x="6235805" y="1502199"/>
            <a:ext cx="5254360" cy="1627571"/>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Queen’s Gaels logo">
            <a:extLst>
              <a:ext uri="{FF2B5EF4-FFF2-40B4-BE49-F238E27FC236}">
                <a16:creationId xmlns:a16="http://schemas.microsoft.com/office/drawing/2014/main" id="{22B5F983-FAA3-0D58-DBC1-AFFBC754BBE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33017" y="1570891"/>
            <a:ext cx="1326171" cy="1494694"/>
          </a:xfrm>
          <a:prstGeom prst="rect">
            <a:avLst/>
          </a:prstGeom>
        </p:spPr>
      </p:pic>
      <p:sp>
        <p:nvSpPr>
          <p:cNvPr id="5" name="TextBox 4">
            <a:extLst>
              <a:ext uri="{FF2B5EF4-FFF2-40B4-BE49-F238E27FC236}">
                <a16:creationId xmlns:a16="http://schemas.microsoft.com/office/drawing/2014/main" id="{D44353BB-6B61-0ADF-A13F-D902AD9399B3}"/>
              </a:ext>
            </a:extLst>
          </p:cNvPr>
          <p:cNvSpPr txBox="1"/>
          <p:nvPr/>
        </p:nvSpPr>
        <p:spPr>
          <a:xfrm>
            <a:off x="7526493" y="1652395"/>
            <a:ext cx="3892063" cy="13505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CA" sz="1400" dirty="0">
                <a:latin typeface="Open Sans Light"/>
                <a:ea typeface="Open Sans Light"/>
                <a:cs typeface="Open Sans Light"/>
              </a:rPr>
              <a:t>Stay active at the ARC! </a:t>
            </a:r>
            <a:r>
              <a:rPr lang="en-CA" sz="1400" dirty="0">
                <a:latin typeface="Open Sans Light"/>
                <a:ea typeface="Open Sans Light"/>
                <a:cs typeface="Open Sans Light"/>
                <a:hlinkClick r:id="rId9"/>
              </a:rPr>
              <a:t>Athletics &amp; Recreation</a:t>
            </a:r>
            <a:r>
              <a:rPr lang="en-CA" sz="1400" dirty="0">
                <a:latin typeface="Open Sans Light"/>
                <a:ea typeface="Open Sans Light"/>
                <a:cs typeface="Open Sans Light"/>
              </a:rPr>
              <a:t> offers intramurals, workouts, pickup sports, swimming, and free attendance to all Gaels regular home season games!</a:t>
            </a:r>
            <a:endParaRPr lang="en-US" sz="1400" dirty="0">
              <a:latin typeface="Open Sans Light"/>
              <a:ea typeface="Open Sans Light"/>
              <a:cs typeface="Open Sans Light"/>
            </a:endParaRPr>
          </a:p>
        </p:txBody>
      </p:sp>
      <p:sp>
        <p:nvSpPr>
          <p:cNvPr id="6" name="Text Placeholder 5">
            <a:extLst>
              <a:ext uri="{FF2B5EF4-FFF2-40B4-BE49-F238E27FC236}">
                <a16:creationId xmlns:a16="http://schemas.microsoft.com/office/drawing/2014/main" id="{8B5C7E5D-C7A3-0BC9-EF80-9637E9DFEBCA}"/>
              </a:ext>
            </a:extLst>
          </p:cNvPr>
          <p:cNvSpPr>
            <a:spLocks noGrp="1"/>
          </p:cNvSpPr>
          <p:nvPr>
            <p:ph sz="half" idx="13"/>
          </p:nvPr>
        </p:nvSpPr>
        <p:spPr>
          <a:xfrm>
            <a:off x="6228860" y="1255283"/>
            <a:ext cx="5267815" cy="4729348"/>
          </a:xfrm>
        </p:spPr>
        <p:txBody>
          <a:bodyPr vert="horz" lIns="91440" tIns="45720" rIns="91440" bIns="45720" rtlCol="0" anchor="t">
            <a:noAutofit/>
          </a:bodyPr>
          <a:lstStyle/>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endParaRPr lang="en-US" sz="1400" b="1" dirty="0">
              <a:highlight>
                <a:srgbClr val="FABD0F"/>
              </a:highlight>
              <a:latin typeface="Open Sans ExtraBold"/>
              <a:ea typeface="Open Sans ExtraBold"/>
              <a:cs typeface="Open Sans ExtraBold"/>
            </a:endParaRPr>
          </a:p>
          <a:p>
            <a:pPr marL="0" indent="0">
              <a:spcAft>
                <a:spcPts val="600"/>
              </a:spcAft>
              <a:buNone/>
            </a:pPr>
            <a:r>
              <a:rPr lang="en-US" sz="1400" b="1" dirty="0">
                <a:highlight>
                  <a:srgbClr val="FABD0F"/>
                </a:highlight>
                <a:latin typeface="Open Sans ExtraBold" pitchFamily="2" charset="0"/>
                <a:ea typeface="Open Sans ExtraBold" pitchFamily="2" charset="0"/>
                <a:cs typeface="Open Sans ExtraBold" pitchFamily="2" charset="0"/>
              </a:rPr>
              <a:t>24/7 Mental Health Supports</a:t>
            </a:r>
            <a:endParaRPr lang="en-US" sz="1400" b="1" dirty="0">
              <a:latin typeface="Open Sans ExtraBold" pitchFamily="2" charset="0"/>
              <a:ea typeface="Open Sans ExtraBold" pitchFamily="2" charset="0"/>
              <a:cs typeface="Open Sans ExtraBold" pitchFamily="2" charset="0"/>
            </a:endParaRPr>
          </a:p>
          <a:p>
            <a:pPr marL="0" indent="0">
              <a:spcAft>
                <a:spcPts val="600"/>
              </a:spcAft>
              <a:buNone/>
            </a:pPr>
            <a:r>
              <a:rPr lang="en-US" sz="1400" dirty="0">
                <a:latin typeface="Open Sans Light"/>
                <a:ea typeface="Open Sans Light"/>
                <a:cs typeface="Open Sans Light"/>
              </a:rPr>
              <a:t>There are several 24/7 </a:t>
            </a:r>
            <a:r>
              <a:rPr lang="en-US" sz="1400" dirty="0">
                <a:solidFill>
                  <a:srgbClr val="1A4771"/>
                </a:solidFill>
                <a:latin typeface="Open Sans Light"/>
                <a:ea typeface="Open Sans Light"/>
                <a:cs typeface="Open Sans Light"/>
                <a:hlinkClick r:id="rId10">
                  <a:extLst>
                    <a:ext uri="{A12FA001-AC4F-418D-AE19-62706E023703}">
                      <ahyp:hlinkClr xmlns:ahyp="http://schemas.microsoft.com/office/drawing/2018/hyperlinkcolor" val="tx"/>
                    </a:ext>
                  </a:extLst>
                </a:hlinkClick>
              </a:rPr>
              <a:t>crisis and mental health resources</a:t>
            </a:r>
            <a:r>
              <a:rPr lang="en-US" sz="1400" dirty="0">
                <a:latin typeface="Open Sans Light"/>
                <a:ea typeface="Open Sans Light"/>
                <a:cs typeface="Open Sans Light"/>
              </a:rPr>
              <a:t> available including:</a:t>
            </a:r>
          </a:p>
          <a:p>
            <a:pPr>
              <a:spcAft>
                <a:spcPts val="600"/>
              </a:spcAft>
              <a:buFont typeface="Arial"/>
              <a:buChar char="•"/>
            </a:pPr>
            <a:r>
              <a:rPr lang="en-US" sz="1400" dirty="0">
                <a:solidFill>
                  <a:srgbClr val="1A4771"/>
                </a:solidFill>
                <a:latin typeface="Open Sans Light"/>
                <a:ea typeface="Open Sans Light"/>
                <a:cs typeface="Open Sans Light"/>
                <a:hlinkClick r:id="rId11">
                  <a:extLst>
                    <a:ext uri="{A12FA001-AC4F-418D-AE19-62706E023703}">
                      <ahyp:hlinkClr xmlns:ahyp="http://schemas.microsoft.com/office/drawing/2018/hyperlinkcolor" val="tx"/>
                    </a:ext>
                  </a:extLst>
                </a:hlinkClick>
              </a:rPr>
              <a:t>Empower Me</a:t>
            </a:r>
            <a:endParaRPr lang="en-US" sz="1400" dirty="0">
              <a:latin typeface="Open Sans Light"/>
              <a:ea typeface="Open Sans Light"/>
              <a:cs typeface="Open Sans Light"/>
            </a:endParaRPr>
          </a:p>
          <a:p>
            <a:pPr>
              <a:spcAft>
                <a:spcPts val="600"/>
              </a:spcAft>
              <a:buFont typeface="Arial"/>
              <a:buChar char="•"/>
            </a:pPr>
            <a:r>
              <a:rPr lang="en-US" sz="1400" dirty="0">
                <a:solidFill>
                  <a:srgbClr val="1A4771"/>
                </a:solidFill>
                <a:latin typeface="Open Sans Light"/>
                <a:ea typeface="Open Sans Light"/>
                <a:cs typeface="Open Sans Light"/>
                <a:hlinkClick r:id="rId12">
                  <a:extLst>
                    <a:ext uri="{A12FA001-AC4F-418D-AE19-62706E023703}">
                      <ahyp:hlinkClr xmlns:ahyp="http://schemas.microsoft.com/office/drawing/2018/hyperlinkcolor" val="tx"/>
                    </a:ext>
                  </a:extLst>
                </a:hlinkClick>
              </a:rPr>
              <a:t>Good2Talk, Crisis Response</a:t>
            </a:r>
            <a:r>
              <a:rPr lang="en-US" sz="1400" dirty="0">
                <a:latin typeface="Open Sans Light"/>
                <a:ea typeface="Open Sans Light"/>
                <a:cs typeface="Open Sans Light"/>
              </a:rPr>
              <a:t>: 1-866-925-5454</a:t>
            </a:r>
            <a:br>
              <a:rPr lang="en-US" sz="1400" dirty="0"/>
            </a:br>
            <a:r>
              <a:rPr lang="en-US" sz="1400" dirty="0">
                <a:latin typeface="Open Sans Light"/>
                <a:ea typeface="Open Sans Light"/>
                <a:cs typeface="Open Sans Light"/>
              </a:rPr>
              <a:t>(text: GOOD2TALKON to 686868)</a:t>
            </a:r>
          </a:p>
          <a:p>
            <a:pPr>
              <a:spcAft>
                <a:spcPts val="600"/>
              </a:spcAft>
              <a:buFont typeface="Arial"/>
              <a:buChar char="•"/>
            </a:pPr>
            <a:r>
              <a:rPr lang="en-US" sz="1400" dirty="0">
                <a:solidFill>
                  <a:srgbClr val="1A4771"/>
                </a:solidFill>
                <a:latin typeface="Open Sans Light"/>
                <a:ea typeface="Open Sans Light"/>
                <a:cs typeface="Open Sans Light"/>
                <a:hlinkClick r:id="rId13">
                  <a:extLst>
                    <a:ext uri="{A12FA001-AC4F-418D-AE19-62706E023703}">
                      <ahyp:hlinkClr xmlns:ahyp="http://schemas.microsoft.com/office/drawing/2018/hyperlinkcolor" val="tx"/>
                    </a:ext>
                  </a:extLst>
                </a:hlinkClick>
              </a:rPr>
              <a:t>Suicide Crisis Helpline</a:t>
            </a:r>
            <a:r>
              <a:rPr lang="en-US" sz="1400" dirty="0">
                <a:latin typeface="Open Sans Light"/>
                <a:ea typeface="Open Sans Light"/>
                <a:cs typeface="Open Sans Light"/>
              </a:rPr>
              <a:t>: Call or text 9-8-8</a:t>
            </a:r>
          </a:p>
        </p:txBody>
      </p:sp>
    </p:spTree>
    <p:extLst>
      <p:ext uri="{BB962C8B-B14F-4D97-AF65-F5344CB8AC3E}">
        <p14:creationId xmlns:p14="http://schemas.microsoft.com/office/powerpoint/2010/main" val="1598293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5B979-5505-A362-A63E-CF144749B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E4F6B-1C96-128A-3ABC-7C0279570C54}"/>
              </a:ext>
            </a:extLst>
          </p:cNvPr>
          <p:cNvSpPr>
            <a:spLocks noGrp="1"/>
          </p:cNvSpPr>
          <p:nvPr>
            <p:ph type="title"/>
          </p:nvPr>
        </p:nvSpPr>
        <p:spPr/>
        <p:txBody>
          <a:bodyPr/>
          <a:lstStyle/>
          <a:p>
            <a:r>
              <a:rPr lang="en-US" dirty="0"/>
              <a:t>Community and Connection</a:t>
            </a:r>
          </a:p>
        </p:txBody>
      </p:sp>
      <p:sp>
        <p:nvSpPr>
          <p:cNvPr id="3" name="Content Placeholder 2">
            <a:extLst>
              <a:ext uri="{FF2B5EF4-FFF2-40B4-BE49-F238E27FC236}">
                <a16:creationId xmlns:a16="http://schemas.microsoft.com/office/drawing/2014/main" id="{97ECDC6E-A72A-B050-2BB8-09FBE0C7EE60}"/>
              </a:ext>
            </a:extLst>
          </p:cNvPr>
          <p:cNvSpPr>
            <a:spLocks noGrp="1"/>
          </p:cNvSpPr>
          <p:nvPr>
            <p:ph sz="half" idx="1"/>
          </p:nvPr>
        </p:nvSpPr>
        <p:spPr/>
        <p:txBody>
          <a:bodyPr vert="horz" lIns="91440" tIns="45720" rIns="91440" bIns="45720" rtlCol="0" anchor="t">
            <a:noAutofit/>
          </a:bodyPr>
          <a:lstStyle/>
          <a:p>
            <a:pPr algn="l">
              <a:spcAft>
                <a:spcPts val="600"/>
              </a:spcAft>
            </a:pPr>
            <a:r>
              <a:rPr lang="en-CA" sz="1400" dirty="0">
                <a:latin typeface="Open Sans Light"/>
                <a:ea typeface="Open Sans Light"/>
                <a:cs typeface="Open Sans Light"/>
              </a:rPr>
              <a:t>Keep an eye on </a:t>
            </a:r>
            <a:r>
              <a:rPr lang="en-CA" sz="1400" dirty="0">
                <a:latin typeface="Open Sans Light"/>
                <a:ea typeface="Open Sans Light"/>
                <a:cs typeface="Open Sans Light"/>
                <a:hlinkClick r:id="rId3"/>
              </a:rPr>
              <a:t>The Pulse newsletter</a:t>
            </a:r>
            <a:r>
              <a:rPr lang="en-CA" sz="1400" dirty="0">
                <a:latin typeface="Open Sans Light"/>
                <a:ea typeface="Open Sans Light"/>
                <a:cs typeface="Open Sans Light"/>
              </a:rPr>
              <a:t> and </a:t>
            </a:r>
            <a:r>
              <a:rPr lang="en-CA" sz="1400" dirty="0">
                <a:latin typeface="Open Sans Light"/>
                <a:ea typeface="Open Sans Light"/>
                <a:cs typeface="Open Sans Light"/>
                <a:hlinkClick r:id="rId4"/>
              </a:rPr>
              <a:t>Student Affairs Instagram</a:t>
            </a:r>
            <a:r>
              <a:rPr lang="en-CA" sz="1400" dirty="0">
                <a:latin typeface="Open Sans Light"/>
                <a:ea typeface="Open Sans Light"/>
                <a:cs typeface="Open Sans Light"/>
              </a:rPr>
              <a:t> for event highlights.</a:t>
            </a:r>
          </a:p>
          <a:p>
            <a:r>
              <a:rPr lang="en-CA" sz="1400" dirty="0">
                <a:latin typeface="Open Sans Light"/>
                <a:ea typeface="Open Sans Light"/>
                <a:cs typeface="Open Sans Light"/>
              </a:rPr>
              <a:t>Check out the </a:t>
            </a:r>
            <a:r>
              <a:rPr lang="en-CA" sz="1400" dirty="0">
                <a:latin typeface="Open Sans Light"/>
                <a:ea typeface="Open Sans Light"/>
                <a:cs typeface="Open Sans Light"/>
                <a:hlinkClick r:id="rId5"/>
              </a:rPr>
              <a:t>Allyship &amp; Belonging Student</a:t>
            </a:r>
            <a:r>
              <a:rPr lang="en-CA" sz="1400" dirty="0">
                <a:latin typeface="Open Sans Light"/>
                <a:ea typeface="Open Sans Light"/>
                <a:cs typeface="Open Sans Light"/>
                <a:hlinkClick r:id="rId5"/>
              </a:rPr>
              <a:t> </a:t>
            </a:r>
            <a:r>
              <a:rPr lang="en-CA" sz="1400" dirty="0">
                <a:latin typeface="Open Sans Light"/>
                <a:ea typeface="Open Sans Light"/>
                <a:cs typeface="Open Sans Light"/>
                <a:hlinkClick r:id="rId5"/>
              </a:rPr>
              <a:t>Calendar</a:t>
            </a:r>
            <a:r>
              <a:rPr lang="en-CA" sz="1400" dirty="0">
                <a:latin typeface="Open Sans Light"/>
                <a:ea typeface="Open Sans Light"/>
                <a:cs typeface="Open Sans Light"/>
              </a:rPr>
              <a:t> (ABC), the central events hub specifically for equity-deserving students and students wanting to become better allies.</a:t>
            </a:r>
          </a:p>
          <a:p>
            <a:r>
              <a:rPr lang="en-CA" sz="1400" dirty="0">
                <a:latin typeface="Open Sans Light"/>
                <a:ea typeface="Open Sans Light"/>
                <a:cs typeface="Open Sans Light"/>
              </a:rPr>
              <a:t>Pick a Peer Mentor through the </a:t>
            </a:r>
            <a:r>
              <a:rPr lang="en-CA" sz="1400" dirty="0">
                <a:latin typeface="Open Sans Light"/>
                <a:ea typeface="Open Sans Light"/>
                <a:cs typeface="Open Sans Light"/>
                <a:hlinkClick r:id="rId6"/>
              </a:rPr>
              <a:t>Student Experience Office</a:t>
            </a:r>
            <a:r>
              <a:rPr lang="en-CA" sz="1400" dirty="0">
                <a:latin typeface="Open Sans Light"/>
                <a:ea typeface="Open Sans Light"/>
                <a:cs typeface="Open Sans Light"/>
              </a:rPr>
              <a:t> (SEO) </a:t>
            </a:r>
            <a:r>
              <a:rPr lang="en-CA" sz="1400" dirty="0">
                <a:latin typeface="Open Sans Light"/>
                <a:ea typeface="Open Sans Light"/>
                <a:cs typeface="Open Sans Light"/>
                <a:hlinkClick r:id="rId7"/>
              </a:rPr>
              <a:t>QSuccess First-Year</a:t>
            </a:r>
            <a:r>
              <a:rPr lang="en-CA" sz="1400" dirty="0">
                <a:latin typeface="Open Sans Light"/>
                <a:ea typeface="Open Sans Light"/>
                <a:cs typeface="Open Sans Light"/>
              </a:rPr>
              <a:t> &amp; </a:t>
            </a:r>
            <a:r>
              <a:rPr lang="en-CA" sz="1400" dirty="0">
                <a:latin typeface="Open Sans Light"/>
                <a:ea typeface="Open Sans Light"/>
                <a:cs typeface="Open Sans Light"/>
                <a:hlinkClick r:id="rId8"/>
              </a:rPr>
              <a:t>Upper Year</a:t>
            </a:r>
            <a:r>
              <a:rPr lang="en-CA" sz="1400" dirty="0">
                <a:latin typeface="Open Sans Light"/>
                <a:ea typeface="Open Sans Light"/>
                <a:cs typeface="Open Sans Light"/>
              </a:rPr>
              <a:t> peer mentorship programs.</a:t>
            </a:r>
            <a:endParaRPr lang="en-US" dirty="0"/>
          </a:p>
          <a:p>
            <a:r>
              <a:rPr lang="en-CA" sz="1400" dirty="0">
                <a:latin typeface="Open Sans Light"/>
                <a:ea typeface="Open Sans Light"/>
                <a:cs typeface="Open Sans Light"/>
              </a:rPr>
              <a:t>First-Year? Living off-campus? Join the </a:t>
            </a:r>
            <a:r>
              <a:rPr lang="en-CA" sz="1400" dirty="0">
                <a:latin typeface="Open Sans Light"/>
                <a:ea typeface="Open Sans Light"/>
                <a:cs typeface="Open Sans Light"/>
                <a:hlinkClick r:id="rId9"/>
              </a:rPr>
              <a:t>Off-Campus Community</a:t>
            </a:r>
            <a:r>
              <a:rPr lang="en-CA" sz="1400" dirty="0">
                <a:latin typeface="Open Sans Light"/>
                <a:ea typeface="Open Sans Light"/>
                <a:cs typeface="Open Sans Light"/>
              </a:rPr>
              <a:t> (OCC) to connect with other students living off-campus!</a:t>
            </a:r>
          </a:p>
        </p:txBody>
      </p:sp>
      <p:sp>
        <p:nvSpPr>
          <p:cNvPr id="4" name="Content Placeholder 3">
            <a:extLst>
              <a:ext uri="{FF2B5EF4-FFF2-40B4-BE49-F238E27FC236}">
                <a16:creationId xmlns:a16="http://schemas.microsoft.com/office/drawing/2014/main" id="{377E1051-66C7-D5EF-3472-2E7C475E239A}"/>
              </a:ext>
            </a:extLst>
          </p:cNvPr>
          <p:cNvSpPr>
            <a:spLocks noGrp="1"/>
          </p:cNvSpPr>
          <p:nvPr>
            <p:ph sz="half" idx="13"/>
          </p:nvPr>
        </p:nvSpPr>
        <p:spPr/>
        <p:txBody>
          <a:bodyPr vert="horz" lIns="91440" tIns="45720" rIns="91440" bIns="45720" rtlCol="0" anchor="t">
            <a:noAutofit/>
          </a:bodyPr>
          <a:lstStyle/>
          <a:p>
            <a:pPr marL="0" indent="0">
              <a:spcAft>
                <a:spcPts val="600"/>
              </a:spcAft>
              <a:buNone/>
            </a:pPr>
            <a:r>
              <a:rPr lang="en-CA" sz="1400" dirty="0">
                <a:latin typeface="Open Sans Light"/>
                <a:ea typeface="Open Sans Light"/>
                <a:cs typeface="Open Sans Light"/>
              </a:rPr>
              <a:t>Find belonging and community with campus units including:</a:t>
            </a:r>
            <a:endParaRPr lang="en-US" dirty="0"/>
          </a:p>
          <a:p>
            <a:pPr marL="514350" indent="-285750">
              <a:spcAft>
                <a:spcPts val="600"/>
              </a:spcAft>
              <a:buFont typeface="Arial"/>
            </a:pPr>
            <a:r>
              <a:rPr lang="en-CA" sz="1400" dirty="0">
                <a:latin typeface="Open Sans Light"/>
                <a:ea typeface="Open Sans Light"/>
                <a:cs typeface="Open Sans Light"/>
                <a:hlinkClick r:id="rId10"/>
              </a:rPr>
              <a:t>Faith and Spiritual Life</a:t>
            </a:r>
            <a:endParaRPr lang="en-CA" sz="1400" dirty="0">
              <a:latin typeface="Open Sans Light"/>
              <a:ea typeface="Open Sans Light"/>
              <a:cs typeface="Open Sans Light"/>
            </a:endParaRPr>
          </a:p>
          <a:p>
            <a:pPr marL="514350" indent="-285750">
              <a:spcAft>
                <a:spcPts val="600"/>
              </a:spcAft>
              <a:buFont typeface="Arial"/>
            </a:pPr>
            <a:r>
              <a:rPr lang="en-CA" sz="1400" dirty="0">
                <a:latin typeface="Open Sans Light"/>
                <a:ea typeface="Open Sans Light"/>
                <a:cs typeface="Open Sans Light"/>
                <a:hlinkClick r:id="rId11"/>
              </a:rPr>
              <a:t>Four Directions Indigenous Student Centre </a:t>
            </a:r>
            <a:endParaRPr lang="en-CA" sz="1400" dirty="0">
              <a:latin typeface="Open Sans Light"/>
              <a:ea typeface="Open Sans Light"/>
              <a:cs typeface="Open Sans Light"/>
            </a:endParaRPr>
          </a:p>
          <a:p>
            <a:pPr marL="514350" indent="-285750">
              <a:spcAft>
                <a:spcPts val="600"/>
              </a:spcAft>
              <a:buFont typeface="Arial"/>
            </a:pPr>
            <a:r>
              <a:rPr lang="en-CA" sz="1400" dirty="0">
                <a:latin typeface="Open Sans Light"/>
                <a:ea typeface="Open Sans Light"/>
                <a:cs typeface="Open Sans Light"/>
                <a:hlinkClick r:id="rId12"/>
              </a:rPr>
              <a:t>Queen’s University International Centre</a:t>
            </a:r>
            <a:endParaRPr lang="en-CA" sz="1400" dirty="0">
              <a:latin typeface="Open Sans Light"/>
              <a:ea typeface="Open Sans Light"/>
              <a:cs typeface="Open Sans Light"/>
            </a:endParaRPr>
          </a:p>
          <a:p>
            <a:pPr marL="514350" indent="-285750">
              <a:spcAft>
                <a:spcPts val="600"/>
              </a:spcAft>
              <a:buFont typeface="Arial"/>
            </a:pPr>
            <a:r>
              <a:rPr lang="en-CA" sz="1400" dirty="0">
                <a:latin typeface="Open Sans Light"/>
                <a:ea typeface="Open Sans Light"/>
                <a:cs typeface="Open Sans Light"/>
                <a:hlinkClick r:id="rId13"/>
              </a:rPr>
              <a:t>Ban Righ Centre</a:t>
            </a:r>
            <a:r>
              <a:rPr lang="en-CA" sz="1400" dirty="0">
                <a:latin typeface="Open Sans Light"/>
                <a:ea typeface="Open Sans Light"/>
                <a:cs typeface="Open Sans Light"/>
              </a:rPr>
              <a:t> for mature women students</a:t>
            </a:r>
            <a:endParaRPr lang="en-US" sz="1400" dirty="0">
              <a:latin typeface="Open Sans Light"/>
              <a:ea typeface="Open Sans Light"/>
              <a:cs typeface="Open Sans Light"/>
            </a:endParaRPr>
          </a:p>
          <a:p>
            <a:pPr marL="514350" indent="-285750">
              <a:spcAft>
                <a:spcPts val="600"/>
              </a:spcAft>
              <a:buFont typeface="Arial"/>
            </a:pPr>
            <a:r>
              <a:rPr lang="en-CA" sz="1400" dirty="0">
                <a:latin typeface="Open Sans Light"/>
                <a:ea typeface="Open Sans Light"/>
                <a:cs typeface="Open Sans Light"/>
                <a:hlinkClick r:id="rId14"/>
              </a:rPr>
              <a:t>Yellow House Student Centre for Equity &amp; Inclusion</a:t>
            </a:r>
            <a:endParaRPr lang="en-CA" sz="1400" dirty="0">
              <a:latin typeface="Open Sans Light"/>
              <a:ea typeface="Open Sans Light"/>
              <a:cs typeface="Open Sans Light"/>
            </a:endParaRPr>
          </a:p>
          <a:p>
            <a:pPr marL="0" indent="0">
              <a:buNone/>
            </a:pPr>
            <a:endParaRPr lang="en-US" dirty="0"/>
          </a:p>
        </p:txBody>
      </p:sp>
      <p:pic>
        <p:nvPicPr>
          <p:cNvPr id="6" name="Picture 5" descr="Group of students painting signs together.">
            <a:extLst>
              <a:ext uri="{FF2B5EF4-FFF2-40B4-BE49-F238E27FC236}">
                <a16:creationId xmlns:a16="http://schemas.microsoft.com/office/drawing/2014/main" id="{80413990-1C60-B9B5-8A25-DD66F5D7BC52}"/>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393824" y="4078309"/>
            <a:ext cx="4577380" cy="2224703"/>
          </a:xfrm>
          <a:prstGeom prst="rect">
            <a:avLst/>
          </a:prstGeom>
        </p:spPr>
      </p:pic>
    </p:spTree>
    <p:extLst>
      <p:ext uri="{BB962C8B-B14F-4D97-AF65-F5344CB8AC3E}">
        <p14:creationId xmlns:p14="http://schemas.microsoft.com/office/powerpoint/2010/main" val="148680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E713-9B44-0483-1C8A-1C3C59A064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F0E508-4B4F-6905-9135-D8ACF9FD828E}"/>
              </a:ext>
              <a:ext uri="{C183D7F6-B498-43B3-948B-1728B52AA6E4}">
                <adec:decorative xmlns:adec="http://schemas.microsoft.com/office/drawing/2017/decorative" val="1"/>
              </a:ext>
            </a:extLst>
          </p:cNvPr>
          <p:cNvSpPr/>
          <p:nvPr/>
        </p:nvSpPr>
        <p:spPr>
          <a:xfrm>
            <a:off x="599585" y="1332463"/>
            <a:ext cx="3459459" cy="3908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16F3AD-1351-527A-B65A-09CF5A07F483}"/>
              </a:ext>
            </a:extLst>
          </p:cNvPr>
          <p:cNvSpPr>
            <a:spLocks noGrp="1"/>
          </p:cNvSpPr>
          <p:nvPr>
            <p:ph type="title"/>
          </p:nvPr>
        </p:nvSpPr>
        <p:spPr>
          <a:xfrm>
            <a:off x="599585" y="705274"/>
            <a:ext cx="10897200" cy="627189"/>
          </a:xfrm>
        </p:spPr>
        <p:txBody>
          <a:bodyPr>
            <a:normAutofit/>
          </a:bodyPr>
          <a:lstStyle/>
          <a:p>
            <a:r>
              <a:rPr lang="en-US" dirty="0">
                <a:solidFill>
                  <a:srgbClr val="B90E31"/>
                </a:solidFill>
              </a:rPr>
              <a:t>Emergency and Safety Services </a:t>
            </a:r>
          </a:p>
        </p:txBody>
      </p:sp>
      <p:sp>
        <p:nvSpPr>
          <p:cNvPr id="15" name="Content Placeholder 14">
            <a:extLst>
              <a:ext uri="{FF2B5EF4-FFF2-40B4-BE49-F238E27FC236}">
                <a16:creationId xmlns:a16="http://schemas.microsoft.com/office/drawing/2014/main" id="{ABD66BB9-5295-ECEE-9622-535FA515A6E9}"/>
              </a:ext>
            </a:extLst>
          </p:cNvPr>
          <p:cNvSpPr>
            <a:spLocks noGrp="1" noRot="1" noMove="1" noResize="1" noEditPoints="1" noAdjustHandles="1" noChangeArrowheads="1" noChangeShapeType="1"/>
          </p:cNvSpPr>
          <p:nvPr>
            <p:ph sz="half" idx="1"/>
          </p:nvPr>
        </p:nvSpPr>
        <p:spPr>
          <a:xfrm>
            <a:off x="600075" y="1255470"/>
            <a:ext cx="6891395" cy="4729162"/>
          </a:xfrm>
        </p:spPr>
        <p:txBody>
          <a:bodyPr vert="horz" lIns="91440" tIns="45720" rIns="91440" bIns="45720" rtlCol="0" anchor="t">
            <a:noAutofit/>
          </a:bodyPr>
          <a:lstStyle/>
          <a:p>
            <a:pPr marL="0" indent="0">
              <a:spcAft>
                <a:spcPts val="600"/>
              </a:spcAft>
              <a:buNone/>
            </a:pPr>
            <a:r>
              <a:rPr lang="en-US" sz="1400" b="1" dirty="0">
                <a:solidFill>
                  <a:schemeClr val="bg2"/>
                </a:solidFill>
                <a:highlight>
                  <a:srgbClr val="B90E31"/>
                </a:highlight>
                <a:latin typeface="Open Sans ExtraBold" pitchFamily="2" charset="0"/>
                <a:ea typeface="Open Sans ExtraBold" pitchFamily="2" charset="0"/>
                <a:cs typeface="Open Sans ExtraBold" pitchFamily="2" charset="0"/>
              </a:rPr>
              <a:t>Life threatening emergencies:  911 </a:t>
            </a:r>
            <a:endParaRPr lang="en-US" sz="1400" b="1" dirty="0">
              <a:solidFill>
                <a:schemeClr val="bg2"/>
              </a:solidFill>
              <a:latin typeface="Open Sans ExtraBold" pitchFamily="2" charset="0"/>
              <a:ea typeface="Open Sans ExtraBold" pitchFamily="2" charset="0"/>
              <a:cs typeface="Open Sans ExtraBold" pitchFamily="2" charset="0"/>
            </a:endParaRPr>
          </a:p>
          <a:p>
            <a:pPr marL="0" indent="0">
              <a:spcAft>
                <a:spcPts val="600"/>
              </a:spcAft>
              <a:buNone/>
            </a:pPr>
            <a:r>
              <a:rPr lang="en-CA" sz="1400" dirty="0">
                <a:latin typeface="Open Sans Light"/>
                <a:ea typeface="Open Sans Light"/>
                <a:cs typeface="Open Sans Light"/>
              </a:rPr>
              <a:t>Save these numbers in your phone contacts:</a:t>
            </a:r>
            <a:endParaRPr lang="en-US" dirty="0"/>
          </a:p>
          <a:p>
            <a:pPr>
              <a:spcAft>
                <a:spcPts val="600"/>
              </a:spcAft>
            </a:pPr>
            <a:r>
              <a:rPr lang="en-CA" sz="1400" dirty="0"/>
              <a:t>Queen’s Emergency Report Centre (24hr)</a:t>
            </a:r>
            <a:r>
              <a:rPr lang="en-US" sz="1400" dirty="0"/>
              <a:t>: 613-533-6111</a:t>
            </a:r>
          </a:p>
          <a:p>
            <a:pPr>
              <a:spcAft>
                <a:spcPts val="600"/>
              </a:spcAft>
            </a:pPr>
            <a:r>
              <a:rPr lang="en-CA" sz="1400" dirty="0"/>
              <a:t>Campus Security Non-Emergencies (24hr): 613-533-6080</a:t>
            </a:r>
            <a:endParaRPr lang="en-US" sz="1400" dirty="0"/>
          </a:p>
          <a:p>
            <a:pPr>
              <a:spcAft>
                <a:spcPts val="600"/>
              </a:spcAft>
            </a:pPr>
            <a:r>
              <a:rPr lang="en-US" sz="1400" dirty="0">
                <a:solidFill>
                  <a:schemeClr val="accent2"/>
                </a:solidFill>
                <a:latin typeface="Open Sans Light"/>
                <a:ea typeface="Open Sans Light"/>
                <a:cs typeface="Open Sans Light"/>
                <a:hlinkClick r:id="rId3">
                  <a:extLst>
                    <a:ext uri="{A12FA001-AC4F-418D-AE19-62706E023703}">
                      <ahyp:hlinkClr xmlns:ahyp="http://schemas.microsoft.com/office/drawing/2018/hyperlinkcolor" val="tx"/>
                    </a:ext>
                  </a:extLst>
                </a:hlinkClick>
              </a:rPr>
              <a:t>AMS Walkhome</a:t>
            </a:r>
            <a:r>
              <a:rPr lang="en-US" sz="1400" dirty="0">
                <a:latin typeface="Open Sans Light"/>
                <a:ea typeface="Open Sans Light"/>
                <a:cs typeface="Open Sans Light"/>
              </a:rPr>
              <a:t>: 613-533-9255</a:t>
            </a:r>
          </a:p>
          <a:p>
            <a:pPr>
              <a:spcAft>
                <a:spcPts val="600"/>
              </a:spcAft>
            </a:pPr>
            <a:r>
              <a:rPr lang="en-CA" sz="1400" dirty="0">
                <a:solidFill>
                  <a:schemeClr val="accent2"/>
                </a:solidFill>
                <a:latin typeface="Open Sans Light"/>
                <a:ea typeface="Open Sans Light"/>
                <a:cs typeface="Open Sans Light"/>
                <a:hlinkClick r:id="rId4">
                  <a:extLst>
                    <a:ext uri="{A12FA001-AC4F-418D-AE19-62706E023703}">
                      <ahyp:hlinkClr xmlns:ahyp="http://schemas.microsoft.com/office/drawing/2018/hyperlinkcolor" val="tx"/>
                    </a:ext>
                  </a:extLst>
                </a:hlinkClick>
              </a:rPr>
              <a:t>Campus Observation Room (COR)</a:t>
            </a:r>
            <a:r>
              <a:rPr lang="en-CA" sz="1400" dirty="0">
                <a:solidFill>
                  <a:schemeClr val="accent2"/>
                </a:solidFill>
                <a:latin typeface="Open Sans Light"/>
                <a:ea typeface="Open Sans Light"/>
                <a:cs typeface="Open Sans Light"/>
              </a:rPr>
              <a:t>: </a:t>
            </a:r>
            <a:r>
              <a:rPr lang="en-US" sz="1400" dirty="0">
                <a:latin typeface="Open Sans Light"/>
                <a:ea typeface="Open Sans Light"/>
                <a:cs typeface="Open Sans Light"/>
              </a:rPr>
              <a:t>613-533-6911</a:t>
            </a:r>
            <a:r>
              <a:rPr lang="en-CA" sz="1400" dirty="0">
                <a:latin typeface="Open Sans Light"/>
                <a:ea typeface="Open Sans Light"/>
                <a:cs typeface="Open Sans Light"/>
              </a:rPr>
              <a:t> for students who have had too much to drink (Fall term only)</a:t>
            </a:r>
          </a:p>
          <a:p>
            <a:pPr>
              <a:spcAft>
                <a:spcPts val="600"/>
              </a:spcAft>
            </a:pPr>
            <a:r>
              <a:rPr lang="en-CA" sz="1400" dirty="0">
                <a:solidFill>
                  <a:schemeClr val="accent2"/>
                </a:solidFill>
                <a:latin typeface="Open Sans Light"/>
                <a:ea typeface="Open Sans Light"/>
                <a:cs typeface="Open Sans Light"/>
                <a:hlinkClick r:id="rId5">
                  <a:extLst>
                    <a:ext uri="{A12FA001-AC4F-418D-AE19-62706E023703}">
                      <ahyp:hlinkClr xmlns:ahyp="http://schemas.microsoft.com/office/drawing/2018/hyperlinkcolor" val="tx"/>
                    </a:ext>
                  </a:extLst>
                </a:hlinkClick>
              </a:rPr>
              <a:t>National Overdose Response Service (NORS)</a:t>
            </a:r>
            <a:r>
              <a:rPr lang="en-CA" sz="1400" dirty="0">
                <a:solidFill>
                  <a:schemeClr val="accent2"/>
                </a:solidFill>
                <a:latin typeface="Open Sans Light"/>
                <a:ea typeface="Open Sans Light"/>
                <a:cs typeface="Open Sans Light"/>
              </a:rPr>
              <a:t>: </a:t>
            </a:r>
            <a:r>
              <a:rPr lang="en-CA" sz="1400" dirty="0">
                <a:latin typeface="Open Sans Light"/>
                <a:ea typeface="Open Sans Light"/>
                <a:cs typeface="Open Sans Light"/>
              </a:rPr>
              <a:t>1-888-688-NORS(6677)</a:t>
            </a:r>
          </a:p>
          <a:p>
            <a:pPr marL="0" indent="0">
              <a:spcAft>
                <a:spcPts val="600"/>
              </a:spcAft>
              <a:buNone/>
            </a:pPr>
            <a:endParaRPr lang="en-CA" sz="1400" dirty="0"/>
          </a:p>
          <a:p>
            <a:pPr marL="0" indent="0">
              <a:spcAft>
                <a:spcPts val="600"/>
              </a:spcAft>
              <a:buNone/>
            </a:pPr>
            <a:r>
              <a:rPr lang="en-CA" sz="1400" b="1" dirty="0">
                <a:highlight>
                  <a:srgbClr val="FABD0F"/>
                </a:highlight>
                <a:latin typeface="Open Sans ExtraBold" pitchFamily="2" charset="0"/>
                <a:ea typeface="Open Sans ExtraBold" pitchFamily="2" charset="0"/>
                <a:cs typeface="Open Sans ExtraBold" pitchFamily="2" charset="0"/>
              </a:rPr>
              <a:t>Campus Safety App &amp; Alerts</a:t>
            </a:r>
          </a:p>
          <a:p>
            <a:pPr marL="0" indent="0">
              <a:spcAft>
                <a:spcPts val="600"/>
              </a:spcAft>
              <a:buNone/>
            </a:pPr>
            <a:r>
              <a:rPr lang="en-CA" sz="1400" dirty="0">
                <a:latin typeface="Open Sans Light"/>
                <a:ea typeface="Open Sans Light"/>
                <a:cs typeface="Open Sans Light"/>
              </a:rPr>
              <a:t>Download the </a:t>
            </a:r>
            <a:r>
              <a:rPr lang="en-US" sz="1400" dirty="0">
                <a:solidFill>
                  <a:schemeClr val="accent2"/>
                </a:solidFill>
                <a:latin typeface="Open Sans Light"/>
                <a:ea typeface="Open Sans Light"/>
                <a:cs typeface="Open Sans Light"/>
                <a:hlinkClick r:id="rId6">
                  <a:extLst>
                    <a:ext uri="{A12FA001-AC4F-418D-AE19-62706E023703}">
                      <ahyp:hlinkClr xmlns:ahyp="http://schemas.microsoft.com/office/drawing/2018/hyperlinkcolor" val="tx"/>
                    </a:ext>
                  </a:extLst>
                </a:hlinkClick>
              </a:rPr>
              <a:t>SeQure App</a:t>
            </a:r>
            <a:r>
              <a:rPr lang="en-US" sz="1400" dirty="0">
                <a:latin typeface="Open Sans Light"/>
                <a:ea typeface="Open Sans Light"/>
                <a:cs typeface="Open Sans Light"/>
              </a:rPr>
              <a:t> for quick access to all the </a:t>
            </a:r>
            <a:r>
              <a:rPr lang="en-US" sz="1400" dirty="0">
                <a:latin typeface="Open Sans Light"/>
                <a:ea typeface="Open Sans Light"/>
                <a:cs typeface="Open Sans Light"/>
                <a:hlinkClick r:id="rId7"/>
              </a:rPr>
              <a:t>Campus Security and Emergency Services</a:t>
            </a:r>
            <a:r>
              <a:rPr lang="en-US" sz="1400" dirty="0">
                <a:latin typeface="Open Sans Light"/>
                <a:ea typeface="Open Sans Light"/>
                <a:cs typeface="Open Sans Light"/>
              </a:rPr>
              <a:t> resources.</a:t>
            </a:r>
          </a:p>
          <a:p>
            <a:pPr marL="0" indent="0">
              <a:spcAft>
                <a:spcPts val="600"/>
              </a:spcAft>
              <a:buNone/>
            </a:pPr>
            <a:r>
              <a:rPr lang="en-US" sz="1400" dirty="0">
                <a:latin typeface="Open Sans Light"/>
                <a:ea typeface="Open Sans Light"/>
                <a:cs typeface="Open Sans Light"/>
              </a:rPr>
              <a:t>Sign up for </a:t>
            </a:r>
            <a:r>
              <a:rPr lang="en-US" sz="1400" dirty="0">
                <a:latin typeface="Open Sans Light"/>
                <a:ea typeface="Open Sans Light"/>
                <a:cs typeface="Open Sans Light"/>
                <a:hlinkClick r:id="rId8"/>
              </a:rPr>
              <a:t>QUAlerts</a:t>
            </a:r>
            <a:r>
              <a:rPr lang="en-US" sz="1400" dirty="0">
                <a:latin typeface="Open Sans Light"/>
                <a:ea typeface="Open Sans Light"/>
                <a:cs typeface="Open Sans Light"/>
              </a:rPr>
              <a:t> to allow Queen’s to quickly send important messages via email, SMS text and text-to-voice, and the </a:t>
            </a:r>
            <a:r>
              <a:rPr lang="en-US" sz="1400" dirty="0" err="1">
                <a:latin typeface="Open Sans Light"/>
                <a:ea typeface="Open Sans Light"/>
                <a:cs typeface="Open Sans Light"/>
              </a:rPr>
              <a:t>SeQure</a:t>
            </a:r>
            <a:r>
              <a:rPr lang="en-US" sz="1400" dirty="0">
                <a:latin typeface="Open Sans Light"/>
                <a:ea typeface="Open Sans Light"/>
                <a:cs typeface="Open Sans Light"/>
              </a:rPr>
              <a:t> app. </a:t>
            </a:r>
          </a:p>
        </p:txBody>
      </p:sp>
      <p:pic>
        <p:nvPicPr>
          <p:cNvPr id="5" name="Picture 4" descr="Blue light phone post in front of campus building.">
            <a:extLst>
              <a:ext uri="{FF2B5EF4-FFF2-40B4-BE49-F238E27FC236}">
                <a16:creationId xmlns:a16="http://schemas.microsoft.com/office/drawing/2014/main" id="{22BCF960-C0AF-C994-F69B-76E29B9035E8}"/>
              </a:ext>
            </a:extLst>
          </p:cNvPr>
          <p:cNvPicPr>
            <a:picLocks noChangeAspect="1"/>
          </p:cNvPicPr>
          <p:nvPr/>
        </p:nvPicPr>
        <p:blipFill>
          <a:blip r:embed="rId9"/>
          <a:stretch>
            <a:fillRect/>
          </a:stretch>
        </p:blipFill>
        <p:spPr>
          <a:xfrm>
            <a:off x="7919415" y="1079397"/>
            <a:ext cx="3577260" cy="3514539"/>
          </a:xfrm>
          <a:prstGeom prst="rect">
            <a:avLst/>
          </a:prstGeom>
        </p:spPr>
      </p:pic>
      <p:sp>
        <p:nvSpPr>
          <p:cNvPr id="8" name="Rectangle 7">
            <a:extLst>
              <a:ext uri="{FF2B5EF4-FFF2-40B4-BE49-F238E27FC236}">
                <a16:creationId xmlns:a16="http://schemas.microsoft.com/office/drawing/2014/main" id="{23F2E342-5BD1-7F30-7CE4-2CF83C078F01}"/>
              </a:ext>
              <a:ext uri="{C183D7F6-B498-43B3-948B-1728B52AA6E4}">
                <adec:decorative xmlns:adec="http://schemas.microsoft.com/office/drawing/2017/decorative" val="1"/>
              </a:ext>
            </a:extLst>
          </p:cNvPr>
          <p:cNvSpPr/>
          <p:nvPr/>
        </p:nvSpPr>
        <p:spPr>
          <a:xfrm>
            <a:off x="7919415" y="4583415"/>
            <a:ext cx="3577260" cy="13387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002451"/>
              </a:highlight>
            </a:endParaRPr>
          </a:p>
        </p:txBody>
      </p:sp>
      <p:sp>
        <p:nvSpPr>
          <p:cNvPr id="10" name="TextBox 9">
            <a:extLst>
              <a:ext uri="{FF2B5EF4-FFF2-40B4-BE49-F238E27FC236}">
                <a16:creationId xmlns:a16="http://schemas.microsoft.com/office/drawing/2014/main" id="{518F62CC-4B80-731F-F4B1-0399C06E5E7C}"/>
              </a:ext>
            </a:extLst>
          </p:cNvPr>
          <p:cNvSpPr txBox="1">
            <a:spLocks noGrp="1" noRot="1" noMove="1" noResize="1" noEditPoints="1" noAdjustHandles="1" noChangeArrowheads="1" noChangeShapeType="1"/>
          </p:cNvSpPr>
          <p:nvPr/>
        </p:nvSpPr>
        <p:spPr>
          <a:xfrm>
            <a:off x="8072594" y="4837282"/>
            <a:ext cx="3270901" cy="738664"/>
          </a:xfrm>
          <a:prstGeom prst="rect">
            <a:avLst/>
          </a:prstGeom>
          <a:noFill/>
        </p:spPr>
        <p:txBody>
          <a:bodyPr wrap="square" lIns="91440" tIns="45720" rIns="91440" bIns="45720" anchor="t">
            <a:spAutoFit/>
          </a:bodyPr>
          <a:lstStyle/>
          <a:p>
            <a:pPr algn="ctr"/>
            <a:r>
              <a:rPr lang="en-CA" sz="1400" b="0" i="0" u="none" strike="noStrike" dirty="0">
                <a:solidFill>
                  <a:schemeClr val="bg2"/>
                </a:solidFill>
                <a:effectLst/>
                <a:latin typeface="Open Sans Light"/>
                <a:ea typeface="Open Sans Light"/>
                <a:cs typeface="Open Sans Light"/>
              </a:rPr>
              <a:t>Outdoor Emergency Phones across campus are identified by their blue lights</a:t>
            </a:r>
            <a:r>
              <a:rPr lang="en-CA" sz="1400" dirty="0">
                <a:solidFill>
                  <a:schemeClr val="bg2"/>
                </a:solidFill>
                <a:latin typeface="Open Sans Light"/>
                <a:ea typeface="Open Sans Light"/>
                <a:cs typeface="Open Sans Light"/>
              </a:rPr>
              <a:t> or yellow boxes</a:t>
            </a:r>
            <a:r>
              <a:rPr lang="en-CA" sz="1400" b="0" i="0" u="none" strike="noStrike" dirty="0">
                <a:solidFill>
                  <a:schemeClr val="bg2"/>
                </a:solidFill>
                <a:effectLst/>
                <a:latin typeface="Open Sans Light"/>
                <a:ea typeface="Open Sans Light"/>
                <a:cs typeface="Open Sans Light"/>
              </a:rPr>
              <a:t>.</a:t>
            </a:r>
            <a:endParaRPr lang="en-US" sz="1400" dirty="0">
              <a:solidFill>
                <a:schemeClr val="bg2"/>
              </a:solidFill>
              <a:latin typeface="Open Sans Light"/>
              <a:ea typeface="Open Sans Light"/>
              <a:cs typeface="Open Sans Light"/>
            </a:endParaRPr>
          </a:p>
        </p:txBody>
      </p:sp>
    </p:spTree>
    <p:extLst>
      <p:ext uri="{BB962C8B-B14F-4D97-AF65-F5344CB8AC3E}">
        <p14:creationId xmlns:p14="http://schemas.microsoft.com/office/powerpoint/2010/main" val="131349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ACEBE-B224-72D1-C6F8-A6A5F4A3C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9A4B9-E84D-0FFC-F72C-AFFE57558D08}"/>
              </a:ext>
            </a:extLst>
          </p:cNvPr>
          <p:cNvSpPr>
            <a:spLocks noGrp="1"/>
          </p:cNvSpPr>
          <p:nvPr>
            <p:ph type="title"/>
          </p:nvPr>
        </p:nvSpPr>
        <p:spPr>
          <a:xfrm>
            <a:off x="599585" y="705274"/>
            <a:ext cx="10897200" cy="627189"/>
          </a:xfrm>
        </p:spPr>
        <p:txBody>
          <a:bodyPr>
            <a:normAutofit/>
          </a:bodyPr>
          <a:lstStyle/>
          <a:p>
            <a:r>
              <a:rPr lang="en-CA">
                <a:solidFill>
                  <a:srgbClr val="604E88"/>
                </a:solidFill>
              </a:rPr>
              <a:t>Sexual Violence Prevention and Response Services (SVPRS)</a:t>
            </a:r>
            <a:endParaRPr lang="en-US">
              <a:solidFill>
                <a:srgbClr val="604E88"/>
              </a:solidFill>
            </a:endParaRPr>
          </a:p>
        </p:txBody>
      </p:sp>
      <p:sp>
        <p:nvSpPr>
          <p:cNvPr id="9" name="Content Placeholder 8">
            <a:extLst>
              <a:ext uri="{FF2B5EF4-FFF2-40B4-BE49-F238E27FC236}">
                <a16:creationId xmlns:a16="http://schemas.microsoft.com/office/drawing/2014/main" id="{EA0810DD-F950-D4C3-7A97-F010FE6F103C}"/>
              </a:ext>
            </a:extLst>
          </p:cNvPr>
          <p:cNvSpPr>
            <a:spLocks noGrp="1"/>
          </p:cNvSpPr>
          <p:nvPr>
            <p:ph sz="half" idx="1"/>
          </p:nvPr>
        </p:nvSpPr>
        <p:spPr>
          <a:xfrm>
            <a:off x="600075" y="1443038"/>
            <a:ext cx="10896600" cy="4729162"/>
          </a:xfrm>
        </p:spPr>
        <p:txBody>
          <a:bodyPr vert="horz" lIns="91440" tIns="45720" rIns="91440" bIns="45720" rtlCol="0" anchor="t">
            <a:noAutofit/>
          </a:bodyPr>
          <a:lstStyle/>
          <a:p>
            <a:pPr marL="0" indent="0">
              <a:spcAft>
                <a:spcPts val="600"/>
              </a:spcAft>
              <a:buNone/>
            </a:pPr>
            <a:r>
              <a:rPr lang="en-US" sz="1400" dirty="0"/>
              <a:t>Non-judgmental support for all students impacted by sexual violence and intimate partner violence.</a:t>
            </a:r>
          </a:p>
          <a:p>
            <a:pPr>
              <a:spcAft>
                <a:spcPts val="600"/>
              </a:spcAft>
            </a:pPr>
            <a:r>
              <a:rPr lang="en-US" sz="1400" b="1" dirty="0">
                <a:solidFill>
                  <a:srgbClr val="604E88"/>
                </a:solidFill>
                <a:latin typeface="Open Sans Light"/>
                <a:ea typeface="Open Sans Light"/>
                <a:cs typeface="Open Sans Light"/>
              </a:rPr>
              <a:t>Contact </a:t>
            </a:r>
            <a:r>
              <a:rPr lang="en-US" sz="1400" dirty="0">
                <a:latin typeface="Open Sans Light"/>
                <a:ea typeface="Open Sans Light"/>
                <a:cs typeface="Open Sans Light"/>
              </a:rPr>
              <a:t>SVPRS for information about supports/services and other options: </a:t>
            </a:r>
            <a:r>
              <a:rPr lang="en-CA" sz="1400" dirty="0">
                <a:latin typeface="Open Sans Light"/>
                <a:ea typeface="Open Sans Light"/>
                <a:cs typeface="Open Sans Light"/>
                <a:hlinkClick r:id="rId3"/>
              </a:rPr>
              <a:t>SVPRServices@queensu.ca</a:t>
            </a:r>
            <a:r>
              <a:rPr lang="en-CA" sz="1400" dirty="0">
                <a:latin typeface="Open Sans Light"/>
                <a:ea typeface="Open Sans Light"/>
                <a:cs typeface="Open Sans Light"/>
              </a:rPr>
              <a:t>. </a:t>
            </a:r>
          </a:p>
          <a:p>
            <a:pPr>
              <a:spcAft>
                <a:spcPts val="600"/>
              </a:spcAft>
            </a:pPr>
            <a:r>
              <a:rPr lang="en-US" sz="1400" b="1" dirty="0">
                <a:solidFill>
                  <a:srgbClr val="604E88"/>
                </a:solidFill>
                <a:latin typeface="Open Sans Light"/>
                <a:ea typeface="Open Sans Light"/>
                <a:cs typeface="Open Sans Light"/>
              </a:rPr>
              <a:t>Visit</a:t>
            </a:r>
            <a:r>
              <a:rPr lang="en-US" sz="1400" dirty="0">
                <a:latin typeface="Open Sans Light"/>
                <a:ea typeface="Open Sans Light"/>
                <a:cs typeface="Open Sans Light"/>
              </a:rPr>
              <a:t> the </a:t>
            </a:r>
            <a:r>
              <a:rPr lang="en-US" sz="1400" dirty="0">
                <a:solidFill>
                  <a:schemeClr val="accent2"/>
                </a:solidFill>
                <a:latin typeface="Open Sans Light"/>
                <a:ea typeface="Open Sans Light"/>
                <a:cs typeface="Open Sans Light"/>
                <a:hlinkClick r:id="rId4">
                  <a:extLst>
                    <a:ext uri="{A12FA001-AC4F-418D-AE19-62706E023703}">
                      <ahyp:hlinkClr xmlns:ahyp="http://schemas.microsoft.com/office/drawing/2018/hyperlinkcolor" val="tx"/>
                    </a:ext>
                  </a:extLst>
                </a:hlinkClick>
              </a:rPr>
              <a:t>SVPRS website</a:t>
            </a:r>
            <a:r>
              <a:rPr lang="en-US" sz="1400" dirty="0">
                <a:latin typeface="Open Sans Light"/>
                <a:ea typeface="Open Sans Light"/>
                <a:cs typeface="Open Sans Light"/>
              </a:rPr>
              <a:t> for resources and information.</a:t>
            </a:r>
          </a:p>
          <a:p>
            <a:pPr>
              <a:spcAft>
                <a:spcPts val="600"/>
              </a:spcAft>
            </a:pPr>
            <a:r>
              <a:rPr lang="en-US" sz="1400" b="1" dirty="0">
                <a:solidFill>
                  <a:srgbClr val="604E88"/>
                </a:solidFill>
                <a:latin typeface="Open Sans Light"/>
                <a:ea typeface="Open Sans Light"/>
                <a:cs typeface="Open Sans Light"/>
              </a:rPr>
              <a:t>Get informed </a:t>
            </a:r>
            <a:r>
              <a:rPr lang="en-CA" sz="1400" dirty="0">
                <a:latin typeface="Open Sans Light"/>
                <a:ea typeface="Open Sans Light"/>
                <a:cs typeface="Open Sans Light"/>
              </a:rPr>
              <a:t>by participating in a workshop offered through the </a:t>
            </a:r>
            <a:r>
              <a:rPr lang="en-CA" sz="1400" dirty="0">
                <a:latin typeface="Open Sans Light"/>
                <a:ea typeface="Open Sans Light"/>
                <a:cs typeface="Open Sans Light"/>
                <a:hlinkClick r:id="rId5"/>
              </a:rPr>
              <a:t>Gender Based Violence, Awareness and Bystander Intervention</a:t>
            </a:r>
            <a:r>
              <a:rPr lang="en-CA" sz="1400" dirty="0">
                <a:latin typeface="Open Sans Light"/>
                <a:ea typeface="Open Sans Light"/>
                <a:cs typeface="Open Sans Light"/>
              </a:rPr>
              <a:t> program and by completing the </a:t>
            </a:r>
            <a:r>
              <a:rPr lang="en-CA" sz="1400" dirty="0">
                <a:latin typeface="Open Sans Light"/>
                <a:ea typeface="Open Sans Light"/>
                <a:cs typeface="Open Sans Light"/>
                <a:hlinkClick r:id="rId6"/>
              </a:rPr>
              <a:t>It Takes All of Us</a:t>
            </a:r>
            <a:r>
              <a:rPr lang="en-CA" sz="1400" dirty="0">
                <a:latin typeface="Open Sans Light"/>
                <a:ea typeface="Open Sans Light"/>
                <a:cs typeface="Open Sans Light"/>
              </a:rPr>
              <a:t> online learning program. </a:t>
            </a:r>
          </a:p>
          <a:p>
            <a:pPr>
              <a:spcAft>
                <a:spcPts val="600"/>
              </a:spcAft>
            </a:pPr>
            <a:endParaRPr lang="en-US" sz="1400" b="1" dirty="0">
              <a:solidFill>
                <a:srgbClr val="604E88"/>
              </a:solidFill>
            </a:endParaRPr>
          </a:p>
          <a:p>
            <a:pPr marL="0" indent="0">
              <a:spcAft>
                <a:spcPts val="600"/>
              </a:spcAft>
              <a:buNone/>
            </a:pPr>
            <a:r>
              <a:rPr lang="en-US" sz="1400" b="1" dirty="0">
                <a:highlight>
                  <a:srgbClr val="FABD0F"/>
                </a:highlight>
                <a:latin typeface="Open Sans ExtraBold" pitchFamily="2" charset="0"/>
                <a:ea typeface="Open Sans ExtraBold" pitchFamily="2" charset="0"/>
                <a:cs typeface="Open Sans ExtraBold" pitchFamily="2" charset="0"/>
              </a:rPr>
              <a:t>24/7 Crisis and Support Line</a:t>
            </a:r>
          </a:p>
          <a:p>
            <a:pPr marL="0" indent="0">
              <a:spcAft>
                <a:spcPts val="600"/>
              </a:spcAft>
              <a:buNone/>
            </a:pPr>
            <a:r>
              <a:rPr lang="en-US" sz="1400" dirty="0">
                <a:latin typeface="Open Sans Light"/>
                <a:ea typeface="Open Sans Light"/>
                <a:cs typeface="Open Sans Light"/>
                <a:hlinkClick r:id="rId7"/>
              </a:rPr>
              <a:t>Sexual Assault Centre Kingston</a:t>
            </a:r>
            <a:r>
              <a:rPr lang="en-US" sz="1400" dirty="0">
                <a:latin typeface="Open Sans Light"/>
                <a:ea typeface="Open Sans Light"/>
                <a:cs typeface="Open Sans Light"/>
              </a:rPr>
              <a:t>: 613-544-6424 or 1-877-544-6424</a:t>
            </a:r>
            <a:r>
              <a:rPr lang="en-CA" sz="1400" dirty="0">
                <a:latin typeface="Open Sans Light"/>
                <a:ea typeface="Open Sans Light"/>
                <a:cs typeface="Open Sans Light"/>
              </a:rPr>
              <a:t> </a:t>
            </a:r>
            <a:endParaRPr lang="en-US" sz="1400" dirty="0">
              <a:latin typeface="Open Sans Light"/>
              <a:ea typeface="Open Sans Light"/>
              <a:cs typeface="Open Sans Light"/>
            </a:endParaRPr>
          </a:p>
        </p:txBody>
      </p:sp>
      <p:pic>
        <p:nvPicPr>
          <p:cNvPr id="4" name="Picture 3" descr="Decorative line-art of people helping each other climb a hill.">
            <a:extLst>
              <a:ext uri="{FF2B5EF4-FFF2-40B4-BE49-F238E27FC236}">
                <a16:creationId xmlns:a16="http://schemas.microsoft.com/office/drawing/2014/main" id="{3A76263F-57E4-64CA-77BC-9A7965A3B04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47257" y="4150137"/>
            <a:ext cx="9644743" cy="2529649"/>
          </a:xfrm>
          <a:prstGeom prst="rect">
            <a:avLst/>
          </a:prstGeom>
        </p:spPr>
      </p:pic>
    </p:spTree>
    <p:extLst>
      <p:ext uri="{BB962C8B-B14F-4D97-AF65-F5344CB8AC3E}">
        <p14:creationId xmlns:p14="http://schemas.microsoft.com/office/powerpoint/2010/main" val="3745198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6CB2D-83FD-19FE-D4A4-FA8613A95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25EDED-D413-A766-F9F1-FC8D5C68AE94}"/>
              </a:ext>
            </a:extLst>
          </p:cNvPr>
          <p:cNvSpPr>
            <a:spLocks noGrp="1"/>
          </p:cNvSpPr>
          <p:nvPr>
            <p:ph type="title"/>
          </p:nvPr>
        </p:nvSpPr>
        <p:spPr/>
        <p:txBody>
          <a:bodyPr/>
          <a:lstStyle/>
          <a:p>
            <a:r>
              <a:rPr lang="en-US" dirty="0">
                <a:latin typeface="Open Sans SemiBold"/>
                <a:ea typeface="Open Sans SemiBold"/>
                <a:cs typeface="Open Sans SemiBold"/>
              </a:rPr>
              <a:t>Harassment and Discrimination Prevention and Support</a:t>
            </a:r>
            <a:endParaRPr lang="en-US" b="0" dirty="0">
              <a:latin typeface="Open Sans SemiBold"/>
              <a:ea typeface="Open Sans SemiBold"/>
              <a:cs typeface="Open Sans SemiBold"/>
            </a:endParaRPr>
          </a:p>
        </p:txBody>
      </p:sp>
      <p:sp>
        <p:nvSpPr>
          <p:cNvPr id="3" name="Content Placeholder 2">
            <a:extLst>
              <a:ext uri="{FF2B5EF4-FFF2-40B4-BE49-F238E27FC236}">
                <a16:creationId xmlns:a16="http://schemas.microsoft.com/office/drawing/2014/main" id="{6D295BB7-2243-13CB-6012-C32D7BA328B7}"/>
              </a:ext>
            </a:extLst>
          </p:cNvPr>
          <p:cNvSpPr>
            <a:spLocks noGrp="1"/>
          </p:cNvSpPr>
          <p:nvPr>
            <p:ph sz="half" idx="1"/>
          </p:nvPr>
        </p:nvSpPr>
        <p:spPr>
          <a:xfrm>
            <a:off x="599585" y="1442852"/>
            <a:ext cx="5267815" cy="2890078"/>
          </a:xfrm>
        </p:spPr>
        <p:txBody>
          <a:bodyPr vert="horz" lIns="91440" tIns="45720" rIns="91440" bIns="45720" rtlCol="0" anchor="t">
            <a:noAutofit/>
          </a:bodyPr>
          <a:lstStyle/>
          <a:p>
            <a:pPr marL="0" indent="0">
              <a:buNone/>
            </a:pPr>
            <a:r>
              <a:rPr lang="en-US" sz="1400" dirty="0"/>
              <a:t>As a student at Queen’s, you have the right to study in an environment that does not discriminate or harass based on the protected grounds outlined in Ontario’s Human Rights Code. These grounds include race, disability, sex, gender identity/expression, creed/religion, family status.</a:t>
            </a:r>
            <a:endParaRPr lang="en-US" dirty="0"/>
          </a:p>
          <a:p>
            <a:pPr marL="0" indent="0">
              <a:buNone/>
            </a:pPr>
            <a:r>
              <a:rPr lang="en-CA" sz="1400" dirty="0">
                <a:latin typeface="Open Sans Light"/>
                <a:ea typeface="Open Sans Light"/>
                <a:cs typeface="Open Sans Light"/>
              </a:rPr>
              <a:t>If you believe you have faced harassment or discrimination, you are encouraged to </a:t>
            </a:r>
            <a:r>
              <a:rPr lang="en-CA" sz="1400" dirty="0">
                <a:latin typeface="Open Sans Light"/>
                <a:ea typeface="Open Sans Light"/>
                <a:cs typeface="Open Sans Light"/>
                <a:hlinkClick r:id="rId3"/>
              </a:rPr>
              <a:t>make an appointment with a Human Rights Advisor</a:t>
            </a:r>
            <a:r>
              <a:rPr lang="en-CA" sz="1400" dirty="0">
                <a:latin typeface="Open Sans Light"/>
                <a:ea typeface="Open Sans Light"/>
                <a:cs typeface="Open Sans Light"/>
              </a:rPr>
              <a:t>.</a:t>
            </a:r>
            <a:endParaRPr lang="en-US" sz="1400" dirty="0">
              <a:latin typeface="Open Sans Light"/>
              <a:ea typeface="Open Sans Light"/>
              <a:cs typeface="Open Sans Light"/>
            </a:endParaRPr>
          </a:p>
          <a:p>
            <a:endParaRPr lang="en-US" dirty="0"/>
          </a:p>
        </p:txBody>
      </p:sp>
      <p:sp>
        <p:nvSpPr>
          <p:cNvPr id="5" name="Slide Number Placeholder 4">
            <a:extLst>
              <a:ext uri="{FF2B5EF4-FFF2-40B4-BE49-F238E27FC236}">
                <a16:creationId xmlns:a16="http://schemas.microsoft.com/office/drawing/2014/main" id="{52FF8A8C-3887-F33F-90B5-6B5310AD3E00}"/>
              </a:ext>
              <a:ext uri="{C183D7F6-B498-43B3-948B-1728B52AA6E4}">
                <adec:decorative xmlns:adec="http://schemas.microsoft.com/office/drawing/2017/decorative" val="1"/>
              </a:ext>
            </a:extLst>
          </p:cNvPr>
          <p:cNvSpPr>
            <a:spLocks noGrp="1"/>
          </p:cNvSpPr>
          <p:nvPr>
            <p:ph type="sldNum" sz="quarter" idx="4"/>
          </p:nvPr>
        </p:nvSpPr>
        <p:spPr/>
        <p:txBody>
          <a:bodyPr/>
          <a:lstStyle/>
          <a:p>
            <a:fld id="{2261F39B-8A46-D743-AB7C-AC36BC75A245}" type="slidenum">
              <a:rPr lang="en-US" smtClean="0"/>
              <a:pPr/>
              <a:t>8</a:t>
            </a:fld>
            <a:endParaRPr lang="en-US" dirty="0"/>
          </a:p>
        </p:txBody>
      </p:sp>
      <p:sp>
        <p:nvSpPr>
          <p:cNvPr id="13" name="Content Placeholder 4">
            <a:extLst>
              <a:ext uri="{FF2B5EF4-FFF2-40B4-BE49-F238E27FC236}">
                <a16:creationId xmlns:a16="http://schemas.microsoft.com/office/drawing/2014/main" id="{CF0901BD-0681-A398-F0D4-C2115FC3EA43}"/>
              </a:ext>
            </a:extLst>
          </p:cNvPr>
          <p:cNvSpPr txBox="1">
            <a:spLocks/>
          </p:cNvSpPr>
          <p:nvPr/>
        </p:nvSpPr>
        <p:spPr>
          <a:xfrm>
            <a:off x="634753" y="4332930"/>
            <a:ext cx="5879646" cy="449947"/>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9pPr>
          </a:lstStyle>
          <a:p>
            <a:pPr marL="0" indent="0" fontAlgn="base">
              <a:buFont typeface="Arial" panose="020B0604020202020204" pitchFamily="34" charset="0"/>
              <a:buNone/>
            </a:pPr>
            <a:r>
              <a:rPr lang="en-US" b="1" dirty="0">
                <a:latin typeface="Open Sans ExtraBold" pitchFamily="2" charset="0"/>
                <a:ea typeface="Open Sans ExtraBold" pitchFamily="2" charset="0"/>
                <a:cs typeface="Open Sans ExtraBold" pitchFamily="2" charset="0"/>
              </a:rPr>
              <a:t>Central to our work is: </a:t>
            </a:r>
            <a:endParaRPr lang="en-US" dirty="0">
              <a:latin typeface="Open Sans Light" pitchFamily="2" charset="0"/>
              <a:ea typeface="Open Sans Light" pitchFamily="2" charset="0"/>
              <a:cs typeface="Open Sans Light" pitchFamily="2" charset="0"/>
            </a:endParaRPr>
          </a:p>
        </p:txBody>
      </p:sp>
      <p:sp>
        <p:nvSpPr>
          <p:cNvPr id="7" name="Oval 6">
            <a:extLst>
              <a:ext uri="{FF2B5EF4-FFF2-40B4-BE49-F238E27FC236}">
                <a16:creationId xmlns:a16="http://schemas.microsoft.com/office/drawing/2014/main" id="{A1F6CAF8-AAA1-30F0-863C-52B47CD80163}"/>
              </a:ext>
            </a:extLst>
          </p:cNvPr>
          <p:cNvSpPr/>
          <p:nvPr/>
        </p:nvSpPr>
        <p:spPr>
          <a:xfrm>
            <a:off x="634753" y="4782877"/>
            <a:ext cx="1526483" cy="1526483"/>
          </a:xfrm>
          <a:prstGeom prst="ellipse">
            <a:avLst/>
          </a:prstGeom>
          <a:solidFill>
            <a:srgbClr val="00245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r>
              <a:rPr lang="en-US" sz="1400" b="1" dirty="0">
                <a:solidFill>
                  <a:schemeClr val="bg2"/>
                </a:solidFill>
                <a:latin typeface="Open Sans ExtraBold" pitchFamily="2" charset="0"/>
                <a:ea typeface="Open Sans ExtraBold" pitchFamily="2" charset="0"/>
                <a:cs typeface="Open Sans ExtraBold" pitchFamily="2" charset="0"/>
              </a:rPr>
              <a:t>Confidentiality</a:t>
            </a:r>
          </a:p>
        </p:txBody>
      </p:sp>
      <p:sp>
        <p:nvSpPr>
          <p:cNvPr id="8" name="Oval 7">
            <a:extLst>
              <a:ext uri="{FF2B5EF4-FFF2-40B4-BE49-F238E27FC236}">
                <a16:creationId xmlns:a16="http://schemas.microsoft.com/office/drawing/2014/main" id="{684BE51E-C500-E4B9-D437-9CBD77E206EC}"/>
              </a:ext>
            </a:extLst>
          </p:cNvPr>
          <p:cNvSpPr/>
          <p:nvPr/>
        </p:nvSpPr>
        <p:spPr>
          <a:xfrm>
            <a:off x="2273548" y="4782877"/>
            <a:ext cx="1526483" cy="1526483"/>
          </a:xfrm>
          <a:prstGeom prst="ellipse">
            <a:avLst/>
          </a:prstGeom>
          <a:solidFill>
            <a:srgbClr val="FABD0F"/>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r>
              <a:rPr lang="en-US" sz="1400" b="1" dirty="0">
                <a:solidFill>
                  <a:schemeClr val="tx1"/>
                </a:solidFill>
                <a:latin typeface="Open Sans ExtraBold" pitchFamily="2" charset="0"/>
                <a:ea typeface="Open Sans ExtraBold" pitchFamily="2" charset="0"/>
                <a:cs typeface="Open Sans ExtraBold" pitchFamily="2" charset="0"/>
              </a:rPr>
              <a:t>Impartiality</a:t>
            </a:r>
          </a:p>
        </p:txBody>
      </p:sp>
      <p:sp>
        <p:nvSpPr>
          <p:cNvPr id="9" name="Oval 8">
            <a:extLst>
              <a:ext uri="{FF2B5EF4-FFF2-40B4-BE49-F238E27FC236}">
                <a16:creationId xmlns:a16="http://schemas.microsoft.com/office/drawing/2014/main" id="{AD968E4E-AAC2-5563-63A1-DABA4653762F}"/>
              </a:ext>
            </a:extLst>
          </p:cNvPr>
          <p:cNvSpPr/>
          <p:nvPr/>
        </p:nvSpPr>
        <p:spPr>
          <a:xfrm>
            <a:off x="3912342" y="4782877"/>
            <a:ext cx="1526483" cy="1526483"/>
          </a:xfrm>
          <a:prstGeom prst="ellipse">
            <a:avLst/>
          </a:prstGeom>
          <a:solidFill>
            <a:srgbClr val="B90E3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r>
              <a:rPr lang="en-US" sz="1400" b="1" dirty="0">
                <a:solidFill>
                  <a:schemeClr val="bg2"/>
                </a:solidFill>
                <a:latin typeface="Open Sans ExtraBold" pitchFamily="2" charset="0"/>
                <a:ea typeface="Open Sans ExtraBold" pitchFamily="2" charset="0"/>
                <a:cs typeface="Open Sans ExtraBold" pitchFamily="2" charset="0"/>
              </a:rPr>
              <a:t>Consent</a:t>
            </a:r>
          </a:p>
        </p:txBody>
      </p:sp>
      <p:sp>
        <p:nvSpPr>
          <p:cNvPr id="4" name="Content Placeholder 3">
            <a:extLst>
              <a:ext uri="{FF2B5EF4-FFF2-40B4-BE49-F238E27FC236}">
                <a16:creationId xmlns:a16="http://schemas.microsoft.com/office/drawing/2014/main" id="{E608CFF0-37AA-C56A-E010-6E143CE6316B}"/>
              </a:ext>
            </a:extLst>
          </p:cNvPr>
          <p:cNvSpPr>
            <a:spLocks noGrp="1"/>
          </p:cNvSpPr>
          <p:nvPr>
            <p:ph sz="half" idx="13"/>
          </p:nvPr>
        </p:nvSpPr>
        <p:spPr>
          <a:xfrm>
            <a:off x="6228860" y="1442852"/>
            <a:ext cx="5267815" cy="4002518"/>
          </a:xfrm>
        </p:spPr>
        <p:txBody>
          <a:bodyPr vert="horz" lIns="91440" tIns="45720" rIns="91440" bIns="45720" rtlCol="0" anchor="t">
            <a:noAutofit/>
          </a:bodyPr>
          <a:lstStyle/>
          <a:p>
            <a:pPr marL="0" indent="0">
              <a:buNone/>
            </a:pPr>
            <a:r>
              <a:rPr lang="en-CA" sz="1400" b="1" dirty="0">
                <a:latin typeface="Open Sans ExtraBold" pitchFamily="2" charset="0"/>
                <a:ea typeface="Open Sans ExtraBold" pitchFamily="2" charset="0"/>
                <a:cs typeface="Open Sans ExtraBold" pitchFamily="2" charset="0"/>
              </a:rPr>
              <a:t>During a meeting, we will:</a:t>
            </a:r>
            <a:r>
              <a:rPr lang="en-US" sz="1400" b="1" dirty="0">
                <a:latin typeface="Open Sans ExtraBold" pitchFamily="2" charset="0"/>
                <a:ea typeface="Open Sans ExtraBold" pitchFamily="2" charset="0"/>
                <a:cs typeface="Open Sans ExtraBold" pitchFamily="2" charset="0"/>
              </a:rPr>
              <a:t> </a:t>
            </a:r>
          </a:p>
          <a:p>
            <a:pPr>
              <a:spcAft>
                <a:spcPts val="600"/>
              </a:spcAft>
              <a:buFont typeface="Arial"/>
              <a:buChar char="•"/>
            </a:pPr>
            <a:r>
              <a:rPr lang="en-US" sz="1400" dirty="0"/>
              <a:t>Work together to explore options to respond to what has happened.</a:t>
            </a:r>
          </a:p>
          <a:p>
            <a:pPr>
              <a:spcAft>
                <a:spcPts val="600"/>
              </a:spcAft>
              <a:buFont typeface="Arial"/>
              <a:buChar char="•"/>
            </a:pPr>
            <a:r>
              <a:rPr lang="en-US" sz="1400" dirty="0"/>
              <a:t>Share with you whether the incident is likely to be considered discrimination or harassment. </a:t>
            </a:r>
          </a:p>
          <a:p>
            <a:pPr>
              <a:spcAft>
                <a:spcPts val="600"/>
              </a:spcAft>
              <a:buFont typeface="Arial"/>
              <a:buChar char="•"/>
            </a:pPr>
            <a:r>
              <a:rPr lang="en-CA" sz="1400" dirty="0"/>
              <a:t>Guide you through the official </a:t>
            </a:r>
            <a:r>
              <a:rPr lang="en-CA" sz="1400" dirty="0">
                <a:hlinkClick r:id="rId4"/>
              </a:rPr>
              <a:t>Complaint process</a:t>
            </a:r>
            <a:r>
              <a:rPr lang="en-CA" sz="1400" dirty="0"/>
              <a:t>.</a:t>
            </a:r>
            <a:endParaRPr lang="en-US" sz="1400" dirty="0"/>
          </a:p>
          <a:p>
            <a:pPr>
              <a:spcAft>
                <a:spcPts val="600"/>
              </a:spcAft>
              <a:buFont typeface="Arial"/>
              <a:buChar char="•"/>
            </a:pPr>
            <a:r>
              <a:rPr lang="en-CA" sz="1400" dirty="0"/>
              <a:t>Explain how to make an anonymous submission through the </a:t>
            </a:r>
            <a:r>
              <a:rPr lang="en-CA" sz="1400" dirty="0">
                <a:hlinkClick r:id="rId5"/>
              </a:rPr>
              <a:t>IN-SIGHT platform</a:t>
            </a:r>
            <a:r>
              <a:rPr lang="en-US" sz="1400" dirty="0"/>
              <a:t>.</a:t>
            </a:r>
          </a:p>
          <a:p>
            <a:pPr>
              <a:spcAft>
                <a:spcPts val="600"/>
              </a:spcAft>
              <a:buFont typeface="Arial"/>
              <a:buChar char="•"/>
            </a:pPr>
            <a:r>
              <a:rPr lang="en-CA" sz="1400" dirty="0"/>
              <a:t>Connect you with other relevant resources on campus.</a:t>
            </a:r>
            <a:endParaRPr lang="en-US" sz="1400" dirty="0"/>
          </a:p>
        </p:txBody>
      </p:sp>
      <p:sp>
        <p:nvSpPr>
          <p:cNvPr id="15" name="TextBox 14">
            <a:extLst>
              <a:ext uri="{FF2B5EF4-FFF2-40B4-BE49-F238E27FC236}">
                <a16:creationId xmlns:a16="http://schemas.microsoft.com/office/drawing/2014/main" id="{F907473E-DFCB-1265-9FEC-11E22FF5EA1E}"/>
              </a:ext>
            </a:extLst>
          </p:cNvPr>
          <p:cNvSpPr txBox="1"/>
          <p:nvPr/>
        </p:nvSpPr>
        <p:spPr>
          <a:xfrm>
            <a:off x="6225809" y="5775203"/>
            <a:ext cx="5194463" cy="381066"/>
          </a:xfrm>
          <a:prstGeom prst="rect">
            <a:avLst/>
          </a:prstGeom>
          <a:solidFill>
            <a:srgbClr val="FABD0F"/>
          </a:solidFill>
        </p:spPr>
        <p:txBody>
          <a:bodyPr wrap="square" lIns="91440" tIns="45720" rIns="91440" bIns="45720" anchor="t">
            <a:spAutoFit/>
          </a:bodyPr>
          <a:lstStyle/>
          <a:p>
            <a:pPr algn="ctr">
              <a:lnSpc>
                <a:spcPct val="150000"/>
              </a:lnSpc>
            </a:pPr>
            <a:r>
              <a:rPr lang="en-US" sz="1400" b="1" dirty="0">
                <a:latin typeface="Open Sans ExtraBold" pitchFamily="2" charset="0"/>
                <a:ea typeface="Open Sans ExtraBold" pitchFamily="2" charset="0"/>
                <a:cs typeface="Open Sans ExtraBold" pitchFamily="2" charset="0"/>
              </a:rPr>
              <a:t>Take the </a:t>
            </a:r>
            <a:r>
              <a:rPr lang="en-US" sz="1400" b="1" dirty="0">
                <a:solidFill>
                  <a:srgbClr val="002452"/>
                </a:solidFill>
                <a:latin typeface="Open Sans ExtraBold" pitchFamily="2" charset="0"/>
                <a:ea typeface="Open Sans ExtraBold" pitchFamily="2" charset="0"/>
                <a:cs typeface="Open Sans ExtraBold" pitchFamily="2" charset="0"/>
                <a:hlinkClick r:id="rId6">
                  <a:extLst>
                    <a:ext uri="{A12FA001-AC4F-418D-AE19-62706E023703}">
                      <ahyp:hlinkClr xmlns:ahyp="http://schemas.microsoft.com/office/drawing/2018/hyperlinkcolor" val="tx"/>
                    </a:ext>
                  </a:extLst>
                </a:hlinkClick>
              </a:rPr>
              <a:t>H&amp;D Self-Guided Module for Students</a:t>
            </a:r>
            <a:endParaRPr lang="en-US" sz="1400" b="1" dirty="0">
              <a:latin typeface="Open Sans ExtraBold" pitchFamily="2" charset="0"/>
              <a:ea typeface="Open Sans ExtraBold" pitchFamily="2" charset="0"/>
              <a:cs typeface="Open Sans ExtraBold" pitchFamily="2" charset="0"/>
            </a:endParaRPr>
          </a:p>
        </p:txBody>
      </p:sp>
    </p:spTree>
    <p:extLst>
      <p:ext uri="{BB962C8B-B14F-4D97-AF65-F5344CB8AC3E}">
        <p14:creationId xmlns:p14="http://schemas.microsoft.com/office/powerpoint/2010/main" val="1199221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5F9C-0F9F-64BF-B58A-4835D5B0F7AD}"/>
              </a:ext>
            </a:extLst>
          </p:cNvPr>
          <p:cNvSpPr>
            <a:spLocks noGrp="1"/>
          </p:cNvSpPr>
          <p:nvPr>
            <p:ph type="title"/>
          </p:nvPr>
        </p:nvSpPr>
        <p:spPr/>
        <p:txBody>
          <a:bodyPr/>
          <a:lstStyle/>
          <a:p>
            <a:r>
              <a:rPr lang="en-US" dirty="0">
                <a:latin typeface="Open Sans Semibold"/>
                <a:ea typeface="Open Sans Semibold"/>
                <a:cs typeface="Open Sans Semibold"/>
              </a:rPr>
              <a:t>Student Resources</a:t>
            </a:r>
            <a:endParaRPr lang="en-US" dirty="0"/>
          </a:p>
        </p:txBody>
      </p:sp>
      <p:sp>
        <p:nvSpPr>
          <p:cNvPr id="3" name="Content Placeholder 2">
            <a:extLst>
              <a:ext uri="{FF2B5EF4-FFF2-40B4-BE49-F238E27FC236}">
                <a16:creationId xmlns:a16="http://schemas.microsoft.com/office/drawing/2014/main" id="{9405A0F0-9659-4458-7A00-12FC1136AEE1}"/>
              </a:ext>
            </a:extLst>
          </p:cNvPr>
          <p:cNvSpPr>
            <a:spLocks noGrp="1"/>
          </p:cNvSpPr>
          <p:nvPr>
            <p:ph sz="half" idx="1"/>
          </p:nvPr>
        </p:nvSpPr>
        <p:spPr/>
        <p:txBody>
          <a:bodyPr vert="horz" lIns="91440" tIns="45720" rIns="91440" bIns="45720" rtlCol="0" anchor="t">
            <a:noAutofit/>
          </a:bodyPr>
          <a:lstStyle/>
          <a:p>
            <a:pPr marL="0" indent="0">
              <a:buNone/>
            </a:pPr>
            <a:r>
              <a:rPr lang="en-US" sz="1400" b="1" dirty="0">
                <a:latin typeface="Open Sans ExtraBold" pitchFamily="2" charset="0"/>
                <a:ea typeface="Open Sans ExtraBold" pitchFamily="2" charset="0"/>
                <a:cs typeface="Open Sans ExtraBold" pitchFamily="2" charset="0"/>
              </a:rPr>
              <a:t>We're here to help! </a:t>
            </a:r>
          </a:p>
          <a:p>
            <a:pPr marL="0" indent="0">
              <a:buNone/>
            </a:pPr>
            <a:r>
              <a:rPr lang="en-US" sz="1400" dirty="0">
                <a:latin typeface="Open Sans Light"/>
                <a:ea typeface="Open Sans Light"/>
                <a:cs typeface="Open Sans Light"/>
                <a:hlinkClick r:id="rId2"/>
              </a:rPr>
              <a:t>Student Affairs</a:t>
            </a:r>
            <a:r>
              <a:rPr lang="en-US" sz="1400" dirty="0">
                <a:latin typeface="Open Sans Light"/>
                <a:ea typeface="Open Sans Light"/>
                <a:cs typeface="Open Sans Light"/>
              </a:rPr>
              <a:t> is your first point of contact to get you to the information, resources, programs, and services you need to thrive at Queen's.</a:t>
            </a:r>
          </a:p>
          <a:p>
            <a:pPr marL="0" indent="0">
              <a:buNone/>
            </a:pPr>
            <a:endParaRPr lang="en-US" sz="1400" dirty="0">
              <a:latin typeface="Open Sans Light"/>
              <a:ea typeface="Open Sans Light"/>
              <a:cs typeface="Open Sans Light"/>
            </a:endParaRPr>
          </a:p>
          <a:p>
            <a:pPr marL="0" indent="0">
              <a:buNone/>
            </a:pPr>
            <a:r>
              <a:rPr lang="en-US" sz="1400" b="1" dirty="0">
                <a:solidFill>
                  <a:srgbClr val="B90E31"/>
                </a:solidFill>
                <a:latin typeface="Open Sans ExtraBold" pitchFamily="2" charset="0"/>
                <a:ea typeface="Open Sans ExtraBold" pitchFamily="2" charset="0"/>
                <a:cs typeface="Open Sans ExtraBold" pitchFamily="2" charset="0"/>
              </a:rPr>
              <a:t>Scan for student resources!</a:t>
            </a:r>
          </a:p>
        </p:txBody>
      </p:sp>
      <p:pic>
        <p:nvPicPr>
          <p:cNvPr id="9" name="Picture 8" descr="QR Code">
            <a:hlinkClick r:id="rId2"/>
            <a:extLst>
              <a:ext uri="{FF2B5EF4-FFF2-40B4-BE49-F238E27FC236}">
                <a16:creationId xmlns:a16="http://schemas.microsoft.com/office/drawing/2014/main" id="{DB1535AC-B763-2AE8-A329-170AB06084E2}"/>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3369" y="3962398"/>
            <a:ext cx="1910862" cy="1910862"/>
          </a:xfrm>
          <a:prstGeom prst="rect">
            <a:avLst/>
          </a:prstGeom>
        </p:spPr>
      </p:pic>
      <p:sp>
        <p:nvSpPr>
          <p:cNvPr id="11" name="Content Placeholder 2">
            <a:extLst>
              <a:ext uri="{FF2B5EF4-FFF2-40B4-BE49-F238E27FC236}">
                <a16:creationId xmlns:a16="http://schemas.microsoft.com/office/drawing/2014/main" id="{9F7A46FC-E5F3-39B0-35B0-9E1C3FDE7521}"/>
              </a:ext>
            </a:extLst>
          </p:cNvPr>
          <p:cNvSpPr txBox="1">
            <a:spLocks/>
          </p:cNvSpPr>
          <p:nvPr/>
        </p:nvSpPr>
        <p:spPr>
          <a:xfrm>
            <a:off x="3706201" y="3963314"/>
            <a:ext cx="2383939" cy="1693072"/>
          </a:xfrm>
          <a:prstGeom prst="rect">
            <a:avLst/>
          </a:prstGeom>
        </p:spPr>
        <p:txBody>
          <a:bodyPr vert="horz" lIns="91440" tIns="45720" rIns="91440" bIns="45720" rtlCol="0" anchor="t">
            <a:noAutofit/>
          </a:bodyPr>
          <a:lstStyle>
            <a:lvl1pPr marL="2286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228600" algn="l" defTabSz="914400"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228600" algn="l" defTabSz="914400" rtl="0" eaLnBrk="1" latinLnBrk="0" hangingPunct="1">
              <a:lnSpc>
                <a:spcPct val="150000"/>
              </a:lnSpc>
              <a:spcBef>
                <a:spcPts val="0"/>
              </a:spcBef>
              <a:spcAft>
                <a:spcPts val="1200"/>
              </a:spcAft>
              <a:buFont typeface="System Font Regular"/>
              <a:buChar char="⁃"/>
              <a:tabLst/>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914400" indent="-228600" algn="l" defTabSz="914400" rtl="0" eaLnBrk="1" latinLnBrk="0" hangingPunct="1">
              <a:lnSpc>
                <a:spcPct val="150000"/>
              </a:lnSpc>
              <a:spcBef>
                <a:spcPts val="0"/>
              </a:spcBef>
              <a:spcAft>
                <a:spcPts val="1200"/>
              </a:spcAft>
              <a:buFont typeface="Arial" panose="020B0604020202020204" pitchFamily="34" charset="0"/>
              <a:buChar char="•"/>
              <a:tabLst/>
              <a:defRPr sz="14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143000" marR="0" indent="-228600" algn="l" defTabSz="914400" rtl="0" eaLnBrk="1" fontAlgn="auto" latinLnBrk="0" hangingPunct="1">
              <a:lnSpc>
                <a:spcPct val="150000"/>
              </a:lnSpc>
              <a:spcBef>
                <a:spcPts val="0"/>
              </a:spcBef>
              <a:spcAft>
                <a:spcPts val="1200"/>
              </a:spcAft>
              <a:buClrTx/>
              <a:buSzTx/>
              <a:buFont typeface="Arial" panose="020B0604020202020204" pitchFamily="34" charset="0"/>
              <a:buChar char="•"/>
              <a:tabLst>
                <a:tab pos="1370013" algn="l"/>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371600" indent="-228600" algn="l" defTabSz="914400" rtl="0" eaLnBrk="1" latinLnBrk="0" hangingPunct="1">
              <a:lnSpc>
                <a:spcPct val="150000"/>
              </a:lnSpc>
              <a:spcBef>
                <a:spcPts val="0"/>
              </a:spcBef>
              <a:spcAft>
                <a:spcPts val="1200"/>
              </a:spcAft>
              <a:buFont typeface="Arial" panose="020B0604020202020204" pitchFamily="34" charset="0"/>
              <a:buChar char="•"/>
              <a:tabLst/>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6pPr>
            <a:lvl7pPr marL="18288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7pPr>
            <a:lvl8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8pPr>
            <a:lvl9pPr marL="2057400" indent="-228600" algn="l" defTabSz="914400" rtl="0" eaLnBrk="1" latinLnBrk="0" hangingPunct="1">
              <a:lnSpc>
                <a:spcPct val="150000"/>
              </a:lnSpc>
              <a:spcBef>
                <a:spcPts val="0"/>
              </a:spcBef>
              <a:spcAft>
                <a:spcPts val="1200"/>
              </a:spcAft>
              <a:buFont typeface="Arial" panose="020B0604020202020204" pitchFamily="34" charset="0"/>
              <a:buChar char="•"/>
              <a:defRPr sz="13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9pPr>
          </a:lstStyle>
          <a:p>
            <a:pPr marL="0" indent="0">
              <a:lnSpc>
                <a:spcPct val="100000"/>
              </a:lnSpc>
              <a:buNone/>
            </a:pPr>
            <a:r>
              <a:rPr lang="en-US" sz="1400" b="1" dirty="0">
                <a:solidFill>
                  <a:srgbClr val="000000"/>
                </a:solidFill>
                <a:latin typeface="Open Sans ExtraBold" pitchFamily="2" charset="0"/>
                <a:ea typeface="Open Sans ExtraBold" pitchFamily="2" charset="0"/>
                <a:cs typeface="Open Sans ExtraBold" pitchFamily="2" charset="0"/>
              </a:rPr>
              <a:t>Contact Us</a:t>
            </a:r>
          </a:p>
          <a:p>
            <a:pPr marL="0" indent="0">
              <a:lnSpc>
                <a:spcPct val="100000"/>
              </a:lnSpc>
              <a:buNone/>
            </a:pPr>
            <a:r>
              <a:rPr lang="en-US" sz="1400" dirty="0">
                <a:solidFill>
                  <a:srgbClr val="000000"/>
                </a:solidFill>
                <a:latin typeface="Open Sans Light"/>
                <a:ea typeface="Open Sans Light"/>
                <a:cs typeface="Open Sans Light"/>
              </a:rPr>
              <a:t>613-533-6944</a:t>
            </a:r>
            <a:endParaRPr lang="en-US" sz="1400" dirty="0">
              <a:solidFill>
                <a:srgbClr val="000000"/>
              </a:solidFill>
            </a:endParaRPr>
          </a:p>
          <a:p>
            <a:pPr marL="0" indent="0">
              <a:lnSpc>
                <a:spcPct val="100000"/>
              </a:lnSpc>
              <a:buFont typeface="Arial" panose="020B0604020202020204" pitchFamily="34" charset="0"/>
              <a:buNone/>
            </a:pPr>
            <a:r>
              <a:rPr lang="en-US" sz="1400" dirty="0">
                <a:solidFill>
                  <a:srgbClr val="000000"/>
                </a:solidFill>
                <a:latin typeface="Open Sans Light"/>
                <a:ea typeface="Open Sans Light"/>
                <a:cs typeface="Open Sans Light"/>
                <a:hlinkClick r:id="rId4"/>
              </a:rPr>
              <a:t>studentaffairs@queensu.ca</a:t>
            </a:r>
            <a:endParaRPr lang="en-US" sz="1400" dirty="0">
              <a:solidFill>
                <a:srgbClr val="000000"/>
              </a:solidFill>
            </a:endParaRPr>
          </a:p>
          <a:p>
            <a:pPr marL="0" indent="0">
              <a:lnSpc>
                <a:spcPct val="100000"/>
              </a:lnSpc>
              <a:buNone/>
            </a:pPr>
            <a:r>
              <a:rPr lang="en-US" sz="1400" dirty="0">
                <a:solidFill>
                  <a:srgbClr val="000000"/>
                </a:solidFill>
                <a:latin typeface="Open Sans Light"/>
                <a:ea typeface="Open Sans Light"/>
                <a:cs typeface="Open Sans Light"/>
              </a:rPr>
              <a:t>Instagram: </a:t>
            </a:r>
            <a:r>
              <a:rPr lang="en-US" sz="1400" dirty="0">
                <a:solidFill>
                  <a:srgbClr val="000000"/>
                </a:solidFill>
                <a:latin typeface="Open Sans Light"/>
                <a:ea typeface="Open Sans Light"/>
                <a:cs typeface="Open Sans Light"/>
                <a:hlinkClick r:id="rId5"/>
              </a:rPr>
              <a:t>@queensustudentaffairs</a:t>
            </a:r>
            <a:endParaRPr lang="en-US" sz="1400" dirty="0">
              <a:solidFill>
                <a:srgbClr val="000000"/>
              </a:solidFill>
            </a:endParaRPr>
          </a:p>
        </p:txBody>
      </p:sp>
      <p:pic>
        <p:nvPicPr>
          <p:cNvPr id="8" name="Picture 7" descr="Group of 7 students smiling and laughing, gathered together outside.">
            <a:extLst>
              <a:ext uri="{FF2B5EF4-FFF2-40B4-BE49-F238E27FC236}">
                <a16:creationId xmlns:a16="http://schemas.microsoft.com/office/drawing/2014/main" id="{51A260C0-BBFE-1538-D017-2D0DAE1FE197}"/>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294369" y="1443054"/>
            <a:ext cx="4203702" cy="4744604"/>
          </a:xfrm>
          <a:prstGeom prst="rect">
            <a:avLst/>
          </a:prstGeom>
        </p:spPr>
      </p:pic>
      <p:sp>
        <p:nvSpPr>
          <p:cNvPr id="5" name="Slide Number Placeholder 4">
            <a:extLst>
              <a:ext uri="{FF2B5EF4-FFF2-40B4-BE49-F238E27FC236}">
                <a16:creationId xmlns:a16="http://schemas.microsoft.com/office/drawing/2014/main" id="{70170FA9-2505-8028-BAD1-13AC954CB00D}"/>
              </a:ext>
              <a:ext uri="{C183D7F6-B498-43B3-948B-1728B52AA6E4}">
                <adec:decorative xmlns:adec="http://schemas.microsoft.com/office/drawing/2017/decorative" val="1"/>
              </a:ext>
            </a:extLst>
          </p:cNvPr>
          <p:cNvSpPr>
            <a:spLocks noGrp="1"/>
          </p:cNvSpPr>
          <p:nvPr>
            <p:ph type="sldNum" sz="quarter" idx="4"/>
          </p:nvPr>
        </p:nvSpPr>
        <p:spPr/>
        <p:txBody>
          <a:bodyPr/>
          <a:lstStyle/>
          <a:p>
            <a:fld id="{2261F39B-8A46-D743-AB7C-AC36BC75A245}" type="slidenum">
              <a:rPr lang="en-US" smtClean="0"/>
              <a:pPr/>
              <a:t>9</a:t>
            </a:fld>
            <a:endParaRPr lang="en-US" dirty="0"/>
          </a:p>
        </p:txBody>
      </p:sp>
    </p:spTree>
    <p:extLst>
      <p:ext uri="{BB962C8B-B14F-4D97-AF65-F5344CB8AC3E}">
        <p14:creationId xmlns:p14="http://schemas.microsoft.com/office/powerpoint/2010/main" val="129265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5381192"/>
      </p:ext>
    </p:extLst>
  </p:cSld>
  <p:clrMapOvr>
    <a:masterClrMapping/>
  </p:clrMapOvr>
</p:sld>
</file>

<file path=ppt/theme/theme1.xml><?xml version="1.0" encoding="utf-8"?>
<a:theme xmlns:a="http://schemas.openxmlformats.org/drawingml/2006/main" name="Queen's University Presentation">
  <a:themeElements>
    <a:clrScheme name="Custom 16">
      <a:dk1>
        <a:srgbClr val="000000"/>
      </a:dk1>
      <a:lt1>
        <a:srgbClr val="EBEBEC"/>
      </a:lt1>
      <a:dk2>
        <a:srgbClr val="B90D30"/>
      </a:dk2>
      <a:lt2>
        <a:srgbClr val="FFFFFF"/>
      </a:lt2>
      <a:accent1>
        <a:srgbClr val="002452"/>
      </a:accent1>
      <a:accent2>
        <a:srgbClr val="1A4771"/>
      </a:accent2>
      <a:accent3>
        <a:srgbClr val="4D7091"/>
      </a:accent3>
      <a:accent4>
        <a:srgbClr val="8099B1"/>
      </a:accent4>
      <a:accent5>
        <a:srgbClr val="B3C2D0"/>
      </a:accent5>
      <a:accent6>
        <a:srgbClr val="CCD6E0"/>
      </a:accent6>
      <a:hlink>
        <a:srgbClr val="335B81"/>
      </a:hlink>
      <a:folHlink>
        <a:srgbClr val="00245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Queens-powerpoint-template-tri-two-colour-bar-internal-with-page-numbers-2023-05" id="{F6A1FF57-CAF5-C84B-90FE-934FB55038F7}" vid="{173ECD4C-3AB7-5B4C-8021-04A8AFF9E4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C72ED250343249835B23B44FED2FE9" ma:contentTypeVersion="19" ma:contentTypeDescription="Create a new document." ma:contentTypeScope="" ma:versionID="a2d99c5216e9f3eda90ac0849e68e39d">
  <xsd:schema xmlns:xsd="http://www.w3.org/2001/XMLSchema" xmlns:xs="http://www.w3.org/2001/XMLSchema" xmlns:p="http://schemas.microsoft.com/office/2006/metadata/properties" xmlns:ns2="ac862dd1-d097-420f-a609-2df4dcceb954" xmlns:ns3="ebeb9e2e-a155-46be-9ebf-f6be04e83c4d" targetNamespace="http://schemas.microsoft.com/office/2006/metadata/properties" ma:root="true" ma:fieldsID="30c2a7fd07869f26f0f971da977ba203" ns2:_="" ns3:_="">
    <xsd:import namespace="ac862dd1-d097-420f-a609-2df4dcceb954"/>
    <xsd:import namespace="ebeb9e2e-a155-46be-9ebf-f6be04e83c4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62dd1-d097-420f-a609-2df4dcceb9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bd2e69d-a885-47d9-a849-8bc90acf94ca"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eb9e2e-a155-46be-9ebf-f6be04e83c4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6e3f376-0923-4658-b64a-9788499b144e}" ma:internalName="TaxCatchAll" ma:showField="CatchAllData" ma:web="ebeb9e2e-a155-46be-9ebf-f6be04e83c4d">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c862dd1-d097-420f-a609-2df4dcceb954">
      <Terms xmlns="http://schemas.microsoft.com/office/infopath/2007/PartnerControls"/>
    </lcf76f155ced4ddcb4097134ff3c332f>
    <TaxCatchAll xmlns="ebeb9e2e-a155-46be-9ebf-f6be04e83c4d" xsi:nil="true"/>
  </documentManagement>
</p:properties>
</file>

<file path=customXml/itemProps1.xml><?xml version="1.0" encoding="utf-8"?>
<ds:datastoreItem xmlns:ds="http://schemas.openxmlformats.org/officeDocument/2006/customXml" ds:itemID="{86947E7B-ADCA-46E0-A027-0F4747615DD4}">
  <ds:schemaRefs>
    <ds:schemaRef ds:uri="http://schemas.microsoft.com/sharepoint/v3/contenttype/forms"/>
  </ds:schemaRefs>
</ds:datastoreItem>
</file>

<file path=customXml/itemProps2.xml><?xml version="1.0" encoding="utf-8"?>
<ds:datastoreItem xmlns:ds="http://schemas.openxmlformats.org/officeDocument/2006/customXml" ds:itemID="{89F6DE41-9594-4143-AFF0-FD54D3850735}">
  <ds:schemaRefs>
    <ds:schemaRef ds:uri="ac862dd1-d097-420f-a609-2df4dcceb954"/>
    <ds:schemaRef ds:uri="ebeb9e2e-a155-46be-9ebf-f6be04e83c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7F120F-4EFF-4B50-809A-521C72556BFE}">
  <ds:schemaRefs>
    <ds:schemaRef ds:uri="ac862dd1-d097-420f-a609-2df4dcceb954"/>
    <ds:schemaRef ds:uri="ebeb9e2e-a155-46be-9ebf-f6be04e83c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Queen's University Presentation</Template>
  <TotalTime>79</TotalTime>
  <Words>1025</Words>
  <Application>Microsoft Macintosh PowerPoint</Application>
  <PresentationFormat>Widescreen</PresentationFormat>
  <Paragraphs>114</Paragraphs>
  <Slides>10</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Arial</vt:lpstr>
      <vt:lpstr>Arial,Sans-Serif</vt:lpstr>
      <vt:lpstr>Calibri</vt:lpstr>
      <vt:lpstr>Open Sans</vt:lpstr>
      <vt:lpstr>Open Sans ExtraBold</vt:lpstr>
      <vt:lpstr>Open Sans Light</vt:lpstr>
      <vt:lpstr>Open Sans Semibold</vt:lpstr>
      <vt:lpstr>Open Sans Semibold</vt:lpstr>
      <vt:lpstr>System Font Regular</vt:lpstr>
      <vt:lpstr>Times</vt:lpstr>
      <vt:lpstr>Queen's University Presentation</vt:lpstr>
      <vt:lpstr>Student Services and Resources</vt:lpstr>
      <vt:lpstr>Careers, Leadership, Academics, and Accessibility</vt:lpstr>
      <vt:lpstr>Food, Financial Aid, and Housing</vt:lpstr>
      <vt:lpstr>Health and Wellness</vt:lpstr>
      <vt:lpstr>Community and Connection</vt:lpstr>
      <vt:lpstr>Emergency and Safety Services </vt:lpstr>
      <vt:lpstr>Sexual Violence Prevention and Response Services (SVPRS)</vt:lpstr>
      <vt:lpstr>Harassment and Discrimination Prevention and Support</vt:lpstr>
      <vt:lpstr>Student Resources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Services and Resources 2026-27</dc:title>
  <dc:subject/>
  <dc:creator>Justine Mayhew</dc:creator>
  <cp:keywords/>
  <dc:description/>
  <cp:lastModifiedBy>Justine Mayhew</cp:lastModifiedBy>
  <cp:revision>10</cp:revision>
  <dcterms:created xsi:type="dcterms:W3CDTF">2025-02-05T18:20:37Z</dcterms:created>
  <dcterms:modified xsi:type="dcterms:W3CDTF">2026-08-24T15:54:20Z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0x01010000C72ED250343249835B23B44FED2FE9</vt:lpwstr>
  </property>
  <property fmtid="{D5CDD505-2E9C-101B-9397-08002B2CF9AE}" pid="3" name="MediaServiceImageTags">
    <vt:lpwstr/>
  </property>
</Properties>
</file>