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1"/>
  </p:sldMasterIdLst>
  <p:notesMasterIdLst>
    <p:notesMasterId r:id="rId18"/>
  </p:notesMasterIdLst>
  <p:sldIdLst>
    <p:sldId id="256" r:id="rId2"/>
    <p:sldId id="257" r:id="rId3"/>
    <p:sldId id="258" r:id="rId4"/>
    <p:sldId id="282" r:id="rId5"/>
    <p:sldId id="260" r:id="rId6"/>
    <p:sldId id="262" r:id="rId7"/>
    <p:sldId id="263" r:id="rId8"/>
    <p:sldId id="265" r:id="rId9"/>
    <p:sldId id="267" r:id="rId10"/>
    <p:sldId id="269" r:id="rId11"/>
    <p:sldId id="271" r:id="rId12"/>
    <p:sldId id="273" r:id="rId13"/>
    <p:sldId id="275" r:id="rId14"/>
    <p:sldId id="277" r:id="rId15"/>
    <p:sldId id="278" r:id="rId16"/>
    <p:sldId id="27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45">
          <p15:clr>
            <a:srgbClr val="A4A3A4"/>
          </p15:clr>
        </p15:guide>
        <p15:guide id="2" pos="4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188" y="108"/>
      </p:cViewPr>
      <p:guideLst>
        <p:guide orient="horz" pos="1145"/>
        <p:guide pos="42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63B24E-CC9E-411E-8180-8AFE4B647E34}" type="datetimeFigureOut">
              <a:rPr lang="en-US" smtClean="0"/>
              <a:t>4/16/2020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6FE80-8E00-42DB-B737-FABE9DD7D90E}" type="slidenum">
              <a:rPr lang="en-US" smtClean="0"/>
              <a:t>‹#›</a:t>
            </a:fld>
            <a:endParaRPr lang="en-US"/>
          </a:p>
        </p:txBody>
      </p:sp>
    </p:spTree>
    <p:extLst>
      <p:ext uri="{BB962C8B-B14F-4D97-AF65-F5344CB8AC3E}">
        <p14:creationId xmlns:p14="http://schemas.microsoft.com/office/powerpoint/2010/main" val="1207145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1038" y="2130425"/>
            <a:ext cx="7777162" cy="1470025"/>
          </a:xfrm>
        </p:spPr>
        <p:txBody>
          <a:bodyPr lIns="0" tIns="0" rIns="0" bIns="0" anchor="t">
            <a:normAutofit/>
          </a:bodyPr>
          <a:lstStyle>
            <a:lvl1pPr algn="l">
              <a:defRPr sz="3600" b="0">
                <a:solidFill>
                  <a:schemeClr val="tx1"/>
                </a:solidFill>
                <a:latin typeface="Palatino Linotype"/>
                <a:cs typeface="Palatino Linotype"/>
              </a:defRPr>
            </a:lvl1pPr>
          </a:lstStyle>
          <a:p>
            <a:r>
              <a:rPr lang="en-US"/>
              <a:t>Click to edit Master title style</a:t>
            </a:r>
          </a:p>
        </p:txBody>
      </p:sp>
      <p:sp>
        <p:nvSpPr>
          <p:cNvPr id="3" name="Subtitle 2"/>
          <p:cNvSpPr>
            <a:spLocks noGrp="1"/>
          </p:cNvSpPr>
          <p:nvPr>
            <p:ph type="subTitle" idx="1"/>
          </p:nvPr>
        </p:nvSpPr>
        <p:spPr>
          <a:xfrm>
            <a:off x="685800" y="3886200"/>
            <a:ext cx="7772400" cy="1752600"/>
          </a:xfrm>
        </p:spPr>
        <p:txBody>
          <a:bodyPr lIns="0" bIns="0">
            <a:normAutofit/>
          </a:bodyPr>
          <a:lstStyle>
            <a:lvl1pPr marL="0" indent="0" algn="l">
              <a:buNone/>
              <a:defRPr sz="1800" b="1" i="0">
                <a:solidFill>
                  <a:schemeClr val="tx1">
                    <a:tint val="75000"/>
                  </a:schemeClr>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3"/>
          <p:cNvSpPr>
            <a:spLocks noGrp="1"/>
          </p:cNvSpPr>
          <p:nvPr>
            <p:ph type="dt" sz="half" idx="2"/>
          </p:nvPr>
        </p:nvSpPr>
        <p:spPr>
          <a:xfrm>
            <a:off x="685800" y="6495561"/>
            <a:ext cx="909770" cy="365125"/>
          </a:xfrm>
          <a:prstGeom prst="rect">
            <a:avLst/>
          </a:prstGeom>
        </p:spPr>
        <p:txBody>
          <a:bodyPr vert="horz" lIns="0" tIns="0" rIns="0" bIns="0" rtlCol="0" anchor="t"/>
          <a:lstStyle>
            <a:lvl1pPr algn="l">
              <a:defRPr sz="1200">
                <a:solidFill>
                  <a:schemeClr val="tx1">
                    <a:tint val="75000"/>
                  </a:schemeClr>
                </a:solidFill>
              </a:defRPr>
            </a:lvl1pPr>
          </a:lstStyle>
          <a:p>
            <a:fld id="{2F6AE53F-E227-A345-A672-286B2CEC4DE6}" type="datetimeFigureOut">
              <a:rPr lang="en-US"/>
              <a:pPr/>
              <a:t>4/16/2020</a:t>
            </a:fld>
            <a:endParaRPr lang="en-US"/>
          </a:p>
        </p:txBody>
      </p:sp>
      <p:sp>
        <p:nvSpPr>
          <p:cNvPr id="9" name="Footer Placeholder 4"/>
          <p:cNvSpPr>
            <a:spLocks noGrp="1"/>
          </p:cNvSpPr>
          <p:nvPr>
            <p:ph type="ftr" sz="quarter" idx="3"/>
          </p:nvPr>
        </p:nvSpPr>
        <p:spPr>
          <a:xfrm>
            <a:off x="1318787" y="6495561"/>
            <a:ext cx="3177013" cy="365125"/>
          </a:xfrm>
          <a:prstGeom prst="rect">
            <a:avLst/>
          </a:prstGeom>
        </p:spPr>
        <p:txBody>
          <a:bodyPr vert="horz" lIns="0" tIns="0" rIns="0" bIns="0" rtlCol="0" anchor="t"/>
          <a:lstStyle>
            <a:lvl1pPr algn="l">
              <a:defRPr sz="1200">
                <a:solidFill>
                  <a:schemeClr val="tx1">
                    <a:tint val="75000"/>
                  </a:schemeClr>
                </a:solidFill>
              </a:defRPr>
            </a:lvl1pPr>
          </a:lstStyle>
          <a:p>
            <a:endParaRPr lang="en-US"/>
          </a:p>
        </p:txBody>
      </p:sp>
      <p:sp>
        <p:nvSpPr>
          <p:cNvPr id="10" name="Slide Number Placeholder 5"/>
          <p:cNvSpPr>
            <a:spLocks noGrp="1"/>
          </p:cNvSpPr>
          <p:nvPr>
            <p:ph type="sldNum" sz="quarter" idx="4"/>
          </p:nvPr>
        </p:nvSpPr>
        <p:spPr>
          <a:xfrm>
            <a:off x="6553200" y="6495561"/>
            <a:ext cx="1904949" cy="365125"/>
          </a:xfrm>
          <a:prstGeom prst="rect">
            <a:avLst/>
          </a:prstGeom>
        </p:spPr>
        <p:txBody>
          <a:bodyPr vert="horz" lIns="0" tIns="0" rIns="0" bIns="0" rtlCol="0" anchor="t"/>
          <a:lstStyle>
            <a:lvl1pPr algn="r">
              <a:defRPr sz="1200">
                <a:solidFill>
                  <a:schemeClr val="tx1">
                    <a:tint val="75000"/>
                  </a:schemeClr>
                </a:solidFill>
              </a:defRPr>
            </a:lvl1pPr>
          </a:lstStyle>
          <a:p>
            <a:fld id="{10537617-F04D-2D48-8B5D-62F0364B9B5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17687"/>
            <a:ext cx="2057400" cy="44836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17687"/>
            <a:ext cx="6019800" cy="44836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6AE53F-E227-A345-A672-286B2CEC4DE6}" type="datetimeFigureOut">
              <a:rPr lang="en-US"/>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3" name="Content Placeholder 2"/>
          <p:cNvSpPr>
            <a:spLocks noGrp="1"/>
          </p:cNvSpPr>
          <p:nvPr>
            <p:ph idx="1"/>
          </p:nvPr>
        </p:nvSpPr>
        <p:spPr/>
        <p:txBody>
          <a:bodyPr lIns="0" tIns="0" rIns="0" bIns="0"/>
          <a:lstStyle>
            <a:lvl1pPr marL="228600" indent="-228600">
              <a:defRPr sz="2400">
                <a:latin typeface="Palatino Linotype"/>
                <a:cs typeface="Palatino Linotype"/>
              </a:defRPr>
            </a:lvl1pPr>
            <a:lvl2pPr marL="455613" indent="-227013">
              <a:defRPr sz="2400">
                <a:latin typeface="Palatino Linotype"/>
                <a:cs typeface="Palatino Linotype"/>
              </a:defRPr>
            </a:lvl2pPr>
            <a:lvl3pPr marL="684213" indent="-228600">
              <a:defRPr sz="2400">
                <a:latin typeface="Palatino Linotype"/>
                <a:cs typeface="Palatino Linotype"/>
              </a:defRPr>
            </a:lvl3pPr>
            <a:lvl4pPr marL="911225" indent="-227013">
              <a:defRPr>
                <a:latin typeface="Palatino Linotype"/>
                <a:cs typeface="Palatino Linotype"/>
              </a:defRPr>
            </a:lvl4pPr>
            <a:lvl5pPr marL="1139825" indent="-228600">
              <a:defRPr>
                <a:latin typeface="Palatino Linotype"/>
                <a:cs typeface="Palatino Linotyp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6AE53F-E227-A345-A672-286B2CEC4DE6}" type="datetimeFigureOut">
              <a:rPr lang="en-US"/>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4406900"/>
            <a:ext cx="7808913" cy="1362075"/>
          </a:xfrm>
        </p:spPr>
        <p:txBody>
          <a:bodyPr anchor="t">
            <a:normAutofit/>
          </a:bodyPr>
          <a:lstStyle>
            <a:lvl1pPr algn="l">
              <a:defRPr sz="3600" b="0" i="0" cap="none">
                <a:solidFill>
                  <a:schemeClr val="tx1"/>
                </a:solidFill>
                <a:latin typeface="Palatino Linotype"/>
                <a:cs typeface="Palatino Linotype"/>
              </a:defRPr>
            </a:lvl1pPr>
          </a:lstStyle>
          <a:p>
            <a:r>
              <a:rPr lang="en-US"/>
              <a:t>Click to edit Master title style</a:t>
            </a:r>
          </a:p>
        </p:txBody>
      </p:sp>
      <p:sp>
        <p:nvSpPr>
          <p:cNvPr id="3" name="Text Placeholder 2"/>
          <p:cNvSpPr>
            <a:spLocks noGrp="1"/>
          </p:cNvSpPr>
          <p:nvPr>
            <p:ph type="body" idx="1"/>
          </p:nvPr>
        </p:nvSpPr>
        <p:spPr>
          <a:xfrm>
            <a:off x="681038" y="2906713"/>
            <a:ext cx="7813675" cy="1400017"/>
          </a:xfrm>
        </p:spPr>
        <p:txBody>
          <a:bodyPr lIns="0" tIns="0" rIns="0" bIns="0" anchor="b"/>
          <a:lstStyle>
            <a:lvl1pPr marL="0" indent="0">
              <a:buNone/>
              <a:defRPr sz="2000" b="1">
                <a:solidFill>
                  <a:schemeClr val="tx1">
                    <a:tint val="75000"/>
                  </a:schemeClr>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6AE53F-E227-A345-A672-286B2CEC4DE6}" type="datetimeFigureOut">
              <a:rPr lang="en-US"/>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17158"/>
            <a:ext cx="3814762" cy="4414838"/>
          </a:xfrm>
        </p:spPr>
        <p:txBody>
          <a:bodyPr lIns="0" tIns="0" rIns="0" bIns="0"/>
          <a:lstStyle>
            <a:lvl1pPr>
              <a:defRPr sz="2400" b="0" i="0">
                <a:latin typeface="Palatino Linotype"/>
                <a:cs typeface="Palatino Linotype"/>
              </a:defRPr>
            </a:lvl1pPr>
            <a:lvl2pPr>
              <a:defRPr sz="2400" b="0" i="0">
                <a:latin typeface="Palatino Linotype"/>
                <a:cs typeface="Palatino Linotype"/>
              </a:defRPr>
            </a:lvl2pPr>
            <a:lvl3pPr>
              <a:defRPr sz="1800" b="0" i="0">
                <a:latin typeface="Palatino Linotype"/>
                <a:cs typeface="Palatino Linotype"/>
              </a:defRPr>
            </a:lvl3pPr>
            <a:lvl4pPr>
              <a:defRPr sz="1800" b="0" i="0">
                <a:latin typeface="Palatino Linotype"/>
                <a:cs typeface="Palatino Linotype"/>
              </a:defRPr>
            </a:lvl4pPr>
            <a:lvl5pPr>
              <a:defRPr sz="1800" b="0" i="0">
                <a:latin typeface="Palatino Linotype"/>
                <a:cs typeface="Palatino Linotype"/>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2990" y="1817158"/>
            <a:ext cx="3883809" cy="4414838"/>
          </a:xfrm>
        </p:spPr>
        <p:txBody>
          <a:bodyPr lIns="0" tIns="0" rIns="0"/>
          <a:lstStyle>
            <a:lvl1pPr>
              <a:defRPr sz="2400" b="0" i="0">
                <a:latin typeface="Palatino Linotype"/>
                <a:cs typeface="Palatino Linotype"/>
              </a:defRPr>
            </a:lvl1pPr>
            <a:lvl2pPr>
              <a:defRPr sz="2400" b="0" i="0">
                <a:latin typeface="Palatino Linotype"/>
                <a:cs typeface="Palatino Linotype"/>
              </a:defRPr>
            </a:lvl2pPr>
            <a:lvl3pPr>
              <a:defRPr sz="1800" b="0" i="0">
                <a:latin typeface="Palatino Linotype"/>
                <a:cs typeface="Palatino Linotype"/>
              </a:defRPr>
            </a:lvl3pPr>
            <a:lvl4pPr>
              <a:defRPr sz="1800" b="0" i="0">
                <a:latin typeface="Palatino Linotype"/>
                <a:cs typeface="Palatino Linotype"/>
              </a:defRPr>
            </a:lvl4pPr>
            <a:lvl5pPr>
              <a:defRPr sz="1800" b="0" i="0">
                <a:latin typeface="Palatino Linotype"/>
                <a:cs typeface="Palatino Linotype"/>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6AE53F-E227-A345-A672-286B2CEC4DE6}" type="datetimeFigureOut">
              <a:rPr lang="en-US"/>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F6AE53F-E227-A345-A672-286B2CEC4DE6}" type="datetimeFigureOut">
              <a:rPr lang="en-US"/>
              <a:pPr/>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6AE53F-E227-A345-A672-286B2CEC4DE6}" type="datetimeFigureOut">
              <a:rPr lang="en-US"/>
              <a:pPr/>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1038" y="1278176"/>
            <a:ext cx="2784475" cy="887398"/>
          </a:xfrm>
        </p:spPr>
        <p:txBody>
          <a:bodyPr anchor="b">
            <a:normAutofit/>
          </a:bodyPr>
          <a:lstStyle>
            <a:lvl1pPr algn="l">
              <a:defRPr sz="1800" b="1"/>
            </a:lvl1pPr>
          </a:lstStyle>
          <a:p>
            <a:r>
              <a:rPr lang="en-US"/>
              <a:t>Click to edit Master title style</a:t>
            </a:r>
          </a:p>
        </p:txBody>
      </p:sp>
      <p:sp>
        <p:nvSpPr>
          <p:cNvPr id="3" name="Content Placeholder 2"/>
          <p:cNvSpPr>
            <a:spLocks noGrp="1"/>
          </p:cNvSpPr>
          <p:nvPr>
            <p:ph idx="1"/>
          </p:nvPr>
        </p:nvSpPr>
        <p:spPr>
          <a:xfrm>
            <a:off x="3575050" y="1816832"/>
            <a:ext cx="5111750" cy="4529138"/>
          </a:xfrm>
        </p:spPr>
        <p:txBody>
          <a:bodyPr/>
          <a:lstStyle>
            <a:lvl1pPr>
              <a:defRPr sz="24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1038" y="2295831"/>
            <a:ext cx="2784475" cy="40501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6AE53F-E227-A345-A672-286B2CEC4DE6}" type="datetimeFigureOut">
              <a:rPr lang="en-US"/>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505022"/>
            <a:ext cx="5486400" cy="566738"/>
          </a:xfrm>
        </p:spPr>
        <p:txBody>
          <a:bodyPr anchor="b"/>
          <a:lstStyle>
            <a:lvl1pPr algn="l">
              <a:defRPr sz="2000" b="0">
                <a:solidFill>
                  <a:schemeClr val="tx1"/>
                </a:solidFill>
                <a:latin typeface="Palatino Linotype"/>
                <a:cs typeface="Palatino Linotype"/>
              </a:defRPr>
            </a:lvl1pPr>
          </a:lstStyle>
          <a:p>
            <a:r>
              <a:rPr lang="en-US"/>
              <a:t>Click to edit Master title style</a:t>
            </a:r>
          </a:p>
        </p:txBody>
      </p:sp>
      <p:sp>
        <p:nvSpPr>
          <p:cNvPr id="3" name="Picture Placeholder 2"/>
          <p:cNvSpPr>
            <a:spLocks noGrp="1"/>
          </p:cNvSpPr>
          <p:nvPr>
            <p:ph type="pic" idx="1"/>
          </p:nvPr>
        </p:nvSpPr>
        <p:spPr>
          <a:xfrm>
            <a:off x="685800" y="1817688"/>
            <a:ext cx="7772349" cy="38211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5800" y="6071760"/>
            <a:ext cx="5486400" cy="804862"/>
          </a:xfrm>
        </p:spPr>
        <p:txBody>
          <a:bodyPr/>
          <a:lstStyle>
            <a:lvl1pPr marL="0" indent="0">
              <a:buNone/>
              <a:defRPr sz="1400" b="1" i="0">
                <a:latin typeface="Calibri"/>
                <a:cs typeface="Calibri"/>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6AE53F-E227-A345-A672-286B2CEC4DE6}" type="datetimeFigureOut">
              <a:rPr lang="en-US"/>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1038" y="1817688"/>
            <a:ext cx="8005762" cy="45080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6AE53F-E227-A345-A672-286B2CEC4DE6}" type="datetimeFigureOut">
              <a:rPr lang="en-US"/>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537617-F04D-2D48-8B5D-62F0364B9B5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d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Queens ppt artwork A.ai"/>
          <p:cNvPicPr>
            <a:picLocks noChangeAspect="1"/>
          </p:cNvPicPr>
          <p:nvPr userDrawn="1"/>
        </p:nvPicPr>
        <mc:AlternateContent xmlns:mc="http://schemas.openxmlformats.org/markup-compatibility/2006">
          <mc:Choice xmlns="" xmlns:mv="urn:schemas-microsoft-com:mac:vml" xmlns:ma="http://schemas.microsoft.com/office/mac/drawingml/2008/main" Requires="ma">
            <p:blipFill>
              <a:blip r:embed="rId12"/>
              <a:stretch>
                <a:fillRect/>
              </a:stretch>
            </p:blipFill>
          </mc:Choice>
          <mc:Fallback>
            <p:blipFill>
              <a:blip r:embed="rId13"/>
              <a:stretch>
                <a:fillRect/>
              </a:stretch>
            </p:blipFill>
          </mc:Fallback>
        </mc:AlternateContent>
        <p:spPr>
          <a:xfrm>
            <a:off x="0" y="2685"/>
            <a:ext cx="9144000" cy="6858001"/>
          </a:xfrm>
          <a:prstGeom prst="rect">
            <a:avLst/>
          </a:prstGeom>
        </p:spPr>
      </p:pic>
      <p:sp>
        <p:nvSpPr>
          <p:cNvPr id="2" name="Title Placeholder 1"/>
          <p:cNvSpPr>
            <a:spLocks noGrp="1"/>
          </p:cNvSpPr>
          <p:nvPr>
            <p:ph type="title"/>
          </p:nvPr>
        </p:nvSpPr>
        <p:spPr>
          <a:xfrm>
            <a:off x="681038" y="0"/>
            <a:ext cx="6122987" cy="944387"/>
          </a:xfrm>
          <a:prstGeom prst="rect">
            <a:avLst/>
          </a:prstGeom>
        </p:spPr>
        <p:txBody>
          <a:bodyPr vert="horz" lIns="0" tIns="45720" rIns="91440" bIns="0" rtlCol="0" anchor="ctr">
            <a:normAutofit/>
          </a:bodyPr>
          <a:lstStyle/>
          <a:p>
            <a:r>
              <a:rPr lang="en-US"/>
              <a:t>Click to edit Master title style</a:t>
            </a:r>
          </a:p>
        </p:txBody>
      </p:sp>
      <p:sp>
        <p:nvSpPr>
          <p:cNvPr id="3" name="Text Placeholder 2"/>
          <p:cNvSpPr>
            <a:spLocks noGrp="1"/>
          </p:cNvSpPr>
          <p:nvPr>
            <p:ph type="body" idx="1"/>
          </p:nvPr>
        </p:nvSpPr>
        <p:spPr>
          <a:xfrm>
            <a:off x="681038" y="1817688"/>
            <a:ext cx="8005762" cy="4308475"/>
          </a:xfrm>
          <a:prstGeom prst="rect">
            <a:avLst/>
          </a:prstGeom>
        </p:spPr>
        <p:txBody>
          <a:bodyPr vert="horz" lIns="0" tIns="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 y="6495561"/>
            <a:ext cx="909770" cy="365125"/>
          </a:xfrm>
          <a:prstGeom prst="rect">
            <a:avLst/>
          </a:prstGeom>
        </p:spPr>
        <p:txBody>
          <a:bodyPr vert="horz" lIns="0" tIns="0" rIns="0" bIns="0" rtlCol="0" anchor="t"/>
          <a:lstStyle>
            <a:lvl1pPr algn="l">
              <a:defRPr sz="1200">
                <a:solidFill>
                  <a:schemeClr val="tx1">
                    <a:tint val="75000"/>
                  </a:schemeClr>
                </a:solidFill>
              </a:defRPr>
            </a:lvl1pPr>
          </a:lstStyle>
          <a:p>
            <a:fld id="{2F6AE53F-E227-A345-A672-286B2CEC4DE6}" type="datetimeFigureOut">
              <a:rPr lang="en-US"/>
              <a:pPr/>
              <a:t>4/16/2020</a:t>
            </a:fld>
            <a:endParaRPr lang="en-US"/>
          </a:p>
        </p:txBody>
      </p:sp>
      <p:sp>
        <p:nvSpPr>
          <p:cNvPr id="5" name="Footer Placeholder 4"/>
          <p:cNvSpPr>
            <a:spLocks noGrp="1"/>
          </p:cNvSpPr>
          <p:nvPr>
            <p:ph type="ftr" sz="quarter" idx="3"/>
          </p:nvPr>
        </p:nvSpPr>
        <p:spPr>
          <a:xfrm>
            <a:off x="1318787" y="6495561"/>
            <a:ext cx="3177013" cy="365125"/>
          </a:xfrm>
          <a:prstGeom prst="rect">
            <a:avLst/>
          </a:prstGeom>
        </p:spPr>
        <p:txBody>
          <a:bodyPr vert="horz" lIns="0" tIns="0" rIns="0" bIns="0" rtlCol="0" anchor="t"/>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495561"/>
            <a:ext cx="1904949" cy="365125"/>
          </a:xfrm>
          <a:prstGeom prst="rect">
            <a:avLst/>
          </a:prstGeom>
        </p:spPr>
        <p:txBody>
          <a:bodyPr vert="horz" lIns="0" tIns="0" rIns="0" bIns="0" rtlCol="0" anchor="t"/>
          <a:lstStyle>
            <a:lvl1pPr algn="r">
              <a:defRPr sz="1200">
                <a:solidFill>
                  <a:schemeClr val="tx1">
                    <a:tint val="75000"/>
                  </a:schemeClr>
                </a:solidFill>
              </a:defRPr>
            </a:lvl1pPr>
          </a:lstStyle>
          <a:p>
            <a:fld id="{10537617-F04D-2D48-8B5D-62F0364B9B5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Lst>
  <p:txStyles>
    <p:titleStyle>
      <a:lvl1pPr algn="l" defTabSz="457200" rtl="0" eaLnBrk="1" latinLnBrk="0" hangingPunct="1">
        <a:lnSpc>
          <a:spcPts val="2400"/>
        </a:lnSpc>
        <a:spcBef>
          <a:spcPct val="0"/>
        </a:spcBef>
        <a:buNone/>
        <a:defRPr sz="2400" b="1" kern="1200">
          <a:solidFill>
            <a:schemeClr val="accent1"/>
          </a:solidFill>
          <a:latin typeface="+mj-lt"/>
          <a:ea typeface="+mj-ea"/>
          <a:cs typeface="+mj-cs"/>
        </a:defRPr>
      </a:lvl1pPr>
    </p:titleStyle>
    <p:bodyStyle>
      <a:lvl1pPr marL="228600" indent="-228600"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1pPr>
      <a:lvl2pPr marL="455613" indent="-227013"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2pPr>
      <a:lvl3pPr marL="684213" indent="-228600" algn="l" defTabSz="457200" rtl="0" eaLnBrk="1" latinLnBrk="0" hangingPunct="1">
        <a:spcBef>
          <a:spcPct val="20000"/>
        </a:spcBef>
        <a:buFont typeface="Arial"/>
        <a:buChar char="•"/>
        <a:defRPr sz="2400" b="0" i="0" kern="1200">
          <a:solidFill>
            <a:schemeClr val="tx1"/>
          </a:solidFill>
          <a:latin typeface="Palatino Linotype"/>
          <a:ea typeface="+mn-ea"/>
          <a:cs typeface="Palatino Linotype"/>
        </a:defRPr>
      </a:lvl3pPr>
      <a:lvl4pPr marL="911225" indent="-227013" algn="l" defTabSz="457200" rtl="0" eaLnBrk="1" latinLnBrk="0" hangingPunct="1">
        <a:spcBef>
          <a:spcPct val="20000"/>
        </a:spcBef>
        <a:buFont typeface="Arial"/>
        <a:buChar char="–"/>
        <a:defRPr sz="2000" b="0" i="0" kern="1200">
          <a:solidFill>
            <a:schemeClr val="tx1"/>
          </a:solidFill>
          <a:latin typeface="Palatino Linotype"/>
          <a:ea typeface="+mn-ea"/>
          <a:cs typeface="Palatino Linotype"/>
        </a:defRPr>
      </a:lvl4pPr>
      <a:lvl5pPr marL="1139825" indent="-228600" algn="l" defTabSz="457200" rtl="0" eaLnBrk="1" latinLnBrk="0" hangingPunct="1">
        <a:spcBef>
          <a:spcPct val="20000"/>
        </a:spcBef>
        <a:buFont typeface="Arial"/>
        <a:buChar char="»"/>
        <a:defRPr sz="2000" b="0" i="0" kern="1200">
          <a:solidFill>
            <a:schemeClr val="tx1"/>
          </a:solidFill>
          <a:latin typeface="Palatino Linotype"/>
          <a:ea typeface="+mn-ea"/>
          <a:cs typeface="Palatino Linotyp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9247" y="1898725"/>
            <a:ext cx="7758952" cy="2076225"/>
          </a:xfrm>
        </p:spPr>
        <p:txBody>
          <a:bodyPr>
            <a:normAutofit fontScale="90000"/>
          </a:bodyPr>
          <a:lstStyle/>
          <a:p>
            <a:pPr algn="ctr"/>
            <a:r>
              <a:rPr lang="en-US" sz="3100" dirty="0" smtClean="0"/>
              <a:t>You Got Googled: How (&amp; Why) to Tell a</a:t>
            </a:r>
            <a:br>
              <a:rPr lang="en-US" sz="3100" dirty="0" smtClean="0"/>
            </a:br>
            <a:r>
              <a:rPr lang="en-US" sz="3100" dirty="0"/>
              <a:t/>
            </a:r>
            <a:br>
              <a:rPr lang="en-US" sz="3100" dirty="0"/>
            </a:br>
            <a:r>
              <a:rPr lang="en-US" sz="3100" dirty="0" smtClean="0"/>
              <a:t> Compelling Research Story</a:t>
            </a:r>
            <a:r>
              <a:rPr lang="en-US" dirty="0" smtClean="0"/>
              <a:t/>
            </a:r>
            <a:br>
              <a:rPr lang="en-US" dirty="0" smtClean="0"/>
            </a:br>
            <a:r>
              <a:rPr lang="en-US" dirty="0" smtClean="0"/>
              <a:t/>
            </a:r>
            <a:br>
              <a:rPr lang="en-US" dirty="0" smtClean="0"/>
            </a:br>
            <a:r>
              <a:rPr lang="en-CA" sz="1800" dirty="0" smtClean="0"/>
              <a:t>“</a:t>
            </a:r>
            <a:r>
              <a:rPr lang="en-CA" sz="1800" dirty="0"/>
              <a:t>The data may hold the answers, but stories tell us which questions to ask, and </a:t>
            </a:r>
            <a:r>
              <a:rPr lang="en-CA" sz="1800" dirty="0" smtClean="0"/>
              <a:t>why the </a:t>
            </a:r>
            <a:r>
              <a:rPr lang="en-CA" sz="1800" dirty="0"/>
              <a:t>answers matter.”</a:t>
            </a:r>
            <a:br>
              <a:rPr lang="en-CA" sz="1800" dirty="0"/>
            </a:br>
            <a:r>
              <a:rPr lang="en-CA" sz="1800" i="1" dirty="0"/>
              <a:t>						</a:t>
            </a:r>
            <a:r>
              <a:rPr lang="en-CA" sz="1800" i="1" dirty="0" smtClean="0"/>
              <a:t>		</a:t>
            </a:r>
            <a:r>
              <a:rPr lang="en-CA" sz="1800" dirty="0" smtClean="0"/>
              <a:t>Roni </a:t>
            </a:r>
            <a:r>
              <a:rPr lang="en-CA" sz="1800" dirty="0" err="1"/>
              <a:t>Zeiger</a:t>
            </a:r>
            <a:r>
              <a:rPr lang="en-CA" sz="1800" dirty="0"/>
              <a:t>, </a:t>
            </a:r>
            <a:r>
              <a:rPr lang="en-CA" sz="1800" i="1" dirty="0"/>
              <a:t>Data Are Shadows of Stories</a:t>
            </a:r>
            <a:r>
              <a:rPr lang="en-US" dirty="0"/>
              <a:t/>
            </a:r>
            <a:br>
              <a:rPr lang="en-US" dirty="0"/>
            </a:br>
            <a:endParaRPr lang="en-US" dirty="0"/>
          </a:p>
        </p:txBody>
      </p:sp>
      <p:sp>
        <p:nvSpPr>
          <p:cNvPr id="3" name="Subtitle 2"/>
          <p:cNvSpPr>
            <a:spLocks noGrp="1"/>
          </p:cNvSpPr>
          <p:nvPr>
            <p:ph type="subTitle" idx="1"/>
          </p:nvPr>
        </p:nvSpPr>
        <p:spPr/>
        <p:txBody>
          <a:bodyPr>
            <a:normAutofit fontScale="92500" lnSpcReduction="20000"/>
          </a:bodyPr>
          <a:lstStyle/>
          <a:p>
            <a:pPr algn="ctr"/>
            <a:endParaRPr lang="en-US" dirty="0" smtClean="0"/>
          </a:p>
          <a:p>
            <a:pPr algn="ctr"/>
            <a:endParaRPr lang="en-US" sz="1700" dirty="0" smtClean="0">
              <a:solidFill>
                <a:schemeClr val="accent6"/>
              </a:solidFill>
              <a:latin typeface="Palatino" panose="02040602050305020304" pitchFamily="18" charset="0"/>
            </a:endParaRPr>
          </a:p>
          <a:p>
            <a:pPr algn="ctr"/>
            <a:r>
              <a:rPr lang="en-US" sz="1700" dirty="0" smtClean="0">
                <a:solidFill>
                  <a:schemeClr val="accent6"/>
                </a:solidFill>
                <a:latin typeface="Palatino" panose="02040602050305020304" pitchFamily="18" charset="0"/>
              </a:rPr>
              <a:t>Adrian Kelly, PhD</a:t>
            </a:r>
          </a:p>
          <a:p>
            <a:pPr algn="ctr"/>
            <a:r>
              <a:rPr lang="en-US" sz="1700" dirty="0" smtClean="0">
                <a:solidFill>
                  <a:schemeClr val="accent6"/>
                </a:solidFill>
                <a:latin typeface="Palatino" panose="02040602050305020304" pitchFamily="18" charset="0"/>
              </a:rPr>
              <a:t>Research Projects Advisor</a:t>
            </a:r>
          </a:p>
          <a:p>
            <a:pPr algn="ctr"/>
            <a:r>
              <a:rPr lang="en-US" sz="1700" dirty="0" smtClean="0">
                <a:solidFill>
                  <a:schemeClr val="accent6"/>
                </a:solidFill>
                <a:latin typeface="Palatino" panose="02040602050305020304" pitchFamily="18" charset="0"/>
              </a:rPr>
              <a:t>Social Sciences, Humanities, Creative Arts</a:t>
            </a:r>
          </a:p>
          <a:p>
            <a:pPr algn="ctr"/>
            <a:r>
              <a:rPr lang="en-US" sz="1700" dirty="0" smtClean="0">
                <a:solidFill>
                  <a:schemeClr val="accent6"/>
                </a:solidFill>
                <a:latin typeface="Palatino" panose="02040602050305020304" pitchFamily="18" charset="0"/>
              </a:rPr>
              <a:t>Queen’s University</a:t>
            </a:r>
          </a:p>
          <a:p>
            <a:pPr algn="ctr"/>
            <a:r>
              <a:rPr lang="en-US" sz="1700" dirty="0" smtClean="0">
                <a:solidFill>
                  <a:schemeClr val="accent6"/>
                </a:solidFill>
                <a:latin typeface="Palatino" panose="02040602050305020304" pitchFamily="18" charset="0"/>
              </a:rPr>
              <a:t>adrian.kelly@queensu.ca</a:t>
            </a:r>
            <a:endParaRPr lang="en-US" sz="1700" dirty="0">
              <a:solidFill>
                <a:schemeClr val="accent6"/>
              </a:solidFill>
              <a:latin typeface="Palatino" panose="020406020503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Paying clients/Products</a:t>
            </a:r>
            <a:endParaRPr lang="en-CA" dirty="0"/>
          </a:p>
        </p:txBody>
      </p:sp>
      <p:sp>
        <p:nvSpPr>
          <p:cNvPr id="3" name="Content Placeholder 2"/>
          <p:cNvSpPr>
            <a:spLocks noGrp="1"/>
          </p:cNvSpPr>
          <p:nvPr>
            <p:ph idx="1"/>
          </p:nvPr>
        </p:nvSpPr>
        <p:spPr/>
        <p:txBody>
          <a:bodyPr/>
          <a:lstStyle/>
          <a:p>
            <a:endParaRPr lang="en-CA" dirty="0" smtClean="0"/>
          </a:p>
          <a:p>
            <a:endParaRPr lang="en-CA" dirty="0"/>
          </a:p>
          <a:p>
            <a:endParaRPr lang="en-CA" dirty="0" smtClean="0"/>
          </a:p>
          <a:p>
            <a:r>
              <a:rPr lang="en-CA" dirty="0" smtClean="0"/>
              <a:t>Who has hired you for your expertise?</a:t>
            </a:r>
          </a:p>
          <a:p>
            <a:r>
              <a:rPr lang="en-CA" dirty="0" smtClean="0"/>
              <a:t>Have you designed or invented products, systems, or some form of intellectual property?</a:t>
            </a:r>
            <a:endParaRPr lang="en-CA" dirty="0"/>
          </a:p>
        </p:txBody>
      </p:sp>
    </p:spTree>
    <p:extLst>
      <p:ext uri="{BB962C8B-B14F-4D97-AF65-F5344CB8AC3E}">
        <p14:creationId xmlns:p14="http://schemas.microsoft.com/office/powerpoint/2010/main" val="17174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Professional affiliations	</a:t>
            </a:r>
            <a:endParaRPr lang="en-CA" dirty="0"/>
          </a:p>
        </p:txBody>
      </p:sp>
      <p:sp>
        <p:nvSpPr>
          <p:cNvPr id="3" name="Content Placeholder 2"/>
          <p:cNvSpPr>
            <a:spLocks noGrp="1"/>
          </p:cNvSpPr>
          <p:nvPr>
            <p:ph idx="1"/>
          </p:nvPr>
        </p:nvSpPr>
        <p:spPr/>
        <p:txBody>
          <a:bodyPr/>
          <a:lstStyle/>
          <a:p>
            <a:endParaRPr lang="en-CA" dirty="0" smtClean="0"/>
          </a:p>
          <a:p>
            <a:endParaRPr lang="en-CA" dirty="0"/>
          </a:p>
          <a:p>
            <a:endParaRPr lang="en-CA" dirty="0" smtClean="0"/>
          </a:p>
          <a:p>
            <a:pPr>
              <a:buFont typeface="Arial" panose="020B0604020202020204" pitchFamily="34" charset="0"/>
              <a:buChar char="•"/>
            </a:pPr>
            <a:r>
              <a:rPr lang="en-CA" dirty="0" smtClean="0"/>
              <a:t>What key networks, communities, circles are you part of?</a:t>
            </a:r>
          </a:p>
          <a:p>
            <a:r>
              <a:rPr lang="en-CA" dirty="0" smtClean="0"/>
              <a:t>(Are there some you should be part of but aren’t?)</a:t>
            </a:r>
          </a:p>
          <a:p>
            <a:endParaRPr lang="en-CA" dirty="0"/>
          </a:p>
        </p:txBody>
      </p:sp>
    </p:spTree>
    <p:extLst>
      <p:ext uri="{BB962C8B-B14F-4D97-AF65-F5344CB8AC3E}">
        <p14:creationId xmlns:p14="http://schemas.microsoft.com/office/powerpoint/2010/main" val="849051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Philanthropy</a:t>
            </a:r>
            <a:endParaRPr lang="en-CA"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Where do you donate, or volunteer your time?</a:t>
            </a:r>
          </a:p>
          <a:p>
            <a:r>
              <a:rPr lang="en-CA" dirty="0" smtClean="0"/>
              <a:t>In what ways are you committed to giving back to issues you care about?</a:t>
            </a:r>
            <a:endParaRPr lang="en-CA" dirty="0"/>
          </a:p>
        </p:txBody>
      </p:sp>
    </p:spTree>
    <p:extLst>
      <p:ext uri="{BB962C8B-B14F-4D97-AF65-F5344CB8AC3E}">
        <p14:creationId xmlns:p14="http://schemas.microsoft.com/office/powerpoint/2010/main" val="3108921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Pulling it all together: a new “About Me.”</a:t>
            </a:r>
            <a:endParaRPr lang="en-CA" dirty="0"/>
          </a:p>
        </p:txBody>
      </p:sp>
      <p:sp>
        <p:nvSpPr>
          <p:cNvPr id="3" name="Content Placeholder 2"/>
          <p:cNvSpPr>
            <a:spLocks noGrp="1"/>
          </p:cNvSpPr>
          <p:nvPr>
            <p:ph idx="1"/>
          </p:nvPr>
        </p:nvSpPr>
        <p:spPr/>
        <p:txBody>
          <a:bodyPr>
            <a:normAutofit lnSpcReduction="10000"/>
          </a:bodyPr>
          <a:lstStyle/>
          <a:p>
            <a:r>
              <a:rPr lang="en-CA" dirty="0" smtClean="0"/>
              <a:t>Focus of what you do, and the audience you serve (one sentence)</a:t>
            </a:r>
          </a:p>
          <a:p>
            <a:r>
              <a:rPr lang="en-CA" dirty="0" smtClean="0"/>
              <a:t>Relevance. Why can you help me? What’s your particular skill, your point of view, your curiosity?</a:t>
            </a:r>
          </a:p>
          <a:p>
            <a:r>
              <a:rPr lang="en-CA" dirty="0" smtClean="0"/>
              <a:t>Relevant backstory (including key or pivotal moments).</a:t>
            </a:r>
          </a:p>
          <a:p>
            <a:r>
              <a:rPr lang="en-CA" dirty="0" smtClean="0"/>
              <a:t>External validators</a:t>
            </a:r>
          </a:p>
          <a:p>
            <a:r>
              <a:rPr lang="en-CA" dirty="0" smtClean="0"/>
              <a:t>Personal/humanizing details (e.g. surprising facts, labours of love, interesting quirks).</a:t>
            </a:r>
          </a:p>
          <a:p>
            <a:r>
              <a:rPr lang="en-CA" dirty="0" smtClean="0"/>
              <a:t>Call to action. What do you want people to do? Contact you for media appearances? Follow your blog? FB? Twitter?</a:t>
            </a:r>
          </a:p>
          <a:p>
            <a:endParaRPr lang="en-CA" dirty="0"/>
          </a:p>
        </p:txBody>
      </p:sp>
    </p:spTree>
    <p:extLst>
      <p:ext uri="{BB962C8B-B14F-4D97-AF65-F5344CB8AC3E}">
        <p14:creationId xmlns:p14="http://schemas.microsoft.com/office/powerpoint/2010/main" val="228917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Concluding exercise: your story lead</a:t>
            </a:r>
            <a:endParaRPr lang="en-CA"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One-sentence summary at beginning of About Me.</a:t>
            </a:r>
          </a:p>
          <a:p>
            <a:pPr marL="0" indent="0">
              <a:buNone/>
            </a:pPr>
            <a:endParaRPr lang="en-CA" dirty="0" smtClean="0"/>
          </a:p>
          <a:p>
            <a:r>
              <a:rPr lang="en-CA" i="1" dirty="0" smtClean="0"/>
              <a:t>“I’m an academic support specialist at Queen’s University who helps leading scholars describe and fund their major research projects.” </a:t>
            </a:r>
          </a:p>
        </p:txBody>
      </p:sp>
    </p:spTree>
    <p:extLst>
      <p:ext uri="{BB962C8B-B14F-4D97-AF65-F5344CB8AC3E}">
        <p14:creationId xmlns:p14="http://schemas.microsoft.com/office/powerpoint/2010/main" val="187714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Your one-sentence story lead: the three components</a:t>
            </a:r>
            <a:endParaRPr lang="en-CA" dirty="0"/>
          </a:p>
        </p:txBody>
      </p:sp>
      <p:sp>
        <p:nvSpPr>
          <p:cNvPr id="3" name="Content Placeholder 2"/>
          <p:cNvSpPr>
            <a:spLocks noGrp="1"/>
          </p:cNvSpPr>
          <p:nvPr>
            <p:ph idx="1"/>
          </p:nvPr>
        </p:nvSpPr>
        <p:spPr/>
        <p:txBody>
          <a:bodyPr>
            <a:normAutofit lnSpcReduction="10000"/>
          </a:bodyPr>
          <a:lstStyle/>
          <a:p>
            <a:r>
              <a:rPr lang="en-CA" b="1" dirty="0" smtClean="0"/>
              <a:t>Position: </a:t>
            </a:r>
            <a:r>
              <a:rPr lang="en-CA" dirty="0" smtClean="0"/>
              <a:t>who you are in the professional world (job title, status or credential, role description.)</a:t>
            </a:r>
          </a:p>
          <a:p>
            <a:r>
              <a:rPr lang="en-CA" b="1" dirty="0" smtClean="0"/>
              <a:t>Audience: </a:t>
            </a:r>
            <a:r>
              <a:rPr lang="en-CA" dirty="0" smtClean="0"/>
              <a:t>who you help and serve.</a:t>
            </a:r>
          </a:p>
          <a:p>
            <a:r>
              <a:rPr lang="en-CA" b="1" dirty="0" smtClean="0"/>
              <a:t>Value: </a:t>
            </a:r>
            <a:r>
              <a:rPr lang="en-CA" dirty="0" smtClean="0"/>
              <a:t>what you provide</a:t>
            </a:r>
          </a:p>
          <a:p>
            <a:endParaRPr lang="en-CA" dirty="0"/>
          </a:p>
          <a:p>
            <a:r>
              <a:rPr lang="en-CA" dirty="0" smtClean="0"/>
              <a:t>“I'm an </a:t>
            </a:r>
            <a:r>
              <a:rPr lang="en-CA" dirty="0" smtClean="0">
                <a:solidFill>
                  <a:schemeClr val="accent6"/>
                </a:solidFill>
              </a:rPr>
              <a:t>Assistant Professor of Sociology and </a:t>
            </a:r>
            <a:r>
              <a:rPr lang="en-CA" dirty="0" err="1" smtClean="0">
                <a:solidFill>
                  <a:schemeClr val="accent6"/>
                </a:solidFill>
              </a:rPr>
              <a:t>Bisell-Heyd</a:t>
            </a:r>
            <a:r>
              <a:rPr lang="en-CA" dirty="0" smtClean="0">
                <a:solidFill>
                  <a:schemeClr val="accent6"/>
                </a:solidFill>
              </a:rPr>
              <a:t> Fellow</a:t>
            </a:r>
            <a:r>
              <a:rPr lang="en-CA" dirty="0" smtClean="0"/>
              <a:t> in the </a:t>
            </a:r>
            <a:r>
              <a:rPr lang="en-CA" b="1" dirty="0" err="1" smtClean="0"/>
              <a:t>Munk</a:t>
            </a:r>
            <a:r>
              <a:rPr lang="en-CA" b="1" dirty="0" smtClean="0"/>
              <a:t> School of Global Affairs </a:t>
            </a:r>
            <a:r>
              <a:rPr lang="en-CA" dirty="0" smtClean="0"/>
              <a:t>at the University of Toronto, and a member of the </a:t>
            </a:r>
            <a:r>
              <a:rPr lang="en-CA" b="1" dirty="0" smtClean="0"/>
              <a:t>Homicide Research Consortium</a:t>
            </a:r>
            <a:r>
              <a:rPr lang="en-CA" dirty="0" smtClean="0"/>
              <a:t>, a multidisciplinary group of scholars studying the causes and consequences of homicide.” </a:t>
            </a:r>
            <a:endParaRPr lang="en-CA" dirty="0"/>
          </a:p>
        </p:txBody>
      </p:sp>
    </p:spTree>
    <p:extLst>
      <p:ext uri="{BB962C8B-B14F-4D97-AF65-F5344CB8AC3E}">
        <p14:creationId xmlns:p14="http://schemas.microsoft.com/office/powerpoint/2010/main" val="290333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Concluding thoughts	</a:t>
            </a:r>
            <a:endParaRPr lang="en-CA"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Think of your story as a work in constant progress.</a:t>
            </a:r>
          </a:p>
          <a:p>
            <a:r>
              <a:rPr lang="en-CA" dirty="0" smtClean="0"/>
              <a:t>Bogging down? Research rut? Feeling blocked?</a:t>
            </a:r>
          </a:p>
          <a:p>
            <a:r>
              <a:rPr lang="en-CA" dirty="0" smtClean="0"/>
              <a:t>Go back to basic questions, and re-explore, re-write your story.</a:t>
            </a:r>
          </a:p>
          <a:p>
            <a:r>
              <a:rPr lang="en-CA" dirty="0" smtClean="0"/>
              <a:t>getstoried.com</a:t>
            </a:r>
          </a:p>
          <a:p>
            <a:endParaRPr lang="en-CA" dirty="0"/>
          </a:p>
        </p:txBody>
      </p:sp>
    </p:spTree>
    <p:extLst>
      <p:ext uri="{BB962C8B-B14F-4D97-AF65-F5344CB8AC3E}">
        <p14:creationId xmlns:p14="http://schemas.microsoft.com/office/powerpoint/2010/main" val="51689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Why storytelling? What’s in it for me?</a:t>
            </a:r>
            <a:endParaRPr lang="en-US" dirty="0"/>
          </a:p>
        </p:txBody>
      </p:sp>
      <p:sp>
        <p:nvSpPr>
          <p:cNvPr id="3" name="Content Placeholder 2"/>
          <p:cNvSpPr>
            <a:spLocks noGrp="1"/>
          </p:cNvSpPr>
          <p:nvPr>
            <p:ph idx="1"/>
          </p:nvPr>
        </p:nvSpPr>
        <p:spPr/>
        <p:txBody>
          <a:bodyPr/>
          <a:lstStyle/>
          <a:p>
            <a:r>
              <a:rPr lang="en-CA" dirty="0" smtClean="0"/>
              <a:t>“But I’m </a:t>
            </a:r>
            <a:r>
              <a:rPr lang="en-CA" dirty="0"/>
              <a:t>not a </a:t>
            </a:r>
            <a:r>
              <a:rPr lang="en-CA" dirty="0" smtClean="0"/>
              <a:t>storyteller</a:t>
            </a:r>
            <a:r>
              <a:rPr lang="en-CA" dirty="0"/>
              <a:t>.</a:t>
            </a:r>
            <a:r>
              <a:rPr lang="en-CA" dirty="0" smtClean="0"/>
              <a:t>”</a:t>
            </a:r>
            <a:endParaRPr lang="en-CA" dirty="0"/>
          </a:p>
          <a:p>
            <a:r>
              <a:rPr lang="en-CA" dirty="0"/>
              <a:t>You’re telling a story all the time, whether you think so or not.</a:t>
            </a:r>
          </a:p>
          <a:p>
            <a:r>
              <a:rPr lang="en-CA" dirty="0"/>
              <a:t>You </a:t>
            </a:r>
            <a:r>
              <a:rPr lang="en-CA" i="1" dirty="0"/>
              <a:t>are</a:t>
            </a:r>
            <a:r>
              <a:rPr lang="en-CA" dirty="0"/>
              <a:t> being </a:t>
            </a:r>
            <a:r>
              <a:rPr lang="en-CA" dirty="0" smtClean="0"/>
              <a:t>Googled.</a:t>
            </a:r>
          </a:p>
          <a:p>
            <a:r>
              <a:rPr lang="en-CA" dirty="0" smtClean="0"/>
              <a:t>What </a:t>
            </a:r>
            <a:r>
              <a:rPr lang="en-CA" dirty="0"/>
              <a:t>kind of story are </a:t>
            </a:r>
            <a:r>
              <a:rPr lang="en-CA" i="1" dirty="0"/>
              <a:t>you</a:t>
            </a:r>
            <a:r>
              <a:rPr lang="en-CA" dirty="0"/>
              <a:t> telling?</a:t>
            </a:r>
          </a:p>
          <a:p>
            <a:r>
              <a:rPr lang="en-CA" dirty="0"/>
              <a:t>Become </a:t>
            </a:r>
            <a:r>
              <a:rPr lang="en-CA" i="1" dirty="0"/>
              <a:t>conscious</a:t>
            </a:r>
            <a:r>
              <a:rPr lang="en-CA" dirty="0"/>
              <a:t> as to your story.</a:t>
            </a:r>
          </a:p>
          <a:p>
            <a:r>
              <a:rPr lang="en-CA" dirty="0"/>
              <a:t>“Figure out the story you want to tell. Otherwise, it becomes a self-fulfilling prophecy.”</a:t>
            </a:r>
          </a:p>
        </p:txBody>
      </p:sp>
    </p:spTree>
    <p:extLst>
      <p:ext uri="{BB962C8B-B14F-4D97-AF65-F5344CB8AC3E}">
        <p14:creationId xmlns:p14="http://schemas.microsoft.com/office/powerpoint/2010/main" val="33459644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
            </a:r>
            <a:r>
              <a:rPr lang="en-US" dirty="0" smtClean="0"/>
              <a:t>enefits of developing a clear research story</a:t>
            </a:r>
            <a:endParaRPr lang="en-US"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Short </a:t>
            </a:r>
            <a:r>
              <a:rPr lang="en-CA" dirty="0"/>
              <a:t>autobiography or story-based CV</a:t>
            </a:r>
          </a:p>
          <a:p>
            <a:r>
              <a:rPr lang="en-CA" dirty="0" smtClean="0"/>
              <a:t>Research- </a:t>
            </a:r>
            <a:r>
              <a:rPr lang="en-CA" dirty="0"/>
              <a:t>or project-based website with </a:t>
            </a:r>
            <a:r>
              <a:rPr lang="en-CA" dirty="0" smtClean="0"/>
              <a:t>an effective </a:t>
            </a:r>
            <a:r>
              <a:rPr lang="en-CA" dirty="0"/>
              <a:t>“About Me.”</a:t>
            </a:r>
          </a:p>
          <a:p>
            <a:r>
              <a:rPr lang="en-CA" dirty="0"/>
              <a:t>CER, reaching non-academic stakeholders</a:t>
            </a:r>
          </a:p>
          <a:p>
            <a:r>
              <a:rPr lang="en-CA" dirty="0" smtClean="0"/>
              <a:t>Better </a:t>
            </a:r>
            <a:r>
              <a:rPr lang="en-CA" dirty="0"/>
              <a:t>grant applications</a:t>
            </a:r>
          </a:p>
          <a:p>
            <a:r>
              <a:rPr lang="en-CA" dirty="0"/>
              <a:t>Research rut, writer’s block</a:t>
            </a:r>
          </a:p>
        </p:txBody>
      </p:sp>
    </p:spTree>
    <p:extLst>
      <p:ext uri="{BB962C8B-B14F-4D97-AF65-F5344CB8AC3E}">
        <p14:creationId xmlns:p14="http://schemas.microsoft.com/office/powerpoint/2010/main" val="131049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Toward a new ‘About You’: what’s your “Final Narrative?”</a:t>
            </a:r>
            <a:endParaRPr lang="en-US" dirty="0"/>
          </a:p>
        </p:txBody>
      </p:sp>
      <p:sp>
        <p:nvSpPr>
          <p:cNvPr id="3" name="Content Placeholder 2"/>
          <p:cNvSpPr>
            <a:spLocks noGrp="1"/>
          </p:cNvSpPr>
          <p:nvPr>
            <p:ph sz="half" idx="1"/>
          </p:nvPr>
        </p:nvSpPr>
        <p:spPr/>
        <p:txBody>
          <a:bodyPr>
            <a:normAutofit lnSpcReduction="10000"/>
          </a:bodyPr>
          <a:lstStyle/>
          <a:p>
            <a:pPr marL="228600" lvl="1" indent="0">
              <a:buNone/>
            </a:pPr>
            <a:r>
              <a:rPr lang="en-CA" sz="1600" dirty="0"/>
              <a:t>“All human beings carry about a set of words which they employ to justify their actions, their beliefs, and their lives. These are the words in which we </a:t>
            </a:r>
            <a:r>
              <a:rPr lang="en-CA" sz="1600" dirty="0" smtClean="0"/>
              <a:t>formulate. . .our </a:t>
            </a:r>
            <a:r>
              <a:rPr lang="en-CA" sz="1600" dirty="0"/>
              <a:t>long-term projects, our deepest self doubts and our highest hopes. They are the words in which we tell, sometimes prospectively and sometimes retrospectively, the stories of our lives.”</a:t>
            </a:r>
          </a:p>
          <a:p>
            <a:pPr marL="228600" lvl="1" indent="0">
              <a:buNone/>
            </a:pPr>
            <a:r>
              <a:rPr lang="en-CA" sz="1600" dirty="0"/>
              <a:t>__________</a:t>
            </a:r>
          </a:p>
          <a:p>
            <a:pPr marL="228600" lvl="1" indent="0">
              <a:buNone/>
            </a:pPr>
            <a:r>
              <a:rPr lang="en-CA" sz="1600" dirty="0"/>
              <a:t>“</a:t>
            </a:r>
            <a:r>
              <a:rPr lang="en-CA" sz="1600" dirty="0" err="1"/>
              <a:t>Rorty’s</a:t>
            </a:r>
            <a:r>
              <a:rPr lang="en-CA" sz="1600" dirty="0"/>
              <a:t> word “final” is ironic. . . . His sense is that a “final” language ought to be anything but final. He believes that we ought to be constantly challenging, testing, refining, and if need be overthrowing our ultimate terms and stories, replacing them with others that serve us better.”</a:t>
            </a:r>
          </a:p>
          <a:p>
            <a:endParaRPr lang="en-US" dirty="0"/>
          </a:p>
        </p:txBody>
      </p:sp>
      <p:pic>
        <p:nvPicPr>
          <p:cNvPr id="8"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72473" y="1817157"/>
            <a:ext cx="2743200" cy="3717651"/>
          </a:xfrm>
        </p:spPr>
      </p:pic>
    </p:spTree>
    <p:extLst>
      <p:ext uri="{BB962C8B-B14F-4D97-AF65-F5344CB8AC3E}">
        <p14:creationId xmlns:p14="http://schemas.microsoft.com/office/powerpoint/2010/main" val="398746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Your Final Narrative: questions to get you going</a:t>
            </a:r>
            <a:r>
              <a:rPr lang="en-CA" dirty="0"/>
              <a:t>	</a:t>
            </a:r>
            <a:endParaRPr lang="en-US" dirty="0"/>
          </a:p>
        </p:txBody>
      </p:sp>
      <p:sp>
        <p:nvSpPr>
          <p:cNvPr id="6" name="Content Placeholder 5"/>
          <p:cNvSpPr>
            <a:spLocks noGrp="1"/>
          </p:cNvSpPr>
          <p:nvPr>
            <p:ph sz="half" idx="1"/>
          </p:nvPr>
        </p:nvSpPr>
        <p:spPr/>
        <p:txBody>
          <a:bodyPr>
            <a:normAutofit lnSpcReduction="10000"/>
          </a:bodyPr>
          <a:lstStyle/>
          <a:p>
            <a:pPr marL="0" indent="0">
              <a:buNone/>
            </a:pPr>
            <a:endParaRPr lang="en-CA" dirty="0" smtClean="0"/>
          </a:p>
          <a:p>
            <a:pPr lvl="1">
              <a:buFont typeface="Arial" panose="020B0604020202020204" pitchFamily="34" charset="0"/>
              <a:buChar char="•"/>
            </a:pPr>
            <a:r>
              <a:rPr lang="en-CA" dirty="0" smtClean="0"/>
              <a:t>What </a:t>
            </a:r>
            <a:r>
              <a:rPr lang="en-CA" dirty="0"/>
              <a:t>truly motivates you? </a:t>
            </a:r>
            <a:endParaRPr lang="en-CA" dirty="0" smtClean="0"/>
          </a:p>
          <a:p>
            <a:pPr lvl="1">
              <a:buFont typeface="Arial" panose="020B0604020202020204" pitchFamily="34" charset="0"/>
              <a:buChar char="•"/>
            </a:pPr>
            <a:r>
              <a:rPr lang="en-CA" dirty="0" smtClean="0"/>
              <a:t>Core values?</a:t>
            </a:r>
          </a:p>
          <a:p>
            <a:pPr lvl="1">
              <a:buFont typeface="Arial" panose="020B0604020202020204" pitchFamily="34" charset="0"/>
              <a:buChar char="•"/>
            </a:pPr>
            <a:r>
              <a:rPr lang="en-CA" dirty="0" smtClean="0"/>
              <a:t>Whom/what </a:t>
            </a:r>
            <a:r>
              <a:rPr lang="en-CA" dirty="0"/>
              <a:t>do you serve?</a:t>
            </a:r>
          </a:p>
        </p:txBody>
      </p:sp>
      <p:sp>
        <p:nvSpPr>
          <p:cNvPr id="3" name="Content Placeholder 2"/>
          <p:cNvSpPr>
            <a:spLocks noGrp="1"/>
          </p:cNvSpPr>
          <p:nvPr>
            <p:ph sz="half" idx="2"/>
          </p:nvPr>
        </p:nvSpPr>
        <p:spPr/>
        <p:txBody>
          <a:bodyPr>
            <a:normAutofit lnSpcReduction="10000"/>
          </a:bodyPr>
          <a:lstStyle/>
          <a:p>
            <a:r>
              <a:rPr lang="en-CA" dirty="0"/>
              <a:t>What are your origins, what’s your backstory?</a:t>
            </a:r>
          </a:p>
          <a:p>
            <a:r>
              <a:rPr lang="en-CA" dirty="0"/>
              <a:t>Do you have a dramatic before and after?</a:t>
            </a:r>
          </a:p>
          <a:p>
            <a:r>
              <a:rPr lang="en-CA" dirty="0"/>
              <a:t>At what point did you decide to pursue an academic career, and why?</a:t>
            </a:r>
          </a:p>
          <a:p>
            <a:r>
              <a:rPr lang="en-CA" dirty="0"/>
              <a:t>Which ideas and people had the biggest influence?</a:t>
            </a:r>
          </a:p>
          <a:p>
            <a:r>
              <a:rPr lang="en-CA" dirty="0"/>
              <a:t>Did any personal (non-academic) events influence your decision? </a:t>
            </a:r>
          </a:p>
          <a:p>
            <a:endParaRPr lang="en-US" dirty="0"/>
          </a:p>
        </p:txBody>
      </p:sp>
    </p:spTree>
    <p:extLst>
      <p:ext uri="{BB962C8B-B14F-4D97-AF65-F5344CB8AC3E}">
        <p14:creationId xmlns:p14="http://schemas.microsoft.com/office/powerpoint/2010/main" val="259226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 calcmode="lin" valueType="num">
                                      <p:cBhvr additive="base">
                                        <p:cTn id="1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calcmode="lin" valueType="num">
                                      <p:cBhvr additive="base">
                                        <p:cTn id="1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additive="base">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 calcmode="lin" valueType="num">
                                      <p:cBhvr additive="base">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Adding details to your new About You: Position/Prestige</a:t>
            </a:r>
            <a:endParaRPr lang="en-US" dirty="0"/>
          </a:p>
        </p:txBody>
      </p:sp>
      <p:sp>
        <p:nvSpPr>
          <p:cNvPr id="3" name="Content Placeholder 2"/>
          <p:cNvSpPr>
            <a:spLocks noGrp="1"/>
          </p:cNvSpPr>
          <p:nvPr>
            <p:ph sz="half" idx="1"/>
          </p:nvPr>
        </p:nvSpPr>
        <p:spPr/>
        <p:txBody>
          <a:bodyPr/>
          <a:lstStyle/>
          <a:p>
            <a:endParaRPr lang="en-CA" dirty="0" smtClean="0"/>
          </a:p>
          <a:p>
            <a:endParaRPr lang="en-CA" dirty="0"/>
          </a:p>
          <a:p>
            <a:r>
              <a:rPr lang="en-CA" dirty="0" smtClean="0"/>
              <a:t>Do </a:t>
            </a:r>
            <a:r>
              <a:rPr lang="en-CA" dirty="0"/>
              <a:t>you hold or have you held a unique prestige position inside academe, a company, a NGO </a:t>
            </a:r>
            <a:r>
              <a:rPr lang="en-CA" dirty="0" err="1"/>
              <a:t>etc</a:t>
            </a:r>
            <a:r>
              <a:rPr lang="en-CA" dirty="0" smtClean="0"/>
              <a:t>?</a:t>
            </a:r>
            <a:endParaRPr lang="en-CA" dirty="0"/>
          </a:p>
        </p:txBody>
      </p:sp>
      <p:sp>
        <p:nvSpPr>
          <p:cNvPr id="4" name="Content Placeholder 3"/>
          <p:cNvSpPr>
            <a:spLocks noGrp="1"/>
          </p:cNvSpPr>
          <p:nvPr>
            <p:ph sz="half" idx="2"/>
          </p:nvPr>
        </p:nvSpPr>
        <p:spPr/>
        <p:txBody>
          <a:bodyPr/>
          <a:lstStyle/>
          <a:p>
            <a:pPr lvl="1">
              <a:buFont typeface="Arial" panose="020B0604020202020204" pitchFamily="34" charset="0"/>
              <a:buChar char="•"/>
            </a:pPr>
            <a:endParaRPr lang="en-US" sz="2000" dirty="0" smtClean="0"/>
          </a:p>
          <a:p>
            <a:pPr lvl="1">
              <a:buFont typeface="Arial" panose="020B0604020202020204" pitchFamily="34" charset="0"/>
              <a:buChar char="•"/>
            </a:pPr>
            <a:endParaRPr lang="en-US" sz="2000" dirty="0"/>
          </a:p>
          <a:p>
            <a:pPr lvl="1">
              <a:buFont typeface="Arial" panose="020B0604020202020204" pitchFamily="34" charset="0"/>
              <a:buChar char="•"/>
            </a:pPr>
            <a:endParaRPr lang="en-US" sz="2000" dirty="0" smtClean="0"/>
          </a:p>
          <a:p>
            <a:pPr lvl="1">
              <a:buFont typeface="Arial" panose="020B0604020202020204" pitchFamily="34" charset="0"/>
              <a:buChar char="•"/>
            </a:pPr>
            <a:r>
              <a:rPr lang="en-US" sz="2000" dirty="0" smtClean="0"/>
              <a:t>Canada </a:t>
            </a:r>
            <a:r>
              <a:rPr lang="en-US" sz="2000" dirty="0"/>
              <a:t>Research Chair</a:t>
            </a:r>
          </a:p>
          <a:p>
            <a:pPr lvl="1">
              <a:buFont typeface="Arial" panose="020B0604020202020204" pitchFamily="34" charset="0"/>
              <a:buChar char="•"/>
            </a:pPr>
            <a:r>
              <a:rPr lang="en-US" sz="2000" dirty="0"/>
              <a:t>Killam Fellow</a:t>
            </a:r>
          </a:p>
          <a:p>
            <a:pPr lvl="1">
              <a:buFont typeface="Arial" panose="020B0604020202020204" pitchFamily="34" charset="0"/>
              <a:buChar char="•"/>
            </a:pPr>
            <a:r>
              <a:rPr lang="en-US" sz="2000" dirty="0"/>
              <a:t>SSRHC Gold </a:t>
            </a:r>
            <a:r>
              <a:rPr lang="en-US" sz="2000" dirty="0" smtClean="0"/>
              <a:t>Medal</a:t>
            </a:r>
          </a:p>
          <a:p>
            <a:pPr lvl="1">
              <a:buFont typeface="Arial" panose="020B0604020202020204" pitchFamily="34" charset="0"/>
              <a:buChar char="•"/>
            </a:pPr>
            <a:r>
              <a:rPr lang="en-US" sz="2000" dirty="0" smtClean="0"/>
              <a:t>Teaching Awards</a:t>
            </a:r>
            <a:endParaRPr lang="en-US" sz="2000" dirty="0"/>
          </a:p>
        </p:txBody>
      </p:sp>
    </p:spTree>
    <p:extLst>
      <p:ext uri="{BB962C8B-B14F-4D97-AF65-F5344CB8AC3E}">
        <p14:creationId xmlns:p14="http://schemas.microsoft.com/office/powerpoint/2010/main" val="373559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 calcmode="lin" valueType="num">
                                      <p:cBhvr additive="base">
                                        <p:cTn id="1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 calcmode="lin" valueType="num">
                                      <p:cBhvr additive="base">
                                        <p:cTn id="2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Publications</a:t>
            </a:r>
            <a:endParaRPr lang="en-US"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Don’t merely list</a:t>
            </a:r>
            <a:endParaRPr lang="en-CA" dirty="0"/>
          </a:p>
          <a:p>
            <a:r>
              <a:rPr lang="en-CA" dirty="0"/>
              <a:t>Brief, engaging summaries </a:t>
            </a:r>
          </a:p>
          <a:p>
            <a:r>
              <a:rPr lang="en-CA" dirty="0"/>
              <a:t>Understandable by non-academics</a:t>
            </a:r>
          </a:p>
          <a:p>
            <a:r>
              <a:rPr lang="en-CA" dirty="0"/>
              <a:t>Good press</a:t>
            </a:r>
          </a:p>
          <a:p>
            <a:endParaRPr lang="en-US" dirty="0"/>
          </a:p>
        </p:txBody>
      </p:sp>
    </p:spTree>
    <p:extLst>
      <p:ext uri="{BB962C8B-B14F-4D97-AF65-F5344CB8AC3E}">
        <p14:creationId xmlns:p14="http://schemas.microsoft.com/office/powerpoint/2010/main" val="3864360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Popularity	/ Praise</a:t>
            </a:r>
            <a:endParaRPr lang="en-CA" dirty="0"/>
          </a:p>
        </p:txBody>
      </p:sp>
      <p:sp>
        <p:nvSpPr>
          <p:cNvPr id="3" name="Content Placeholder 2"/>
          <p:cNvSpPr>
            <a:spLocks noGrp="1"/>
          </p:cNvSpPr>
          <p:nvPr>
            <p:ph idx="1"/>
          </p:nvPr>
        </p:nvSpPr>
        <p:spPr/>
        <p:txBody>
          <a:bodyPr/>
          <a:lstStyle/>
          <a:p>
            <a:endParaRPr lang="en-CA" dirty="0" smtClean="0"/>
          </a:p>
          <a:p>
            <a:endParaRPr lang="en-CA" dirty="0"/>
          </a:p>
          <a:p>
            <a:r>
              <a:rPr lang="en-CA" dirty="0" smtClean="0"/>
              <a:t>Number of citations</a:t>
            </a:r>
          </a:p>
          <a:p>
            <a:r>
              <a:rPr lang="en-CA" dirty="0" smtClean="0"/>
              <a:t>Number of followers (blog, Twitter, newsletter </a:t>
            </a:r>
            <a:r>
              <a:rPr lang="en-CA" dirty="0" err="1" smtClean="0"/>
              <a:t>etc</a:t>
            </a:r>
            <a:r>
              <a:rPr lang="en-CA" dirty="0" smtClean="0"/>
              <a:t>)</a:t>
            </a:r>
          </a:p>
          <a:p>
            <a:r>
              <a:rPr lang="en-CA" dirty="0"/>
              <a:t>Who’s said great things about you and your work?</a:t>
            </a:r>
          </a:p>
          <a:p>
            <a:r>
              <a:rPr lang="en-CA" dirty="0"/>
              <a:t>Recognized/reputable media sources</a:t>
            </a:r>
          </a:p>
          <a:p>
            <a:r>
              <a:rPr lang="en-CA" dirty="0"/>
              <a:t>Reputable professionals/peers/public figures</a:t>
            </a:r>
          </a:p>
          <a:p>
            <a:endParaRPr lang="en-CA" dirty="0"/>
          </a:p>
        </p:txBody>
      </p:sp>
    </p:spTree>
    <p:extLst>
      <p:ext uri="{BB962C8B-B14F-4D97-AF65-F5344CB8AC3E}">
        <p14:creationId xmlns:p14="http://schemas.microsoft.com/office/powerpoint/2010/main" val="16186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Performances</a:t>
            </a:r>
            <a:endParaRPr lang="en-CA" dirty="0"/>
          </a:p>
        </p:txBody>
      </p:sp>
      <p:sp>
        <p:nvSpPr>
          <p:cNvPr id="3" name="Content Placeholder 2"/>
          <p:cNvSpPr>
            <a:spLocks noGrp="1"/>
          </p:cNvSpPr>
          <p:nvPr>
            <p:ph idx="1"/>
          </p:nvPr>
        </p:nvSpPr>
        <p:spPr/>
        <p:txBody>
          <a:bodyPr/>
          <a:lstStyle/>
          <a:p>
            <a:endParaRPr lang="en-CA" dirty="0" smtClean="0"/>
          </a:p>
          <a:p>
            <a:endParaRPr lang="en-CA" dirty="0"/>
          </a:p>
          <a:p>
            <a:endParaRPr lang="en-CA" dirty="0" smtClean="0"/>
          </a:p>
          <a:p>
            <a:pPr>
              <a:buFont typeface="Arial" panose="020B0604020202020204" pitchFamily="34" charset="0"/>
              <a:buChar char="•"/>
            </a:pPr>
            <a:r>
              <a:rPr lang="en-CA" dirty="0" smtClean="0"/>
              <a:t>At what prestigious or reputable non-academic venues have you spoken?</a:t>
            </a:r>
          </a:p>
          <a:p>
            <a:r>
              <a:rPr lang="en-CA" dirty="0" smtClean="0"/>
              <a:t>Keynotes, plenary etc.</a:t>
            </a:r>
          </a:p>
          <a:p>
            <a:r>
              <a:rPr lang="en-CA" dirty="0" smtClean="0"/>
              <a:t>Radio and TV appearances</a:t>
            </a:r>
            <a:endParaRPr lang="en-CA" dirty="0"/>
          </a:p>
        </p:txBody>
      </p:sp>
    </p:spTree>
    <p:extLst>
      <p:ext uri="{BB962C8B-B14F-4D97-AF65-F5344CB8AC3E}">
        <p14:creationId xmlns:p14="http://schemas.microsoft.com/office/powerpoint/2010/main" val="386636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Queen's PPT template 2011">
  <a:themeElements>
    <a:clrScheme name="Queen's triclour">
      <a:dk1>
        <a:sysClr val="windowText" lastClr="000000"/>
      </a:dk1>
      <a:lt1>
        <a:sysClr val="window" lastClr="FFFFFF"/>
      </a:lt1>
      <a:dk2>
        <a:srgbClr val="061D38"/>
      </a:dk2>
      <a:lt2>
        <a:srgbClr val="FFFFFF"/>
      </a:lt2>
      <a:accent1>
        <a:srgbClr val="910A29"/>
      </a:accent1>
      <a:accent2>
        <a:srgbClr val="F1AB1F"/>
      </a:accent2>
      <a:accent3>
        <a:srgbClr val="061D38"/>
      </a:accent3>
      <a:accent4>
        <a:srgbClr val="CDCDCD"/>
      </a:accent4>
      <a:accent5>
        <a:srgbClr val="7E7E7E"/>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Queen's PPT template 2011.thmx</Template>
  <TotalTime>371</TotalTime>
  <Words>851</Words>
  <Application>Microsoft Office PowerPoint</Application>
  <PresentationFormat>On-screen Show (4:3)</PresentationFormat>
  <Paragraphs>113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Palatino</vt:lpstr>
      <vt:lpstr>Palatino Linotype</vt:lpstr>
      <vt:lpstr>Queen's PPT template 2011</vt:lpstr>
      <vt:lpstr>You Got Googled: How (&amp; Why) to Tell a   Compelling Research Story  “The data may hold the answers, but stories tell us which questions to ask, and why the answers matter.”         Roni Zeiger, Data Are Shadows of Stories </vt:lpstr>
      <vt:lpstr>Why storytelling? What’s in it for me?</vt:lpstr>
      <vt:lpstr>Benefits of developing a clear research story</vt:lpstr>
      <vt:lpstr>Toward a new ‘About You’: what’s your “Final Narrative?”</vt:lpstr>
      <vt:lpstr>Your Final Narrative: questions to get you going </vt:lpstr>
      <vt:lpstr>Adding details to your new About You: Position/Prestige</vt:lpstr>
      <vt:lpstr>Publications</vt:lpstr>
      <vt:lpstr>Popularity / Praise</vt:lpstr>
      <vt:lpstr>Performances</vt:lpstr>
      <vt:lpstr>Paying clients/Products</vt:lpstr>
      <vt:lpstr>Professional affiliations </vt:lpstr>
      <vt:lpstr>Philanthropy</vt:lpstr>
      <vt:lpstr>Pulling it all together: a new “About Me.”</vt:lpstr>
      <vt:lpstr>Concluding exercise: your story lead</vt:lpstr>
      <vt:lpstr>Your one-sentence story lead: the three components</vt:lpstr>
      <vt:lpstr>Concluding thoughts </vt:lpstr>
    </vt:vector>
  </TitlesOfParts>
  <Company>Queen's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Larry Harris</dc:creator>
  <cp:lastModifiedBy>Traci Allen</cp:lastModifiedBy>
  <cp:revision>33</cp:revision>
  <dcterms:created xsi:type="dcterms:W3CDTF">2011-07-05T18:52:53Z</dcterms:created>
  <dcterms:modified xsi:type="dcterms:W3CDTF">2020-04-16T19:52:25Z</dcterms:modified>
</cp:coreProperties>
</file>