
<file path=[Content_Types].xml><?xml version="1.0" encoding="utf-8"?>
<Types xmlns="http://schemas.openxmlformats.org/package/2006/content-types">
  <Default Extension="jpeg" ContentType="image/jpeg"/>
  <Default Extension="pdf" ContentType="application/pd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6">
  <p:sldMasterIdLst>
    <p:sldMasterId id="2147483695" r:id="rId1"/>
    <p:sldMasterId id="2147483706" r:id="rId2"/>
  </p:sldMasterIdLst>
  <p:notesMasterIdLst>
    <p:notesMasterId r:id="rId28"/>
  </p:notesMasterIdLst>
  <p:handoutMasterIdLst>
    <p:handoutMasterId r:id="rId29"/>
  </p:handoutMasterIdLst>
  <p:sldIdLst>
    <p:sldId id="376" r:id="rId3"/>
    <p:sldId id="258" r:id="rId4"/>
    <p:sldId id="259" r:id="rId5"/>
    <p:sldId id="379" r:id="rId6"/>
    <p:sldId id="380" r:id="rId7"/>
    <p:sldId id="381" r:id="rId8"/>
    <p:sldId id="260" r:id="rId9"/>
    <p:sldId id="383" r:id="rId10"/>
    <p:sldId id="377" r:id="rId11"/>
    <p:sldId id="378" r:id="rId12"/>
    <p:sldId id="382" r:id="rId13"/>
    <p:sldId id="384" r:id="rId14"/>
    <p:sldId id="388" r:id="rId15"/>
    <p:sldId id="256" r:id="rId16"/>
    <p:sldId id="354" r:id="rId17"/>
    <p:sldId id="370" r:id="rId18"/>
    <p:sldId id="371" r:id="rId19"/>
    <p:sldId id="372" r:id="rId20"/>
    <p:sldId id="373" r:id="rId21"/>
    <p:sldId id="374" r:id="rId22"/>
    <p:sldId id="389" r:id="rId23"/>
    <p:sldId id="390" r:id="rId24"/>
    <p:sldId id="391" r:id="rId25"/>
    <p:sldId id="392" r:id="rId26"/>
    <p:sldId id="271" r:id="rId27"/>
  </p:sldIdLst>
  <p:sldSz cx="9144000" cy="6858000" type="screen4x3"/>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45">
          <p15:clr>
            <a:srgbClr val="A4A3A4"/>
          </p15:clr>
        </p15:guide>
        <p15:guide id="2" pos="429">
          <p15:clr>
            <a:srgbClr val="A4A3A4"/>
          </p15:clr>
        </p15:guide>
      </p15:sldGuideLst>
    </p:ext>
    <p:ext uri="{2D200454-40CA-4A62-9FC3-DE9A4176ACB9}">
      <p15:notesGuideLst xmlns:p15="http://schemas.microsoft.com/office/powerpoint/2012/main">
        <p15:guide id="1" orient="horz" pos="2212" userDrawn="1">
          <p15:clr>
            <a:srgbClr val="A4A3A4"/>
          </p15:clr>
        </p15:guide>
        <p15:guide id="2" pos="293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ina McInnis" initials="KM"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B55760"/>
    <a:srgbClr val="8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0" autoAdjust="0"/>
    <p:restoredTop sz="84574" autoAdjust="0"/>
  </p:normalViewPr>
  <p:slideViewPr>
    <p:cSldViewPr snapToGrid="0">
      <p:cViewPr varScale="1">
        <p:scale>
          <a:sx n="96" d="100"/>
          <a:sy n="96" d="100"/>
        </p:scale>
        <p:origin x="1890" y="90"/>
      </p:cViewPr>
      <p:guideLst>
        <p:guide orient="horz" pos="1145"/>
        <p:guide pos="429"/>
      </p:guideLst>
    </p:cSldViewPr>
  </p:slideViewPr>
  <p:notesTextViewPr>
    <p:cViewPr>
      <p:scale>
        <a:sx n="3" d="2"/>
        <a:sy n="3" d="2"/>
      </p:scale>
      <p:origin x="0" y="0"/>
    </p:cViewPr>
  </p:notesTextViewPr>
  <p:sorterViewPr>
    <p:cViewPr>
      <p:scale>
        <a:sx n="100" d="100"/>
        <a:sy n="100" d="100"/>
      </p:scale>
      <p:origin x="0" y="-1040"/>
    </p:cViewPr>
  </p:sorterViewPr>
  <p:notesViewPr>
    <p:cSldViewPr snapToGrid="0" showGuides="1">
      <p:cViewPr varScale="1">
        <p:scale>
          <a:sx n="67" d="100"/>
          <a:sy n="67" d="100"/>
        </p:scale>
        <p:origin x="3309" y="42"/>
      </p:cViewPr>
      <p:guideLst>
        <p:guide orient="horz" pos="2212"/>
        <p:guide pos="293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0642"/>
          </a:xfrm>
          <a:prstGeom prst="rect">
            <a:avLst/>
          </a:prstGeom>
        </p:spPr>
        <p:txBody>
          <a:bodyPr vert="horz" lIns="92983" tIns="46491" rIns="92983" bIns="46491" rtlCol="0"/>
          <a:lstStyle>
            <a:lvl1pPr algn="l">
              <a:defRPr sz="1200"/>
            </a:lvl1pPr>
          </a:lstStyle>
          <a:p>
            <a:endParaRPr lang="en-US" dirty="0"/>
          </a:p>
        </p:txBody>
      </p:sp>
      <p:sp>
        <p:nvSpPr>
          <p:cNvPr id="3" name="Date Placeholder 2"/>
          <p:cNvSpPr>
            <a:spLocks noGrp="1"/>
          </p:cNvSpPr>
          <p:nvPr>
            <p:ph type="dt" sz="quarter" idx="1"/>
          </p:nvPr>
        </p:nvSpPr>
        <p:spPr>
          <a:xfrm>
            <a:off x="5265812" y="1"/>
            <a:ext cx="4028440" cy="350642"/>
          </a:xfrm>
          <a:prstGeom prst="rect">
            <a:avLst/>
          </a:prstGeom>
        </p:spPr>
        <p:txBody>
          <a:bodyPr vert="horz" lIns="92983" tIns="46491" rIns="92983" bIns="46491" rtlCol="0"/>
          <a:lstStyle>
            <a:lvl1pPr algn="r">
              <a:defRPr sz="1200"/>
            </a:lvl1pPr>
          </a:lstStyle>
          <a:p>
            <a:fld id="{6A169820-20D6-4EFD-A0B3-7755481B9D38}" type="datetimeFigureOut">
              <a:rPr lang="en-US" smtClean="0"/>
              <a:t>8/25/2021</a:t>
            </a:fld>
            <a:endParaRPr lang="en-US" dirty="0"/>
          </a:p>
        </p:txBody>
      </p:sp>
      <p:sp>
        <p:nvSpPr>
          <p:cNvPr id="4" name="Footer Placeholder 3"/>
          <p:cNvSpPr>
            <a:spLocks noGrp="1"/>
          </p:cNvSpPr>
          <p:nvPr>
            <p:ph type="ftr" sz="quarter" idx="2"/>
          </p:nvPr>
        </p:nvSpPr>
        <p:spPr>
          <a:xfrm>
            <a:off x="0" y="6658555"/>
            <a:ext cx="4028440" cy="350642"/>
          </a:xfrm>
          <a:prstGeom prst="rect">
            <a:avLst/>
          </a:prstGeom>
        </p:spPr>
        <p:txBody>
          <a:bodyPr vert="horz" lIns="92983" tIns="46491" rIns="92983" bIns="46491"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5812" y="6658555"/>
            <a:ext cx="4028440" cy="350642"/>
          </a:xfrm>
          <a:prstGeom prst="rect">
            <a:avLst/>
          </a:prstGeom>
        </p:spPr>
        <p:txBody>
          <a:bodyPr vert="horz" lIns="92983" tIns="46491" rIns="92983" bIns="46491" rtlCol="0" anchor="b"/>
          <a:lstStyle>
            <a:lvl1pPr algn="r">
              <a:defRPr sz="1200"/>
            </a:lvl1pPr>
          </a:lstStyle>
          <a:p>
            <a:fld id="{821BB7DC-AFA9-43DA-96A2-1FDFE14778CD}" type="slidenum">
              <a:rPr lang="en-US" smtClean="0"/>
              <a:t>‹#›</a:t>
            </a:fld>
            <a:endParaRPr lang="en-US" dirty="0"/>
          </a:p>
        </p:txBody>
      </p:sp>
    </p:spTree>
    <p:extLst>
      <p:ext uri="{BB962C8B-B14F-4D97-AF65-F5344CB8AC3E}">
        <p14:creationId xmlns:p14="http://schemas.microsoft.com/office/powerpoint/2010/main" val="1981940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2983" tIns="46491" rIns="92983" bIns="46491" rtlCol="0"/>
          <a:lstStyle>
            <a:lvl1pPr algn="l">
              <a:defRPr sz="1200"/>
            </a:lvl1pPr>
          </a:lstStyle>
          <a:p>
            <a:endParaRPr lang="en-CA" dirty="0"/>
          </a:p>
        </p:txBody>
      </p:sp>
      <p:sp>
        <p:nvSpPr>
          <p:cNvPr id="3" name="Date Placeholder 2"/>
          <p:cNvSpPr>
            <a:spLocks noGrp="1"/>
          </p:cNvSpPr>
          <p:nvPr>
            <p:ph type="dt" idx="1"/>
          </p:nvPr>
        </p:nvSpPr>
        <p:spPr>
          <a:xfrm>
            <a:off x="5265812" y="0"/>
            <a:ext cx="4028440" cy="350520"/>
          </a:xfrm>
          <a:prstGeom prst="rect">
            <a:avLst/>
          </a:prstGeom>
        </p:spPr>
        <p:txBody>
          <a:bodyPr vert="horz" lIns="92983" tIns="46491" rIns="92983" bIns="46491" rtlCol="0"/>
          <a:lstStyle>
            <a:lvl1pPr algn="r">
              <a:defRPr sz="1200"/>
            </a:lvl1pPr>
          </a:lstStyle>
          <a:p>
            <a:fld id="{661730A3-E78A-46A6-BEA7-A649F8D4F071}" type="datetimeFigureOut">
              <a:rPr lang="en-CA" smtClean="0"/>
              <a:pPr/>
              <a:t>2021-08-25</a:t>
            </a:fld>
            <a:endParaRPr lang="en-CA" dirty="0"/>
          </a:p>
        </p:txBody>
      </p:sp>
      <p:sp>
        <p:nvSpPr>
          <p:cNvPr id="4" name="Slide Image Placeholder 3"/>
          <p:cNvSpPr>
            <a:spLocks noGrp="1" noRot="1" noChangeAspect="1"/>
          </p:cNvSpPr>
          <p:nvPr>
            <p:ph type="sldImg" idx="2"/>
          </p:nvPr>
        </p:nvSpPr>
        <p:spPr>
          <a:xfrm>
            <a:off x="2895600" y="523875"/>
            <a:ext cx="3505200" cy="2630488"/>
          </a:xfrm>
          <a:prstGeom prst="rect">
            <a:avLst/>
          </a:prstGeom>
          <a:noFill/>
          <a:ln w="12700">
            <a:solidFill>
              <a:prstClr val="black"/>
            </a:solidFill>
          </a:ln>
        </p:spPr>
        <p:txBody>
          <a:bodyPr vert="horz" lIns="92983" tIns="46491" rIns="92983" bIns="46491" rtlCol="0" anchor="ctr"/>
          <a:lstStyle/>
          <a:p>
            <a:endParaRPr lang="en-CA" dirty="0"/>
          </a:p>
        </p:txBody>
      </p:sp>
      <p:sp>
        <p:nvSpPr>
          <p:cNvPr id="5" name="Notes Placeholder 4"/>
          <p:cNvSpPr>
            <a:spLocks noGrp="1"/>
          </p:cNvSpPr>
          <p:nvPr>
            <p:ph type="body" sz="quarter" idx="3"/>
          </p:nvPr>
        </p:nvSpPr>
        <p:spPr>
          <a:xfrm>
            <a:off x="929641" y="3329941"/>
            <a:ext cx="7437120" cy="3154680"/>
          </a:xfrm>
          <a:prstGeom prst="rect">
            <a:avLst/>
          </a:prstGeom>
        </p:spPr>
        <p:txBody>
          <a:bodyPr vert="horz" lIns="92983" tIns="46491" rIns="92983" bIns="4649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6658665"/>
            <a:ext cx="4028440" cy="350520"/>
          </a:xfrm>
          <a:prstGeom prst="rect">
            <a:avLst/>
          </a:prstGeom>
        </p:spPr>
        <p:txBody>
          <a:bodyPr vert="horz" lIns="92983" tIns="46491" rIns="92983" bIns="46491" rtlCol="0" anchor="b"/>
          <a:lstStyle>
            <a:lvl1pPr algn="l">
              <a:defRPr sz="1200"/>
            </a:lvl1pPr>
          </a:lstStyle>
          <a:p>
            <a:endParaRPr lang="en-CA" dirty="0"/>
          </a:p>
        </p:txBody>
      </p:sp>
      <p:sp>
        <p:nvSpPr>
          <p:cNvPr id="7" name="Slide Number Placeholder 6"/>
          <p:cNvSpPr>
            <a:spLocks noGrp="1"/>
          </p:cNvSpPr>
          <p:nvPr>
            <p:ph type="sldNum" sz="quarter" idx="5"/>
          </p:nvPr>
        </p:nvSpPr>
        <p:spPr>
          <a:xfrm>
            <a:off x="5265812" y="6658665"/>
            <a:ext cx="4028440" cy="350520"/>
          </a:xfrm>
          <a:prstGeom prst="rect">
            <a:avLst/>
          </a:prstGeom>
        </p:spPr>
        <p:txBody>
          <a:bodyPr vert="horz" lIns="92983" tIns="46491" rIns="92983" bIns="46491" rtlCol="0" anchor="b"/>
          <a:lstStyle>
            <a:lvl1pPr algn="r">
              <a:defRPr sz="1200"/>
            </a:lvl1pPr>
          </a:lstStyle>
          <a:p>
            <a:fld id="{91AFF9B6-E6A6-4A53-B4F8-78D7C5242821}" type="slidenum">
              <a:rPr lang="en-CA" smtClean="0"/>
              <a:pPr/>
              <a:t>‹#›</a:t>
            </a:fld>
            <a:endParaRPr lang="en-CA" dirty="0"/>
          </a:p>
        </p:txBody>
      </p:sp>
    </p:spTree>
    <p:extLst>
      <p:ext uri="{BB962C8B-B14F-4D97-AF65-F5344CB8AC3E}">
        <p14:creationId xmlns:p14="http://schemas.microsoft.com/office/powerpoint/2010/main" val="235179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538E95-510F-4C6F-B6D6-2F9F073F59EA}" type="slidenum">
              <a:rPr lang="en-US" smtClean="0"/>
              <a:t>1</a:t>
            </a:fld>
            <a:endParaRPr lang="en-US"/>
          </a:p>
        </p:txBody>
      </p:sp>
    </p:spTree>
    <p:extLst>
      <p:ext uri="{BB962C8B-B14F-4D97-AF65-F5344CB8AC3E}">
        <p14:creationId xmlns:p14="http://schemas.microsoft.com/office/powerpoint/2010/main" val="4189450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a:p>
            <a:endParaRPr lang="en-CA" b="1" dirty="0"/>
          </a:p>
          <a:p>
            <a:endParaRPr lang="en-CA" dirty="0"/>
          </a:p>
        </p:txBody>
      </p:sp>
      <p:sp>
        <p:nvSpPr>
          <p:cNvPr id="4" name="Slide Number Placeholder 3"/>
          <p:cNvSpPr>
            <a:spLocks noGrp="1"/>
          </p:cNvSpPr>
          <p:nvPr>
            <p:ph type="sldNum" sz="quarter" idx="10"/>
          </p:nvPr>
        </p:nvSpPr>
        <p:spPr/>
        <p:txBody>
          <a:bodyPr/>
          <a:lstStyle/>
          <a:p>
            <a:fld id="{91AFF9B6-E6A6-4A53-B4F8-78D7C5242821}" type="slidenum">
              <a:rPr lang="en-CA" smtClean="0"/>
              <a:pPr/>
              <a:t>14</a:t>
            </a:fld>
            <a:endParaRPr lang="en-CA" dirty="0"/>
          </a:p>
        </p:txBody>
      </p:sp>
      <p:sp>
        <p:nvSpPr>
          <p:cNvPr id="5" name="TextBox 4"/>
          <p:cNvSpPr txBox="1"/>
          <p:nvPr/>
        </p:nvSpPr>
        <p:spPr>
          <a:xfrm>
            <a:off x="1565513" y="3588108"/>
            <a:ext cx="6165380" cy="659666"/>
          </a:xfrm>
          <a:prstGeom prst="rect">
            <a:avLst/>
          </a:prstGeom>
          <a:noFill/>
        </p:spPr>
        <p:txBody>
          <a:bodyPr wrap="square" lIns="91637" tIns="45819" rIns="91637" bIns="45819" rtlCol="0">
            <a:spAutoFit/>
          </a:bodyPr>
          <a:lstStyle/>
          <a:p>
            <a:endParaRPr lang="en-CA" dirty="0"/>
          </a:p>
          <a:p>
            <a:endParaRPr lang="en-CA" dirty="0"/>
          </a:p>
        </p:txBody>
      </p:sp>
    </p:spTree>
    <p:extLst>
      <p:ext uri="{BB962C8B-B14F-4D97-AF65-F5344CB8AC3E}">
        <p14:creationId xmlns:p14="http://schemas.microsoft.com/office/powerpoint/2010/main" val="12201549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91AFF9B6-E6A6-4A53-B4F8-78D7C5242821}" type="slidenum">
              <a:rPr lang="en-CA" smtClean="0"/>
              <a:pPr/>
              <a:t>15</a:t>
            </a:fld>
            <a:endParaRPr lang="en-CA" dirty="0"/>
          </a:p>
        </p:txBody>
      </p:sp>
    </p:spTree>
    <p:extLst>
      <p:ext uri="{BB962C8B-B14F-4D97-AF65-F5344CB8AC3E}">
        <p14:creationId xmlns:p14="http://schemas.microsoft.com/office/powerpoint/2010/main" val="4128255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91AFF9B6-E6A6-4A53-B4F8-78D7C5242821}" type="slidenum">
              <a:rPr lang="en-CA" smtClean="0"/>
              <a:pPr/>
              <a:t>18</a:t>
            </a:fld>
            <a:endParaRPr lang="en-CA" dirty="0"/>
          </a:p>
        </p:txBody>
      </p:sp>
    </p:spTree>
    <p:extLst>
      <p:ext uri="{BB962C8B-B14F-4D97-AF65-F5344CB8AC3E}">
        <p14:creationId xmlns:p14="http://schemas.microsoft.com/office/powerpoint/2010/main" val="20105224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required at the pre-award (application stage) and will be required annually for any US Federal Awards.  All Senior / Key Personnel.</a:t>
            </a:r>
          </a:p>
          <a:p>
            <a:r>
              <a:rPr lang="en-US" dirty="0"/>
              <a:t>Research Funds will not be released until all Senior / Key Personnel have completed the forms and they’ve been reviewed by the authorized official and there are no significant financial interests.  When funds are transferred to another institution the policy will also apply to co-investigators / Senior Key Personnel.</a:t>
            </a:r>
          </a:p>
          <a:p>
            <a:r>
              <a:rPr lang="en-US" dirty="0"/>
              <a:t>If it is determined that there is an SFI the PI will work with their Department to come up with a Management plan for submission to the Funding agency.  The requirements regarding management and reporting of FCOI are in the Queen’s Procedure.</a:t>
            </a:r>
            <a:endParaRPr lang="en-CA" dirty="0"/>
          </a:p>
        </p:txBody>
      </p:sp>
      <p:sp>
        <p:nvSpPr>
          <p:cNvPr id="4" name="Slide Number Placeholder 3"/>
          <p:cNvSpPr>
            <a:spLocks noGrp="1"/>
          </p:cNvSpPr>
          <p:nvPr>
            <p:ph type="sldNum" sz="quarter" idx="5"/>
          </p:nvPr>
        </p:nvSpPr>
        <p:spPr/>
        <p:txBody>
          <a:bodyPr/>
          <a:lstStyle/>
          <a:p>
            <a:fld id="{91AFF9B6-E6A6-4A53-B4F8-78D7C5242821}" type="slidenum">
              <a:rPr lang="en-CA" smtClean="0"/>
              <a:pPr/>
              <a:t>19</a:t>
            </a:fld>
            <a:endParaRPr lang="en-CA" dirty="0"/>
          </a:p>
        </p:txBody>
      </p:sp>
    </p:spTree>
    <p:extLst>
      <p:ext uri="{BB962C8B-B14F-4D97-AF65-F5344CB8AC3E}">
        <p14:creationId xmlns:p14="http://schemas.microsoft.com/office/powerpoint/2010/main" val="7160392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required at the pre-award (application stage) and will be required annually for any US Federal Awards.  All Senior / Key Personnel.</a:t>
            </a:r>
          </a:p>
          <a:p>
            <a:r>
              <a:rPr lang="en-US" dirty="0"/>
              <a:t>Research Funds will not be released until all Senior / Key Personnel have completed the forms and they’ve been reviewed by the authorized official and there are no significant financial interests.  When funds are transferred to another institution the policy will also apply to co-investigators / Senior Key Personnel.</a:t>
            </a:r>
          </a:p>
          <a:p>
            <a:r>
              <a:rPr lang="en-US" dirty="0"/>
              <a:t>If it is determined that there is an SFI the PI will work with their Department to come up with a Management plan for submission to the Funding agency.  The requirements regarding management and reporting of FCOI are in the Queen’s Procedure.</a:t>
            </a:r>
            <a:endParaRPr lang="en-CA" dirty="0"/>
          </a:p>
        </p:txBody>
      </p:sp>
      <p:sp>
        <p:nvSpPr>
          <p:cNvPr id="4" name="Slide Number Placeholder 3"/>
          <p:cNvSpPr>
            <a:spLocks noGrp="1"/>
          </p:cNvSpPr>
          <p:nvPr>
            <p:ph type="sldNum" sz="quarter" idx="5"/>
          </p:nvPr>
        </p:nvSpPr>
        <p:spPr/>
        <p:txBody>
          <a:bodyPr/>
          <a:lstStyle/>
          <a:p>
            <a:fld id="{91AFF9B6-E6A6-4A53-B4F8-78D7C5242821}" type="slidenum">
              <a:rPr lang="en-CA" smtClean="0"/>
              <a:pPr/>
              <a:t>20</a:t>
            </a:fld>
            <a:endParaRPr lang="en-CA" dirty="0"/>
          </a:p>
        </p:txBody>
      </p:sp>
    </p:spTree>
    <p:extLst>
      <p:ext uri="{BB962C8B-B14F-4D97-AF65-F5344CB8AC3E}">
        <p14:creationId xmlns:p14="http://schemas.microsoft.com/office/powerpoint/2010/main" val="1434121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a:p>
            <a:endParaRPr lang="en-CA" b="1" dirty="0"/>
          </a:p>
          <a:p>
            <a:endParaRPr lang="en-CA" dirty="0"/>
          </a:p>
        </p:txBody>
      </p:sp>
      <p:sp>
        <p:nvSpPr>
          <p:cNvPr id="4" name="Slide Number Placeholder 3"/>
          <p:cNvSpPr>
            <a:spLocks noGrp="1"/>
          </p:cNvSpPr>
          <p:nvPr>
            <p:ph type="sldNum" sz="quarter" idx="10"/>
          </p:nvPr>
        </p:nvSpPr>
        <p:spPr/>
        <p:txBody>
          <a:bodyPr/>
          <a:lstStyle/>
          <a:p>
            <a:fld id="{91AFF9B6-E6A6-4A53-B4F8-78D7C5242821}" type="slidenum">
              <a:rPr lang="en-CA" smtClean="0"/>
              <a:pPr/>
              <a:t>21</a:t>
            </a:fld>
            <a:endParaRPr lang="en-CA" dirty="0"/>
          </a:p>
        </p:txBody>
      </p:sp>
      <p:sp>
        <p:nvSpPr>
          <p:cNvPr id="5" name="TextBox 4"/>
          <p:cNvSpPr txBox="1"/>
          <p:nvPr/>
        </p:nvSpPr>
        <p:spPr>
          <a:xfrm>
            <a:off x="1565513" y="3588108"/>
            <a:ext cx="6165380" cy="659666"/>
          </a:xfrm>
          <a:prstGeom prst="rect">
            <a:avLst/>
          </a:prstGeom>
          <a:noFill/>
        </p:spPr>
        <p:txBody>
          <a:bodyPr wrap="square" lIns="91637" tIns="45819" rIns="91637" bIns="45819" rtlCol="0">
            <a:spAutoFit/>
          </a:bodyPr>
          <a:lstStyle/>
          <a:p>
            <a:endParaRPr lang="en-CA" dirty="0"/>
          </a:p>
          <a:p>
            <a:endParaRPr lang="en-CA" dirty="0"/>
          </a:p>
        </p:txBody>
      </p:sp>
    </p:spTree>
    <p:extLst>
      <p:ext uri="{BB962C8B-B14F-4D97-AF65-F5344CB8AC3E}">
        <p14:creationId xmlns:p14="http://schemas.microsoft.com/office/powerpoint/2010/main" val="15431057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M" dirty="0"/>
          </a:p>
        </p:txBody>
      </p:sp>
      <p:sp>
        <p:nvSpPr>
          <p:cNvPr id="4" name="Slide Number Placeholder 3"/>
          <p:cNvSpPr>
            <a:spLocks noGrp="1"/>
          </p:cNvSpPr>
          <p:nvPr>
            <p:ph type="sldNum" sz="quarter" idx="5"/>
          </p:nvPr>
        </p:nvSpPr>
        <p:spPr/>
        <p:txBody>
          <a:bodyPr/>
          <a:lstStyle/>
          <a:p>
            <a:fld id="{91AFF9B6-E6A6-4A53-B4F8-78D7C5242821}" type="slidenum">
              <a:rPr lang="en-CA" smtClean="0"/>
              <a:pPr/>
              <a:t>22</a:t>
            </a:fld>
            <a:endParaRPr lang="en-CA" dirty="0"/>
          </a:p>
        </p:txBody>
      </p:sp>
    </p:spTree>
    <p:extLst>
      <p:ext uri="{BB962C8B-B14F-4D97-AF65-F5344CB8AC3E}">
        <p14:creationId xmlns:p14="http://schemas.microsoft.com/office/powerpoint/2010/main" val="18239281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M" dirty="0"/>
          </a:p>
        </p:txBody>
      </p:sp>
      <p:sp>
        <p:nvSpPr>
          <p:cNvPr id="4" name="Slide Number Placeholder 3"/>
          <p:cNvSpPr>
            <a:spLocks noGrp="1"/>
          </p:cNvSpPr>
          <p:nvPr>
            <p:ph type="sldNum" sz="quarter" idx="5"/>
          </p:nvPr>
        </p:nvSpPr>
        <p:spPr/>
        <p:txBody>
          <a:bodyPr/>
          <a:lstStyle/>
          <a:p>
            <a:fld id="{91AFF9B6-E6A6-4A53-B4F8-78D7C5242821}" type="slidenum">
              <a:rPr lang="en-CA" smtClean="0"/>
              <a:pPr/>
              <a:t>24</a:t>
            </a:fld>
            <a:endParaRPr lang="en-CA" dirty="0"/>
          </a:p>
        </p:txBody>
      </p:sp>
    </p:spTree>
    <p:extLst>
      <p:ext uri="{BB962C8B-B14F-4D97-AF65-F5344CB8AC3E}">
        <p14:creationId xmlns:p14="http://schemas.microsoft.com/office/powerpoint/2010/main" val="2641345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538E95-510F-4C6F-B6D6-2F9F073F59EA}" type="slidenum">
              <a:rPr lang="en-US" smtClean="0"/>
              <a:t>2</a:t>
            </a:fld>
            <a:endParaRPr lang="en-US"/>
          </a:p>
        </p:txBody>
      </p:sp>
    </p:spTree>
    <p:extLst>
      <p:ext uri="{BB962C8B-B14F-4D97-AF65-F5344CB8AC3E}">
        <p14:creationId xmlns:p14="http://schemas.microsoft.com/office/powerpoint/2010/main" val="1638882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538E95-510F-4C6F-B6D6-2F9F073F59EA}" type="slidenum">
              <a:rPr lang="en-US" smtClean="0"/>
              <a:t>3</a:t>
            </a:fld>
            <a:endParaRPr lang="en-US"/>
          </a:p>
        </p:txBody>
      </p:sp>
    </p:spTree>
    <p:extLst>
      <p:ext uri="{BB962C8B-B14F-4D97-AF65-F5344CB8AC3E}">
        <p14:creationId xmlns:p14="http://schemas.microsoft.com/office/powerpoint/2010/main" val="18670794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538E95-510F-4C6F-B6D6-2F9F073F59EA}" type="slidenum">
              <a:rPr lang="en-US" smtClean="0"/>
              <a:t>4</a:t>
            </a:fld>
            <a:endParaRPr lang="en-US"/>
          </a:p>
        </p:txBody>
      </p:sp>
    </p:spTree>
    <p:extLst>
      <p:ext uri="{BB962C8B-B14F-4D97-AF65-F5344CB8AC3E}">
        <p14:creationId xmlns:p14="http://schemas.microsoft.com/office/powerpoint/2010/main" val="3036192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a:p>
            <a:endParaRPr lang="en-CA" b="1" dirty="0"/>
          </a:p>
          <a:p>
            <a:endParaRPr lang="en-CA" dirty="0"/>
          </a:p>
        </p:txBody>
      </p:sp>
      <p:sp>
        <p:nvSpPr>
          <p:cNvPr id="4" name="Slide Number Placeholder 3"/>
          <p:cNvSpPr>
            <a:spLocks noGrp="1"/>
          </p:cNvSpPr>
          <p:nvPr>
            <p:ph type="sldNum" sz="quarter" idx="10"/>
          </p:nvPr>
        </p:nvSpPr>
        <p:spPr/>
        <p:txBody>
          <a:bodyPr/>
          <a:lstStyle/>
          <a:p>
            <a:fld id="{91AFF9B6-E6A6-4A53-B4F8-78D7C5242821}" type="slidenum">
              <a:rPr lang="en-CA" smtClean="0"/>
              <a:pPr/>
              <a:t>8</a:t>
            </a:fld>
            <a:endParaRPr lang="en-CA" dirty="0"/>
          </a:p>
        </p:txBody>
      </p:sp>
      <p:sp>
        <p:nvSpPr>
          <p:cNvPr id="5" name="TextBox 4"/>
          <p:cNvSpPr txBox="1"/>
          <p:nvPr/>
        </p:nvSpPr>
        <p:spPr>
          <a:xfrm>
            <a:off x="1565513" y="3588108"/>
            <a:ext cx="6165380" cy="659666"/>
          </a:xfrm>
          <a:prstGeom prst="rect">
            <a:avLst/>
          </a:prstGeom>
          <a:noFill/>
        </p:spPr>
        <p:txBody>
          <a:bodyPr wrap="square" lIns="91637" tIns="45819" rIns="91637" bIns="45819" rtlCol="0">
            <a:spAutoFit/>
          </a:bodyPr>
          <a:lstStyle/>
          <a:p>
            <a:endParaRPr lang="en-CA" dirty="0"/>
          </a:p>
          <a:p>
            <a:endParaRPr lang="en-CA" dirty="0"/>
          </a:p>
        </p:txBody>
      </p:sp>
    </p:spTree>
    <p:extLst>
      <p:ext uri="{BB962C8B-B14F-4D97-AF65-F5344CB8AC3E}">
        <p14:creationId xmlns:p14="http://schemas.microsoft.com/office/powerpoint/2010/main" val="2205320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538E95-510F-4C6F-B6D6-2F9F073F59EA}" type="slidenum">
              <a:rPr lang="en-US" smtClean="0"/>
              <a:t>9</a:t>
            </a:fld>
            <a:endParaRPr lang="en-US"/>
          </a:p>
        </p:txBody>
      </p:sp>
    </p:spTree>
    <p:extLst>
      <p:ext uri="{BB962C8B-B14F-4D97-AF65-F5344CB8AC3E}">
        <p14:creationId xmlns:p14="http://schemas.microsoft.com/office/powerpoint/2010/main" val="4272409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538E95-510F-4C6F-B6D6-2F9F073F59EA}" type="slidenum">
              <a:rPr lang="en-US" smtClean="0"/>
              <a:t>10</a:t>
            </a:fld>
            <a:endParaRPr lang="en-US"/>
          </a:p>
        </p:txBody>
      </p:sp>
    </p:spTree>
    <p:extLst>
      <p:ext uri="{BB962C8B-B14F-4D97-AF65-F5344CB8AC3E}">
        <p14:creationId xmlns:p14="http://schemas.microsoft.com/office/powerpoint/2010/main" val="24993702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a:p>
            <a:endParaRPr lang="en-CA" b="1" dirty="0"/>
          </a:p>
          <a:p>
            <a:endParaRPr lang="en-CA" dirty="0"/>
          </a:p>
        </p:txBody>
      </p:sp>
      <p:sp>
        <p:nvSpPr>
          <p:cNvPr id="4" name="Slide Number Placeholder 3"/>
          <p:cNvSpPr>
            <a:spLocks noGrp="1"/>
          </p:cNvSpPr>
          <p:nvPr>
            <p:ph type="sldNum" sz="quarter" idx="10"/>
          </p:nvPr>
        </p:nvSpPr>
        <p:spPr/>
        <p:txBody>
          <a:bodyPr/>
          <a:lstStyle/>
          <a:p>
            <a:fld id="{91AFF9B6-E6A6-4A53-B4F8-78D7C5242821}" type="slidenum">
              <a:rPr lang="en-CA" smtClean="0"/>
              <a:pPr/>
              <a:t>11</a:t>
            </a:fld>
            <a:endParaRPr lang="en-CA" dirty="0"/>
          </a:p>
        </p:txBody>
      </p:sp>
      <p:sp>
        <p:nvSpPr>
          <p:cNvPr id="5" name="TextBox 4"/>
          <p:cNvSpPr txBox="1"/>
          <p:nvPr/>
        </p:nvSpPr>
        <p:spPr>
          <a:xfrm>
            <a:off x="1565513" y="3588108"/>
            <a:ext cx="6165380" cy="659666"/>
          </a:xfrm>
          <a:prstGeom prst="rect">
            <a:avLst/>
          </a:prstGeom>
          <a:noFill/>
        </p:spPr>
        <p:txBody>
          <a:bodyPr wrap="square" lIns="91637" tIns="45819" rIns="91637" bIns="45819" rtlCol="0">
            <a:spAutoFit/>
          </a:bodyPr>
          <a:lstStyle/>
          <a:p>
            <a:endParaRPr lang="en-CA" dirty="0"/>
          </a:p>
          <a:p>
            <a:endParaRPr lang="en-CA" dirty="0"/>
          </a:p>
        </p:txBody>
      </p:sp>
    </p:spTree>
    <p:extLst>
      <p:ext uri="{BB962C8B-B14F-4D97-AF65-F5344CB8AC3E}">
        <p14:creationId xmlns:p14="http://schemas.microsoft.com/office/powerpoint/2010/main" val="3533149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538E95-510F-4C6F-B6D6-2F9F073F59EA}" type="slidenum">
              <a:rPr lang="en-US" smtClean="0"/>
              <a:t>12</a:t>
            </a:fld>
            <a:endParaRPr lang="en-US"/>
          </a:p>
        </p:txBody>
      </p:sp>
    </p:spTree>
    <p:extLst>
      <p:ext uri="{BB962C8B-B14F-4D97-AF65-F5344CB8AC3E}">
        <p14:creationId xmlns:p14="http://schemas.microsoft.com/office/powerpoint/2010/main" val="1799880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1038" y="2130425"/>
            <a:ext cx="7777162" cy="1470025"/>
          </a:xfrm>
        </p:spPr>
        <p:txBody>
          <a:bodyPr lIns="0" tIns="0" rIns="0" bIns="0" anchor="t">
            <a:normAutofit/>
          </a:bodyPr>
          <a:lstStyle>
            <a:lvl1pPr algn="l">
              <a:defRPr sz="3600" b="0">
                <a:solidFill>
                  <a:schemeClr val="tx1"/>
                </a:solidFill>
                <a:latin typeface="Palatino Linotype"/>
                <a:cs typeface="Palatino Linotype"/>
              </a:defRPr>
            </a:lvl1pPr>
          </a:lstStyle>
          <a:p>
            <a:r>
              <a:rPr lang="en-US"/>
              <a:t>Click to edit Master title style</a:t>
            </a:r>
          </a:p>
        </p:txBody>
      </p:sp>
      <p:sp>
        <p:nvSpPr>
          <p:cNvPr id="3" name="Subtitle 2"/>
          <p:cNvSpPr>
            <a:spLocks noGrp="1"/>
          </p:cNvSpPr>
          <p:nvPr>
            <p:ph type="subTitle" idx="1"/>
          </p:nvPr>
        </p:nvSpPr>
        <p:spPr>
          <a:xfrm>
            <a:off x="685800" y="3886200"/>
            <a:ext cx="7772400" cy="1752600"/>
          </a:xfrm>
        </p:spPr>
        <p:txBody>
          <a:bodyPr lIns="0" bIns="0">
            <a:normAutofit/>
          </a:bodyPr>
          <a:lstStyle>
            <a:lvl1pPr marL="0" indent="0" algn="l">
              <a:buNone/>
              <a:defRPr sz="1800" b="1" i="0">
                <a:solidFill>
                  <a:schemeClr val="tx1">
                    <a:tint val="75000"/>
                  </a:schemeClr>
                </a:solidFill>
                <a:latin typeface="Calibri"/>
                <a:cs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Date Placeholder 3"/>
          <p:cNvSpPr>
            <a:spLocks noGrp="1"/>
          </p:cNvSpPr>
          <p:nvPr>
            <p:ph type="dt" sz="half" idx="2"/>
          </p:nvPr>
        </p:nvSpPr>
        <p:spPr>
          <a:xfrm>
            <a:off x="685800" y="6495561"/>
            <a:ext cx="909770" cy="365125"/>
          </a:xfrm>
          <a:prstGeom prst="rect">
            <a:avLst/>
          </a:prstGeom>
        </p:spPr>
        <p:txBody>
          <a:bodyPr vert="horz" lIns="0" tIns="0" rIns="0" bIns="0" rtlCol="0" anchor="t"/>
          <a:lstStyle>
            <a:lvl1pPr algn="l">
              <a:defRPr sz="1200">
                <a:solidFill>
                  <a:schemeClr val="tx1">
                    <a:tint val="75000"/>
                  </a:schemeClr>
                </a:solidFill>
              </a:defRPr>
            </a:lvl1pPr>
          </a:lstStyle>
          <a:p>
            <a:fld id="{EB53D0A3-5C33-46A9-9714-0637160725FF}" type="datetime1">
              <a:rPr lang="en-US" smtClean="0"/>
              <a:t>8/25/2021</a:t>
            </a:fld>
            <a:endParaRPr lang="en-US" dirty="0"/>
          </a:p>
        </p:txBody>
      </p:sp>
      <p:sp>
        <p:nvSpPr>
          <p:cNvPr id="9" name="Footer Placeholder 4"/>
          <p:cNvSpPr>
            <a:spLocks noGrp="1"/>
          </p:cNvSpPr>
          <p:nvPr>
            <p:ph type="ftr" sz="quarter" idx="3"/>
          </p:nvPr>
        </p:nvSpPr>
        <p:spPr>
          <a:xfrm>
            <a:off x="1318787" y="6495561"/>
            <a:ext cx="3177013" cy="365125"/>
          </a:xfrm>
          <a:prstGeom prst="rect">
            <a:avLst/>
          </a:prstGeom>
        </p:spPr>
        <p:txBody>
          <a:bodyPr vert="horz" lIns="0" tIns="0" rIns="0" bIns="0" rtlCol="0" anchor="t"/>
          <a:lstStyle>
            <a:lvl1pPr algn="l">
              <a:defRPr sz="1200">
                <a:solidFill>
                  <a:schemeClr val="tx1">
                    <a:tint val="75000"/>
                  </a:schemeClr>
                </a:solidFill>
              </a:defRPr>
            </a:lvl1pPr>
          </a:lstStyle>
          <a:p>
            <a:endParaRPr lang="en-US" dirty="0"/>
          </a:p>
        </p:txBody>
      </p:sp>
      <p:sp>
        <p:nvSpPr>
          <p:cNvPr id="10" name="Slide Number Placeholder 5"/>
          <p:cNvSpPr>
            <a:spLocks noGrp="1"/>
          </p:cNvSpPr>
          <p:nvPr>
            <p:ph type="sldNum" sz="quarter" idx="4"/>
          </p:nvPr>
        </p:nvSpPr>
        <p:spPr>
          <a:xfrm>
            <a:off x="6553200" y="6495561"/>
            <a:ext cx="1904949" cy="365125"/>
          </a:xfrm>
          <a:prstGeom prst="rect">
            <a:avLst/>
          </a:prstGeom>
        </p:spPr>
        <p:txBody>
          <a:bodyPr vert="horz" lIns="0" tIns="0" rIns="0" bIns="0" rtlCol="0" anchor="t"/>
          <a:lstStyle>
            <a:lvl1pPr algn="r">
              <a:defRPr sz="1200">
                <a:solidFill>
                  <a:schemeClr val="tx1">
                    <a:tint val="75000"/>
                  </a:schemeClr>
                </a:solidFill>
              </a:defRPr>
            </a:lvl1pPr>
          </a:lstStyle>
          <a:p>
            <a:fld id="{10537617-F04D-2D48-8B5D-62F0364B9B54}"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17687"/>
            <a:ext cx="2057400" cy="448365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817687"/>
            <a:ext cx="6019800" cy="448365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670E63-F1DE-4341-BBC6-3B1BBC2E2016}" type="datetime1">
              <a:rPr lang="en-US" smtClean="0"/>
              <a:t>8/25/2021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537617-F04D-2D48-8B5D-62F0364B9B54}"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3" name="Content Placeholder 2"/>
          <p:cNvSpPr>
            <a:spLocks noGrp="1"/>
          </p:cNvSpPr>
          <p:nvPr>
            <p:ph idx="1"/>
          </p:nvPr>
        </p:nvSpPr>
        <p:spPr/>
        <p:txBody>
          <a:bodyPr lIns="0" tIns="0" rIns="0" bIns="0"/>
          <a:lstStyle>
            <a:lvl1pPr marL="228600" indent="-228600">
              <a:defRPr sz="2400">
                <a:latin typeface="Palatino Linotype"/>
                <a:cs typeface="Palatino Linotype"/>
              </a:defRPr>
            </a:lvl1pPr>
            <a:lvl2pPr marL="455613" indent="-227013">
              <a:defRPr sz="2400">
                <a:latin typeface="Palatino Linotype"/>
                <a:cs typeface="Palatino Linotype"/>
              </a:defRPr>
            </a:lvl2pPr>
            <a:lvl3pPr marL="684213" indent="-228600">
              <a:defRPr sz="2400">
                <a:latin typeface="Palatino Linotype"/>
                <a:cs typeface="Palatino Linotype"/>
              </a:defRPr>
            </a:lvl3pPr>
            <a:lvl4pPr marL="911225" indent="-227013">
              <a:defRPr>
                <a:latin typeface="Palatino Linotype"/>
                <a:cs typeface="Palatino Linotype"/>
              </a:defRPr>
            </a:lvl4pPr>
            <a:lvl5pPr marL="1139825" indent="-228600">
              <a:defRPr>
                <a:latin typeface="Palatino Linotype"/>
                <a:cs typeface="Palatino Linotyp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BD1E25-CA67-48CD-813B-BCDFEDC64F71}" type="datetime1">
              <a:rPr lang="en-US" smtClean="0"/>
              <a:t>8/25/2021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537617-F04D-2D48-8B5D-62F0364B9B54}"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4406900"/>
            <a:ext cx="7808913" cy="1362075"/>
          </a:xfrm>
        </p:spPr>
        <p:txBody>
          <a:bodyPr anchor="t">
            <a:normAutofit/>
          </a:bodyPr>
          <a:lstStyle>
            <a:lvl1pPr algn="l">
              <a:defRPr sz="3600" b="0" i="0" cap="none">
                <a:solidFill>
                  <a:schemeClr val="tx1"/>
                </a:solidFill>
                <a:latin typeface="Palatino Linotype"/>
                <a:cs typeface="Palatino Linotype"/>
              </a:defRPr>
            </a:lvl1pPr>
          </a:lstStyle>
          <a:p>
            <a:r>
              <a:rPr lang="en-US"/>
              <a:t>Click to edit Master title style</a:t>
            </a:r>
          </a:p>
        </p:txBody>
      </p:sp>
      <p:sp>
        <p:nvSpPr>
          <p:cNvPr id="3" name="Text Placeholder 2"/>
          <p:cNvSpPr>
            <a:spLocks noGrp="1"/>
          </p:cNvSpPr>
          <p:nvPr>
            <p:ph type="body" idx="1"/>
          </p:nvPr>
        </p:nvSpPr>
        <p:spPr>
          <a:xfrm>
            <a:off x="681038" y="2906713"/>
            <a:ext cx="7813675" cy="1400017"/>
          </a:xfrm>
        </p:spPr>
        <p:txBody>
          <a:bodyPr lIns="0" tIns="0" rIns="0" bIns="0" anchor="b"/>
          <a:lstStyle>
            <a:lvl1pPr marL="0" indent="0">
              <a:buNone/>
              <a:defRPr sz="2000" b="1">
                <a:solidFill>
                  <a:schemeClr val="tx1">
                    <a:tint val="75000"/>
                  </a:schemeClr>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B5E269-6E15-4E9D-BD05-66C72A783A2A}" type="datetime1">
              <a:rPr lang="en-US" smtClean="0"/>
              <a:t>8/25/2021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537617-F04D-2D48-8B5D-62F0364B9B54}"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17158"/>
            <a:ext cx="3814762" cy="4414838"/>
          </a:xfrm>
        </p:spPr>
        <p:txBody>
          <a:bodyPr lIns="0" tIns="0" rIns="0" bIns="0"/>
          <a:lstStyle>
            <a:lvl1pPr>
              <a:defRPr sz="2400" b="0" i="0">
                <a:latin typeface="Palatino Linotype"/>
                <a:cs typeface="Palatino Linotype"/>
              </a:defRPr>
            </a:lvl1pPr>
            <a:lvl2pPr>
              <a:defRPr sz="2400" b="0" i="0">
                <a:latin typeface="Palatino Linotype"/>
                <a:cs typeface="Palatino Linotype"/>
              </a:defRPr>
            </a:lvl2pPr>
            <a:lvl3pPr>
              <a:defRPr sz="1800" b="0" i="0">
                <a:latin typeface="Palatino Linotype"/>
                <a:cs typeface="Palatino Linotype"/>
              </a:defRPr>
            </a:lvl3pPr>
            <a:lvl4pPr>
              <a:defRPr sz="1800" b="0" i="0">
                <a:latin typeface="Palatino Linotype"/>
                <a:cs typeface="Palatino Linotype"/>
              </a:defRPr>
            </a:lvl4pPr>
            <a:lvl5pPr>
              <a:defRPr sz="1800" b="0" i="0">
                <a:latin typeface="Palatino Linotype"/>
                <a:cs typeface="Palatino Linotype"/>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2990" y="1817158"/>
            <a:ext cx="3883809" cy="4414838"/>
          </a:xfrm>
        </p:spPr>
        <p:txBody>
          <a:bodyPr lIns="0" tIns="0" rIns="0"/>
          <a:lstStyle>
            <a:lvl1pPr>
              <a:defRPr sz="2400" b="0" i="0">
                <a:latin typeface="Palatino Linotype"/>
                <a:cs typeface="Palatino Linotype"/>
              </a:defRPr>
            </a:lvl1pPr>
            <a:lvl2pPr>
              <a:defRPr sz="2400" b="0" i="0">
                <a:latin typeface="Palatino Linotype"/>
                <a:cs typeface="Palatino Linotype"/>
              </a:defRPr>
            </a:lvl2pPr>
            <a:lvl3pPr>
              <a:defRPr sz="1800" b="0" i="0">
                <a:latin typeface="Palatino Linotype"/>
                <a:cs typeface="Palatino Linotype"/>
              </a:defRPr>
            </a:lvl3pPr>
            <a:lvl4pPr>
              <a:defRPr sz="1800" b="0" i="0">
                <a:latin typeface="Palatino Linotype"/>
                <a:cs typeface="Palatino Linotype"/>
              </a:defRPr>
            </a:lvl4pPr>
            <a:lvl5pPr>
              <a:defRPr sz="1800" b="0" i="0">
                <a:latin typeface="Palatino Linotype"/>
                <a:cs typeface="Palatino Linotype"/>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DA5900-A708-40E1-91B0-77B52D86B53C}" type="datetime1">
              <a:rPr lang="en-US" smtClean="0"/>
              <a:t>8/25/2021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537617-F04D-2D48-8B5D-62F0364B9B54}"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92DD4D-A189-4608-BA23-15CC6D6E914F}" type="datetime1">
              <a:rPr lang="en-US" smtClean="0"/>
              <a:t>8/25/2021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537617-F04D-2D48-8B5D-62F0364B9B54}"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51FD95-0EC9-420C-8E60-EEE5DD73B96A}" type="datetime1">
              <a:rPr lang="en-US" smtClean="0"/>
              <a:t>8/25/2021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537617-F04D-2D48-8B5D-62F0364B9B54}"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1038" y="1278176"/>
            <a:ext cx="2784475" cy="887398"/>
          </a:xfrm>
        </p:spPr>
        <p:txBody>
          <a:bodyPr anchor="b">
            <a:normAutofit/>
          </a:bodyPr>
          <a:lstStyle>
            <a:lvl1pPr algn="l">
              <a:defRPr sz="1800" b="1"/>
            </a:lvl1pPr>
          </a:lstStyle>
          <a:p>
            <a:r>
              <a:rPr lang="en-US"/>
              <a:t>Click to edit Master title style</a:t>
            </a:r>
          </a:p>
        </p:txBody>
      </p:sp>
      <p:sp>
        <p:nvSpPr>
          <p:cNvPr id="3" name="Content Placeholder 2"/>
          <p:cNvSpPr>
            <a:spLocks noGrp="1"/>
          </p:cNvSpPr>
          <p:nvPr>
            <p:ph idx="1"/>
          </p:nvPr>
        </p:nvSpPr>
        <p:spPr>
          <a:xfrm>
            <a:off x="3575050" y="1816832"/>
            <a:ext cx="5111750" cy="4529138"/>
          </a:xfrm>
        </p:spPr>
        <p:txBody>
          <a:bodyPr/>
          <a:lstStyle>
            <a:lvl1pPr>
              <a:defRPr sz="24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1038" y="2295831"/>
            <a:ext cx="2784475" cy="405013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74EE2D-4825-49F0-A360-501D42A3D71B}" type="datetime1">
              <a:rPr lang="en-US" smtClean="0"/>
              <a:t>8/25/2021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537617-F04D-2D48-8B5D-62F0364B9B54}"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505022"/>
            <a:ext cx="5486400" cy="566738"/>
          </a:xfrm>
        </p:spPr>
        <p:txBody>
          <a:bodyPr anchor="b"/>
          <a:lstStyle>
            <a:lvl1pPr algn="l">
              <a:defRPr sz="2000" b="0">
                <a:solidFill>
                  <a:schemeClr val="tx1"/>
                </a:solidFill>
                <a:latin typeface="Palatino Linotype"/>
                <a:cs typeface="Palatino Linotype"/>
              </a:defRPr>
            </a:lvl1pPr>
          </a:lstStyle>
          <a:p>
            <a:r>
              <a:rPr lang="en-US"/>
              <a:t>Click to edit Master title style</a:t>
            </a:r>
          </a:p>
        </p:txBody>
      </p:sp>
      <p:sp>
        <p:nvSpPr>
          <p:cNvPr id="3" name="Picture Placeholder 2"/>
          <p:cNvSpPr>
            <a:spLocks noGrp="1"/>
          </p:cNvSpPr>
          <p:nvPr>
            <p:ph type="pic" idx="1"/>
          </p:nvPr>
        </p:nvSpPr>
        <p:spPr>
          <a:xfrm>
            <a:off x="685800" y="1817688"/>
            <a:ext cx="7772349" cy="38211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5800" y="6071760"/>
            <a:ext cx="5486400" cy="804862"/>
          </a:xfrm>
        </p:spPr>
        <p:txBody>
          <a:bodyPr/>
          <a:lstStyle>
            <a:lvl1pPr marL="0" indent="0">
              <a:buNone/>
              <a:defRPr sz="1400" b="1" i="0">
                <a:latin typeface="Calibri"/>
                <a:cs typeface="Calibri"/>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D71535-8E9E-486A-B584-48004A14C75F}" type="datetime1">
              <a:rPr lang="en-US" smtClean="0"/>
              <a:t>8/25/2021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537617-F04D-2D48-8B5D-62F0364B9B54}"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1038" y="1817688"/>
            <a:ext cx="8005762" cy="45080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DEA0FC-75E1-4773-99D9-51BEB103B041}" type="datetime1">
              <a:rPr lang="en-US" smtClean="0"/>
              <a:t>8/25/2021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537617-F04D-2D48-8B5D-62F0364B9B54}"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d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Queens ppt artwork A.ai"/>
          <p:cNvPicPr>
            <a:picLocks noChangeAspect="1"/>
          </p:cNvPicPr>
          <p:nvPr userDrawn="1"/>
        </p:nvPicPr>
        <mc:AlternateContent xmlns:mc="http://schemas.openxmlformats.org/markup-compatibility/2006">
          <mc:Choice xmlns="" xmlns:mv="urn:schemas-microsoft-com:mac:vml" xmlns:ma="http://schemas.microsoft.com/office/mac/drawingml/2008/main" Requires="ma">
            <p:blipFill>
              <a:blip r:embed="rId12"/>
              <a:stretch>
                <a:fillRect/>
              </a:stretch>
            </p:blipFill>
          </mc:Choice>
          <mc:Fallback>
            <p:blipFill>
              <a:blip r:embed="rId13"/>
              <a:stretch>
                <a:fillRect/>
              </a:stretch>
            </p:blipFill>
          </mc:Fallback>
        </mc:AlternateContent>
        <p:spPr>
          <a:xfrm>
            <a:off x="0" y="2685"/>
            <a:ext cx="9144000" cy="6858001"/>
          </a:xfrm>
          <a:prstGeom prst="rect">
            <a:avLst/>
          </a:prstGeom>
        </p:spPr>
      </p:pic>
      <p:sp>
        <p:nvSpPr>
          <p:cNvPr id="2" name="Title Placeholder 1"/>
          <p:cNvSpPr>
            <a:spLocks noGrp="1"/>
          </p:cNvSpPr>
          <p:nvPr>
            <p:ph type="title"/>
          </p:nvPr>
        </p:nvSpPr>
        <p:spPr>
          <a:xfrm>
            <a:off x="681038" y="0"/>
            <a:ext cx="6122987" cy="944387"/>
          </a:xfrm>
          <a:prstGeom prst="rect">
            <a:avLst/>
          </a:prstGeom>
        </p:spPr>
        <p:txBody>
          <a:bodyPr vert="horz" lIns="0" tIns="45720" rIns="91440" bIns="0" rtlCol="0" anchor="ctr">
            <a:normAutofit/>
          </a:bodyPr>
          <a:lstStyle/>
          <a:p>
            <a:r>
              <a:rPr lang="en-US"/>
              <a:t>Click to edit Master title style</a:t>
            </a:r>
          </a:p>
        </p:txBody>
      </p:sp>
      <p:sp>
        <p:nvSpPr>
          <p:cNvPr id="3" name="Text Placeholder 2"/>
          <p:cNvSpPr>
            <a:spLocks noGrp="1"/>
          </p:cNvSpPr>
          <p:nvPr>
            <p:ph type="body" idx="1"/>
          </p:nvPr>
        </p:nvSpPr>
        <p:spPr>
          <a:xfrm>
            <a:off x="681038" y="1817688"/>
            <a:ext cx="8005762" cy="4308475"/>
          </a:xfrm>
          <a:prstGeom prst="rect">
            <a:avLst/>
          </a:prstGeom>
        </p:spPr>
        <p:txBody>
          <a:bodyPr vert="horz" lIns="0" tIns="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5800" y="6495561"/>
            <a:ext cx="909770" cy="365125"/>
          </a:xfrm>
          <a:prstGeom prst="rect">
            <a:avLst/>
          </a:prstGeom>
        </p:spPr>
        <p:txBody>
          <a:bodyPr vert="horz" lIns="0" tIns="0" rIns="0" bIns="0" rtlCol="0" anchor="t"/>
          <a:lstStyle>
            <a:lvl1pPr algn="l">
              <a:defRPr sz="1200">
                <a:solidFill>
                  <a:schemeClr val="tx1">
                    <a:tint val="75000"/>
                  </a:schemeClr>
                </a:solidFill>
              </a:defRPr>
            </a:lvl1pPr>
          </a:lstStyle>
          <a:p>
            <a:fld id="{80F5BE50-F921-48CF-8555-7D2C346177FE}" type="datetime1">
              <a:rPr lang="en-US" smtClean="0"/>
              <a:t>8/25/2021</a:t>
            </a:fld>
            <a:endParaRPr lang="en-US" dirty="0"/>
          </a:p>
        </p:txBody>
      </p:sp>
      <p:sp>
        <p:nvSpPr>
          <p:cNvPr id="5" name="Footer Placeholder 4"/>
          <p:cNvSpPr>
            <a:spLocks noGrp="1"/>
          </p:cNvSpPr>
          <p:nvPr>
            <p:ph type="ftr" sz="quarter" idx="3"/>
          </p:nvPr>
        </p:nvSpPr>
        <p:spPr>
          <a:xfrm>
            <a:off x="1318787" y="6495561"/>
            <a:ext cx="3177013" cy="365125"/>
          </a:xfrm>
          <a:prstGeom prst="rect">
            <a:avLst/>
          </a:prstGeom>
        </p:spPr>
        <p:txBody>
          <a:bodyPr vert="horz" lIns="0" tIns="0" rIns="0" bIns="0" rtlCol="0" anchor="t"/>
          <a:lstStyle>
            <a:lvl1pPr algn="l">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495561"/>
            <a:ext cx="1904949" cy="365125"/>
          </a:xfrm>
          <a:prstGeom prst="rect">
            <a:avLst/>
          </a:prstGeom>
        </p:spPr>
        <p:txBody>
          <a:bodyPr vert="horz" lIns="0" tIns="0" rIns="0" bIns="0" rtlCol="0" anchor="t"/>
          <a:lstStyle>
            <a:lvl1pPr algn="r">
              <a:defRPr sz="1200">
                <a:solidFill>
                  <a:schemeClr val="tx1">
                    <a:tint val="75000"/>
                  </a:schemeClr>
                </a:solidFill>
              </a:defRPr>
            </a:lvl1pPr>
          </a:lstStyle>
          <a:p>
            <a:fld id="{10537617-F04D-2D48-8B5D-62F0364B9B54}"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Lst>
  <p:hf hdr="0" ftr="0" dt="0"/>
  <p:txStyles>
    <p:titleStyle>
      <a:lvl1pPr algn="l" defTabSz="457200" rtl="0" eaLnBrk="1" latinLnBrk="0" hangingPunct="1">
        <a:lnSpc>
          <a:spcPts val="2400"/>
        </a:lnSpc>
        <a:spcBef>
          <a:spcPct val="0"/>
        </a:spcBef>
        <a:buNone/>
        <a:defRPr sz="2400" b="1" kern="1200">
          <a:solidFill>
            <a:schemeClr val="accent1"/>
          </a:solidFill>
          <a:latin typeface="+mj-lt"/>
          <a:ea typeface="+mj-ea"/>
          <a:cs typeface="+mj-cs"/>
        </a:defRPr>
      </a:lvl1pPr>
    </p:titleStyle>
    <p:bodyStyle>
      <a:lvl1pPr marL="228600" indent="-228600" algn="l" defTabSz="457200" rtl="0" eaLnBrk="1" latinLnBrk="0" hangingPunct="1">
        <a:spcBef>
          <a:spcPct val="20000"/>
        </a:spcBef>
        <a:buFont typeface="Arial"/>
        <a:buChar char="•"/>
        <a:defRPr sz="2400" b="0" i="0" kern="1200">
          <a:solidFill>
            <a:schemeClr val="tx1"/>
          </a:solidFill>
          <a:latin typeface="Palatino Linotype"/>
          <a:ea typeface="+mn-ea"/>
          <a:cs typeface="Palatino Linotype"/>
        </a:defRPr>
      </a:lvl1pPr>
      <a:lvl2pPr marL="455613" indent="-227013" algn="l" defTabSz="457200" rtl="0" eaLnBrk="1" latinLnBrk="0" hangingPunct="1">
        <a:spcBef>
          <a:spcPct val="20000"/>
        </a:spcBef>
        <a:buFont typeface="Arial"/>
        <a:buChar char="–"/>
        <a:defRPr sz="2400" b="0" i="0" kern="1200">
          <a:solidFill>
            <a:schemeClr val="tx1"/>
          </a:solidFill>
          <a:latin typeface="Palatino Linotype"/>
          <a:ea typeface="+mn-ea"/>
          <a:cs typeface="Palatino Linotype"/>
        </a:defRPr>
      </a:lvl2pPr>
      <a:lvl3pPr marL="684213" indent="-228600" algn="l" defTabSz="457200" rtl="0" eaLnBrk="1" latinLnBrk="0" hangingPunct="1">
        <a:spcBef>
          <a:spcPct val="20000"/>
        </a:spcBef>
        <a:buFont typeface="Arial"/>
        <a:buChar char="•"/>
        <a:defRPr sz="2400" b="0" i="0" kern="1200">
          <a:solidFill>
            <a:schemeClr val="tx1"/>
          </a:solidFill>
          <a:latin typeface="Palatino Linotype"/>
          <a:ea typeface="+mn-ea"/>
          <a:cs typeface="Palatino Linotype"/>
        </a:defRPr>
      </a:lvl3pPr>
      <a:lvl4pPr marL="911225" indent="-227013" algn="l" defTabSz="457200" rtl="0" eaLnBrk="1" latinLnBrk="0" hangingPunct="1">
        <a:spcBef>
          <a:spcPct val="20000"/>
        </a:spcBef>
        <a:buFont typeface="Arial"/>
        <a:buChar char="–"/>
        <a:defRPr sz="2000" b="0" i="0" kern="1200">
          <a:solidFill>
            <a:schemeClr val="tx1"/>
          </a:solidFill>
          <a:latin typeface="Palatino Linotype"/>
          <a:ea typeface="+mn-ea"/>
          <a:cs typeface="Palatino Linotype"/>
        </a:defRPr>
      </a:lvl4pPr>
      <a:lvl5pPr marL="1139825" indent="-228600" algn="l" defTabSz="457200" rtl="0" eaLnBrk="1" latinLnBrk="0" hangingPunct="1">
        <a:spcBef>
          <a:spcPct val="20000"/>
        </a:spcBef>
        <a:buFont typeface="Arial"/>
        <a:buChar char="»"/>
        <a:defRPr sz="2000" b="0" i="0" kern="1200">
          <a:solidFill>
            <a:schemeClr val="tx1"/>
          </a:solidFill>
          <a:latin typeface="Palatino Linotype"/>
          <a:ea typeface="+mn-ea"/>
          <a:cs typeface="Palatino Linotyp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553640" y="1821656"/>
            <a:ext cx="7786688" cy="48041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0" tIns="0" rIns="0" bIns="0" numCol="1" anchor="t" anchorCtr="0" compatLnSpc="1">
            <a:prstTxWarp prst="textNoShape">
              <a:avLst/>
            </a:prstTxWarp>
          </a:bodyPr>
          <a:lstStyle/>
          <a:p>
            <a:pPr lvl="0"/>
            <a:r>
              <a:rPr lang="en-US">
                <a:sym typeface="Palatino Linotype Bold" charset="0"/>
              </a:rPr>
              <a:t>Click to edit Master text styles</a:t>
            </a:r>
          </a:p>
          <a:p>
            <a:pPr lvl="1"/>
            <a:r>
              <a:rPr lang="en-US">
                <a:sym typeface="Palatino Linotype Bold" charset="0"/>
              </a:rPr>
              <a:t>Second level</a:t>
            </a:r>
          </a:p>
          <a:p>
            <a:pPr lvl="2"/>
            <a:r>
              <a:rPr lang="en-US">
                <a:sym typeface="Palatino Linotype Bold" charset="0"/>
              </a:rPr>
              <a:t>Third level</a:t>
            </a:r>
          </a:p>
          <a:p>
            <a:pPr lvl="3"/>
            <a:r>
              <a:rPr lang="en-US">
                <a:sym typeface="Palatino Linotype Bold" charset="0"/>
              </a:rPr>
              <a:t>Fourth level</a:t>
            </a:r>
          </a:p>
          <a:p>
            <a:pPr lvl="4"/>
            <a:r>
              <a:rPr lang="en-US">
                <a:sym typeface="Palatino Linotype Bold" charset="0"/>
              </a:rPr>
              <a:t>Fifth level</a:t>
            </a:r>
            <a:endParaRPr lang="en-US">
              <a:sym typeface="Palatino Linotype" charset="0"/>
            </a:endParaRPr>
          </a:p>
        </p:txBody>
      </p:sp>
    </p:spTree>
    <p:extLst>
      <p:ext uri="{BB962C8B-B14F-4D97-AF65-F5344CB8AC3E}">
        <p14:creationId xmlns:p14="http://schemas.microsoft.com/office/powerpoint/2010/main" val="1580512630"/>
      </p:ext>
    </p:extLst>
  </p:cSld>
  <p:clrMap bg1="lt1" tx1="dk1" bg2="lt2" tx2="dk2" accent1="accent1" accent2="accent2" accent3="accent3" accent4="accent4" accent5="accent5" accent6="accent6" hlink="hlink" folHlink="folHlink"/>
  <p:transition spd="med">
    <p:dissolve/>
  </p:transition>
  <p:hf hdr="0" ftr="0" dt="0"/>
  <p:txStyles>
    <p:titleStyle>
      <a:lvl1pPr algn="l" rtl="0" eaLnBrk="1" fontAlgn="base" hangingPunct="1">
        <a:spcBef>
          <a:spcPct val="0"/>
        </a:spcBef>
        <a:spcAft>
          <a:spcPct val="0"/>
        </a:spcAft>
        <a:defRPr sz="3000">
          <a:solidFill>
            <a:srgbClr val="FFFFFF"/>
          </a:solidFill>
          <a:latin typeface="+mj-lt"/>
          <a:ea typeface="+mj-ea"/>
          <a:cs typeface="+mj-cs"/>
          <a:sym typeface="Palatino Linotype" pitchFamily="18" charset="0"/>
        </a:defRPr>
      </a:lvl1pPr>
      <a:lvl2pPr algn="l" rtl="0" eaLnBrk="1" fontAlgn="base" hangingPunct="1">
        <a:spcBef>
          <a:spcPct val="0"/>
        </a:spcBef>
        <a:spcAft>
          <a:spcPct val="0"/>
        </a:spcAft>
        <a:defRPr sz="3000">
          <a:solidFill>
            <a:srgbClr val="FFFFFF"/>
          </a:solidFill>
          <a:latin typeface="Palatino Linotype" charset="0"/>
          <a:ea typeface="ヒラギノ明朝 ProN W3" charset="0"/>
          <a:cs typeface="ヒラギノ明朝 ProN W3" charset="0"/>
          <a:sym typeface="Palatino Linotype" pitchFamily="18" charset="0"/>
        </a:defRPr>
      </a:lvl2pPr>
      <a:lvl3pPr algn="l" rtl="0" eaLnBrk="1" fontAlgn="base" hangingPunct="1">
        <a:spcBef>
          <a:spcPct val="0"/>
        </a:spcBef>
        <a:spcAft>
          <a:spcPct val="0"/>
        </a:spcAft>
        <a:defRPr sz="3000">
          <a:solidFill>
            <a:srgbClr val="FFFFFF"/>
          </a:solidFill>
          <a:latin typeface="Palatino Linotype" charset="0"/>
          <a:ea typeface="ヒラギノ明朝 ProN W3" charset="0"/>
          <a:cs typeface="ヒラギノ明朝 ProN W3" charset="0"/>
          <a:sym typeface="Palatino Linotype" pitchFamily="18" charset="0"/>
        </a:defRPr>
      </a:lvl3pPr>
      <a:lvl4pPr algn="l" rtl="0" eaLnBrk="1" fontAlgn="base" hangingPunct="1">
        <a:spcBef>
          <a:spcPct val="0"/>
        </a:spcBef>
        <a:spcAft>
          <a:spcPct val="0"/>
        </a:spcAft>
        <a:defRPr sz="3000">
          <a:solidFill>
            <a:srgbClr val="FFFFFF"/>
          </a:solidFill>
          <a:latin typeface="Palatino Linotype" charset="0"/>
          <a:ea typeface="ヒラギノ明朝 ProN W3" charset="0"/>
          <a:cs typeface="ヒラギノ明朝 ProN W3" charset="0"/>
          <a:sym typeface="Palatino Linotype" pitchFamily="18" charset="0"/>
        </a:defRPr>
      </a:lvl4pPr>
      <a:lvl5pPr algn="l" rtl="0" eaLnBrk="1" fontAlgn="base" hangingPunct="1">
        <a:spcBef>
          <a:spcPct val="0"/>
        </a:spcBef>
        <a:spcAft>
          <a:spcPct val="0"/>
        </a:spcAft>
        <a:defRPr sz="3000">
          <a:solidFill>
            <a:srgbClr val="FFFFFF"/>
          </a:solidFill>
          <a:latin typeface="Palatino Linotype" charset="0"/>
          <a:ea typeface="ヒラギノ明朝 ProN W3" charset="0"/>
          <a:cs typeface="ヒラギノ明朝 ProN W3" charset="0"/>
          <a:sym typeface="Palatino Linotype" pitchFamily="18" charset="0"/>
        </a:defRPr>
      </a:lvl5pPr>
      <a:lvl6pPr marL="321457" algn="l" rtl="0" eaLnBrk="1" fontAlgn="base" hangingPunct="1">
        <a:spcBef>
          <a:spcPct val="0"/>
        </a:spcBef>
        <a:spcAft>
          <a:spcPct val="0"/>
        </a:spcAft>
        <a:defRPr sz="3000">
          <a:solidFill>
            <a:srgbClr val="FFFFFF"/>
          </a:solidFill>
          <a:latin typeface="Palatino Linotype" charset="0"/>
          <a:ea typeface="ヒラギノ明朝 ProN W3" charset="0"/>
          <a:cs typeface="ヒラギノ明朝 ProN W3" charset="0"/>
          <a:sym typeface="Palatino Linotype" charset="0"/>
        </a:defRPr>
      </a:lvl6pPr>
      <a:lvl7pPr marL="642915" algn="l" rtl="0" eaLnBrk="1" fontAlgn="base" hangingPunct="1">
        <a:spcBef>
          <a:spcPct val="0"/>
        </a:spcBef>
        <a:spcAft>
          <a:spcPct val="0"/>
        </a:spcAft>
        <a:defRPr sz="3000">
          <a:solidFill>
            <a:srgbClr val="FFFFFF"/>
          </a:solidFill>
          <a:latin typeface="Palatino Linotype" charset="0"/>
          <a:ea typeface="ヒラギノ明朝 ProN W3" charset="0"/>
          <a:cs typeface="ヒラギノ明朝 ProN W3" charset="0"/>
          <a:sym typeface="Palatino Linotype" charset="0"/>
        </a:defRPr>
      </a:lvl7pPr>
      <a:lvl8pPr marL="964372" algn="l" rtl="0" eaLnBrk="1" fontAlgn="base" hangingPunct="1">
        <a:spcBef>
          <a:spcPct val="0"/>
        </a:spcBef>
        <a:spcAft>
          <a:spcPct val="0"/>
        </a:spcAft>
        <a:defRPr sz="3000">
          <a:solidFill>
            <a:srgbClr val="FFFFFF"/>
          </a:solidFill>
          <a:latin typeface="Palatino Linotype" charset="0"/>
          <a:ea typeface="ヒラギノ明朝 ProN W3" charset="0"/>
          <a:cs typeface="ヒラギノ明朝 ProN W3" charset="0"/>
          <a:sym typeface="Palatino Linotype" charset="0"/>
        </a:defRPr>
      </a:lvl8pPr>
      <a:lvl9pPr marL="1285829" algn="l" rtl="0" eaLnBrk="1" fontAlgn="base" hangingPunct="1">
        <a:spcBef>
          <a:spcPct val="0"/>
        </a:spcBef>
        <a:spcAft>
          <a:spcPct val="0"/>
        </a:spcAft>
        <a:defRPr sz="3000">
          <a:solidFill>
            <a:srgbClr val="FFFFFF"/>
          </a:solidFill>
          <a:latin typeface="Palatino Linotype" charset="0"/>
          <a:ea typeface="ヒラギノ明朝 ProN W3" charset="0"/>
          <a:cs typeface="ヒラギノ明朝 ProN W3" charset="0"/>
          <a:sym typeface="Palatino Linotype" charset="0"/>
        </a:defRPr>
      </a:lvl9pPr>
    </p:titleStyle>
    <p:bodyStyle>
      <a:lvl1pPr marL="241093" indent="-241093" algn="l" rtl="0" eaLnBrk="1" fontAlgn="base" hangingPunct="1">
        <a:spcBef>
          <a:spcPts val="984"/>
        </a:spcBef>
        <a:spcAft>
          <a:spcPct val="0"/>
        </a:spcAft>
        <a:defRPr sz="2100">
          <a:solidFill>
            <a:schemeClr val="tx1"/>
          </a:solidFill>
          <a:latin typeface="+mn-lt"/>
          <a:ea typeface="+mn-ea"/>
          <a:cs typeface="+mn-cs"/>
          <a:sym typeface="Palatino Linotype Bold" charset="0"/>
        </a:defRPr>
      </a:lvl1pPr>
      <a:lvl2pPr marL="321457" indent="-321457" algn="l" rtl="0" eaLnBrk="1" fontAlgn="base" hangingPunct="1">
        <a:spcBef>
          <a:spcPts val="492"/>
        </a:spcBef>
        <a:spcAft>
          <a:spcPct val="0"/>
        </a:spcAft>
        <a:buClr>
          <a:srgbClr val="000000"/>
        </a:buClr>
        <a:buSzPct val="100000"/>
        <a:buFont typeface="Palatino Linotype" pitchFamily="18" charset="0"/>
        <a:buChar char="•"/>
        <a:defRPr sz="2100">
          <a:solidFill>
            <a:schemeClr val="tx1"/>
          </a:solidFill>
          <a:latin typeface="+mj-lt"/>
          <a:ea typeface="+mj-ea"/>
          <a:cs typeface="+mj-cs"/>
          <a:sym typeface="Palatino Linotype" pitchFamily="18" charset="0"/>
        </a:defRPr>
      </a:lvl2pPr>
      <a:lvl3pPr marL="642915" indent="-321457" algn="l" rtl="0" eaLnBrk="1" fontAlgn="base" hangingPunct="1">
        <a:spcBef>
          <a:spcPts val="492"/>
        </a:spcBef>
        <a:spcAft>
          <a:spcPct val="0"/>
        </a:spcAft>
        <a:buClr>
          <a:srgbClr val="000000"/>
        </a:buClr>
        <a:buSzPct val="100000"/>
        <a:buFont typeface="Palatino Linotype" pitchFamily="18" charset="0"/>
        <a:buChar char="–"/>
        <a:defRPr sz="2100">
          <a:solidFill>
            <a:schemeClr val="tx1"/>
          </a:solidFill>
          <a:latin typeface="+mj-lt"/>
          <a:ea typeface="+mj-ea"/>
          <a:cs typeface="+mj-cs"/>
          <a:sym typeface="Palatino Linotype" pitchFamily="18" charset="0"/>
        </a:defRPr>
      </a:lvl3pPr>
      <a:lvl4pPr marL="964372" indent="-321457" algn="l" rtl="0" eaLnBrk="1" fontAlgn="base" hangingPunct="1">
        <a:spcBef>
          <a:spcPts val="492"/>
        </a:spcBef>
        <a:spcAft>
          <a:spcPct val="0"/>
        </a:spcAft>
        <a:buSzPct val="100000"/>
        <a:buFont typeface="Lucida Grande" charset="0"/>
        <a:buChar char="–"/>
        <a:defRPr sz="2100">
          <a:solidFill>
            <a:schemeClr val="tx1"/>
          </a:solidFill>
          <a:latin typeface="+mj-lt"/>
          <a:ea typeface="+mj-ea"/>
          <a:cs typeface="+mj-cs"/>
          <a:sym typeface="Palatino Linotype" pitchFamily="18" charset="0"/>
        </a:defRPr>
      </a:lvl4pPr>
      <a:lvl5pPr marL="1285829" indent="-321457" algn="l" rtl="0" eaLnBrk="1" fontAlgn="base" hangingPunct="1">
        <a:spcBef>
          <a:spcPts val="492"/>
        </a:spcBef>
        <a:spcAft>
          <a:spcPct val="0"/>
        </a:spcAft>
        <a:buClr>
          <a:srgbClr val="000000"/>
        </a:buClr>
        <a:buSzPct val="100000"/>
        <a:buFont typeface="Palatino Linotype" pitchFamily="18" charset="0"/>
        <a:buChar char="–"/>
        <a:defRPr sz="2100">
          <a:solidFill>
            <a:schemeClr val="tx1"/>
          </a:solidFill>
          <a:latin typeface="+mj-lt"/>
          <a:ea typeface="+mj-ea"/>
          <a:cs typeface="+mj-cs"/>
          <a:sym typeface="Palatino Linotype" pitchFamily="18" charset="0"/>
        </a:defRPr>
      </a:lvl5pPr>
      <a:lvl6pPr marL="1607287" indent="-321457" algn="l" rtl="0" eaLnBrk="1" fontAlgn="base" hangingPunct="1">
        <a:spcBef>
          <a:spcPts val="492"/>
        </a:spcBef>
        <a:spcAft>
          <a:spcPct val="0"/>
        </a:spcAft>
        <a:buClr>
          <a:srgbClr val="000000"/>
        </a:buClr>
        <a:buSzPct val="100000"/>
        <a:buFont typeface="Palatino Linotype" charset="0"/>
        <a:buChar char="–"/>
        <a:defRPr sz="2100">
          <a:solidFill>
            <a:schemeClr val="tx1"/>
          </a:solidFill>
          <a:latin typeface="+mj-lt"/>
          <a:ea typeface="+mj-ea"/>
          <a:cs typeface="+mj-cs"/>
          <a:sym typeface="Palatino Linotype" charset="0"/>
        </a:defRPr>
      </a:lvl6pPr>
      <a:lvl7pPr marL="1928744" indent="-321457" algn="l" rtl="0" eaLnBrk="1" fontAlgn="base" hangingPunct="1">
        <a:spcBef>
          <a:spcPts val="492"/>
        </a:spcBef>
        <a:spcAft>
          <a:spcPct val="0"/>
        </a:spcAft>
        <a:buClr>
          <a:srgbClr val="000000"/>
        </a:buClr>
        <a:buSzPct val="100000"/>
        <a:buFont typeface="Palatino Linotype" charset="0"/>
        <a:buChar char="–"/>
        <a:defRPr sz="2100">
          <a:solidFill>
            <a:schemeClr val="tx1"/>
          </a:solidFill>
          <a:latin typeface="+mj-lt"/>
          <a:ea typeface="+mj-ea"/>
          <a:cs typeface="+mj-cs"/>
          <a:sym typeface="Palatino Linotype" charset="0"/>
        </a:defRPr>
      </a:lvl7pPr>
      <a:lvl8pPr marL="2250201" indent="-321457" algn="l" rtl="0" eaLnBrk="1" fontAlgn="base" hangingPunct="1">
        <a:spcBef>
          <a:spcPts val="492"/>
        </a:spcBef>
        <a:spcAft>
          <a:spcPct val="0"/>
        </a:spcAft>
        <a:buClr>
          <a:srgbClr val="000000"/>
        </a:buClr>
        <a:buSzPct val="100000"/>
        <a:buFont typeface="Palatino Linotype" charset="0"/>
        <a:buChar char="–"/>
        <a:defRPr sz="2100">
          <a:solidFill>
            <a:schemeClr val="tx1"/>
          </a:solidFill>
          <a:latin typeface="+mj-lt"/>
          <a:ea typeface="+mj-ea"/>
          <a:cs typeface="+mj-cs"/>
          <a:sym typeface="Palatino Linotype" charset="0"/>
        </a:defRPr>
      </a:lvl8pPr>
      <a:lvl9pPr marL="2571659" indent="-321457" algn="l" rtl="0" eaLnBrk="1" fontAlgn="base" hangingPunct="1">
        <a:spcBef>
          <a:spcPts val="492"/>
        </a:spcBef>
        <a:spcAft>
          <a:spcPct val="0"/>
        </a:spcAft>
        <a:buClr>
          <a:srgbClr val="000000"/>
        </a:buClr>
        <a:buSzPct val="100000"/>
        <a:buFont typeface="Palatino Linotype" charset="0"/>
        <a:buChar char="–"/>
        <a:defRPr sz="2100">
          <a:solidFill>
            <a:schemeClr val="tx1"/>
          </a:solidFill>
          <a:latin typeface="+mj-lt"/>
          <a:ea typeface="+mj-ea"/>
          <a:cs typeface="+mj-cs"/>
          <a:sym typeface="Palatino Linotype"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laws-lois.justice.gc.ca/eng/acts/C-36.65/"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queensu.ca/vpr/sites/vprwww/files/uploaded_files/Policies-Forms/ProcedureGeneralFCOI.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www.queensu.ca/vpr/sites/vprwww/files/uploaded_files/Policies-Forms/FILLABLEDisclosureConsentFormforSignificantFinancialInterestfinal.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grants.nih.gov/grants/policy/coi/tutorial2018/story_html5.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mailto:jill.hughes@queensu.ca" TargetMode="External"/><Relationship Id="rId3" Type="http://schemas.openxmlformats.org/officeDocument/2006/relationships/hyperlink" Target="mailto:margo.langford@queensu.ca" TargetMode="External"/><Relationship Id="rId7" Type="http://schemas.openxmlformats.org/officeDocument/2006/relationships/hyperlink" Target="mailto:diane.mcgall@queensu.ca" TargetMode="External"/><Relationship Id="rId2" Type="http://schemas.openxmlformats.org/officeDocument/2006/relationships/hyperlink" Target="https://www.queensu.ca/partnershipsandinnovation/" TargetMode="External"/><Relationship Id="rId1" Type="http://schemas.openxmlformats.org/officeDocument/2006/relationships/slideLayout" Target="../slideLayouts/slideLayout2.xml"/><Relationship Id="rId6" Type="http://schemas.openxmlformats.org/officeDocument/2006/relationships/hyperlink" Target="mailto:diana.purvis@queensu.ca" TargetMode="External"/><Relationship Id="rId11" Type="http://schemas.openxmlformats.org/officeDocument/2006/relationships/hyperlink" Target="mailto:Km270@queensu.ca" TargetMode="External"/><Relationship Id="rId5" Type="http://schemas.openxmlformats.org/officeDocument/2006/relationships/hyperlink" Target="mailto:ferrazzi.priscilla@queensu.ca" TargetMode="External"/><Relationship Id="rId10" Type="http://schemas.openxmlformats.org/officeDocument/2006/relationships/image" Target="../media/image3.jpeg"/><Relationship Id="rId4" Type="http://schemas.openxmlformats.org/officeDocument/2006/relationships/hyperlink" Target="mailto:smalling@queensu.ca" TargetMode="External"/><Relationship Id="rId9" Type="http://schemas.openxmlformats.org/officeDocument/2006/relationships/hyperlink" Target="mailto:tm116@queensu.c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queensu.ca/secretariat/policies/senate/integrity-research" TargetMode="External"/><Relationship Id="rId2" Type="http://schemas.openxmlformats.org/officeDocument/2006/relationships/hyperlink" Target="https://www.queensu.ca/secretariat/policies/senate/conflict-interest-and-conflict-commitment-policy-faculty" TargetMode="External"/><Relationship Id="rId1" Type="http://schemas.openxmlformats.org/officeDocument/2006/relationships/slideLayout" Target="../slideLayouts/slideLayout2.xml"/><Relationship Id="rId5" Type="http://schemas.openxmlformats.org/officeDocument/2006/relationships/hyperlink" Target="https://www.queensu.ca/facultyrelations/sites/webpublish.queensu.ca.frowww/files/files/QUFA%20CA%202019-22%20clean%20Apr%207%202021%20%20for%20web.pdf" TargetMode="External"/><Relationship Id="rId4" Type="http://schemas.openxmlformats.org/officeDocument/2006/relationships/hyperlink" Target="https://www.queensu.ca/humanresources/policies/workplace-issues/conflict-interest"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038" y="3111603"/>
            <a:ext cx="7777162" cy="1470025"/>
          </a:xfrm>
        </p:spPr>
        <p:txBody>
          <a:bodyPr>
            <a:normAutofit/>
          </a:bodyPr>
          <a:lstStyle/>
          <a:p>
            <a:pPr algn="ctr">
              <a:lnSpc>
                <a:spcPct val="100000"/>
              </a:lnSpc>
            </a:pPr>
            <a:r>
              <a:rPr lang="en-US" sz="4000" b="1" dirty="0">
                <a:latin typeface="+mj-lt"/>
              </a:rPr>
              <a:t>Conflict of Interest in a Research or </a:t>
            </a:r>
            <a:br>
              <a:rPr lang="en-US" sz="4000" b="1" dirty="0">
                <a:latin typeface="+mj-lt"/>
              </a:rPr>
            </a:br>
            <a:r>
              <a:rPr lang="en-US" sz="4000" b="1" dirty="0">
                <a:latin typeface="+mj-lt"/>
              </a:rPr>
              <a:t>Commercialization Project</a:t>
            </a:r>
            <a:endParaRPr lang="en-US" dirty="0">
              <a:latin typeface="+mj-lt"/>
            </a:endParaRPr>
          </a:p>
        </p:txBody>
      </p:sp>
      <p:sp>
        <p:nvSpPr>
          <p:cNvPr id="3" name="Subtitle 2"/>
          <p:cNvSpPr>
            <a:spLocks noGrp="1"/>
          </p:cNvSpPr>
          <p:nvPr>
            <p:ph type="subTitle" idx="1"/>
          </p:nvPr>
        </p:nvSpPr>
        <p:spPr>
          <a:xfrm>
            <a:off x="681038" y="2106833"/>
            <a:ext cx="7772400" cy="709339"/>
          </a:xfrm>
        </p:spPr>
        <p:txBody>
          <a:bodyPr vert="horz" lIns="0" tIns="0" rIns="91440" bIns="0" rtlCol="0" anchor="t">
            <a:normAutofit/>
          </a:bodyPr>
          <a:lstStyle/>
          <a:p>
            <a:pPr algn="ctr"/>
            <a:r>
              <a:rPr lang="en-US" sz="1800" i="1" dirty="0">
                <a:solidFill>
                  <a:schemeClr val="tx1">
                    <a:lumMod val="50000"/>
                    <a:lumOff val="50000"/>
                  </a:schemeClr>
                </a:solidFill>
              </a:rPr>
              <a:t>The Office of the Vice-Principal Research, in collaboration with Partnerships and Innovation (Research Contracts Unit) presents:</a:t>
            </a:r>
          </a:p>
          <a:p>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8" name="Subtitle 2">
            <a:extLst>
              <a:ext uri="{FF2B5EF4-FFF2-40B4-BE49-F238E27FC236}">
                <a16:creationId xmlns:a16="http://schemas.microsoft.com/office/drawing/2014/main" id="{3974C2F4-0F81-496D-A290-2B615609CFD0}"/>
              </a:ext>
            </a:extLst>
          </p:cNvPr>
          <p:cNvSpPr txBox="1">
            <a:spLocks/>
          </p:cNvSpPr>
          <p:nvPr/>
        </p:nvSpPr>
        <p:spPr>
          <a:xfrm>
            <a:off x="681038" y="4877058"/>
            <a:ext cx="7772400" cy="752061"/>
          </a:xfrm>
          <a:prstGeom prst="rect">
            <a:avLst/>
          </a:prstGeom>
        </p:spPr>
        <p:txBody>
          <a:bodyPr vert="horz" lIns="0" tIns="0" rIns="91440" bIns="0" rtlCol="0" anchor="t">
            <a:normAutofit/>
          </a:bodyPr>
          <a:lstStyle>
            <a:lvl1pPr marL="0" indent="0" algn="l" defTabSz="457200" rtl="0" eaLnBrk="1" latinLnBrk="0" hangingPunct="1">
              <a:spcBef>
                <a:spcPct val="20000"/>
              </a:spcBef>
              <a:buFont typeface="Arial"/>
              <a:buNone/>
              <a:defRPr sz="1800" b="1" i="0" kern="1200">
                <a:solidFill>
                  <a:schemeClr val="tx1">
                    <a:tint val="75000"/>
                  </a:schemeClr>
                </a:solidFill>
                <a:latin typeface="Calibri"/>
                <a:ea typeface="+mn-ea"/>
                <a:cs typeface="Calibri"/>
              </a:defRPr>
            </a:lvl1pPr>
            <a:lvl2pPr marL="457200" indent="0" algn="ctr" defTabSz="457200" rtl="0" eaLnBrk="1" latinLnBrk="0" hangingPunct="1">
              <a:spcBef>
                <a:spcPct val="20000"/>
              </a:spcBef>
              <a:buFont typeface="Arial"/>
              <a:buNone/>
              <a:defRPr sz="2400" b="0" i="0" kern="1200">
                <a:solidFill>
                  <a:schemeClr val="tx1">
                    <a:tint val="75000"/>
                  </a:schemeClr>
                </a:solidFill>
                <a:latin typeface="Palatino Linotype"/>
                <a:ea typeface="+mn-ea"/>
                <a:cs typeface="Palatino Linotype"/>
              </a:defRPr>
            </a:lvl2pPr>
            <a:lvl3pPr marL="914400" indent="0" algn="ctr" defTabSz="457200" rtl="0" eaLnBrk="1" latinLnBrk="0" hangingPunct="1">
              <a:spcBef>
                <a:spcPct val="20000"/>
              </a:spcBef>
              <a:buFont typeface="Arial"/>
              <a:buNone/>
              <a:defRPr sz="2400" b="0" i="0" kern="1200">
                <a:solidFill>
                  <a:schemeClr val="tx1">
                    <a:tint val="75000"/>
                  </a:schemeClr>
                </a:solidFill>
                <a:latin typeface="Palatino Linotype"/>
                <a:ea typeface="+mn-ea"/>
                <a:cs typeface="Palatino Linotype"/>
              </a:defRPr>
            </a:lvl3pPr>
            <a:lvl4pPr marL="1371600" indent="0" algn="ctr" defTabSz="457200" rtl="0" eaLnBrk="1" latinLnBrk="0" hangingPunct="1">
              <a:spcBef>
                <a:spcPct val="20000"/>
              </a:spcBef>
              <a:buFont typeface="Arial"/>
              <a:buNone/>
              <a:defRPr sz="2000" b="0" i="0" kern="1200">
                <a:solidFill>
                  <a:schemeClr val="tx1">
                    <a:tint val="75000"/>
                  </a:schemeClr>
                </a:solidFill>
                <a:latin typeface="Palatino Linotype"/>
                <a:ea typeface="+mn-ea"/>
                <a:cs typeface="Palatino Linotype"/>
              </a:defRPr>
            </a:lvl4pPr>
            <a:lvl5pPr marL="1828800" indent="0" algn="ctr" defTabSz="457200" rtl="0" eaLnBrk="1" latinLnBrk="0" hangingPunct="1">
              <a:spcBef>
                <a:spcPct val="20000"/>
              </a:spcBef>
              <a:buFont typeface="Arial"/>
              <a:buNone/>
              <a:defRPr sz="2000" b="0" i="0" kern="1200">
                <a:solidFill>
                  <a:schemeClr val="tx1">
                    <a:tint val="75000"/>
                  </a:schemeClr>
                </a:solidFill>
                <a:latin typeface="Palatino Linotype"/>
                <a:ea typeface="+mn-ea"/>
                <a:cs typeface="Palatino Linotype"/>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ctr"/>
            <a:r>
              <a:rPr lang="en-US" sz="2000" dirty="0">
                <a:solidFill>
                  <a:schemeClr val="tx1">
                    <a:lumMod val="50000"/>
                    <a:lumOff val="50000"/>
                  </a:schemeClr>
                </a:solidFill>
              </a:rPr>
              <a:t>Resources 4 Research at Queen’s Webinar Series (R4R@Q)</a:t>
            </a:r>
          </a:p>
          <a:p>
            <a:pPr algn="ctr"/>
            <a:endParaRPr lang="en-US" sz="2000" dirty="0">
              <a:solidFill>
                <a:schemeClr val="tx1">
                  <a:lumMod val="50000"/>
                  <a:lumOff val="50000"/>
                </a:schemeClr>
              </a:solidFill>
            </a:endParaRPr>
          </a:p>
          <a:p>
            <a:endParaRPr lang="en-US" dirty="0"/>
          </a:p>
        </p:txBody>
      </p:sp>
      <p:sp>
        <p:nvSpPr>
          <p:cNvPr id="4" name="Slide Number Placeholder 3">
            <a:extLst>
              <a:ext uri="{FF2B5EF4-FFF2-40B4-BE49-F238E27FC236}">
                <a16:creationId xmlns:a16="http://schemas.microsoft.com/office/drawing/2014/main" id="{7CFFA215-C10A-481F-BE1C-8A1B562A0BA6}"/>
              </a:ext>
            </a:extLst>
          </p:cNvPr>
          <p:cNvSpPr>
            <a:spLocks noGrp="1"/>
          </p:cNvSpPr>
          <p:nvPr>
            <p:ph type="sldNum" sz="quarter" idx="4"/>
          </p:nvPr>
        </p:nvSpPr>
        <p:spPr/>
        <p:txBody>
          <a:bodyPr/>
          <a:lstStyle/>
          <a:p>
            <a:fld id="{10537617-F04D-2D48-8B5D-62F0364B9B54}"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6" name="Title 5">
            <a:extLst>
              <a:ext uri="{FF2B5EF4-FFF2-40B4-BE49-F238E27FC236}">
                <a16:creationId xmlns:a16="http://schemas.microsoft.com/office/drawing/2014/main" id="{0808ED03-151E-48D5-BB1E-2D8527A95A0D}"/>
              </a:ext>
            </a:extLst>
          </p:cNvPr>
          <p:cNvSpPr>
            <a:spLocks noGrp="1"/>
          </p:cNvSpPr>
          <p:nvPr>
            <p:ph type="title"/>
          </p:nvPr>
        </p:nvSpPr>
        <p:spPr/>
        <p:txBody>
          <a:bodyPr>
            <a:normAutofit/>
          </a:bodyPr>
          <a:lstStyle/>
          <a:p>
            <a:r>
              <a:rPr lang="en-US" sz="2000" dirty="0"/>
              <a:t>Conflict of Interest and Family Members/</a:t>
            </a:r>
            <a:br>
              <a:rPr lang="en-US" sz="2000" dirty="0"/>
            </a:br>
            <a:r>
              <a:rPr lang="en-US" sz="2000" dirty="0"/>
              <a:t>Intimate Relationships</a:t>
            </a:r>
          </a:p>
        </p:txBody>
      </p:sp>
      <p:sp>
        <p:nvSpPr>
          <p:cNvPr id="8" name="Content Placeholder 7">
            <a:extLst>
              <a:ext uri="{FF2B5EF4-FFF2-40B4-BE49-F238E27FC236}">
                <a16:creationId xmlns:a16="http://schemas.microsoft.com/office/drawing/2014/main" id="{1FB1D3E0-9216-4362-BF26-9DF673F5BBD1}"/>
              </a:ext>
            </a:extLst>
          </p:cNvPr>
          <p:cNvSpPr>
            <a:spLocks noGrp="1"/>
          </p:cNvSpPr>
          <p:nvPr>
            <p:ph idx="1"/>
          </p:nvPr>
        </p:nvSpPr>
        <p:spPr>
          <a:xfrm>
            <a:off x="681038" y="2213483"/>
            <a:ext cx="8005762" cy="4308475"/>
          </a:xfrm>
        </p:spPr>
        <p:txBody>
          <a:bodyPr/>
          <a:lstStyle/>
          <a:p>
            <a:pPr marL="0" marR="0">
              <a:lnSpc>
                <a:spcPct val="107000"/>
              </a:lnSpc>
              <a:spcBef>
                <a:spcPts val="500"/>
              </a:spcBef>
            </a:pPr>
            <a:r>
              <a:rPr lang="en-US" sz="2000" dirty="0">
                <a:effectLst/>
                <a:latin typeface="Calibri" panose="020F0502020204030204" pitchFamily="34" charset="0"/>
                <a:ea typeface="Calibri" panose="020F0502020204030204" pitchFamily="34" charset="0"/>
                <a:cs typeface="Times New Roman" panose="02020603050405020304" pitchFamily="18" charset="0"/>
              </a:rPr>
              <a:t>Relevant relationships: spouse, partner, parent, child or sibling or person with whom there exists, or has recently existed an intimate relationship</a:t>
            </a:r>
          </a:p>
          <a:p>
            <a:pPr marL="0" marR="0">
              <a:lnSpc>
                <a:spcPct val="107000"/>
              </a:lnSpc>
              <a:spcBef>
                <a:spcPts val="500"/>
              </a:spcBef>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500"/>
              </a:spcBef>
            </a:pPr>
            <a:r>
              <a:rPr lang="en-US" sz="2000" dirty="0">
                <a:effectLst/>
                <a:latin typeface="Calibri" panose="020F0502020204030204" pitchFamily="34" charset="0"/>
                <a:ea typeface="Calibri" panose="020F0502020204030204" pitchFamily="34" charset="0"/>
                <a:cs typeface="Times New Roman" panose="02020603050405020304" pitchFamily="18" charset="0"/>
              </a:rPr>
              <a:t>Conflict of interest: arises when staff, faculty member or person in “relevant relationships” category – has a personal interest, financial or other, which conflicts or appears to conflict with their responsibility to the University or with interests of the University</a:t>
            </a:r>
          </a:p>
          <a:p>
            <a:pPr marL="0" marR="0">
              <a:lnSpc>
                <a:spcPct val="107000"/>
              </a:lnSpc>
              <a:spcBef>
                <a:spcPts val="500"/>
              </a:spcBef>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500"/>
              </a:spcBef>
            </a:pPr>
            <a:r>
              <a:rPr lang="en-US" sz="2000" dirty="0">
                <a:effectLst/>
                <a:latin typeface="Calibri" panose="020F0502020204030204" pitchFamily="34" charset="0"/>
                <a:ea typeface="Calibri" panose="020F0502020204030204" pitchFamily="34" charset="0"/>
                <a:cs typeface="Times New Roman" panose="02020603050405020304" pitchFamily="18" charset="0"/>
              </a:rPr>
              <a:t>Key points: Avoid, disclose, manage actual</a:t>
            </a:r>
            <a:r>
              <a:rPr lang="en-US" sz="2000">
                <a:effectLst/>
                <a:latin typeface="Calibri" panose="020F0502020204030204" pitchFamily="34" charset="0"/>
                <a:ea typeface="Calibri" panose="020F0502020204030204" pitchFamily="34" charset="0"/>
                <a:cs typeface="Times New Roman" panose="02020603050405020304" pitchFamily="18" charset="0"/>
              </a:rPr>
              <a:t>, apparent </a:t>
            </a:r>
            <a:r>
              <a:rPr lang="en-US" sz="2000" dirty="0">
                <a:effectLst/>
                <a:latin typeface="Calibri" panose="020F0502020204030204" pitchFamily="34" charset="0"/>
                <a:ea typeface="Calibri" panose="020F0502020204030204" pitchFamily="34" charset="0"/>
                <a:cs typeface="Times New Roman" panose="02020603050405020304" pitchFamily="18" charset="0"/>
              </a:rPr>
              <a:t>or potential conflicts of interests </a:t>
            </a:r>
          </a:p>
          <a:p>
            <a:endParaRPr lang="en-US" dirty="0"/>
          </a:p>
        </p:txBody>
      </p:sp>
      <p:sp>
        <p:nvSpPr>
          <p:cNvPr id="2" name="Slide Number Placeholder 1">
            <a:extLst>
              <a:ext uri="{FF2B5EF4-FFF2-40B4-BE49-F238E27FC236}">
                <a16:creationId xmlns:a16="http://schemas.microsoft.com/office/drawing/2014/main" id="{531EF334-A996-4CA4-AFE3-A5EF2AE803A1}"/>
              </a:ext>
            </a:extLst>
          </p:cNvPr>
          <p:cNvSpPr>
            <a:spLocks noGrp="1"/>
          </p:cNvSpPr>
          <p:nvPr>
            <p:ph type="sldNum" sz="quarter" idx="12"/>
          </p:nvPr>
        </p:nvSpPr>
        <p:spPr/>
        <p:txBody>
          <a:bodyPr/>
          <a:lstStyle/>
          <a:p>
            <a:fld id="{10537617-F04D-2D48-8B5D-62F0364B9B54}" type="slidenum">
              <a:rPr lang="en-US" smtClean="0"/>
              <a:pPr/>
              <a:t>10</a:t>
            </a:fld>
            <a:endParaRPr lang="en-US" dirty="0"/>
          </a:p>
        </p:txBody>
      </p:sp>
    </p:spTree>
    <p:extLst>
      <p:ext uri="{BB962C8B-B14F-4D97-AF65-F5344CB8AC3E}">
        <p14:creationId xmlns:p14="http://schemas.microsoft.com/office/powerpoint/2010/main" val="269868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7313" y="1911873"/>
            <a:ext cx="7675958" cy="2409714"/>
          </a:xfrm>
        </p:spPr>
        <p:txBody>
          <a:bodyPr>
            <a:noAutofit/>
          </a:bodyPr>
          <a:lstStyle/>
          <a:p>
            <a:pPr algn="ctr">
              <a:lnSpc>
                <a:spcPct val="100000"/>
              </a:lnSpc>
              <a:spcBef>
                <a:spcPts val="1800"/>
              </a:spcBef>
              <a:spcAft>
                <a:spcPts val="1800"/>
              </a:spcAft>
            </a:pPr>
            <a:br>
              <a:rPr lang="en-US" sz="4000" b="1" dirty="0">
                <a:solidFill>
                  <a:srgbClr val="002060"/>
                </a:solidFill>
                <a:latin typeface="+mn-lt"/>
              </a:rPr>
            </a:br>
            <a:r>
              <a:rPr lang="en-US" dirty="0">
                <a:latin typeface="+mj-lt"/>
              </a:rPr>
              <a:t>Considerations for Applying for Government Funds</a:t>
            </a:r>
            <a:br>
              <a:rPr lang="en-US" sz="3200" b="1" dirty="0">
                <a:latin typeface="+mn-lt"/>
              </a:rPr>
            </a:br>
            <a:br>
              <a:rPr lang="en-US" sz="2800" b="1" i="1" dirty="0">
                <a:solidFill>
                  <a:srgbClr val="860000"/>
                </a:solidFill>
                <a:latin typeface="+mn-lt"/>
              </a:rPr>
            </a:br>
            <a:br>
              <a:rPr lang="en-US" sz="2700" b="1" i="1" dirty="0">
                <a:solidFill>
                  <a:srgbClr val="C00000"/>
                </a:solidFill>
                <a:latin typeface="+mn-lt"/>
              </a:rPr>
            </a:br>
            <a:br>
              <a:rPr lang="en-US" sz="2700" b="1" dirty="0">
                <a:solidFill>
                  <a:srgbClr val="C00000"/>
                </a:solidFill>
                <a:latin typeface="+mn-lt"/>
              </a:rPr>
            </a:br>
            <a:br>
              <a:rPr lang="en-US" sz="4000" dirty="0">
                <a:solidFill>
                  <a:srgbClr val="002060"/>
                </a:solidFill>
              </a:rPr>
            </a:br>
            <a:br>
              <a:rPr lang="en-US" sz="4000" b="1" dirty="0">
                <a:solidFill>
                  <a:srgbClr val="002060"/>
                </a:solidFill>
                <a:latin typeface="+mn-lt"/>
              </a:rPr>
            </a:br>
            <a:br>
              <a:rPr lang="en-US" sz="4400" b="1" dirty="0">
                <a:solidFill>
                  <a:srgbClr val="002060"/>
                </a:solidFill>
                <a:latin typeface="+mn-lt"/>
              </a:rPr>
            </a:br>
            <a:br>
              <a:rPr lang="en-US" dirty="0">
                <a:solidFill>
                  <a:srgbClr val="002060"/>
                </a:solidFill>
                <a:latin typeface="+mn-lt"/>
              </a:rPr>
            </a:br>
            <a:br>
              <a:rPr lang="en-US" dirty="0">
                <a:solidFill>
                  <a:srgbClr val="002060"/>
                </a:solidFill>
                <a:latin typeface="+mn-lt"/>
              </a:rPr>
            </a:br>
            <a:endParaRPr lang="en-US" dirty="0">
              <a:solidFill>
                <a:srgbClr val="002060"/>
              </a:solidFill>
              <a:latin typeface="+mn-lt"/>
            </a:endParaRPr>
          </a:p>
        </p:txBody>
      </p:sp>
      <p:pic>
        <p:nvPicPr>
          <p:cNvPr id="3" name="Picture 2">
            <a:extLst>
              <a:ext uri="{FF2B5EF4-FFF2-40B4-BE49-F238E27FC236}">
                <a16:creationId xmlns:a16="http://schemas.microsoft.com/office/drawing/2014/main" id="{FC98C266-69A9-4608-AAC3-950BBE7C1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B8EFCF75-948A-4752-A219-5CF04BE6F9AF}"/>
              </a:ext>
            </a:extLst>
          </p:cNvPr>
          <p:cNvSpPr>
            <a:spLocks noGrp="1"/>
          </p:cNvSpPr>
          <p:nvPr>
            <p:ph type="sldNum" sz="quarter" idx="4"/>
          </p:nvPr>
        </p:nvSpPr>
        <p:spPr/>
        <p:txBody>
          <a:bodyPr/>
          <a:lstStyle/>
          <a:p>
            <a:fld id="{10537617-F04D-2D48-8B5D-62F0364B9B54}" type="slidenum">
              <a:rPr lang="en-US" smtClean="0"/>
              <a:pPr/>
              <a:t>11</a:t>
            </a:fld>
            <a:endParaRPr lang="en-US" dirty="0"/>
          </a:p>
        </p:txBody>
      </p:sp>
    </p:spTree>
    <p:extLst>
      <p:ext uri="{BB962C8B-B14F-4D97-AF65-F5344CB8AC3E}">
        <p14:creationId xmlns:p14="http://schemas.microsoft.com/office/powerpoint/2010/main" val="913895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6" name="Title 5">
            <a:extLst>
              <a:ext uri="{FF2B5EF4-FFF2-40B4-BE49-F238E27FC236}">
                <a16:creationId xmlns:a16="http://schemas.microsoft.com/office/drawing/2014/main" id="{0808ED03-151E-48D5-BB1E-2D8527A95A0D}"/>
              </a:ext>
            </a:extLst>
          </p:cNvPr>
          <p:cNvSpPr>
            <a:spLocks noGrp="1"/>
          </p:cNvSpPr>
          <p:nvPr>
            <p:ph type="title"/>
          </p:nvPr>
        </p:nvSpPr>
        <p:spPr>
          <a:xfrm>
            <a:off x="685800" y="0"/>
            <a:ext cx="6118225" cy="944387"/>
          </a:xfrm>
        </p:spPr>
        <p:txBody>
          <a:bodyPr/>
          <a:lstStyle/>
          <a:p>
            <a:r>
              <a:rPr lang="en-US" dirty="0"/>
              <a:t>NSERC Alliance Applications</a:t>
            </a:r>
          </a:p>
        </p:txBody>
      </p:sp>
      <p:sp>
        <p:nvSpPr>
          <p:cNvPr id="8" name="Content Placeholder 7">
            <a:extLst>
              <a:ext uri="{FF2B5EF4-FFF2-40B4-BE49-F238E27FC236}">
                <a16:creationId xmlns:a16="http://schemas.microsoft.com/office/drawing/2014/main" id="{1FB1D3E0-9216-4362-BF26-9DF673F5BBD1}"/>
              </a:ext>
            </a:extLst>
          </p:cNvPr>
          <p:cNvSpPr>
            <a:spLocks noGrp="1"/>
          </p:cNvSpPr>
          <p:nvPr>
            <p:ph idx="1"/>
          </p:nvPr>
        </p:nvSpPr>
        <p:spPr/>
        <p:txBody>
          <a:bodyPr/>
          <a:lstStyle/>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7" name="TextBox 6">
            <a:extLst>
              <a:ext uri="{FF2B5EF4-FFF2-40B4-BE49-F238E27FC236}">
                <a16:creationId xmlns:a16="http://schemas.microsoft.com/office/drawing/2014/main" id="{069D0C34-78E2-4208-9CC2-4CBEECF77CDE}"/>
              </a:ext>
            </a:extLst>
          </p:cNvPr>
          <p:cNvSpPr txBox="1"/>
          <p:nvPr/>
        </p:nvSpPr>
        <p:spPr>
          <a:xfrm>
            <a:off x="457200" y="1817688"/>
            <a:ext cx="7505700" cy="3395801"/>
          </a:xfrm>
          <a:prstGeom prst="rect">
            <a:avLst/>
          </a:prstGeom>
          <a:noFill/>
        </p:spPr>
        <p:txBody>
          <a:bodyPr wrap="square">
            <a:spAutoFit/>
          </a:bodyPr>
          <a:lstStyle/>
          <a:p>
            <a:pPr marL="285750" indent="-285750">
              <a:spcBef>
                <a:spcPts val="500"/>
              </a:spcBef>
              <a:buFont typeface="Arial" panose="020B0604020202020204" pitchFamily="34" charset="0"/>
              <a:buChar char="•"/>
            </a:pPr>
            <a:r>
              <a:rPr lang="en-US" dirty="0">
                <a:latin typeface="+mn-lt"/>
              </a:rPr>
              <a:t>NSERC Alliance Application – you must disclose any significant interest </a:t>
            </a:r>
            <a:br>
              <a:rPr lang="en-US" dirty="0">
                <a:latin typeface="+mn-lt"/>
              </a:rPr>
            </a:br>
            <a:r>
              <a:rPr lang="en-US" i="1" dirty="0">
                <a:latin typeface="+mn-lt"/>
              </a:rPr>
              <a:t>(i.e. financial or decision making)</a:t>
            </a:r>
            <a:r>
              <a:rPr lang="en-US" dirty="0">
                <a:latin typeface="+mn-lt"/>
              </a:rPr>
              <a:t> with any partner organization associated with the project.  </a:t>
            </a:r>
          </a:p>
          <a:p>
            <a:pPr marL="285750" indent="-285750">
              <a:spcBef>
                <a:spcPts val="500"/>
              </a:spcBef>
              <a:buFont typeface="Arial" panose="020B0604020202020204" pitchFamily="34" charset="0"/>
              <a:buChar char="•"/>
            </a:pPr>
            <a:endParaRPr lang="en-US" b="0" i="0" dirty="0">
              <a:solidFill>
                <a:srgbClr val="333333"/>
              </a:solidFill>
              <a:effectLst/>
              <a:latin typeface="Noto Sans"/>
            </a:endParaRPr>
          </a:p>
          <a:p>
            <a:pPr marL="285750" indent="-285750">
              <a:spcBef>
                <a:spcPts val="500"/>
              </a:spcBef>
              <a:buFont typeface="Arial" panose="020B0604020202020204" pitchFamily="34" charset="0"/>
              <a:buChar char="•"/>
            </a:pPr>
            <a:r>
              <a:rPr lang="en-US" dirty="0">
                <a:solidFill>
                  <a:srgbClr val="333333"/>
                </a:solidFill>
                <a:latin typeface="Noto Sans"/>
              </a:rPr>
              <a:t>New Consideration – National Security Risk Assessment Form - you must answer for Partnerships involving for-profit organization.</a:t>
            </a:r>
          </a:p>
          <a:p>
            <a:pPr marL="742950" lvl="1" indent="-285750">
              <a:spcBef>
                <a:spcPts val="500"/>
              </a:spcBef>
              <a:buFont typeface="Arial" panose="020B0604020202020204" pitchFamily="34" charset="0"/>
              <a:buChar char="•"/>
            </a:pPr>
            <a:r>
              <a:rPr lang="en-US" dirty="0">
                <a:solidFill>
                  <a:srgbClr val="333333"/>
                </a:solidFill>
                <a:latin typeface="Noto Sans"/>
              </a:rPr>
              <a:t>Know your partners.</a:t>
            </a:r>
          </a:p>
          <a:p>
            <a:pPr marL="742950" lvl="1" indent="-285750">
              <a:spcBef>
                <a:spcPts val="500"/>
              </a:spcBef>
              <a:buFont typeface="Arial" panose="020B0604020202020204" pitchFamily="34" charset="0"/>
              <a:buChar char="•"/>
            </a:pPr>
            <a:r>
              <a:rPr lang="en-US" dirty="0">
                <a:effectLst/>
                <a:latin typeface="Calibri" panose="020F0502020204030204" pitchFamily="34" charset="0"/>
                <a:ea typeface="Calibri" panose="020F0502020204030204" pitchFamily="34" charset="0"/>
              </a:rPr>
              <a:t>Is there information to suggest that conflicts of interest or affiliations exist for any research team members that could lead to transfer of research to third party governments, militaries, or other organizations?</a:t>
            </a:r>
            <a:endParaRPr lang="en-US" dirty="0">
              <a:latin typeface="+mn-lt"/>
            </a:endParaRPr>
          </a:p>
        </p:txBody>
      </p:sp>
      <p:sp>
        <p:nvSpPr>
          <p:cNvPr id="2" name="Slide Number Placeholder 1">
            <a:extLst>
              <a:ext uri="{FF2B5EF4-FFF2-40B4-BE49-F238E27FC236}">
                <a16:creationId xmlns:a16="http://schemas.microsoft.com/office/drawing/2014/main" id="{C3EDB175-F3C9-4DEF-A788-EA7F9476A411}"/>
              </a:ext>
            </a:extLst>
          </p:cNvPr>
          <p:cNvSpPr>
            <a:spLocks noGrp="1"/>
          </p:cNvSpPr>
          <p:nvPr>
            <p:ph type="sldNum" sz="quarter" idx="12"/>
          </p:nvPr>
        </p:nvSpPr>
        <p:spPr/>
        <p:txBody>
          <a:bodyPr/>
          <a:lstStyle/>
          <a:p>
            <a:fld id="{10537617-F04D-2D48-8B5D-62F0364B9B54}" type="slidenum">
              <a:rPr lang="en-US" smtClean="0"/>
              <a:pPr/>
              <a:t>12</a:t>
            </a:fld>
            <a:endParaRPr lang="en-US" dirty="0"/>
          </a:p>
        </p:txBody>
      </p:sp>
    </p:spTree>
    <p:extLst>
      <p:ext uri="{BB962C8B-B14F-4D97-AF65-F5344CB8AC3E}">
        <p14:creationId xmlns:p14="http://schemas.microsoft.com/office/powerpoint/2010/main" val="1587894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34485-D7AC-4251-B845-482CD7B68677}"/>
              </a:ext>
            </a:extLst>
          </p:cNvPr>
          <p:cNvSpPr>
            <a:spLocks noGrp="1"/>
          </p:cNvSpPr>
          <p:nvPr>
            <p:ph type="title"/>
          </p:nvPr>
        </p:nvSpPr>
        <p:spPr/>
        <p:txBody>
          <a:bodyPr/>
          <a:lstStyle/>
          <a:p>
            <a:r>
              <a:rPr lang="en-US" dirty="0"/>
              <a:t>Lobbying and Conflict of Interest</a:t>
            </a:r>
          </a:p>
        </p:txBody>
      </p:sp>
      <p:sp>
        <p:nvSpPr>
          <p:cNvPr id="3" name="Content Placeholder 2">
            <a:extLst>
              <a:ext uri="{FF2B5EF4-FFF2-40B4-BE49-F238E27FC236}">
                <a16:creationId xmlns:a16="http://schemas.microsoft.com/office/drawing/2014/main" id="{5F1C9CBE-C762-4BFC-809A-904F08F9A764}"/>
              </a:ext>
            </a:extLst>
          </p:cNvPr>
          <p:cNvSpPr>
            <a:spLocks noGrp="1"/>
          </p:cNvSpPr>
          <p:nvPr>
            <p:ph sz="half" idx="1"/>
          </p:nvPr>
        </p:nvSpPr>
        <p:spPr>
          <a:xfrm>
            <a:off x="681037" y="1817158"/>
            <a:ext cx="7777111" cy="4414838"/>
          </a:xfrm>
        </p:spPr>
        <p:txBody>
          <a:bodyPr/>
          <a:lstStyle/>
          <a:p>
            <a:r>
              <a:rPr lang="en-US" sz="1800" dirty="0">
                <a:solidFill>
                  <a:srgbClr val="000000"/>
                </a:solidFill>
                <a:latin typeface="Arial" panose="020B0604020202020204" pitchFamily="34" charset="0"/>
                <a:ea typeface="Times New Roman" panose="02020603050405020304" pitchFamily="18" charset="0"/>
              </a:rPr>
              <a:t>Government post-employment former reporting public officer holders and former public servants  </a:t>
            </a:r>
          </a:p>
          <a:p>
            <a:endParaRPr lang="en-US" sz="1800" dirty="0">
              <a:solidFill>
                <a:srgbClr val="000000"/>
              </a:solidFill>
              <a:latin typeface="Arial" panose="020B0604020202020204" pitchFamily="34" charset="0"/>
              <a:ea typeface="Times New Roman" panose="02020603050405020304" pitchFamily="18" charset="0"/>
            </a:endParaRPr>
          </a:p>
          <a:p>
            <a:r>
              <a:rPr lang="en-US" sz="1800" dirty="0">
                <a:solidFill>
                  <a:srgbClr val="000000"/>
                </a:solidFill>
                <a:effectLst/>
                <a:latin typeface="Arial" panose="020B0604020202020204" pitchFamily="34" charset="0"/>
                <a:ea typeface="Times New Roman" panose="02020603050405020304" pitchFamily="18" charset="0"/>
              </a:rPr>
              <a:t>Lobbying restrictions for 12 months following last day in office or employed. Extends to 24 months for former Canadian Government Ministers.</a:t>
            </a:r>
          </a:p>
          <a:p>
            <a:endParaRPr lang="en-US" sz="1800" dirty="0">
              <a:solidFill>
                <a:srgbClr val="000000"/>
              </a:solidFill>
              <a:latin typeface="Arial" panose="020B0604020202020204" pitchFamily="34" charset="0"/>
              <a:ea typeface="Times New Roman" panose="02020603050405020304" pitchFamily="18" charset="0"/>
            </a:endParaRPr>
          </a:p>
          <a:p>
            <a:r>
              <a:rPr lang="en-US" sz="1800" dirty="0">
                <a:solidFill>
                  <a:srgbClr val="000000"/>
                </a:solidFill>
                <a:latin typeface="Arial" panose="020B0604020202020204" pitchFamily="34" charset="0"/>
                <a:ea typeface="Times New Roman" panose="02020603050405020304" pitchFamily="18" charset="0"/>
              </a:rPr>
              <a:t>Reporting Requirements.</a:t>
            </a:r>
            <a:endParaRPr lang="en-US" sz="1800" dirty="0">
              <a:solidFill>
                <a:srgbClr val="000000"/>
              </a:solidFill>
              <a:effectLst/>
              <a:latin typeface="Arial" panose="020B0604020202020204" pitchFamily="34" charset="0"/>
              <a:ea typeface="Times New Roman" panose="02020603050405020304" pitchFamily="18" charset="0"/>
            </a:endParaRPr>
          </a:p>
          <a:p>
            <a:endParaRPr lang="en-US" sz="1800" dirty="0">
              <a:solidFill>
                <a:srgbClr val="000000"/>
              </a:solidFill>
              <a:latin typeface="Arial" panose="020B0604020202020204" pitchFamily="34" charset="0"/>
              <a:ea typeface="Times New Roman" panose="02020603050405020304" pitchFamily="18" charset="0"/>
            </a:endParaRPr>
          </a:p>
          <a:p>
            <a:r>
              <a:rPr lang="en-US" sz="1800" dirty="0">
                <a:solidFill>
                  <a:srgbClr val="000000"/>
                </a:solidFill>
                <a:effectLst/>
                <a:latin typeface="Arial" panose="020B0604020202020204" pitchFamily="34" charset="0"/>
                <a:ea typeface="Times New Roman" panose="02020603050405020304" pitchFamily="18" charset="0"/>
              </a:rPr>
              <a:t>Anyone </a:t>
            </a:r>
            <a:r>
              <a:rPr lang="en-US" sz="1800" dirty="0">
                <a:solidFill>
                  <a:srgbClr val="000000"/>
                </a:solidFill>
                <a:latin typeface="Arial" panose="020B0604020202020204" pitchFamily="34" charset="0"/>
                <a:ea typeface="Times New Roman" panose="02020603050405020304" pitchFamily="18" charset="0"/>
              </a:rPr>
              <a:t>who is subject to the provisions of the </a:t>
            </a:r>
            <a:r>
              <a:rPr lang="en-US" sz="1800" i="1" u="sng" dirty="0">
                <a:solidFill>
                  <a:srgbClr val="295376"/>
                </a:solidFill>
                <a:latin typeface="Arial" panose="020B0604020202020204" pitchFamily="34" charset="0"/>
                <a:ea typeface="Times New Roman" panose="02020603050405020304" pitchFamily="18" charset="0"/>
                <a:hlinkClick r:id="rId2"/>
              </a:rPr>
              <a:t>Conflict of interest Act</a:t>
            </a:r>
            <a:r>
              <a:rPr lang="en-US" sz="1800" dirty="0">
                <a:solidFill>
                  <a:srgbClr val="000000"/>
                </a:solidFill>
                <a:latin typeface="Arial" panose="020B0604020202020204" pitchFamily="34" charset="0"/>
                <a:ea typeface="Times New Roman" panose="02020603050405020304" pitchFamily="18" charset="0"/>
              </a:rPr>
              <a:t>, cannot derive any direct benefit resulting from the Contract.</a:t>
            </a:r>
          </a:p>
          <a:p>
            <a:endParaRPr lang="en-US" sz="1800" dirty="0">
              <a:solidFill>
                <a:srgbClr val="000000"/>
              </a:solidFill>
              <a:effectLst/>
              <a:latin typeface="Arial" panose="020B0604020202020204" pitchFamily="34" charset="0"/>
              <a:ea typeface="Times New Roman" panose="02020603050405020304" pitchFamily="18" charset="0"/>
            </a:endParaRPr>
          </a:p>
          <a:p>
            <a:pPr marL="0" indent="0">
              <a:buNone/>
            </a:pPr>
            <a:endParaRPr lang="en-US" dirty="0">
              <a:latin typeface="+mn-lt"/>
            </a:endParaRPr>
          </a:p>
        </p:txBody>
      </p:sp>
      <p:sp>
        <p:nvSpPr>
          <p:cNvPr id="4" name="Slide Number Placeholder 3">
            <a:extLst>
              <a:ext uri="{FF2B5EF4-FFF2-40B4-BE49-F238E27FC236}">
                <a16:creationId xmlns:a16="http://schemas.microsoft.com/office/drawing/2014/main" id="{78C17D87-D741-4646-AED2-C76C97A708DA}"/>
              </a:ext>
            </a:extLst>
          </p:cNvPr>
          <p:cNvSpPr>
            <a:spLocks noGrp="1"/>
          </p:cNvSpPr>
          <p:nvPr>
            <p:ph type="sldNum" sz="quarter" idx="12"/>
          </p:nvPr>
        </p:nvSpPr>
        <p:spPr/>
        <p:txBody>
          <a:bodyPr/>
          <a:lstStyle/>
          <a:p>
            <a:fld id="{10537617-F04D-2D48-8B5D-62F0364B9B54}" type="slidenum">
              <a:rPr lang="en-US" smtClean="0"/>
              <a:pPr/>
              <a:t>13</a:t>
            </a:fld>
            <a:endParaRPr lang="en-US" dirty="0"/>
          </a:p>
        </p:txBody>
      </p:sp>
    </p:spTree>
    <p:extLst>
      <p:ext uri="{BB962C8B-B14F-4D97-AF65-F5344CB8AC3E}">
        <p14:creationId xmlns:p14="http://schemas.microsoft.com/office/powerpoint/2010/main" val="3257674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7313" y="1911873"/>
            <a:ext cx="7675958" cy="2409714"/>
          </a:xfrm>
        </p:spPr>
        <p:txBody>
          <a:bodyPr>
            <a:noAutofit/>
          </a:bodyPr>
          <a:lstStyle/>
          <a:p>
            <a:pPr algn="ctr">
              <a:lnSpc>
                <a:spcPct val="100000"/>
              </a:lnSpc>
              <a:spcBef>
                <a:spcPts val="1800"/>
              </a:spcBef>
              <a:spcAft>
                <a:spcPts val="1800"/>
              </a:spcAft>
            </a:pPr>
            <a:br>
              <a:rPr lang="en-US" sz="4000" b="1" dirty="0">
                <a:solidFill>
                  <a:srgbClr val="002060"/>
                </a:solidFill>
                <a:latin typeface="+mn-lt"/>
              </a:rPr>
            </a:br>
            <a:r>
              <a:rPr lang="en-US" dirty="0">
                <a:latin typeface="+mn-lt"/>
              </a:rPr>
              <a:t>US Federal Awards – </a:t>
            </a:r>
            <a:br>
              <a:rPr lang="en-US" dirty="0">
                <a:latin typeface="+mn-lt"/>
              </a:rPr>
            </a:br>
            <a:r>
              <a:rPr lang="en-US" dirty="0">
                <a:latin typeface="+mn-lt"/>
              </a:rPr>
              <a:t>Financial Conflict of Interest</a:t>
            </a:r>
            <a:br>
              <a:rPr lang="en-US" sz="3200" b="1" dirty="0">
                <a:latin typeface="+mn-lt"/>
              </a:rPr>
            </a:br>
            <a:br>
              <a:rPr lang="en-US" sz="2800" b="1" i="1" dirty="0">
                <a:solidFill>
                  <a:srgbClr val="860000"/>
                </a:solidFill>
                <a:latin typeface="+mn-lt"/>
              </a:rPr>
            </a:br>
            <a:br>
              <a:rPr lang="en-US" sz="2700" b="1" i="1" dirty="0">
                <a:solidFill>
                  <a:srgbClr val="C00000"/>
                </a:solidFill>
                <a:latin typeface="+mn-lt"/>
              </a:rPr>
            </a:br>
            <a:br>
              <a:rPr lang="en-US" sz="2700" b="1" dirty="0">
                <a:solidFill>
                  <a:srgbClr val="C00000"/>
                </a:solidFill>
                <a:latin typeface="+mn-lt"/>
              </a:rPr>
            </a:br>
            <a:br>
              <a:rPr lang="en-US" sz="4000" dirty="0">
                <a:solidFill>
                  <a:srgbClr val="002060"/>
                </a:solidFill>
              </a:rPr>
            </a:br>
            <a:br>
              <a:rPr lang="en-US" sz="4000" b="1" dirty="0">
                <a:solidFill>
                  <a:srgbClr val="002060"/>
                </a:solidFill>
                <a:latin typeface="+mn-lt"/>
              </a:rPr>
            </a:br>
            <a:br>
              <a:rPr lang="en-US" sz="4400" b="1" dirty="0">
                <a:solidFill>
                  <a:srgbClr val="002060"/>
                </a:solidFill>
                <a:latin typeface="+mn-lt"/>
              </a:rPr>
            </a:br>
            <a:br>
              <a:rPr lang="en-US" dirty="0">
                <a:solidFill>
                  <a:srgbClr val="002060"/>
                </a:solidFill>
                <a:latin typeface="+mn-lt"/>
              </a:rPr>
            </a:br>
            <a:br>
              <a:rPr lang="en-US" dirty="0">
                <a:solidFill>
                  <a:srgbClr val="002060"/>
                </a:solidFill>
                <a:latin typeface="+mn-lt"/>
              </a:rPr>
            </a:br>
            <a:endParaRPr lang="en-US" dirty="0">
              <a:solidFill>
                <a:srgbClr val="002060"/>
              </a:solidFill>
              <a:latin typeface="+mn-lt"/>
            </a:endParaRPr>
          </a:p>
        </p:txBody>
      </p:sp>
      <p:pic>
        <p:nvPicPr>
          <p:cNvPr id="3" name="Picture 2">
            <a:extLst>
              <a:ext uri="{FF2B5EF4-FFF2-40B4-BE49-F238E27FC236}">
                <a16:creationId xmlns:a16="http://schemas.microsoft.com/office/drawing/2014/main" id="{FC98C266-69A9-4608-AAC3-950BBE7C1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86ECAB7D-43A6-4D12-AADB-179322B95298}"/>
              </a:ext>
            </a:extLst>
          </p:cNvPr>
          <p:cNvSpPr>
            <a:spLocks noGrp="1"/>
          </p:cNvSpPr>
          <p:nvPr>
            <p:ph type="sldNum" sz="quarter" idx="4"/>
          </p:nvPr>
        </p:nvSpPr>
        <p:spPr/>
        <p:txBody>
          <a:bodyPr/>
          <a:lstStyle/>
          <a:p>
            <a:fld id="{10537617-F04D-2D48-8B5D-62F0364B9B54}"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211F2-8991-40B1-9632-D6566976866B}"/>
              </a:ext>
            </a:extLst>
          </p:cNvPr>
          <p:cNvSpPr>
            <a:spLocks noGrp="1"/>
          </p:cNvSpPr>
          <p:nvPr>
            <p:ph type="title"/>
          </p:nvPr>
        </p:nvSpPr>
        <p:spPr/>
        <p:txBody>
          <a:bodyPr/>
          <a:lstStyle/>
          <a:p>
            <a:r>
              <a:rPr lang="en-US" dirty="0"/>
              <a:t>Financial Conflict of Interest</a:t>
            </a:r>
            <a:endParaRPr lang="en-CA" dirty="0"/>
          </a:p>
        </p:txBody>
      </p:sp>
      <p:sp>
        <p:nvSpPr>
          <p:cNvPr id="3" name="Content Placeholder 2">
            <a:extLst>
              <a:ext uri="{FF2B5EF4-FFF2-40B4-BE49-F238E27FC236}">
                <a16:creationId xmlns:a16="http://schemas.microsoft.com/office/drawing/2014/main" id="{35244B28-0CA1-4AE9-8A60-F1D1753C2151}"/>
              </a:ext>
            </a:extLst>
          </p:cNvPr>
          <p:cNvSpPr>
            <a:spLocks noGrp="1"/>
          </p:cNvSpPr>
          <p:nvPr>
            <p:ph idx="1"/>
          </p:nvPr>
        </p:nvSpPr>
        <p:spPr>
          <a:xfrm>
            <a:off x="569119" y="1767992"/>
            <a:ext cx="8005762" cy="4308475"/>
          </a:xfrm>
        </p:spPr>
        <p:txBody>
          <a:bodyPr/>
          <a:lstStyle/>
          <a:p>
            <a:pPr marL="0" indent="0">
              <a:spcBef>
                <a:spcPts val="500"/>
              </a:spcBef>
              <a:buNone/>
            </a:pPr>
            <a:r>
              <a:rPr lang="en-US" sz="2000" b="1" dirty="0">
                <a:latin typeface="+mn-lt"/>
              </a:rPr>
              <a:t>Promoting Objectivity in Research</a:t>
            </a:r>
          </a:p>
          <a:p>
            <a:pPr>
              <a:spcBef>
                <a:spcPts val="500"/>
              </a:spcBef>
            </a:pPr>
            <a:r>
              <a:rPr lang="en-US" sz="2000" dirty="0">
                <a:latin typeface="+mn-lt"/>
              </a:rPr>
              <a:t>By establishing standards that provide a reasonable expectation that the design, conduct and report of research funded under Public Health Service (PHS) grants or cooperative agreements will be free from bias resulting from Investigator financial conflicts of interest</a:t>
            </a:r>
          </a:p>
          <a:p>
            <a:pPr>
              <a:spcBef>
                <a:spcPts val="500"/>
              </a:spcBef>
            </a:pPr>
            <a:endParaRPr lang="en-US" sz="2000" dirty="0">
              <a:latin typeface="+mn-lt"/>
            </a:endParaRPr>
          </a:p>
          <a:p>
            <a:pPr>
              <a:spcBef>
                <a:spcPts val="500"/>
              </a:spcBef>
            </a:pPr>
            <a:r>
              <a:rPr lang="en-US" sz="2000" dirty="0">
                <a:latin typeface="+mn-lt"/>
              </a:rPr>
              <a:t>This policy is applicable to </a:t>
            </a:r>
            <a:r>
              <a:rPr lang="en-US" sz="2000">
                <a:latin typeface="+mn-lt"/>
              </a:rPr>
              <a:t>each institution </a:t>
            </a:r>
            <a:r>
              <a:rPr lang="en-US" sz="2000" dirty="0">
                <a:latin typeface="+mn-lt"/>
              </a:rPr>
              <a:t>that is applying for, or that receives, PHS research funding. </a:t>
            </a:r>
          </a:p>
          <a:p>
            <a:pPr>
              <a:spcBef>
                <a:spcPts val="500"/>
              </a:spcBef>
            </a:pPr>
            <a:endParaRPr lang="en-US" sz="2000" dirty="0">
              <a:latin typeface="+mn-lt"/>
            </a:endParaRPr>
          </a:p>
          <a:p>
            <a:pPr>
              <a:spcBef>
                <a:spcPts val="500"/>
              </a:spcBef>
            </a:pPr>
            <a:r>
              <a:rPr lang="en-US" sz="2000" dirty="0">
                <a:latin typeface="+mn-lt"/>
              </a:rPr>
              <a:t>The policy applies to each Investigator who is planning to participate in, or is participating in, such research. (Senior Key Personnel)</a:t>
            </a:r>
          </a:p>
        </p:txBody>
      </p:sp>
      <p:pic>
        <p:nvPicPr>
          <p:cNvPr id="5" name="Picture 4">
            <a:extLst>
              <a:ext uri="{FF2B5EF4-FFF2-40B4-BE49-F238E27FC236}">
                <a16:creationId xmlns:a16="http://schemas.microsoft.com/office/drawing/2014/main" id="{57FBBBF4-0F16-40FD-BFB4-BB814F3408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A2BA7D60-7C90-48AE-A4B1-0BF5C26ABE27}"/>
              </a:ext>
            </a:extLst>
          </p:cNvPr>
          <p:cNvSpPr>
            <a:spLocks noGrp="1"/>
          </p:cNvSpPr>
          <p:nvPr>
            <p:ph type="sldNum" sz="quarter" idx="12"/>
          </p:nvPr>
        </p:nvSpPr>
        <p:spPr/>
        <p:txBody>
          <a:bodyPr/>
          <a:lstStyle/>
          <a:p>
            <a:fld id="{10537617-F04D-2D48-8B5D-62F0364B9B54}" type="slidenum">
              <a:rPr lang="en-US" smtClean="0"/>
              <a:pPr/>
              <a:t>15</a:t>
            </a:fld>
            <a:endParaRPr lang="en-US" dirty="0"/>
          </a:p>
        </p:txBody>
      </p:sp>
    </p:spTree>
    <p:extLst>
      <p:ext uri="{BB962C8B-B14F-4D97-AF65-F5344CB8AC3E}">
        <p14:creationId xmlns:p14="http://schemas.microsoft.com/office/powerpoint/2010/main" val="2966360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89420-B0B0-4F7C-A5E5-1D16B05E7A7B}"/>
              </a:ext>
            </a:extLst>
          </p:cNvPr>
          <p:cNvSpPr>
            <a:spLocks noGrp="1"/>
          </p:cNvSpPr>
          <p:nvPr>
            <p:ph type="title"/>
          </p:nvPr>
        </p:nvSpPr>
        <p:spPr/>
        <p:txBody>
          <a:bodyPr/>
          <a:lstStyle/>
          <a:p>
            <a:r>
              <a:rPr lang="en-US" dirty="0"/>
              <a:t>Disclosures of significant financial interest</a:t>
            </a:r>
            <a:endParaRPr lang="en-CA" dirty="0"/>
          </a:p>
        </p:txBody>
      </p:sp>
      <p:sp>
        <p:nvSpPr>
          <p:cNvPr id="3" name="Content Placeholder 2">
            <a:extLst>
              <a:ext uri="{FF2B5EF4-FFF2-40B4-BE49-F238E27FC236}">
                <a16:creationId xmlns:a16="http://schemas.microsoft.com/office/drawing/2014/main" id="{D62925F0-CA3F-4CA9-AC0D-933AADFFA684}"/>
              </a:ext>
            </a:extLst>
          </p:cNvPr>
          <p:cNvSpPr>
            <a:spLocks noGrp="1"/>
          </p:cNvSpPr>
          <p:nvPr>
            <p:ph idx="1"/>
          </p:nvPr>
        </p:nvSpPr>
        <p:spPr/>
        <p:txBody>
          <a:bodyPr>
            <a:normAutofit/>
          </a:bodyPr>
          <a:lstStyle/>
          <a:p>
            <a:pPr marL="0" indent="0">
              <a:spcBef>
                <a:spcPts val="500"/>
              </a:spcBef>
              <a:buNone/>
            </a:pPr>
            <a:r>
              <a:rPr lang="en-US" sz="2000" b="1" dirty="0">
                <a:latin typeface="+mn-lt"/>
              </a:rPr>
              <a:t>Financial conflict of Interest (FCOI) </a:t>
            </a:r>
            <a:r>
              <a:rPr lang="en-US" sz="2000" dirty="0">
                <a:latin typeface="+mn-lt"/>
              </a:rPr>
              <a:t>is defined as: a significant financial interest that could directly and significantly affect the design, conduct, or reporting of PHS-funded research.</a:t>
            </a:r>
          </a:p>
          <a:p>
            <a:pPr marL="0" indent="0">
              <a:spcBef>
                <a:spcPts val="500"/>
              </a:spcBef>
              <a:buNone/>
            </a:pPr>
            <a:endParaRPr lang="en-US" sz="2000" dirty="0">
              <a:latin typeface="+mn-lt"/>
            </a:endParaRPr>
          </a:p>
          <a:p>
            <a:pPr marL="0" indent="0">
              <a:spcBef>
                <a:spcPts val="500"/>
              </a:spcBef>
              <a:buNone/>
            </a:pPr>
            <a:r>
              <a:rPr lang="en-US" sz="2000" b="1" dirty="0">
                <a:latin typeface="+mn-lt"/>
              </a:rPr>
              <a:t>Financial interest </a:t>
            </a:r>
            <a:r>
              <a:rPr lang="en-US" sz="2000" dirty="0">
                <a:latin typeface="+mn-lt"/>
              </a:rPr>
              <a:t>means anything of monetary value, whether or not the value is readily ascertainable.</a:t>
            </a:r>
          </a:p>
          <a:p>
            <a:pPr marL="0" indent="0">
              <a:spcBef>
                <a:spcPts val="500"/>
              </a:spcBef>
              <a:buNone/>
            </a:pPr>
            <a:endParaRPr lang="en-US" sz="2000" dirty="0">
              <a:latin typeface="+mn-lt"/>
            </a:endParaRPr>
          </a:p>
          <a:p>
            <a:pPr marL="0" indent="0">
              <a:spcBef>
                <a:spcPts val="500"/>
              </a:spcBef>
              <a:buNone/>
            </a:pPr>
            <a:r>
              <a:rPr lang="en-US" sz="2000" b="1" dirty="0">
                <a:latin typeface="+mn-lt"/>
              </a:rPr>
              <a:t>Senior/key personnel </a:t>
            </a:r>
            <a:r>
              <a:rPr lang="en-US" sz="2000" dirty="0">
                <a:latin typeface="+mn-lt"/>
              </a:rPr>
              <a:t>means the PI and any other person identified as senior/key personnel by the institution in the grant application, progress report, or any other report submitted to the PHS by the institution under this subpart. This may include for example, collaborators or consultants.</a:t>
            </a:r>
          </a:p>
        </p:txBody>
      </p:sp>
      <p:pic>
        <p:nvPicPr>
          <p:cNvPr id="5" name="Picture 4">
            <a:extLst>
              <a:ext uri="{FF2B5EF4-FFF2-40B4-BE49-F238E27FC236}">
                <a16:creationId xmlns:a16="http://schemas.microsoft.com/office/drawing/2014/main" id="{10C3C5A9-0CEF-4A56-B67B-EE90FF8D00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8730C792-39ED-426C-B880-87F9A2C3C219}"/>
              </a:ext>
            </a:extLst>
          </p:cNvPr>
          <p:cNvSpPr>
            <a:spLocks noGrp="1"/>
          </p:cNvSpPr>
          <p:nvPr>
            <p:ph type="sldNum" sz="quarter" idx="12"/>
          </p:nvPr>
        </p:nvSpPr>
        <p:spPr/>
        <p:txBody>
          <a:bodyPr/>
          <a:lstStyle/>
          <a:p>
            <a:fld id="{10537617-F04D-2D48-8B5D-62F0364B9B54}" type="slidenum">
              <a:rPr lang="en-US" smtClean="0"/>
              <a:pPr/>
              <a:t>16</a:t>
            </a:fld>
            <a:endParaRPr lang="en-US" dirty="0"/>
          </a:p>
        </p:txBody>
      </p:sp>
    </p:spTree>
    <p:extLst>
      <p:ext uri="{BB962C8B-B14F-4D97-AF65-F5344CB8AC3E}">
        <p14:creationId xmlns:p14="http://schemas.microsoft.com/office/powerpoint/2010/main" val="314993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89420-B0B0-4F7C-A5E5-1D16B05E7A7B}"/>
              </a:ext>
            </a:extLst>
          </p:cNvPr>
          <p:cNvSpPr>
            <a:spLocks noGrp="1"/>
          </p:cNvSpPr>
          <p:nvPr>
            <p:ph type="title"/>
          </p:nvPr>
        </p:nvSpPr>
        <p:spPr/>
        <p:txBody>
          <a:bodyPr/>
          <a:lstStyle/>
          <a:p>
            <a:r>
              <a:rPr lang="en-US" dirty="0"/>
              <a:t>Disclosures of Significant Financial Interest</a:t>
            </a:r>
            <a:endParaRPr lang="en-CA" dirty="0"/>
          </a:p>
        </p:txBody>
      </p:sp>
      <p:sp>
        <p:nvSpPr>
          <p:cNvPr id="3" name="Content Placeholder 2">
            <a:extLst>
              <a:ext uri="{FF2B5EF4-FFF2-40B4-BE49-F238E27FC236}">
                <a16:creationId xmlns:a16="http://schemas.microsoft.com/office/drawing/2014/main" id="{D62925F0-CA3F-4CA9-AC0D-933AADFFA684}"/>
              </a:ext>
            </a:extLst>
          </p:cNvPr>
          <p:cNvSpPr>
            <a:spLocks noGrp="1"/>
          </p:cNvSpPr>
          <p:nvPr>
            <p:ph idx="1"/>
          </p:nvPr>
        </p:nvSpPr>
        <p:spPr>
          <a:xfrm>
            <a:off x="569119" y="1580322"/>
            <a:ext cx="8005762" cy="4545841"/>
          </a:xfrm>
        </p:spPr>
        <p:txBody>
          <a:bodyPr>
            <a:normAutofit fontScale="40000" lnSpcReduction="20000"/>
          </a:bodyPr>
          <a:lstStyle/>
          <a:p>
            <a:pPr marL="0" indent="0">
              <a:spcBef>
                <a:spcPts val="500"/>
              </a:spcBef>
              <a:buNone/>
            </a:pPr>
            <a:r>
              <a:rPr lang="en-US" sz="5000" b="1" dirty="0">
                <a:latin typeface="+mn-lt"/>
              </a:rPr>
              <a:t>Significant Financial Interest (SFI) means: </a:t>
            </a:r>
          </a:p>
          <a:p>
            <a:pPr marL="0" indent="0">
              <a:spcBef>
                <a:spcPts val="500"/>
              </a:spcBef>
              <a:buNone/>
            </a:pPr>
            <a:endParaRPr lang="en-US" sz="2500" b="1" dirty="0">
              <a:latin typeface="+mn-lt"/>
            </a:endParaRPr>
          </a:p>
          <a:p>
            <a:pPr marL="0" indent="0">
              <a:spcBef>
                <a:spcPts val="500"/>
              </a:spcBef>
              <a:buNone/>
            </a:pPr>
            <a:r>
              <a:rPr lang="en-US" sz="4800" dirty="0">
                <a:latin typeface="+mn-lt"/>
              </a:rPr>
              <a:t>1. A financial interest consisting of one or more of the following interests of the Investigator (and those of the Investigator’s spouse and dependent children) that reasonably appears to be related to the Investigator’s institutional responsibilities.</a:t>
            </a:r>
          </a:p>
          <a:p>
            <a:pPr marL="0" indent="0">
              <a:spcBef>
                <a:spcPts val="500"/>
              </a:spcBef>
              <a:buNone/>
            </a:pPr>
            <a:endParaRPr lang="en-US" sz="2500" dirty="0">
              <a:latin typeface="+mn-lt"/>
            </a:endParaRPr>
          </a:p>
          <a:p>
            <a:pPr lvl="1">
              <a:spcBef>
                <a:spcPts val="500"/>
              </a:spcBef>
            </a:pPr>
            <a:r>
              <a:rPr lang="en-US" sz="4800" dirty="0">
                <a:latin typeface="+mn-lt"/>
              </a:rPr>
              <a:t>(</a:t>
            </a:r>
            <a:r>
              <a:rPr lang="en-US" sz="4800" dirty="0" err="1">
                <a:latin typeface="+mn-lt"/>
              </a:rPr>
              <a:t>i</a:t>
            </a:r>
            <a:r>
              <a:rPr lang="en-US" sz="4800" dirty="0">
                <a:latin typeface="+mn-lt"/>
              </a:rPr>
              <a:t>) </a:t>
            </a:r>
            <a:r>
              <a:rPr lang="en-US" sz="4800" b="0" i="0" dirty="0">
                <a:solidFill>
                  <a:srgbClr val="000000"/>
                </a:solidFill>
                <a:effectLst/>
                <a:latin typeface="+mn-lt"/>
              </a:rPr>
              <a:t>an SFI exists if the value of any remuneration received from the publicly traded entity, exceeds $5,000. For purposes of this definition, remuneration includes salary and any payment for services not otherwise identified as salary (e.g., consulting fees, honoraria, paid authorship); equity interest includes any stock, stock option, or other ownership interest, as determined through reference to public prices or other reasonable measures of fair market value;</a:t>
            </a:r>
          </a:p>
          <a:p>
            <a:pPr marL="228600" lvl="1" indent="0">
              <a:spcBef>
                <a:spcPts val="500"/>
              </a:spcBef>
              <a:buNone/>
            </a:pPr>
            <a:endParaRPr lang="en-US" sz="2500" b="0" i="0" dirty="0">
              <a:solidFill>
                <a:srgbClr val="000000"/>
              </a:solidFill>
              <a:effectLst/>
              <a:latin typeface="+mn-lt"/>
            </a:endParaRPr>
          </a:p>
          <a:p>
            <a:pPr lvl="1">
              <a:spcBef>
                <a:spcPts val="500"/>
              </a:spcBef>
            </a:pPr>
            <a:r>
              <a:rPr lang="en-US" sz="4800" b="0" i="0" dirty="0">
                <a:solidFill>
                  <a:srgbClr val="000000"/>
                </a:solidFill>
                <a:effectLst/>
                <a:latin typeface="+mn-lt"/>
              </a:rPr>
              <a:t>(ii) Intellectual property rights and interests (e.g., patents, copyrights), upon receipt of income related to such rights and interests.</a:t>
            </a:r>
          </a:p>
          <a:p>
            <a:pPr marL="0" indent="0" algn="l">
              <a:spcBef>
                <a:spcPts val="500"/>
              </a:spcBef>
              <a:buNone/>
            </a:pPr>
            <a:endParaRPr lang="en-US" sz="5600" b="0" i="0" dirty="0">
              <a:solidFill>
                <a:srgbClr val="000000"/>
              </a:solidFill>
              <a:effectLst/>
              <a:latin typeface="+mn-lt"/>
            </a:endParaRPr>
          </a:p>
          <a:p>
            <a:pPr marL="0" indent="0">
              <a:buNone/>
            </a:pPr>
            <a:endParaRPr lang="en-US" sz="1800" dirty="0"/>
          </a:p>
        </p:txBody>
      </p:sp>
      <p:pic>
        <p:nvPicPr>
          <p:cNvPr id="5" name="Picture 4">
            <a:extLst>
              <a:ext uri="{FF2B5EF4-FFF2-40B4-BE49-F238E27FC236}">
                <a16:creationId xmlns:a16="http://schemas.microsoft.com/office/drawing/2014/main" id="{6D7DD453-B09C-4C08-AF5E-BFF2575F1F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BA9431C3-4555-4DC6-93E8-A1731BAE7D1D}"/>
              </a:ext>
            </a:extLst>
          </p:cNvPr>
          <p:cNvSpPr>
            <a:spLocks noGrp="1"/>
          </p:cNvSpPr>
          <p:nvPr>
            <p:ph type="sldNum" sz="quarter" idx="12"/>
          </p:nvPr>
        </p:nvSpPr>
        <p:spPr/>
        <p:txBody>
          <a:bodyPr/>
          <a:lstStyle/>
          <a:p>
            <a:fld id="{10537617-F04D-2D48-8B5D-62F0364B9B54}" type="slidenum">
              <a:rPr lang="en-US" smtClean="0"/>
              <a:pPr/>
              <a:t>17</a:t>
            </a:fld>
            <a:endParaRPr lang="en-US" dirty="0"/>
          </a:p>
        </p:txBody>
      </p:sp>
    </p:spTree>
    <p:extLst>
      <p:ext uri="{BB962C8B-B14F-4D97-AF65-F5344CB8AC3E}">
        <p14:creationId xmlns:p14="http://schemas.microsoft.com/office/powerpoint/2010/main" val="3144785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89420-B0B0-4F7C-A5E5-1D16B05E7A7B}"/>
              </a:ext>
            </a:extLst>
          </p:cNvPr>
          <p:cNvSpPr>
            <a:spLocks noGrp="1"/>
          </p:cNvSpPr>
          <p:nvPr>
            <p:ph type="title"/>
          </p:nvPr>
        </p:nvSpPr>
        <p:spPr/>
        <p:txBody>
          <a:bodyPr/>
          <a:lstStyle/>
          <a:p>
            <a:r>
              <a:rPr lang="en-US" dirty="0"/>
              <a:t>Disclosures of Significant Financial Interest</a:t>
            </a:r>
            <a:endParaRPr lang="en-CA" dirty="0"/>
          </a:p>
        </p:txBody>
      </p:sp>
      <p:sp>
        <p:nvSpPr>
          <p:cNvPr id="3" name="Content Placeholder 2">
            <a:extLst>
              <a:ext uri="{FF2B5EF4-FFF2-40B4-BE49-F238E27FC236}">
                <a16:creationId xmlns:a16="http://schemas.microsoft.com/office/drawing/2014/main" id="{D62925F0-CA3F-4CA9-AC0D-933AADFFA684}"/>
              </a:ext>
            </a:extLst>
          </p:cNvPr>
          <p:cNvSpPr>
            <a:spLocks noGrp="1"/>
          </p:cNvSpPr>
          <p:nvPr>
            <p:ph idx="1"/>
          </p:nvPr>
        </p:nvSpPr>
        <p:spPr/>
        <p:txBody>
          <a:bodyPr>
            <a:normAutofit/>
          </a:bodyPr>
          <a:lstStyle/>
          <a:p>
            <a:pPr marL="0" indent="0">
              <a:buNone/>
            </a:pPr>
            <a:r>
              <a:rPr lang="en-US" sz="2000" dirty="0">
                <a:solidFill>
                  <a:srgbClr val="000000"/>
                </a:solidFill>
                <a:latin typeface="+mn-lt"/>
              </a:rPr>
              <a:t>2. Investigators must also disclose the occurrence of any reimbursed or sponsored travel.</a:t>
            </a:r>
          </a:p>
          <a:p>
            <a:pPr marL="0" indent="0">
              <a:buNone/>
            </a:pPr>
            <a:endParaRPr lang="en-US" sz="2000" b="0" i="0" dirty="0">
              <a:solidFill>
                <a:srgbClr val="000000"/>
              </a:solidFill>
              <a:effectLst/>
              <a:latin typeface="+mn-lt"/>
            </a:endParaRPr>
          </a:p>
          <a:p>
            <a:pPr marL="0" indent="0">
              <a:buNone/>
            </a:pPr>
            <a:r>
              <a:rPr lang="en-US" sz="2000" b="0" i="0" dirty="0">
                <a:solidFill>
                  <a:srgbClr val="000000"/>
                </a:solidFill>
                <a:effectLst/>
                <a:latin typeface="+mn-lt"/>
              </a:rPr>
              <a:t>3. The term Significant Financial Interest </a:t>
            </a:r>
            <a:r>
              <a:rPr lang="en-US" sz="2000" b="0" i="0" u="sng" dirty="0">
                <a:solidFill>
                  <a:srgbClr val="000000"/>
                </a:solidFill>
                <a:effectLst/>
                <a:latin typeface="+mn-lt"/>
              </a:rPr>
              <a:t>does not</a:t>
            </a:r>
            <a:r>
              <a:rPr lang="en-US" sz="2000" b="0" i="0" dirty="0">
                <a:solidFill>
                  <a:srgbClr val="000000"/>
                </a:solidFill>
                <a:effectLst/>
                <a:latin typeface="+mn-lt"/>
              </a:rPr>
              <a:t> include the following types of </a:t>
            </a:r>
            <a:r>
              <a:rPr lang="en-US" sz="2000" dirty="0">
                <a:solidFill>
                  <a:srgbClr val="000000"/>
                </a:solidFill>
                <a:latin typeface="+mn-lt"/>
              </a:rPr>
              <a:t>financial interests: salary, royalties, or other remuneration paid by the institution to the Investigator if the Investigator is currently employed or otherwise appointed by the institution, including IP rights assigned to the institution and agreements to share in royalties related to such rights.</a:t>
            </a:r>
            <a:endParaRPr lang="en-US" sz="2000" b="0" i="0" dirty="0">
              <a:solidFill>
                <a:srgbClr val="000000"/>
              </a:solidFill>
              <a:effectLst/>
              <a:latin typeface="+mn-lt"/>
            </a:endParaRPr>
          </a:p>
          <a:p>
            <a:pPr marL="0" indent="0">
              <a:buNone/>
            </a:pPr>
            <a:endParaRPr lang="en-US" sz="1800" dirty="0"/>
          </a:p>
        </p:txBody>
      </p:sp>
      <p:pic>
        <p:nvPicPr>
          <p:cNvPr id="5" name="Picture 4">
            <a:extLst>
              <a:ext uri="{FF2B5EF4-FFF2-40B4-BE49-F238E27FC236}">
                <a16:creationId xmlns:a16="http://schemas.microsoft.com/office/drawing/2014/main" id="{06AC47F1-98EE-4374-939F-22DEE42BC5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2DC47A69-8444-4669-A4A9-B133983BBCAD}"/>
              </a:ext>
            </a:extLst>
          </p:cNvPr>
          <p:cNvSpPr>
            <a:spLocks noGrp="1"/>
          </p:cNvSpPr>
          <p:nvPr>
            <p:ph type="sldNum" sz="quarter" idx="12"/>
          </p:nvPr>
        </p:nvSpPr>
        <p:spPr/>
        <p:txBody>
          <a:bodyPr/>
          <a:lstStyle/>
          <a:p>
            <a:fld id="{10537617-F04D-2D48-8B5D-62F0364B9B54}" type="slidenum">
              <a:rPr lang="en-US" smtClean="0"/>
              <a:pPr/>
              <a:t>18</a:t>
            </a:fld>
            <a:endParaRPr lang="en-US" dirty="0"/>
          </a:p>
        </p:txBody>
      </p:sp>
    </p:spTree>
    <p:extLst>
      <p:ext uri="{BB962C8B-B14F-4D97-AF65-F5344CB8AC3E}">
        <p14:creationId xmlns:p14="http://schemas.microsoft.com/office/powerpoint/2010/main" val="18298030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8C8D3-A61F-4CC4-AE62-54238CA9E67A}"/>
              </a:ext>
            </a:extLst>
          </p:cNvPr>
          <p:cNvSpPr>
            <a:spLocks noGrp="1"/>
          </p:cNvSpPr>
          <p:nvPr>
            <p:ph type="title"/>
          </p:nvPr>
        </p:nvSpPr>
        <p:spPr>
          <a:xfrm>
            <a:off x="1184472" y="2275726"/>
            <a:ext cx="6122987" cy="944387"/>
          </a:xfrm>
        </p:spPr>
        <p:txBody>
          <a:bodyPr>
            <a:normAutofit fontScale="90000"/>
          </a:bodyPr>
          <a:lstStyle/>
          <a:p>
            <a:r>
              <a:rPr lang="en-US" dirty="0"/>
              <a:t>Queen’s Implementation of the United States Federal Awarding Agencies (excluding Public Health Services agencies) Conflicts of Interest Policy in accordance with Regulations 2 CFR Part 200</a:t>
            </a:r>
            <a:endParaRPr lang="en-CA" dirty="0"/>
          </a:p>
        </p:txBody>
      </p:sp>
      <p:sp>
        <p:nvSpPr>
          <p:cNvPr id="3" name="Content Placeholder 2">
            <a:extLst>
              <a:ext uri="{FF2B5EF4-FFF2-40B4-BE49-F238E27FC236}">
                <a16:creationId xmlns:a16="http://schemas.microsoft.com/office/drawing/2014/main" id="{FEAAF2B7-D14E-4D18-B48B-6C4D1129DC24}"/>
              </a:ext>
            </a:extLst>
          </p:cNvPr>
          <p:cNvSpPr>
            <a:spLocks noGrp="1"/>
          </p:cNvSpPr>
          <p:nvPr>
            <p:ph idx="1"/>
          </p:nvPr>
        </p:nvSpPr>
        <p:spPr/>
        <p:txBody>
          <a:bodyPr/>
          <a:lstStyle/>
          <a:p>
            <a:endParaRPr lang="en-US" dirty="0"/>
          </a:p>
          <a:p>
            <a:endParaRPr lang="en-CA" dirty="0"/>
          </a:p>
          <a:p>
            <a:endParaRPr lang="en-CA" dirty="0"/>
          </a:p>
          <a:p>
            <a:endParaRPr lang="en-CA" dirty="0"/>
          </a:p>
          <a:p>
            <a:pPr lvl="2"/>
            <a:r>
              <a:rPr lang="en-CA" sz="2000" dirty="0">
                <a:hlinkClick r:id="rId3"/>
              </a:rPr>
              <a:t>Procedure General FCOI</a:t>
            </a:r>
            <a:endParaRPr lang="en-CA" sz="2000" dirty="0"/>
          </a:p>
          <a:p>
            <a:pPr marL="455613" lvl="2" indent="0">
              <a:buNone/>
            </a:pPr>
            <a:endParaRPr lang="en-CA" sz="2000" dirty="0"/>
          </a:p>
          <a:p>
            <a:pPr lvl="2"/>
            <a:r>
              <a:rPr lang="en-US" sz="2000" dirty="0">
                <a:hlinkClick r:id="rId4"/>
              </a:rPr>
              <a:t>Disclosure Consent Form for Significant Financial Interest</a:t>
            </a:r>
            <a:endParaRPr lang="en-CA" sz="2000" dirty="0"/>
          </a:p>
          <a:p>
            <a:pPr marL="0" indent="0">
              <a:buNone/>
            </a:pPr>
            <a:endParaRPr lang="en-CA" dirty="0"/>
          </a:p>
        </p:txBody>
      </p:sp>
      <p:pic>
        <p:nvPicPr>
          <p:cNvPr id="5" name="Picture 4">
            <a:extLst>
              <a:ext uri="{FF2B5EF4-FFF2-40B4-BE49-F238E27FC236}">
                <a16:creationId xmlns:a16="http://schemas.microsoft.com/office/drawing/2014/main" id="{94564961-74A2-4C3D-98CA-B58A515BCA5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F12EBC1D-EEB5-4BD5-BD19-73B9DB0BCD99}"/>
              </a:ext>
            </a:extLst>
          </p:cNvPr>
          <p:cNvSpPr>
            <a:spLocks noGrp="1"/>
          </p:cNvSpPr>
          <p:nvPr>
            <p:ph type="sldNum" sz="quarter" idx="12"/>
          </p:nvPr>
        </p:nvSpPr>
        <p:spPr/>
        <p:txBody>
          <a:bodyPr/>
          <a:lstStyle/>
          <a:p>
            <a:fld id="{10537617-F04D-2D48-8B5D-62F0364B9B54}" type="slidenum">
              <a:rPr lang="en-US" smtClean="0"/>
              <a:pPr/>
              <a:t>19</a:t>
            </a:fld>
            <a:endParaRPr lang="en-US" dirty="0"/>
          </a:p>
        </p:txBody>
      </p:sp>
    </p:spTree>
    <p:extLst>
      <p:ext uri="{BB962C8B-B14F-4D97-AF65-F5344CB8AC3E}">
        <p14:creationId xmlns:p14="http://schemas.microsoft.com/office/powerpoint/2010/main" val="1649096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a:xfrm>
            <a:off x="681037" y="1858617"/>
            <a:ext cx="8721379" cy="4267546"/>
          </a:xfrm>
        </p:spPr>
        <p:txBody>
          <a:bodyPr vert="horz" lIns="0" tIns="0" rIns="0" bIns="0" rtlCol="0" anchor="t">
            <a:normAutofit/>
          </a:bodyPr>
          <a:lstStyle/>
          <a:p>
            <a:pPr marL="342900" marR="857250" lvl="0" indent="-342900">
              <a:lnSpc>
                <a:spcPct val="150000"/>
              </a:lnSpc>
              <a:spcBef>
                <a:spcPts val="0"/>
              </a:spcBef>
              <a:spcAft>
                <a:spcPts val="0"/>
              </a:spcAft>
              <a:buFont typeface="+mj-lt"/>
              <a:buAutoNum type="arabicPeriod"/>
            </a:pPr>
            <a:r>
              <a:rPr lang="en-US" sz="1800" dirty="0">
                <a:latin typeface="+mn-lt"/>
                <a:ea typeface="Arial" panose="020B0604020202020204" pitchFamily="34" charset="0"/>
              </a:rPr>
              <a:t>Greetings and introductions - Margo Langford</a:t>
            </a:r>
            <a:endParaRPr lang="en-US" sz="1800" dirty="0">
              <a:effectLst/>
              <a:latin typeface="+mn-lt"/>
              <a:ea typeface="Arial" panose="020B0604020202020204" pitchFamily="34" charset="0"/>
            </a:endParaRPr>
          </a:p>
          <a:p>
            <a:pPr marL="342900" marR="857250" lvl="0" indent="-342900">
              <a:lnSpc>
                <a:spcPct val="150000"/>
              </a:lnSpc>
              <a:spcBef>
                <a:spcPts val="0"/>
              </a:spcBef>
              <a:spcAft>
                <a:spcPts val="0"/>
              </a:spcAft>
              <a:buFont typeface="+mj-lt"/>
              <a:buAutoNum type="arabicPeriod"/>
            </a:pPr>
            <a:r>
              <a:rPr lang="en-US" sz="1800" dirty="0">
                <a:effectLst/>
                <a:latin typeface="+mn-lt"/>
                <a:ea typeface="Arial" panose="020B0604020202020204" pitchFamily="34" charset="0"/>
              </a:rPr>
              <a:t>General </a:t>
            </a:r>
            <a:r>
              <a:rPr lang="en-US" sz="1800" dirty="0">
                <a:latin typeface="+mn-lt"/>
                <a:ea typeface="Arial" panose="020B0604020202020204" pitchFamily="34" charset="0"/>
              </a:rPr>
              <a:t>overview - Ricardo Smalling</a:t>
            </a:r>
            <a:endParaRPr lang="en-US" sz="1800" dirty="0">
              <a:effectLst/>
              <a:latin typeface="+mn-lt"/>
              <a:ea typeface="Arial" panose="020B0604020202020204" pitchFamily="34" charset="0"/>
            </a:endParaRPr>
          </a:p>
          <a:p>
            <a:pPr marL="0" marR="857250" lvl="0" indent="-342900">
              <a:lnSpc>
                <a:spcPct val="150000"/>
              </a:lnSpc>
              <a:spcBef>
                <a:spcPts val="0"/>
              </a:spcBef>
              <a:spcAft>
                <a:spcPts val="0"/>
              </a:spcAft>
              <a:buFont typeface="+mj-lt"/>
              <a:buAutoNum type="arabicPeriod"/>
            </a:pPr>
            <a:r>
              <a:rPr lang="en-US" sz="1800" dirty="0">
                <a:effectLst/>
                <a:latin typeface="+mn-lt"/>
                <a:ea typeface="Arial" panose="020B0604020202020204" pitchFamily="34" charset="0"/>
              </a:rPr>
              <a:t>Conflict of </a:t>
            </a:r>
            <a:r>
              <a:rPr lang="en-US" sz="1800" dirty="0">
                <a:latin typeface="+mn-lt"/>
                <a:ea typeface="Arial" panose="020B0604020202020204" pitchFamily="34" charset="0"/>
              </a:rPr>
              <a:t>i</a:t>
            </a:r>
            <a:r>
              <a:rPr lang="en-US" sz="1800" dirty="0">
                <a:effectLst/>
                <a:latin typeface="+mn-lt"/>
                <a:ea typeface="Arial" panose="020B0604020202020204" pitchFamily="34" charset="0"/>
              </a:rPr>
              <a:t>nterest and f</a:t>
            </a:r>
            <a:r>
              <a:rPr lang="en-US" sz="1800" dirty="0">
                <a:latin typeface="+mn-lt"/>
                <a:ea typeface="Arial" panose="020B0604020202020204" pitchFamily="34" charset="0"/>
              </a:rPr>
              <a:t>amily</a:t>
            </a:r>
            <a:r>
              <a:rPr lang="en-US" sz="1800" dirty="0">
                <a:effectLst/>
                <a:latin typeface="+mn-lt"/>
                <a:ea typeface="Arial" panose="020B0604020202020204" pitchFamily="34" charset="0"/>
              </a:rPr>
              <a:t> m</a:t>
            </a:r>
            <a:r>
              <a:rPr lang="en-US" sz="1800" dirty="0">
                <a:latin typeface="+mn-lt"/>
                <a:ea typeface="Arial" panose="020B0604020202020204" pitchFamily="34" charset="0"/>
              </a:rPr>
              <a:t>embers/intimate relationships – Priscilla Ferrazzi</a:t>
            </a:r>
            <a:endParaRPr lang="en-US" sz="1800" dirty="0">
              <a:effectLst/>
              <a:latin typeface="+mn-lt"/>
              <a:ea typeface="Arial" panose="020B0604020202020204" pitchFamily="34" charset="0"/>
            </a:endParaRPr>
          </a:p>
          <a:p>
            <a:pPr marL="342900" marR="857250" lvl="0" indent="-342900">
              <a:lnSpc>
                <a:spcPct val="150000"/>
              </a:lnSpc>
              <a:spcBef>
                <a:spcPts val="0"/>
              </a:spcBef>
              <a:spcAft>
                <a:spcPts val="0"/>
              </a:spcAft>
              <a:buFont typeface="+mj-lt"/>
              <a:buAutoNum type="arabicPeriod"/>
            </a:pPr>
            <a:r>
              <a:rPr lang="en-US" sz="1800" dirty="0">
                <a:latin typeface="+mn-lt"/>
                <a:ea typeface="Arial" panose="020B0604020202020204" pitchFamily="34" charset="0"/>
              </a:rPr>
              <a:t>Considerations for applying for Government funds – Jordan Bricker</a:t>
            </a:r>
            <a:endParaRPr lang="en-US" sz="1800" dirty="0">
              <a:effectLst/>
              <a:latin typeface="+mn-lt"/>
              <a:ea typeface="Arial" panose="020B0604020202020204" pitchFamily="34" charset="0"/>
            </a:endParaRPr>
          </a:p>
          <a:p>
            <a:pPr marL="342900" marR="857250" lvl="0" indent="-342900">
              <a:lnSpc>
                <a:spcPct val="150000"/>
              </a:lnSpc>
              <a:spcBef>
                <a:spcPts val="0"/>
              </a:spcBef>
              <a:spcAft>
                <a:spcPts val="0"/>
              </a:spcAft>
              <a:buFont typeface="+mj-lt"/>
              <a:buAutoNum type="arabicPeriod"/>
            </a:pPr>
            <a:r>
              <a:rPr lang="en-US" sz="1800" dirty="0">
                <a:effectLst/>
                <a:latin typeface="+mn-lt"/>
                <a:ea typeface="Arial" panose="020B0604020202020204" pitchFamily="34" charset="0"/>
              </a:rPr>
              <a:t>US Federal awards – financial conflict of interest - Kelly Manuel</a:t>
            </a:r>
          </a:p>
          <a:p>
            <a:pPr marL="342900" marR="857250" lvl="0" indent="-342900">
              <a:lnSpc>
                <a:spcPct val="150000"/>
              </a:lnSpc>
              <a:spcBef>
                <a:spcPts val="0"/>
              </a:spcBef>
              <a:spcAft>
                <a:spcPts val="0"/>
              </a:spcAft>
              <a:buFont typeface="+mj-lt"/>
              <a:buAutoNum type="arabicPeriod"/>
            </a:pPr>
            <a:r>
              <a:rPr lang="en-US" sz="1800" dirty="0">
                <a:latin typeface="+mn-lt"/>
                <a:ea typeface="Arial" panose="020B0604020202020204" pitchFamily="34" charset="0"/>
              </a:rPr>
              <a:t>Conflict of interest – researcher stands to gain financially - Margo Langford </a:t>
            </a:r>
          </a:p>
          <a:p>
            <a:pPr marL="342900" marR="857250" lvl="0" indent="-342900">
              <a:lnSpc>
                <a:spcPct val="150000"/>
              </a:lnSpc>
              <a:spcBef>
                <a:spcPts val="0"/>
              </a:spcBef>
              <a:spcAft>
                <a:spcPts val="0"/>
              </a:spcAft>
              <a:buFont typeface="+mj-lt"/>
              <a:buAutoNum type="arabicPeriod"/>
            </a:pPr>
            <a:r>
              <a:rPr lang="en-US" sz="1800" dirty="0">
                <a:latin typeface="+mn-lt"/>
                <a:ea typeface="Arial" panose="020B0604020202020204" pitchFamily="34" charset="0"/>
              </a:rPr>
              <a:t>Q/A</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FA9FAB54-184D-485C-B5C4-274139C486FE}"/>
              </a:ext>
            </a:extLst>
          </p:cNvPr>
          <p:cNvSpPr>
            <a:spLocks noGrp="1"/>
          </p:cNvSpPr>
          <p:nvPr>
            <p:ph type="sldNum" sz="quarter" idx="12"/>
          </p:nvPr>
        </p:nvSpPr>
        <p:spPr/>
        <p:txBody>
          <a:bodyPr/>
          <a:lstStyle/>
          <a:p>
            <a:fld id="{10537617-F04D-2D48-8B5D-62F0364B9B54}" type="slidenum">
              <a:rPr lang="en-US" smtClean="0"/>
              <a:pPr/>
              <a:t>2</a:t>
            </a:fld>
            <a:endParaRPr lang="en-US" dirty="0"/>
          </a:p>
        </p:txBody>
      </p:sp>
    </p:spTree>
    <p:extLst>
      <p:ext uri="{BB962C8B-B14F-4D97-AF65-F5344CB8AC3E}">
        <p14:creationId xmlns:p14="http://schemas.microsoft.com/office/powerpoint/2010/main" val="376793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8C8D3-A61F-4CC4-AE62-54238CA9E67A}"/>
              </a:ext>
            </a:extLst>
          </p:cNvPr>
          <p:cNvSpPr>
            <a:spLocks noGrp="1"/>
          </p:cNvSpPr>
          <p:nvPr>
            <p:ph type="title"/>
          </p:nvPr>
        </p:nvSpPr>
        <p:spPr>
          <a:xfrm>
            <a:off x="1184472" y="2275726"/>
            <a:ext cx="6122987" cy="944387"/>
          </a:xfrm>
        </p:spPr>
        <p:txBody>
          <a:bodyPr>
            <a:normAutofit/>
          </a:bodyPr>
          <a:lstStyle/>
          <a:p>
            <a:r>
              <a:rPr lang="en-US" dirty="0"/>
              <a:t>Financial Conflict of Interest Training</a:t>
            </a:r>
            <a:endParaRPr lang="en-CA" dirty="0"/>
          </a:p>
        </p:txBody>
      </p:sp>
      <p:sp>
        <p:nvSpPr>
          <p:cNvPr id="3" name="Content Placeholder 2">
            <a:extLst>
              <a:ext uri="{FF2B5EF4-FFF2-40B4-BE49-F238E27FC236}">
                <a16:creationId xmlns:a16="http://schemas.microsoft.com/office/drawing/2014/main" id="{FEAAF2B7-D14E-4D18-B48B-6C4D1129DC24}"/>
              </a:ext>
            </a:extLst>
          </p:cNvPr>
          <p:cNvSpPr>
            <a:spLocks noGrp="1"/>
          </p:cNvSpPr>
          <p:nvPr>
            <p:ph idx="1"/>
          </p:nvPr>
        </p:nvSpPr>
        <p:spPr>
          <a:xfrm>
            <a:off x="1184472" y="1659275"/>
            <a:ext cx="6359703" cy="1977775"/>
          </a:xfrm>
        </p:spPr>
        <p:txBody>
          <a:bodyPr>
            <a:normAutofit fontScale="85000" lnSpcReduction="10000"/>
          </a:bodyPr>
          <a:lstStyle/>
          <a:p>
            <a:pPr marL="0" indent="0">
              <a:buNone/>
            </a:pPr>
            <a:endParaRPr lang="en-US"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r>
              <a:rPr lang="en-US" dirty="0">
                <a:hlinkClick r:id="rId3"/>
              </a:rPr>
              <a:t>FINANCIAL CONFLICT OF INTEREST Training (NIH)</a:t>
            </a:r>
            <a:endParaRPr lang="en-CA" dirty="0"/>
          </a:p>
        </p:txBody>
      </p:sp>
      <p:pic>
        <p:nvPicPr>
          <p:cNvPr id="5" name="Picture 4">
            <a:extLst>
              <a:ext uri="{FF2B5EF4-FFF2-40B4-BE49-F238E27FC236}">
                <a16:creationId xmlns:a16="http://schemas.microsoft.com/office/drawing/2014/main" id="{9104F2AF-865E-4918-B362-25530607FA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BAFEE6EC-E20B-407A-BD6F-BCD31F903B7D}"/>
              </a:ext>
            </a:extLst>
          </p:cNvPr>
          <p:cNvSpPr>
            <a:spLocks noGrp="1"/>
          </p:cNvSpPr>
          <p:nvPr>
            <p:ph type="sldNum" sz="quarter" idx="12"/>
          </p:nvPr>
        </p:nvSpPr>
        <p:spPr/>
        <p:txBody>
          <a:bodyPr/>
          <a:lstStyle/>
          <a:p>
            <a:fld id="{10537617-F04D-2D48-8B5D-62F0364B9B54}" type="slidenum">
              <a:rPr lang="en-US" smtClean="0"/>
              <a:pPr/>
              <a:t>20</a:t>
            </a:fld>
            <a:endParaRPr lang="en-US" dirty="0"/>
          </a:p>
        </p:txBody>
      </p:sp>
    </p:spTree>
    <p:extLst>
      <p:ext uri="{BB962C8B-B14F-4D97-AF65-F5344CB8AC3E}">
        <p14:creationId xmlns:p14="http://schemas.microsoft.com/office/powerpoint/2010/main" val="689908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7313" y="1911873"/>
            <a:ext cx="7675958" cy="2409714"/>
          </a:xfrm>
        </p:spPr>
        <p:txBody>
          <a:bodyPr>
            <a:noAutofit/>
          </a:bodyPr>
          <a:lstStyle/>
          <a:p>
            <a:pPr algn="ctr">
              <a:lnSpc>
                <a:spcPct val="100000"/>
              </a:lnSpc>
              <a:spcBef>
                <a:spcPts val="1800"/>
              </a:spcBef>
              <a:spcAft>
                <a:spcPts val="1800"/>
              </a:spcAft>
            </a:pPr>
            <a:br>
              <a:rPr lang="en-US" sz="4000" b="1" dirty="0">
                <a:solidFill>
                  <a:srgbClr val="002060"/>
                </a:solidFill>
                <a:latin typeface="+mn-lt"/>
              </a:rPr>
            </a:br>
            <a:r>
              <a:rPr lang="en-US" dirty="0">
                <a:latin typeface="+mj-lt"/>
              </a:rPr>
              <a:t>Conflict of Interest</a:t>
            </a:r>
            <a:br>
              <a:rPr lang="en-US" dirty="0">
                <a:latin typeface="+mj-lt"/>
              </a:rPr>
            </a:br>
            <a:br>
              <a:rPr lang="en-US" dirty="0">
                <a:latin typeface="+mj-lt"/>
              </a:rPr>
            </a:br>
            <a:r>
              <a:rPr lang="en-US" dirty="0">
                <a:latin typeface="+mj-lt"/>
              </a:rPr>
              <a:t>Commercialization of Research</a:t>
            </a:r>
            <a:br>
              <a:rPr lang="en-US" sz="2800" b="1" i="1" dirty="0">
                <a:solidFill>
                  <a:srgbClr val="860000"/>
                </a:solidFill>
                <a:latin typeface="+mn-lt"/>
              </a:rPr>
            </a:br>
            <a:br>
              <a:rPr lang="en-US" sz="2700" b="1" i="1" dirty="0">
                <a:solidFill>
                  <a:srgbClr val="C00000"/>
                </a:solidFill>
                <a:latin typeface="+mn-lt"/>
              </a:rPr>
            </a:br>
            <a:br>
              <a:rPr lang="en-US" sz="2700" b="1" dirty="0">
                <a:solidFill>
                  <a:srgbClr val="C00000"/>
                </a:solidFill>
                <a:latin typeface="+mn-lt"/>
              </a:rPr>
            </a:br>
            <a:br>
              <a:rPr lang="en-US" sz="4000" dirty="0">
                <a:solidFill>
                  <a:srgbClr val="002060"/>
                </a:solidFill>
              </a:rPr>
            </a:br>
            <a:br>
              <a:rPr lang="en-US" sz="4000" b="1" dirty="0">
                <a:solidFill>
                  <a:srgbClr val="002060"/>
                </a:solidFill>
                <a:latin typeface="+mn-lt"/>
              </a:rPr>
            </a:br>
            <a:br>
              <a:rPr lang="en-US" sz="4400" b="1" dirty="0">
                <a:solidFill>
                  <a:srgbClr val="002060"/>
                </a:solidFill>
                <a:latin typeface="+mn-lt"/>
              </a:rPr>
            </a:br>
            <a:br>
              <a:rPr lang="en-US" dirty="0">
                <a:solidFill>
                  <a:srgbClr val="002060"/>
                </a:solidFill>
                <a:latin typeface="+mn-lt"/>
              </a:rPr>
            </a:br>
            <a:br>
              <a:rPr lang="en-US" dirty="0">
                <a:solidFill>
                  <a:srgbClr val="002060"/>
                </a:solidFill>
                <a:latin typeface="+mn-lt"/>
              </a:rPr>
            </a:br>
            <a:endParaRPr lang="en-US" dirty="0">
              <a:solidFill>
                <a:srgbClr val="002060"/>
              </a:solidFill>
              <a:latin typeface="+mn-lt"/>
            </a:endParaRPr>
          </a:p>
        </p:txBody>
      </p:sp>
      <p:pic>
        <p:nvPicPr>
          <p:cNvPr id="3" name="Picture 2">
            <a:extLst>
              <a:ext uri="{FF2B5EF4-FFF2-40B4-BE49-F238E27FC236}">
                <a16:creationId xmlns:a16="http://schemas.microsoft.com/office/drawing/2014/main" id="{FC98C266-69A9-4608-AAC3-950BBE7C1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EE48D809-7FB0-4584-92BC-C8226D2E144C}"/>
              </a:ext>
            </a:extLst>
          </p:cNvPr>
          <p:cNvSpPr>
            <a:spLocks noGrp="1"/>
          </p:cNvSpPr>
          <p:nvPr>
            <p:ph type="sldNum" sz="quarter" idx="4"/>
          </p:nvPr>
        </p:nvSpPr>
        <p:spPr/>
        <p:txBody>
          <a:bodyPr/>
          <a:lstStyle/>
          <a:p>
            <a:fld id="{10537617-F04D-2D48-8B5D-62F0364B9B54}" type="slidenum">
              <a:rPr lang="en-US" smtClean="0"/>
              <a:pPr/>
              <a:t>21</a:t>
            </a:fld>
            <a:endParaRPr lang="en-US" dirty="0"/>
          </a:p>
        </p:txBody>
      </p:sp>
    </p:spTree>
    <p:extLst>
      <p:ext uri="{BB962C8B-B14F-4D97-AF65-F5344CB8AC3E}">
        <p14:creationId xmlns:p14="http://schemas.microsoft.com/office/powerpoint/2010/main" val="1447047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70614-8E6F-4C5C-8260-AD95C4815AA0}"/>
              </a:ext>
            </a:extLst>
          </p:cNvPr>
          <p:cNvSpPr>
            <a:spLocks noGrp="1"/>
          </p:cNvSpPr>
          <p:nvPr>
            <p:ph type="title"/>
          </p:nvPr>
        </p:nvSpPr>
        <p:spPr/>
        <p:txBody>
          <a:bodyPr/>
          <a:lstStyle/>
          <a:p>
            <a:r>
              <a:rPr lang="en-US" dirty="0"/>
              <a:t> Commercial Conflict of Interest </a:t>
            </a:r>
            <a:endParaRPr lang="en-US" cap="all" dirty="0"/>
          </a:p>
        </p:txBody>
      </p:sp>
      <p:sp>
        <p:nvSpPr>
          <p:cNvPr id="3" name="Content Placeholder 2">
            <a:extLst>
              <a:ext uri="{FF2B5EF4-FFF2-40B4-BE49-F238E27FC236}">
                <a16:creationId xmlns:a16="http://schemas.microsoft.com/office/drawing/2014/main" id="{E40119BE-962C-4A0D-89BF-FA62FB3583CD}"/>
              </a:ext>
            </a:extLst>
          </p:cNvPr>
          <p:cNvSpPr>
            <a:spLocks noGrp="1"/>
          </p:cNvSpPr>
          <p:nvPr>
            <p:ph idx="1"/>
          </p:nvPr>
        </p:nvSpPr>
        <p:spPr>
          <a:xfrm>
            <a:off x="681038" y="1751158"/>
            <a:ext cx="8005762" cy="4308475"/>
          </a:xfrm>
        </p:spPr>
        <p:txBody>
          <a:bodyPr>
            <a:normAutofit fontScale="92500" lnSpcReduction="10000"/>
          </a:bodyPr>
          <a:lstStyle/>
          <a:p>
            <a:pPr marL="0" indent="0">
              <a:buNone/>
            </a:pPr>
            <a:r>
              <a:rPr lang="en-US" sz="2000" b="1" dirty="0">
                <a:latin typeface="+mn-lt"/>
              </a:rPr>
              <a:t>  </a:t>
            </a:r>
            <a:r>
              <a:rPr lang="en-US" b="1" dirty="0">
                <a:latin typeface="+mn-lt"/>
              </a:rPr>
              <a:t>A RESEARCHER:</a:t>
            </a:r>
          </a:p>
          <a:p>
            <a:pPr marL="0" indent="0">
              <a:buNone/>
            </a:pPr>
            <a:endParaRPr lang="en-US" sz="2000" b="1" dirty="0">
              <a:latin typeface="+mn-lt"/>
            </a:endParaRPr>
          </a:p>
          <a:p>
            <a:r>
              <a:rPr lang="en-US" sz="2800" dirty="0">
                <a:latin typeface="+mn-lt"/>
              </a:rPr>
              <a:t>Has shares in or has invested in a company involved in the Research Project</a:t>
            </a:r>
          </a:p>
          <a:p>
            <a:r>
              <a:rPr lang="en-US" sz="2800" dirty="0">
                <a:latin typeface="+mn-lt"/>
              </a:rPr>
              <a:t>Has a licence agreement with a company involved in the Research Project</a:t>
            </a:r>
          </a:p>
          <a:p>
            <a:r>
              <a:rPr lang="en-US" sz="2800" dirty="0">
                <a:latin typeface="+mn-lt"/>
              </a:rPr>
              <a:t>Has a consulting or employment arrangement with an entity involved in the Research Project</a:t>
            </a:r>
          </a:p>
          <a:p>
            <a:r>
              <a:rPr lang="en-US" sz="2800" dirty="0">
                <a:latin typeface="+mn-lt"/>
              </a:rPr>
              <a:t>Has a patent in progress with Queen’s leading the commercialization process and related to the technology being used in the Study</a:t>
            </a:r>
          </a:p>
        </p:txBody>
      </p:sp>
      <p:pic>
        <p:nvPicPr>
          <p:cNvPr id="4" name="Picture 3">
            <a:extLst>
              <a:ext uri="{FF2B5EF4-FFF2-40B4-BE49-F238E27FC236}">
                <a16:creationId xmlns:a16="http://schemas.microsoft.com/office/drawing/2014/main" id="{68A4E1CD-6D77-4151-AEA8-59A3903613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5" name="Slide Number Placeholder 4">
            <a:extLst>
              <a:ext uri="{FF2B5EF4-FFF2-40B4-BE49-F238E27FC236}">
                <a16:creationId xmlns:a16="http://schemas.microsoft.com/office/drawing/2014/main" id="{DB18DED7-11EA-40DC-BCB4-D8306A31A494}"/>
              </a:ext>
            </a:extLst>
          </p:cNvPr>
          <p:cNvSpPr>
            <a:spLocks noGrp="1"/>
          </p:cNvSpPr>
          <p:nvPr>
            <p:ph type="sldNum" sz="quarter" idx="12"/>
          </p:nvPr>
        </p:nvSpPr>
        <p:spPr/>
        <p:txBody>
          <a:bodyPr/>
          <a:lstStyle/>
          <a:p>
            <a:fld id="{10537617-F04D-2D48-8B5D-62F0364B9B54}" type="slidenum">
              <a:rPr lang="en-US" smtClean="0"/>
              <a:pPr/>
              <a:t>22</a:t>
            </a:fld>
            <a:endParaRPr lang="en-US" dirty="0"/>
          </a:p>
        </p:txBody>
      </p:sp>
    </p:spTree>
    <p:extLst>
      <p:ext uri="{BB962C8B-B14F-4D97-AF65-F5344CB8AC3E}">
        <p14:creationId xmlns:p14="http://schemas.microsoft.com/office/powerpoint/2010/main" val="2470825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056B8-A4D4-4EB4-BCF8-499D14F52ACB}"/>
              </a:ext>
            </a:extLst>
          </p:cNvPr>
          <p:cNvSpPr>
            <a:spLocks noGrp="1"/>
          </p:cNvSpPr>
          <p:nvPr>
            <p:ph type="title"/>
          </p:nvPr>
        </p:nvSpPr>
        <p:spPr/>
        <p:txBody>
          <a:bodyPr/>
          <a:lstStyle/>
          <a:p>
            <a:r>
              <a:rPr lang="en-US" dirty="0"/>
              <a:t> How is this managed?</a:t>
            </a:r>
            <a:endParaRPr lang="en-UM" dirty="0"/>
          </a:p>
        </p:txBody>
      </p:sp>
      <p:sp>
        <p:nvSpPr>
          <p:cNvPr id="3" name="Content Placeholder 2">
            <a:extLst>
              <a:ext uri="{FF2B5EF4-FFF2-40B4-BE49-F238E27FC236}">
                <a16:creationId xmlns:a16="http://schemas.microsoft.com/office/drawing/2014/main" id="{FBE2AA54-796E-43D5-892F-7406B3BF2B4D}"/>
              </a:ext>
            </a:extLst>
          </p:cNvPr>
          <p:cNvSpPr>
            <a:spLocks noGrp="1"/>
          </p:cNvSpPr>
          <p:nvPr>
            <p:ph idx="1"/>
          </p:nvPr>
        </p:nvSpPr>
        <p:spPr>
          <a:xfrm>
            <a:off x="457200" y="1616075"/>
            <a:ext cx="8005762" cy="4308475"/>
          </a:xfrm>
        </p:spPr>
        <p:txBody>
          <a:bodyPr>
            <a:normAutofit fontScale="92500" lnSpcReduction="10000"/>
          </a:bodyPr>
          <a:lstStyle/>
          <a:p>
            <a:r>
              <a:rPr lang="en-US" sz="2800" dirty="0">
                <a:latin typeface="+mn-lt"/>
              </a:rPr>
              <a:t>Queen’s high ethical standards for public trust are achieved through transparency of study results and accountability of researchers for conflicts</a:t>
            </a:r>
          </a:p>
          <a:p>
            <a:r>
              <a:rPr lang="en-US" sz="2800" dirty="0">
                <a:latin typeface="+mn-lt"/>
              </a:rPr>
              <a:t>When a commercial interest creates the potential for a perceived conflict the Faculty consults with RCU and VPR to create a MANAGEMENT PLAN</a:t>
            </a:r>
          </a:p>
          <a:p>
            <a:r>
              <a:rPr lang="en-US" sz="2800" dirty="0">
                <a:latin typeface="+mn-lt"/>
              </a:rPr>
              <a:t>Ensures that the research continues with integrity and can’t be challenged for bias to protect the reputation of the researcher and Queen’s</a:t>
            </a:r>
          </a:p>
          <a:p>
            <a:r>
              <a:rPr lang="en-US" sz="2800" dirty="0">
                <a:latin typeface="+mn-lt"/>
              </a:rPr>
              <a:t>Conflicts must be disclosed to Ethics Board when human subjects are involved</a:t>
            </a:r>
          </a:p>
          <a:p>
            <a:endParaRPr lang="en-US" sz="2800" dirty="0">
              <a:latin typeface="+mn-lt"/>
            </a:endParaRPr>
          </a:p>
          <a:p>
            <a:pPr marL="0" indent="0">
              <a:buNone/>
            </a:pPr>
            <a:endParaRPr lang="en-UM" dirty="0">
              <a:latin typeface="+mn-lt"/>
            </a:endParaRPr>
          </a:p>
        </p:txBody>
      </p:sp>
      <p:pic>
        <p:nvPicPr>
          <p:cNvPr id="4" name="Picture 3">
            <a:extLst>
              <a:ext uri="{FF2B5EF4-FFF2-40B4-BE49-F238E27FC236}">
                <a16:creationId xmlns:a16="http://schemas.microsoft.com/office/drawing/2014/main" id="{A611A09E-A47D-4F82-9C1C-F0F9A13BBF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5" name="Slide Number Placeholder 4">
            <a:extLst>
              <a:ext uri="{FF2B5EF4-FFF2-40B4-BE49-F238E27FC236}">
                <a16:creationId xmlns:a16="http://schemas.microsoft.com/office/drawing/2014/main" id="{511E0A47-3777-473A-B9F5-45F9615BF94D}"/>
              </a:ext>
            </a:extLst>
          </p:cNvPr>
          <p:cNvSpPr>
            <a:spLocks noGrp="1"/>
          </p:cNvSpPr>
          <p:nvPr>
            <p:ph type="sldNum" sz="quarter" idx="12"/>
          </p:nvPr>
        </p:nvSpPr>
        <p:spPr/>
        <p:txBody>
          <a:bodyPr/>
          <a:lstStyle/>
          <a:p>
            <a:fld id="{10537617-F04D-2D48-8B5D-62F0364B9B54}" type="slidenum">
              <a:rPr lang="en-US" smtClean="0"/>
              <a:pPr/>
              <a:t>23</a:t>
            </a:fld>
            <a:endParaRPr lang="en-US" dirty="0"/>
          </a:p>
        </p:txBody>
      </p:sp>
    </p:spTree>
    <p:extLst>
      <p:ext uri="{BB962C8B-B14F-4D97-AF65-F5344CB8AC3E}">
        <p14:creationId xmlns:p14="http://schemas.microsoft.com/office/powerpoint/2010/main" val="254138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2264A-F17D-4F50-99FB-D24F9221338E}"/>
              </a:ext>
            </a:extLst>
          </p:cNvPr>
          <p:cNvSpPr>
            <a:spLocks noGrp="1"/>
          </p:cNvSpPr>
          <p:nvPr>
            <p:ph type="title"/>
          </p:nvPr>
        </p:nvSpPr>
        <p:spPr/>
        <p:txBody>
          <a:bodyPr/>
          <a:lstStyle/>
          <a:p>
            <a:r>
              <a:rPr lang="en-US" dirty="0"/>
              <a:t>      Management Plan</a:t>
            </a:r>
            <a:endParaRPr lang="en-UM" dirty="0"/>
          </a:p>
        </p:txBody>
      </p:sp>
      <p:sp>
        <p:nvSpPr>
          <p:cNvPr id="3" name="Content Placeholder 2">
            <a:extLst>
              <a:ext uri="{FF2B5EF4-FFF2-40B4-BE49-F238E27FC236}">
                <a16:creationId xmlns:a16="http://schemas.microsoft.com/office/drawing/2014/main" id="{5B8E1555-1179-4A26-A0DE-2082A513BD69}"/>
              </a:ext>
            </a:extLst>
          </p:cNvPr>
          <p:cNvSpPr>
            <a:spLocks noGrp="1"/>
          </p:cNvSpPr>
          <p:nvPr>
            <p:ph idx="1"/>
          </p:nvPr>
        </p:nvSpPr>
        <p:spPr/>
        <p:txBody>
          <a:bodyPr>
            <a:normAutofit lnSpcReduction="10000"/>
          </a:bodyPr>
          <a:lstStyle/>
          <a:p>
            <a:pPr marL="0">
              <a:spcBef>
                <a:spcPts val="500"/>
              </a:spcBef>
            </a:pPr>
            <a:r>
              <a:rPr lang="en-US" dirty="0">
                <a:latin typeface="+mn-lt"/>
              </a:rPr>
              <a:t>Information about commercial interest(s) is confidential </a:t>
            </a:r>
          </a:p>
          <a:p>
            <a:pPr marL="0">
              <a:spcBef>
                <a:spcPts val="500"/>
              </a:spcBef>
            </a:pPr>
            <a:r>
              <a:rPr lang="en-US" dirty="0">
                <a:latin typeface="+mn-lt"/>
              </a:rPr>
              <a:t>Researcher completes a Disclosure Report to the Faculty  (ideally within 30 days of a new or potential conflict arising) </a:t>
            </a:r>
          </a:p>
          <a:p>
            <a:pPr marL="0">
              <a:spcBef>
                <a:spcPts val="500"/>
              </a:spcBef>
            </a:pPr>
            <a:r>
              <a:rPr lang="en-US" dirty="0">
                <a:latin typeface="+mn-lt"/>
              </a:rPr>
              <a:t>REVIEW BODY is constituted with a combination of technical, legal and senior administrators to evaluate the conflict and  design remedial measures - with input from the researcher</a:t>
            </a:r>
          </a:p>
          <a:p>
            <a:pPr marL="0">
              <a:spcBef>
                <a:spcPts val="500"/>
              </a:spcBef>
            </a:pPr>
            <a:r>
              <a:rPr lang="en-US" dirty="0">
                <a:latin typeface="+mn-lt"/>
              </a:rPr>
              <a:t>Researcher agrees to adhere to the safeguard procedures</a:t>
            </a:r>
          </a:p>
          <a:p>
            <a:pPr marL="0">
              <a:spcBef>
                <a:spcPts val="500"/>
              </a:spcBef>
            </a:pPr>
            <a:r>
              <a:rPr lang="en-US" dirty="0">
                <a:latin typeface="+mn-lt"/>
              </a:rPr>
              <a:t>Relationship Management Committee meets regularly to ensure compliance and provide oversight to the Study</a:t>
            </a:r>
          </a:p>
          <a:p>
            <a:pPr marL="0">
              <a:spcBef>
                <a:spcPts val="500"/>
              </a:spcBef>
            </a:pPr>
            <a:r>
              <a:rPr lang="en-US" dirty="0">
                <a:latin typeface="+mn-lt"/>
              </a:rPr>
              <a:t>Contract with funders would typically address the conflict and put the onus on Queen’s to manage it</a:t>
            </a:r>
          </a:p>
          <a:p>
            <a:endParaRPr lang="en-US" dirty="0"/>
          </a:p>
          <a:p>
            <a:endParaRPr lang="en-UM" dirty="0"/>
          </a:p>
        </p:txBody>
      </p:sp>
      <p:pic>
        <p:nvPicPr>
          <p:cNvPr id="4" name="Picture 3">
            <a:extLst>
              <a:ext uri="{FF2B5EF4-FFF2-40B4-BE49-F238E27FC236}">
                <a16:creationId xmlns:a16="http://schemas.microsoft.com/office/drawing/2014/main" id="{F38B2D60-0DA3-4EFA-B4EF-855CE482DE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5" name="Slide Number Placeholder 4">
            <a:extLst>
              <a:ext uri="{FF2B5EF4-FFF2-40B4-BE49-F238E27FC236}">
                <a16:creationId xmlns:a16="http://schemas.microsoft.com/office/drawing/2014/main" id="{AEE5F1CE-852A-40B5-A8E0-FDFAED70A9FC}"/>
              </a:ext>
            </a:extLst>
          </p:cNvPr>
          <p:cNvSpPr>
            <a:spLocks noGrp="1"/>
          </p:cNvSpPr>
          <p:nvPr>
            <p:ph type="sldNum" sz="quarter" idx="12"/>
          </p:nvPr>
        </p:nvSpPr>
        <p:spPr/>
        <p:txBody>
          <a:bodyPr/>
          <a:lstStyle/>
          <a:p>
            <a:fld id="{10537617-F04D-2D48-8B5D-62F0364B9B54}" type="slidenum">
              <a:rPr lang="en-US" smtClean="0"/>
              <a:pPr/>
              <a:t>24</a:t>
            </a:fld>
            <a:endParaRPr lang="en-US" dirty="0"/>
          </a:p>
        </p:txBody>
      </p:sp>
    </p:spTree>
    <p:extLst>
      <p:ext uri="{BB962C8B-B14F-4D97-AF65-F5344CB8AC3E}">
        <p14:creationId xmlns:p14="http://schemas.microsoft.com/office/powerpoint/2010/main" val="1278757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038" y="0"/>
            <a:ext cx="6291262" cy="944387"/>
          </a:xfrm>
        </p:spPr>
        <p:txBody>
          <a:bodyPr>
            <a:normAutofit/>
          </a:bodyPr>
          <a:lstStyle/>
          <a:p>
            <a:br>
              <a:rPr lang="en-US" dirty="0"/>
            </a:br>
            <a:r>
              <a:rPr lang="en-US" dirty="0"/>
              <a:t>Contacts </a:t>
            </a:r>
            <a:br>
              <a:rPr lang="en-US" dirty="0"/>
            </a:br>
            <a:endParaRPr lang="en-US" sz="1800" i="1" dirty="0"/>
          </a:p>
        </p:txBody>
      </p:sp>
      <p:sp>
        <p:nvSpPr>
          <p:cNvPr id="3" name="Rectangle 2"/>
          <p:cNvSpPr/>
          <p:nvPr/>
        </p:nvSpPr>
        <p:spPr>
          <a:xfrm>
            <a:off x="600074" y="1485246"/>
            <a:ext cx="5210175" cy="646331"/>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br>
              <a:rPr kumimoji="0" lang="en-US" sz="1800" b="0" i="0" u="none" strike="noStrike" kern="1200" cap="none" spc="0" normalizeH="0" baseline="0" noProof="0" dirty="0">
                <a:ln>
                  <a:noFill/>
                </a:ln>
                <a:solidFill>
                  <a:prstClr val="black"/>
                </a:solidFill>
                <a:effectLst/>
                <a:uLnTx/>
                <a:uFillTx/>
                <a:latin typeface="Calibri"/>
                <a:ea typeface="+mn-ea"/>
                <a:cs typeface="+mn-cs"/>
              </a:rPr>
            </a:b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TextBox 3"/>
          <p:cNvSpPr txBox="1"/>
          <p:nvPr/>
        </p:nvSpPr>
        <p:spPr>
          <a:xfrm>
            <a:off x="2204142" y="4999226"/>
            <a:ext cx="4656468"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2"/>
              </a:rPr>
              <a:t>https://www.queensu.ca/partnershipsandinnovation/</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graphicFrame>
        <p:nvGraphicFramePr>
          <p:cNvPr id="9" name="Table 8">
            <a:extLst>
              <a:ext uri="{FF2B5EF4-FFF2-40B4-BE49-F238E27FC236}">
                <a16:creationId xmlns:a16="http://schemas.microsoft.com/office/drawing/2014/main" id="{A3DECD80-80B1-42C8-B075-CF07B1597F5F}"/>
              </a:ext>
            </a:extLst>
          </p:cNvPr>
          <p:cNvGraphicFramePr>
            <a:graphicFrameLocks noGrp="1"/>
          </p:cNvGraphicFramePr>
          <p:nvPr>
            <p:extLst>
              <p:ext uri="{D42A27DB-BD31-4B8C-83A1-F6EECF244321}">
                <p14:modId xmlns:p14="http://schemas.microsoft.com/office/powerpoint/2010/main" val="2910370135"/>
              </p:ext>
            </p:extLst>
          </p:nvPr>
        </p:nvGraphicFramePr>
        <p:xfrm>
          <a:off x="805711" y="2097438"/>
          <a:ext cx="7532578" cy="3212342"/>
        </p:xfrm>
        <a:graphic>
          <a:graphicData uri="http://schemas.openxmlformats.org/drawingml/2006/table">
            <a:tbl>
              <a:tblPr>
                <a:tableStyleId>{5C22544A-7EE6-4342-B048-85BDC9FD1C3A}</a:tableStyleId>
              </a:tblPr>
              <a:tblGrid>
                <a:gridCol w="1527906">
                  <a:extLst>
                    <a:ext uri="{9D8B030D-6E8A-4147-A177-3AD203B41FA5}">
                      <a16:colId xmlns:a16="http://schemas.microsoft.com/office/drawing/2014/main" val="3637411753"/>
                    </a:ext>
                  </a:extLst>
                </a:gridCol>
                <a:gridCol w="2904305">
                  <a:extLst>
                    <a:ext uri="{9D8B030D-6E8A-4147-A177-3AD203B41FA5}">
                      <a16:colId xmlns:a16="http://schemas.microsoft.com/office/drawing/2014/main" val="4205361896"/>
                    </a:ext>
                  </a:extLst>
                </a:gridCol>
                <a:gridCol w="1928191">
                  <a:extLst>
                    <a:ext uri="{9D8B030D-6E8A-4147-A177-3AD203B41FA5}">
                      <a16:colId xmlns:a16="http://schemas.microsoft.com/office/drawing/2014/main" val="1798506649"/>
                    </a:ext>
                  </a:extLst>
                </a:gridCol>
                <a:gridCol w="1172176">
                  <a:extLst>
                    <a:ext uri="{9D8B030D-6E8A-4147-A177-3AD203B41FA5}">
                      <a16:colId xmlns:a16="http://schemas.microsoft.com/office/drawing/2014/main" val="1055578503"/>
                    </a:ext>
                  </a:extLst>
                </a:gridCol>
              </a:tblGrid>
              <a:tr h="355029">
                <a:tc>
                  <a:txBody>
                    <a:bodyPr/>
                    <a:lstStyle/>
                    <a:p>
                      <a:pPr algn="l" fontAlgn="b"/>
                      <a:r>
                        <a:rPr lang="en-US" sz="1200" b="1" u="none" strike="noStrike">
                          <a:effectLst/>
                        </a:rPr>
                        <a:t>Margo Langford</a:t>
                      </a:r>
                      <a:endParaRPr lang="en-US" sz="12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200" u="none" strike="noStrike">
                          <a:effectLst/>
                        </a:rPr>
                        <a:t>Director, Legal Contracts / Legal Counsel</a:t>
                      </a:r>
                      <a:endParaRPr lang="en-US"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200" u="sng" strike="noStrike" dirty="0">
                          <a:solidFill>
                            <a:srgbClr val="3333CC"/>
                          </a:solidFill>
                          <a:effectLst/>
                          <a:hlinkClick r:id="rId3">
                            <a:extLst>
                              <a:ext uri="{A12FA001-AC4F-418D-AE19-62706E023703}">
                                <ahyp:hlinkClr xmlns:ahyp="http://schemas.microsoft.com/office/drawing/2018/hyperlinkcolor" val="tx"/>
                              </a:ext>
                            </a:extLst>
                          </a:hlinkClick>
                        </a:rPr>
                        <a:t>margo.langford@queensu.ca</a:t>
                      </a:r>
                      <a:endParaRPr lang="en-US" sz="1200" b="0" i="0" u="sng" strike="noStrike" dirty="0">
                        <a:solidFill>
                          <a:srgbClr val="3333CC"/>
                        </a:solidFill>
                        <a:effectLst/>
                        <a:latin typeface="Calibri" panose="020F0502020204030204" pitchFamily="34" charset="0"/>
                      </a:endParaRPr>
                    </a:p>
                  </a:txBody>
                  <a:tcPr marL="6350" marR="6350" marT="6350" marB="0" anchor="b"/>
                </a:tc>
                <a:tc>
                  <a:txBody>
                    <a:bodyPr/>
                    <a:lstStyle/>
                    <a:p>
                      <a:pPr algn="ctr" fontAlgn="ctr"/>
                      <a:r>
                        <a:rPr lang="en-US" sz="1200" u="none" strike="noStrike" dirty="0">
                          <a:effectLst/>
                        </a:rPr>
                        <a:t>613-453-1335</a:t>
                      </a:r>
                      <a:endParaRPr lang="en-US" sz="12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22759413"/>
                  </a:ext>
                </a:extLst>
              </a:tr>
              <a:tr h="355029">
                <a:tc>
                  <a:txBody>
                    <a:bodyPr/>
                    <a:lstStyle/>
                    <a:p>
                      <a:pPr algn="l" fontAlgn="b"/>
                      <a:r>
                        <a:rPr lang="en-US" sz="1200" b="1" u="none" strike="noStrike">
                          <a:effectLst/>
                        </a:rPr>
                        <a:t>Ricardo Smalling</a:t>
                      </a:r>
                      <a:endParaRPr lang="en-US" sz="12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200" u="none" strike="noStrike">
                          <a:effectLst/>
                        </a:rPr>
                        <a:t>Legal Counsel</a:t>
                      </a:r>
                      <a:endParaRPr lang="en-US"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200" u="sng" strike="noStrike">
                          <a:solidFill>
                            <a:srgbClr val="3333CC"/>
                          </a:solidFill>
                          <a:effectLst/>
                          <a:hlinkClick r:id="rId4">
                            <a:extLst>
                              <a:ext uri="{A12FA001-AC4F-418D-AE19-62706E023703}">
                                <ahyp:hlinkClr xmlns:ahyp="http://schemas.microsoft.com/office/drawing/2018/hyperlinkcolor" val="tx"/>
                              </a:ext>
                            </a:extLst>
                          </a:hlinkClick>
                        </a:rPr>
                        <a:t>smalling@queensu.ca</a:t>
                      </a:r>
                      <a:endParaRPr lang="en-US" sz="1200" b="0" i="0" u="sng" strike="noStrike">
                        <a:solidFill>
                          <a:srgbClr val="3333CC"/>
                        </a:solidFill>
                        <a:effectLst/>
                        <a:latin typeface="Calibri" panose="020F0502020204030204" pitchFamily="34" charset="0"/>
                      </a:endParaRPr>
                    </a:p>
                  </a:txBody>
                  <a:tcPr marL="6350" marR="6350" marT="6350" marB="0" anchor="b"/>
                </a:tc>
                <a:tc>
                  <a:txBody>
                    <a:bodyPr/>
                    <a:lstStyle/>
                    <a:p>
                      <a:pPr algn="ctr" fontAlgn="b"/>
                      <a:r>
                        <a:rPr lang="en-US" sz="1200" u="none" strike="noStrike">
                          <a:effectLst/>
                        </a:rPr>
                        <a:t>613-876-3846</a:t>
                      </a:r>
                      <a:endParaRPr lang="en-US" sz="12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37862072"/>
                  </a:ext>
                </a:extLst>
              </a:tr>
              <a:tr h="355029">
                <a:tc>
                  <a:txBody>
                    <a:bodyPr/>
                    <a:lstStyle/>
                    <a:p>
                      <a:pPr algn="l" fontAlgn="b"/>
                      <a:r>
                        <a:rPr lang="en-US" sz="1200" b="1" u="none" strike="noStrike" dirty="0">
                          <a:effectLst/>
                        </a:rPr>
                        <a:t>Priscilla Ferrazzi</a:t>
                      </a:r>
                      <a:endParaRPr lang="en-US"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u="none" strike="noStrike">
                          <a:effectLst/>
                        </a:rPr>
                        <a:t>Research Contracts Associate / Legal Advisor</a:t>
                      </a:r>
                      <a:endParaRPr lang="en-US"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200" u="sng" strike="noStrike" dirty="0">
                          <a:solidFill>
                            <a:srgbClr val="3333CC"/>
                          </a:solidFill>
                          <a:effectLst/>
                          <a:hlinkClick r:id="rId5">
                            <a:extLst>
                              <a:ext uri="{A12FA001-AC4F-418D-AE19-62706E023703}">
                                <ahyp:hlinkClr xmlns:ahyp="http://schemas.microsoft.com/office/drawing/2018/hyperlinkcolor" val="tx"/>
                              </a:ext>
                            </a:extLst>
                          </a:hlinkClick>
                        </a:rPr>
                        <a:t>ferrazzi.priscilla@queensu.ca</a:t>
                      </a:r>
                      <a:endParaRPr lang="en-US" sz="1200" b="0" i="0" u="sng" strike="noStrike" dirty="0">
                        <a:solidFill>
                          <a:srgbClr val="3333CC"/>
                        </a:solidFill>
                        <a:effectLst/>
                        <a:latin typeface="Calibri" panose="020F0502020204030204" pitchFamily="34" charset="0"/>
                      </a:endParaRPr>
                    </a:p>
                  </a:txBody>
                  <a:tcPr marL="6350" marR="6350" marT="6350" marB="0" anchor="b"/>
                </a:tc>
                <a:tc>
                  <a:txBody>
                    <a:bodyPr/>
                    <a:lstStyle/>
                    <a:p>
                      <a:pPr algn="ctr" fontAlgn="b"/>
                      <a:endParaRPr lang="en-US" sz="1200" u="none" strike="noStrike" dirty="0">
                        <a:effectLst/>
                      </a:endParaRPr>
                    </a:p>
                  </a:txBody>
                  <a:tcPr marL="6350" marR="6350" marT="6350" marB="0" anchor="b"/>
                </a:tc>
                <a:extLst>
                  <a:ext uri="{0D108BD9-81ED-4DB2-BD59-A6C34878D82A}">
                    <a16:rowId xmlns:a16="http://schemas.microsoft.com/office/drawing/2014/main" val="3649549905"/>
                  </a:ext>
                </a:extLst>
              </a:tr>
              <a:tr h="355029">
                <a:tc>
                  <a:txBody>
                    <a:bodyPr/>
                    <a:lstStyle/>
                    <a:p>
                      <a:pPr algn="l" fontAlgn="b"/>
                      <a:r>
                        <a:rPr lang="en-US" sz="1200" b="1" i="0" u="none" strike="noStrike" dirty="0">
                          <a:solidFill>
                            <a:srgbClr val="000000"/>
                          </a:solidFill>
                          <a:effectLst/>
                          <a:latin typeface="Calibri" panose="020F0502020204030204" pitchFamily="34" charset="0"/>
                        </a:rPr>
                        <a:t>Jordan Bricker</a:t>
                      </a:r>
                    </a:p>
                  </a:txBody>
                  <a:tcPr marL="6350" marR="6350" marT="6350" marB="0" anchor="b"/>
                </a:tc>
                <a:tc>
                  <a:txBody>
                    <a:bodyPr/>
                    <a:lstStyle/>
                    <a:p>
                      <a:pPr algn="l" fontAlgn="b"/>
                      <a:r>
                        <a:rPr lang="en-US" sz="1200" b="0" i="0" u="none" strike="noStrike" dirty="0">
                          <a:solidFill>
                            <a:srgbClr val="000000"/>
                          </a:solidFill>
                          <a:effectLst/>
                          <a:latin typeface="Calibri" panose="020F0502020204030204" pitchFamily="34" charset="0"/>
                        </a:rPr>
                        <a:t>Research Contracts Associate / Legal Advisor</a:t>
                      </a:r>
                    </a:p>
                  </a:txBody>
                  <a:tcPr marL="6350" marR="6350" marT="6350" marB="0" anchor="b"/>
                </a:tc>
                <a:tc>
                  <a:txBody>
                    <a:bodyPr/>
                    <a:lstStyle/>
                    <a:p>
                      <a:pPr algn="l" fontAlgn="b"/>
                      <a:r>
                        <a:rPr lang="en-US" sz="1200" b="0" i="0" u="sng" strike="noStrike" dirty="0">
                          <a:solidFill>
                            <a:srgbClr val="3333CC"/>
                          </a:solidFill>
                          <a:effectLst/>
                          <a:latin typeface="Calibri" panose="020F0502020204030204" pitchFamily="34" charset="0"/>
                        </a:rPr>
                        <a:t>j.bricker@queensu.ca</a:t>
                      </a:r>
                    </a:p>
                  </a:txBody>
                  <a:tcPr marL="6350" marR="6350" marT="6350" marB="0" anchor="b"/>
                </a:tc>
                <a:tc>
                  <a:txBody>
                    <a:bodyPr/>
                    <a:lstStyle/>
                    <a:p>
                      <a:pPr algn="ctr" fontAlgn="b"/>
                      <a:r>
                        <a:rPr lang="en-US" sz="1200" u="none" strike="noStrike" dirty="0">
                          <a:effectLst/>
                        </a:rPr>
                        <a:t>613-561-7881</a:t>
                      </a:r>
                    </a:p>
                  </a:txBody>
                  <a:tcPr marL="6350" marR="6350" marT="6350" marB="0" anchor="b"/>
                </a:tc>
                <a:extLst>
                  <a:ext uri="{0D108BD9-81ED-4DB2-BD59-A6C34878D82A}">
                    <a16:rowId xmlns:a16="http://schemas.microsoft.com/office/drawing/2014/main" val="3618175469"/>
                  </a:ext>
                </a:extLst>
              </a:tr>
              <a:tr h="355029">
                <a:tc>
                  <a:txBody>
                    <a:bodyPr/>
                    <a:lstStyle/>
                    <a:p>
                      <a:pPr algn="l" fontAlgn="b"/>
                      <a:r>
                        <a:rPr lang="en-US" sz="1200" b="1" u="none" strike="noStrike" dirty="0">
                          <a:effectLst/>
                        </a:rPr>
                        <a:t>Diana Purvis</a:t>
                      </a:r>
                      <a:endParaRPr lang="en-US"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u="none" strike="noStrike" dirty="0">
                          <a:effectLst/>
                        </a:rPr>
                        <a:t>Research Contracts Team Lead</a:t>
                      </a:r>
                      <a:endParaRPr lang="en-US" sz="12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u="sng" strike="noStrike">
                          <a:solidFill>
                            <a:srgbClr val="3333CC"/>
                          </a:solidFill>
                          <a:effectLst/>
                          <a:hlinkClick r:id="rId6">
                            <a:extLst>
                              <a:ext uri="{A12FA001-AC4F-418D-AE19-62706E023703}">
                                <ahyp:hlinkClr xmlns:ahyp="http://schemas.microsoft.com/office/drawing/2018/hyperlinkcolor" val="tx"/>
                              </a:ext>
                            </a:extLst>
                          </a:hlinkClick>
                        </a:rPr>
                        <a:t>diana.purvis@queensu.ca</a:t>
                      </a:r>
                      <a:endParaRPr lang="en-US" sz="1200" b="0" i="0" u="sng" strike="noStrike">
                        <a:solidFill>
                          <a:srgbClr val="3333CC"/>
                        </a:solidFill>
                        <a:effectLst/>
                        <a:latin typeface="Calibri" panose="020F0502020204030204" pitchFamily="34" charset="0"/>
                      </a:endParaRPr>
                    </a:p>
                  </a:txBody>
                  <a:tcPr marL="6350" marR="6350" marT="6350" marB="0" anchor="b"/>
                </a:tc>
                <a:tc>
                  <a:txBody>
                    <a:bodyPr/>
                    <a:lstStyle/>
                    <a:p>
                      <a:pPr algn="ctr" fontAlgn="b"/>
                      <a:r>
                        <a:rPr lang="en-US" sz="1200" u="none" strike="noStrike" dirty="0">
                          <a:effectLst/>
                        </a:rPr>
                        <a:t>613-876-8436</a:t>
                      </a:r>
                      <a:endParaRPr lang="en-US" sz="12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023786415"/>
                  </a:ext>
                </a:extLst>
              </a:tr>
              <a:tr h="355029">
                <a:tc>
                  <a:txBody>
                    <a:bodyPr/>
                    <a:lstStyle/>
                    <a:p>
                      <a:pPr algn="l" fontAlgn="b"/>
                      <a:r>
                        <a:rPr lang="en-US" sz="1200" b="1" u="none" strike="noStrike" dirty="0">
                          <a:effectLst/>
                        </a:rPr>
                        <a:t>Diane McGall</a:t>
                      </a:r>
                      <a:endParaRPr lang="en-US"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u="none" strike="noStrike" dirty="0">
                          <a:effectLst/>
                        </a:rPr>
                        <a:t>Research Contracts Assistant</a:t>
                      </a:r>
                      <a:endParaRPr lang="en-US" sz="12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u="sng" strike="noStrike" dirty="0">
                          <a:solidFill>
                            <a:srgbClr val="3333CC"/>
                          </a:solidFill>
                          <a:effectLst/>
                          <a:hlinkClick r:id="rId7">
                            <a:extLst>
                              <a:ext uri="{A12FA001-AC4F-418D-AE19-62706E023703}">
                                <ahyp:hlinkClr xmlns:ahyp="http://schemas.microsoft.com/office/drawing/2018/hyperlinkcolor" val="tx"/>
                              </a:ext>
                            </a:extLst>
                          </a:hlinkClick>
                        </a:rPr>
                        <a:t>diane.mcgall@queensu.ca</a:t>
                      </a:r>
                      <a:endParaRPr lang="en-US" sz="1200" b="0" i="0" u="sng" strike="noStrike" dirty="0">
                        <a:solidFill>
                          <a:srgbClr val="3333CC"/>
                        </a:solidFill>
                        <a:effectLst/>
                        <a:latin typeface="Calibri" panose="020F0502020204030204" pitchFamily="34" charset="0"/>
                      </a:endParaRPr>
                    </a:p>
                  </a:txBody>
                  <a:tcPr marL="6350" marR="6350" marT="6350" marB="0" anchor="b"/>
                </a:tc>
                <a:tc>
                  <a:txBody>
                    <a:bodyPr/>
                    <a:lstStyle/>
                    <a:p>
                      <a:pPr algn="ctr"/>
                      <a:r>
                        <a:rPr lang="en-US" sz="1050" b="0" i="0" kern="1200" dirty="0">
                          <a:solidFill>
                            <a:schemeClr val="dk1"/>
                          </a:solidFill>
                          <a:effectLst/>
                          <a:latin typeface="+mn-lt"/>
                          <a:ea typeface="+mn-ea"/>
                          <a:cs typeface="+mn-cs"/>
                        </a:rPr>
                        <a:t>613-533-6000 ext. 79642</a:t>
                      </a:r>
                    </a:p>
                  </a:txBody>
                  <a:tcPr marL="6350" marR="6350" marT="6350" marB="0" anchor="b"/>
                </a:tc>
                <a:extLst>
                  <a:ext uri="{0D108BD9-81ED-4DB2-BD59-A6C34878D82A}">
                    <a16:rowId xmlns:a16="http://schemas.microsoft.com/office/drawing/2014/main" val="964343533"/>
                  </a:ext>
                </a:extLst>
              </a:tr>
              <a:tr h="355029">
                <a:tc>
                  <a:txBody>
                    <a:bodyPr/>
                    <a:lstStyle/>
                    <a:p>
                      <a:pPr algn="l" fontAlgn="b"/>
                      <a:r>
                        <a:rPr lang="en-US" sz="1200" b="1" u="none" strike="noStrike" dirty="0">
                          <a:effectLst/>
                        </a:rPr>
                        <a:t>Jill Hughes</a:t>
                      </a:r>
                      <a:endParaRPr lang="en-US"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u="none" strike="noStrike" dirty="0">
                          <a:effectLst/>
                        </a:rPr>
                        <a:t>Research Contracts Coordinator</a:t>
                      </a:r>
                      <a:endParaRPr lang="en-US" sz="12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u="sng" strike="noStrike" dirty="0">
                          <a:solidFill>
                            <a:srgbClr val="3333CC"/>
                          </a:solidFill>
                          <a:effectLst/>
                          <a:hlinkClick r:id="rId8">
                            <a:extLst>
                              <a:ext uri="{A12FA001-AC4F-418D-AE19-62706E023703}">
                                <ahyp:hlinkClr xmlns:ahyp="http://schemas.microsoft.com/office/drawing/2018/hyperlinkcolor" val="tx"/>
                              </a:ext>
                            </a:extLst>
                          </a:hlinkClick>
                        </a:rPr>
                        <a:t>jill.hughes@queensu.ca</a:t>
                      </a:r>
                      <a:endParaRPr lang="en-US" sz="1200" b="0" i="0" u="sng" strike="noStrike" dirty="0">
                        <a:solidFill>
                          <a:srgbClr val="3333CC"/>
                        </a:solidFill>
                        <a:effectLst/>
                        <a:latin typeface="Calibri" panose="020F0502020204030204" pitchFamily="34" charset="0"/>
                      </a:endParaRPr>
                    </a:p>
                  </a:txBody>
                  <a:tcPr marL="6350" marR="6350" marT="6350" marB="0" anchor="b"/>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665439777"/>
                  </a:ext>
                </a:extLst>
              </a:tr>
              <a:tr h="355029">
                <a:tc>
                  <a:txBody>
                    <a:bodyPr/>
                    <a:lstStyle/>
                    <a:p>
                      <a:pPr algn="l" fontAlgn="b"/>
                      <a:r>
                        <a:rPr lang="en-US" sz="1200" b="1" i="0" u="none" strike="noStrike" dirty="0">
                          <a:solidFill>
                            <a:srgbClr val="000000"/>
                          </a:solidFill>
                          <a:effectLst/>
                          <a:latin typeface="Calibri" panose="020F0502020204030204" pitchFamily="34" charset="0"/>
                        </a:rPr>
                        <a:t>Nick Stefan</a:t>
                      </a:r>
                    </a:p>
                  </a:txBody>
                  <a:tcPr marL="6350" marR="6350" marT="6350" marB="0" anchor="b"/>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200" u="none" strike="noStrike" dirty="0">
                        <a:effectLst/>
                      </a:endParaRPr>
                    </a:p>
                    <a:p>
                      <a:pPr marL="0" marR="0" lvl="0" indent="0" algn="l" defTabSz="457200" rtl="0" eaLnBrk="1" fontAlgn="b" latinLnBrk="0" hangingPunct="1">
                        <a:lnSpc>
                          <a:spcPct val="100000"/>
                        </a:lnSpc>
                        <a:spcBef>
                          <a:spcPts val="0"/>
                        </a:spcBef>
                        <a:spcAft>
                          <a:spcPts val="0"/>
                        </a:spcAft>
                        <a:buClrTx/>
                        <a:buSzTx/>
                        <a:buFontTx/>
                        <a:buNone/>
                        <a:tabLst/>
                        <a:defRPr/>
                      </a:pPr>
                      <a:r>
                        <a:rPr lang="en-US" sz="1200" u="none" strike="noStrike" dirty="0">
                          <a:effectLst/>
                        </a:rPr>
                        <a:t>Research Contracts Coordinator</a:t>
                      </a:r>
                      <a:endParaRPr lang="en-US" sz="12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b="0" i="0" u="sng" strike="noStrike" dirty="0">
                          <a:solidFill>
                            <a:srgbClr val="3333CC"/>
                          </a:solidFill>
                          <a:effectLst/>
                          <a:latin typeface="Calibri" panose="020F0502020204030204" pitchFamily="34" charset="0"/>
                        </a:rPr>
                        <a:t>nicolas.stefan@queensu.ca</a:t>
                      </a:r>
                    </a:p>
                  </a:txBody>
                  <a:tcPr marL="6350" marR="6350" marT="6350" marB="0" anchor="b"/>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52074902"/>
                  </a:ext>
                </a:extLst>
              </a:tr>
              <a:tr h="355029">
                <a:tc>
                  <a:txBody>
                    <a:bodyPr/>
                    <a:lstStyle/>
                    <a:p>
                      <a:pPr algn="l" fontAlgn="b"/>
                      <a:r>
                        <a:rPr lang="en-US" sz="1200" b="1" u="none" strike="noStrike" dirty="0">
                          <a:effectLst/>
                        </a:rPr>
                        <a:t>Tammy Mewburn</a:t>
                      </a:r>
                      <a:endParaRPr lang="en-US"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u="none" strike="noStrike" dirty="0">
                          <a:effectLst/>
                        </a:rPr>
                        <a:t>Research Contracts Administrator</a:t>
                      </a:r>
                      <a:endParaRPr lang="en-US" sz="12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200" u="sng" strike="noStrike" dirty="0">
                          <a:solidFill>
                            <a:srgbClr val="3333CC"/>
                          </a:solidFill>
                          <a:effectLst/>
                          <a:hlinkClick r:id="rId9">
                            <a:extLst>
                              <a:ext uri="{A12FA001-AC4F-418D-AE19-62706E023703}">
                                <ahyp:hlinkClr xmlns:ahyp="http://schemas.microsoft.com/office/drawing/2018/hyperlinkcolor" val="tx"/>
                              </a:ext>
                            </a:extLst>
                          </a:hlinkClick>
                        </a:rPr>
                        <a:t>tm116@queensu.ca</a:t>
                      </a:r>
                      <a:endParaRPr lang="en-US" sz="1200" b="0" i="0" u="sng" strike="noStrike" dirty="0">
                        <a:solidFill>
                          <a:srgbClr val="3333CC"/>
                        </a:solidFill>
                        <a:effectLst/>
                        <a:latin typeface="Calibri" panose="020F0502020204030204" pitchFamily="34" charset="0"/>
                      </a:endParaRPr>
                    </a:p>
                  </a:txBody>
                  <a:tcPr marL="6350" marR="6350" marT="6350" marB="0" anchor="b"/>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064599538"/>
                  </a:ext>
                </a:extLst>
              </a:tr>
            </a:tbl>
          </a:graphicData>
        </a:graphic>
      </p:graphicFrame>
      <p:pic>
        <p:nvPicPr>
          <p:cNvPr id="6" name="Picture 5">
            <a:extLst>
              <a:ext uri="{FF2B5EF4-FFF2-40B4-BE49-F238E27FC236}">
                <a16:creationId xmlns:a16="http://schemas.microsoft.com/office/drawing/2014/main" id="{65192956-D55D-42DE-934E-3F2669119DC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5" name="TextBox 4">
            <a:extLst>
              <a:ext uri="{FF2B5EF4-FFF2-40B4-BE49-F238E27FC236}">
                <a16:creationId xmlns:a16="http://schemas.microsoft.com/office/drawing/2014/main" id="{4BF636B1-40F0-477A-A973-7B6A50AB3B32}"/>
              </a:ext>
            </a:extLst>
          </p:cNvPr>
          <p:cNvSpPr txBox="1"/>
          <p:nvPr/>
        </p:nvSpPr>
        <p:spPr>
          <a:xfrm>
            <a:off x="773507" y="1649896"/>
            <a:ext cx="7517738" cy="369332"/>
          </a:xfrm>
          <a:prstGeom prst="rect">
            <a:avLst/>
          </a:prstGeom>
          <a:noFill/>
        </p:spPr>
        <p:txBody>
          <a:bodyPr wrap="square" rtlCol="0">
            <a:spAutoFit/>
          </a:bodyPr>
          <a:lstStyle/>
          <a:p>
            <a:r>
              <a:rPr lang="en-US" sz="1800" i="1" dirty="0"/>
              <a:t>Queen’s</a:t>
            </a:r>
            <a:r>
              <a:rPr lang="en-US" dirty="0"/>
              <a:t> </a:t>
            </a:r>
            <a:r>
              <a:rPr lang="en-US" sz="1800" i="1" dirty="0"/>
              <a:t>Partnerships and Innovation - Research</a:t>
            </a:r>
            <a:r>
              <a:rPr lang="en-US" dirty="0"/>
              <a:t> </a:t>
            </a:r>
            <a:r>
              <a:rPr lang="en-US" sz="1800" i="1" dirty="0"/>
              <a:t>Contracts Unit</a:t>
            </a:r>
            <a:endParaRPr lang="en-US" dirty="0"/>
          </a:p>
        </p:txBody>
      </p:sp>
      <p:sp>
        <p:nvSpPr>
          <p:cNvPr id="7" name="TextBox 6">
            <a:extLst>
              <a:ext uri="{FF2B5EF4-FFF2-40B4-BE49-F238E27FC236}">
                <a16:creationId xmlns:a16="http://schemas.microsoft.com/office/drawing/2014/main" id="{78F86762-F82A-4BA9-B14A-164CD2BDDAB5}"/>
              </a:ext>
            </a:extLst>
          </p:cNvPr>
          <p:cNvSpPr txBox="1"/>
          <p:nvPr/>
        </p:nvSpPr>
        <p:spPr>
          <a:xfrm>
            <a:off x="809121" y="5524440"/>
            <a:ext cx="7532578" cy="461665"/>
          </a:xfrm>
          <a:prstGeom prst="rect">
            <a:avLst/>
          </a:prstGeom>
          <a:noFill/>
        </p:spPr>
        <p:txBody>
          <a:bodyPr wrap="square" rtlCol="0">
            <a:spAutoFit/>
          </a:bodyPr>
          <a:lstStyle/>
          <a:p>
            <a:pPr marL="0" marR="0" algn="ctr">
              <a:spcBef>
                <a:spcPts val="0"/>
              </a:spcBef>
              <a:spcAft>
                <a:spcPts val="0"/>
              </a:spcAft>
            </a:pPr>
            <a:r>
              <a:rPr lang="en-US" sz="1200" dirty="0"/>
              <a:t>For questions about grant-related conflicts of interest, please contact Kelly Manuel, </a:t>
            </a:r>
            <a:r>
              <a:rPr lang="en-US" sz="1200" b="1" dirty="0">
                <a:effectLst/>
                <a:latin typeface="Calibri" panose="020F0502020204030204" pitchFamily="34" charset="0"/>
                <a:ea typeface="Calibri" panose="020F0502020204030204" pitchFamily="34" charset="0"/>
              </a:rPr>
              <a:t>Research Facilitator (Post Award) Health and Related Sciences, </a:t>
            </a:r>
            <a:r>
              <a:rPr lang="en-US" sz="1200" dirty="0">
                <a:effectLst/>
                <a:latin typeface="Calibri" panose="020F0502020204030204" pitchFamily="34" charset="0"/>
                <a:ea typeface="Calibri" panose="020F0502020204030204" pitchFamily="34" charset="0"/>
              </a:rPr>
              <a:t>University Research Services at </a:t>
            </a:r>
            <a:r>
              <a:rPr lang="en-US" sz="1200" u="sng" dirty="0">
                <a:solidFill>
                  <a:srgbClr val="1F497D"/>
                </a:solidFill>
                <a:effectLst/>
                <a:latin typeface="Calibri" panose="020F0502020204030204" pitchFamily="34" charset="0"/>
                <a:ea typeface="Calibri" panose="020F0502020204030204" pitchFamily="34" charset="0"/>
                <a:hlinkClick r:id="rId11"/>
              </a:rPr>
              <a:t>Km270@queensu.ca</a:t>
            </a:r>
            <a:r>
              <a:rPr lang="en-US" sz="1200" dirty="0">
                <a:solidFill>
                  <a:srgbClr val="1F497D"/>
                </a:solidFill>
                <a:effectLst/>
                <a:latin typeface="Calibri" panose="020F0502020204030204" pitchFamily="34" charset="0"/>
                <a:ea typeface="Calibri" panose="020F0502020204030204" pitchFamily="34" charset="0"/>
              </a:rPr>
              <a:t>  / </a:t>
            </a:r>
            <a:r>
              <a:rPr lang="en-US" sz="1200" dirty="0">
                <a:effectLst/>
                <a:latin typeface="Calibri" panose="020F0502020204030204" pitchFamily="34" charset="0"/>
                <a:ea typeface="Calibri" panose="020F0502020204030204" pitchFamily="34" charset="0"/>
              </a:rPr>
              <a:t>613-533-6000 Ext.74096 </a:t>
            </a:r>
            <a:endParaRPr lang="en-US" sz="1200" dirty="0"/>
          </a:p>
        </p:txBody>
      </p:sp>
      <p:sp>
        <p:nvSpPr>
          <p:cNvPr id="8" name="Slide Number Placeholder 7">
            <a:extLst>
              <a:ext uri="{FF2B5EF4-FFF2-40B4-BE49-F238E27FC236}">
                <a16:creationId xmlns:a16="http://schemas.microsoft.com/office/drawing/2014/main" id="{CF2534B3-8AC6-43A8-A029-CC36411CEF9E}"/>
              </a:ext>
            </a:extLst>
          </p:cNvPr>
          <p:cNvSpPr>
            <a:spLocks noGrp="1"/>
          </p:cNvSpPr>
          <p:nvPr>
            <p:ph type="sldNum" sz="quarter" idx="12"/>
          </p:nvPr>
        </p:nvSpPr>
        <p:spPr/>
        <p:txBody>
          <a:bodyPr/>
          <a:lstStyle/>
          <a:p>
            <a:fld id="{10537617-F04D-2D48-8B5D-62F0364B9B54}" type="slidenum">
              <a:rPr lang="en-US" smtClean="0"/>
              <a:pPr/>
              <a:t>25</a:t>
            </a:fld>
            <a:endParaRPr lang="en-US" dirty="0"/>
          </a:p>
        </p:txBody>
      </p:sp>
    </p:spTree>
    <p:extLst>
      <p:ext uri="{BB962C8B-B14F-4D97-AF65-F5344CB8AC3E}">
        <p14:creationId xmlns:p14="http://schemas.microsoft.com/office/powerpoint/2010/main" val="3934379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9119" y="1449782"/>
            <a:ext cx="8005762" cy="3969372"/>
          </a:xfrm>
        </p:spPr>
        <p:txBody>
          <a:bodyPr>
            <a:noAutofit/>
          </a:bodyPr>
          <a:lstStyle/>
          <a:p>
            <a:pPr algn="ctr"/>
            <a:endParaRPr lang="en-US" sz="2000" dirty="0">
              <a:latin typeface="+mn-lt"/>
            </a:endParaRPr>
          </a:p>
          <a:p>
            <a:pPr marL="0" indent="0" algn="ctr">
              <a:buNone/>
            </a:pPr>
            <a:endParaRPr lang="en-US" sz="3600" dirty="0">
              <a:latin typeface="+mj-lt"/>
            </a:endParaRPr>
          </a:p>
          <a:p>
            <a:pPr marL="0" indent="0" algn="ctr">
              <a:buNone/>
            </a:pPr>
            <a:r>
              <a:rPr lang="en-US" sz="3600" dirty="0">
                <a:latin typeface="+mj-lt"/>
              </a:rPr>
              <a:t>Conflict of Interest at Queen’s: </a:t>
            </a:r>
          </a:p>
          <a:p>
            <a:pPr marL="0" indent="0" algn="ctr">
              <a:buNone/>
            </a:pPr>
            <a:r>
              <a:rPr lang="en-US" sz="3600" dirty="0">
                <a:latin typeface="+mj-lt"/>
              </a:rPr>
              <a:t>A General Overview</a:t>
            </a:r>
            <a:endParaRPr lang="en-US" sz="1200" dirty="0">
              <a:latin typeface="+mj-lt"/>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6" name="Title 5">
            <a:extLst>
              <a:ext uri="{FF2B5EF4-FFF2-40B4-BE49-F238E27FC236}">
                <a16:creationId xmlns:a16="http://schemas.microsoft.com/office/drawing/2014/main" id="{CA282DA3-C08B-4C35-A717-F85E7F13975D}"/>
              </a:ext>
            </a:extLst>
          </p:cNvPr>
          <p:cNvSpPr>
            <a:spLocks noGrp="1"/>
          </p:cNvSpPr>
          <p:nvPr>
            <p:ph type="title"/>
          </p:nvPr>
        </p:nvSpPr>
        <p:spPr/>
        <p:txBody>
          <a:bodyPr/>
          <a:lstStyle/>
          <a:p>
            <a:endParaRPr lang="en-US"/>
          </a:p>
        </p:txBody>
      </p:sp>
      <p:sp>
        <p:nvSpPr>
          <p:cNvPr id="2" name="Slide Number Placeholder 1">
            <a:extLst>
              <a:ext uri="{FF2B5EF4-FFF2-40B4-BE49-F238E27FC236}">
                <a16:creationId xmlns:a16="http://schemas.microsoft.com/office/drawing/2014/main" id="{36681102-4708-4BCD-8046-57569D69EF92}"/>
              </a:ext>
            </a:extLst>
          </p:cNvPr>
          <p:cNvSpPr>
            <a:spLocks noGrp="1"/>
          </p:cNvSpPr>
          <p:nvPr>
            <p:ph type="sldNum" sz="quarter" idx="12"/>
          </p:nvPr>
        </p:nvSpPr>
        <p:spPr/>
        <p:txBody>
          <a:bodyPr/>
          <a:lstStyle/>
          <a:p>
            <a:fld id="{10537617-F04D-2D48-8B5D-62F0364B9B54}" type="slidenum">
              <a:rPr lang="en-US" smtClean="0"/>
              <a:pPr/>
              <a:t>3</a:t>
            </a:fld>
            <a:endParaRPr lang="en-US" dirty="0"/>
          </a:p>
        </p:txBody>
      </p:sp>
    </p:spTree>
    <p:extLst>
      <p:ext uri="{BB962C8B-B14F-4D97-AF65-F5344CB8AC3E}">
        <p14:creationId xmlns:p14="http://schemas.microsoft.com/office/powerpoint/2010/main" val="3035687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Conflict of Interest?</a:t>
            </a:r>
          </a:p>
        </p:txBody>
      </p:sp>
      <p:sp>
        <p:nvSpPr>
          <p:cNvPr id="3" name="Content Placeholder 2"/>
          <p:cNvSpPr>
            <a:spLocks noGrp="1"/>
          </p:cNvSpPr>
          <p:nvPr>
            <p:ph idx="1"/>
          </p:nvPr>
        </p:nvSpPr>
        <p:spPr>
          <a:xfrm>
            <a:off x="681038" y="2007705"/>
            <a:ext cx="7747345" cy="3796748"/>
          </a:xfrm>
        </p:spPr>
        <p:txBody>
          <a:bodyPr>
            <a:noAutofit/>
          </a:bodyPr>
          <a:lstStyle/>
          <a:p>
            <a:pPr>
              <a:spcBef>
                <a:spcPts val="500"/>
              </a:spcBef>
            </a:pPr>
            <a:r>
              <a:rPr lang="en-US" sz="2000" dirty="0">
                <a:latin typeface="+mn-lt"/>
              </a:rPr>
              <a:t>A conflict of interest arises in any situation where the concerns or aims (i.e., the interests) of one party are incompatible with those of another party to whom the first party owes an obligation in relation to those interests. </a:t>
            </a:r>
          </a:p>
          <a:p>
            <a:pPr>
              <a:spcBef>
                <a:spcPts val="500"/>
              </a:spcBef>
            </a:pPr>
            <a:endParaRPr lang="en-US" sz="2000" dirty="0">
              <a:latin typeface="+mn-lt"/>
            </a:endParaRPr>
          </a:p>
          <a:p>
            <a:pPr>
              <a:spcBef>
                <a:spcPts val="500"/>
              </a:spcBef>
            </a:pPr>
            <a:r>
              <a:rPr lang="en-US" sz="2000" dirty="0">
                <a:latin typeface="+mn-lt"/>
              </a:rPr>
              <a:t>Interests of close family members (including spouses, partners, parents, children and siblings), recent exes and business partners can also be viewed as potentially putting you in a conflict situation.</a:t>
            </a:r>
          </a:p>
          <a:p>
            <a:endParaRPr lang="en-US" dirty="0">
              <a:latin typeface="+mn-lt"/>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A3C3A01E-1005-4C7A-A4BC-DA389A6D7C12}"/>
              </a:ext>
            </a:extLst>
          </p:cNvPr>
          <p:cNvSpPr>
            <a:spLocks noGrp="1"/>
          </p:cNvSpPr>
          <p:nvPr>
            <p:ph type="sldNum" sz="quarter" idx="12"/>
          </p:nvPr>
        </p:nvSpPr>
        <p:spPr/>
        <p:txBody>
          <a:bodyPr/>
          <a:lstStyle/>
          <a:p>
            <a:fld id="{10537617-F04D-2D48-8B5D-62F0364B9B54}" type="slidenum">
              <a:rPr lang="en-US" smtClean="0"/>
              <a:pPr/>
              <a:t>4</a:t>
            </a:fld>
            <a:endParaRPr lang="en-US" dirty="0"/>
          </a:p>
        </p:txBody>
      </p:sp>
    </p:spTree>
    <p:extLst>
      <p:ext uri="{BB962C8B-B14F-4D97-AF65-F5344CB8AC3E}">
        <p14:creationId xmlns:p14="http://schemas.microsoft.com/office/powerpoint/2010/main" val="2879092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58CE-6C3B-4FB0-8F8A-D512396980BA}"/>
              </a:ext>
            </a:extLst>
          </p:cNvPr>
          <p:cNvSpPr>
            <a:spLocks noGrp="1"/>
          </p:cNvSpPr>
          <p:nvPr>
            <p:ph type="title"/>
          </p:nvPr>
        </p:nvSpPr>
        <p:spPr/>
        <p:txBody>
          <a:bodyPr/>
          <a:lstStyle/>
          <a:p>
            <a:r>
              <a:rPr lang="en-US" dirty="0"/>
              <a:t>Real vs Apparent Conflicts of Interest</a:t>
            </a:r>
          </a:p>
        </p:txBody>
      </p:sp>
      <p:sp>
        <p:nvSpPr>
          <p:cNvPr id="3" name="Content Placeholder 2">
            <a:extLst>
              <a:ext uri="{FF2B5EF4-FFF2-40B4-BE49-F238E27FC236}">
                <a16:creationId xmlns:a16="http://schemas.microsoft.com/office/drawing/2014/main" id="{40708D68-3F55-4ABA-835D-0CBE4DD3F2E5}"/>
              </a:ext>
            </a:extLst>
          </p:cNvPr>
          <p:cNvSpPr>
            <a:spLocks noGrp="1"/>
          </p:cNvSpPr>
          <p:nvPr>
            <p:ph idx="1"/>
          </p:nvPr>
        </p:nvSpPr>
        <p:spPr>
          <a:xfrm>
            <a:off x="612499" y="1535596"/>
            <a:ext cx="7919002" cy="5093805"/>
          </a:xfrm>
        </p:spPr>
        <p:txBody>
          <a:bodyPr>
            <a:normAutofit/>
          </a:bodyPr>
          <a:lstStyle/>
          <a:p>
            <a:pPr marL="0" indent="0">
              <a:spcBef>
                <a:spcPts val="500"/>
              </a:spcBef>
              <a:buNone/>
            </a:pPr>
            <a:r>
              <a:rPr lang="en-US" sz="2000" b="1" dirty="0">
                <a:latin typeface="+mn-lt"/>
              </a:rPr>
              <a:t>Real Conflict of Interest</a:t>
            </a:r>
          </a:p>
          <a:p>
            <a:pPr lvl="1">
              <a:spcBef>
                <a:spcPts val="500"/>
              </a:spcBef>
              <a:buFont typeface="Arial" panose="020B0604020202020204" pitchFamily="34" charset="0"/>
              <a:buChar char="•"/>
            </a:pPr>
            <a:r>
              <a:rPr lang="en-US" sz="2000" dirty="0">
                <a:latin typeface="+mn-lt"/>
              </a:rPr>
              <a:t>Exists in the present time;</a:t>
            </a:r>
          </a:p>
          <a:p>
            <a:pPr lvl="1">
              <a:spcBef>
                <a:spcPts val="500"/>
              </a:spcBef>
              <a:buFont typeface="Arial" panose="020B0604020202020204" pitchFamily="34" charset="0"/>
              <a:buChar char="•"/>
            </a:pPr>
            <a:r>
              <a:rPr lang="en-US" sz="2000" dirty="0">
                <a:latin typeface="+mn-lt"/>
              </a:rPr>
              <a:t>You have an interest that is at this moment in conflict with your obligations to another party;</a:t>
            </a:r>
          </a:p>
          <a:p>
            <a:pPr lvl="1">
              <a:spcBef>
                <a:spcPts val="500"/>
              </a:spcBef>
              <a:buFont typeface="Arial" panose="020B0604020202020204" pitchFamily="34" charset="0"/>
              <a:buChar char="•"/>
            </a:pPr>
            <a:r>
              <a:rPr lang="en-US" sz="2000" dirty="0">
                <a:latin typeface="+mn-lt"/>
              </a:rPr>
              <a:t>Does not require actual evidence of impaired performance, just that there are  personal interests sufficient to influence the exercise of your responsibilities.</a:t>
            </a:r>
          </a:p>
          <a:p>
            <a:pPr marL="0" indent="0">
              <a:spcBef>
                <a:spcPts val="500"/>
              </a:spcBef>
              <a:buNone/>
            </a:pPr>
            <a:r>
              <a:rPr lang="en-US" sz="2000" b="1" dirty="0">
                <a:latin typeface="+mn-lt"/>
              </a:rPr>
              <a:t>Apparent Conflict of Interest </a:t>
            </a:r>
          </a:p>
          <a:p>
            <a:pPr lvl="1">
              <a:spcBef>
                <a:spcPts val="500"/>
              </a:spcBef>
              <a:buFont typeface="Arial" panose="020B0604020202020204" pitchFamily="34" charset="0"/>
              <a:buChar char="•"/>
            </a:pPr>
            <a:r>
              <a:rPr lang="en-US" sz="2000" dirty="0">
                <a:latin typeface="+mn-lt"/>
              </a:rPr>
              <a:t>Future looking; </a:t>
            </a:r>
          </a:p>
          <a:p>
            <a:pPr lvl="1">
              <a:spcBef>
                <a:spcPts val="500"/>
              </a:spcBef>
              <a:buFont typeface="Arial" panose="020B0604020202020204" pitchFamily="34" charset="0"/>
              <a:buChar char="•"/>
            </a:pPr>
            <a:r>
              <a:rPr lang="en-US" sz="2000" dirty="0">
                <a:latin typeface="+mn-lt"/>
              </a:rPr>
              <a:t>Where there is a reasonable apprehension, which reasonably well-informed persons could properly have, that an individual’s personal interests could improperly influence the performance of their duties.</a:t>
            </a:r>
          </a:p>
          <a:p>
            <a:pPr>
              <a:spcBef>
                <a:spcPts val="500"/>
              </a:spcBef>
            </a:pPr>
            <a:r>
              <a:rPr lang="en-US" sz="2000" b="1" dirty="0">
                <a:latin typeface="+mn-lt"/>
              </a:rPr>
              <a:t>Potential Conflict of Interest</a:t>
            </a:r>
          </a:p>
          <a:p>
            <a:pPr lvl="1">
              <a:spcBef>
                <a:spcPts val="500"/>
              </a:spcBef>
              <a:buFont typeface="Arial" panose="020B0604020202020204" pitchFamily="34" charset="0"/>
              <a:buChar char="•"/>
            </a:pPr>
            <a:r>
              <a:rPr lang="en-US" sz="2000" dirty="0">
                <a:latin typeface="+mn-lt"/>
              </a:rPr>
              <a:t>Also future looking, but only requires that there is a possibility of a conflict of interest situation occurring in the future.</a:t>
            </a:r>
          </a:p>
        </p:txBody>
      </p:sp>
      <p:sp>
        <p:nvSpPr>
          <p:cNvPr id="4" name="Slide Number Placeholder 3">
            <a:extLst>
              <a:ext uri="{FF2B5EF4-FFF2-40B4-BE49-F238E27FC236}">
                <a16:creationId xmlns:a16="http://schemas.microsoft.com/office/drawing/2014/main" id="{CC156E31-4412-4E23-B467-4F05064B51D3}"/>
              </a:ext>
            </a:extLst>
          </p:cNvPr>
          <p:cNvSpPr>
            <a:spLocks noGrp="1"/>
          </p:cNvSpPr>
          <p:nvPr>
            <p:ph type="sldNum" sz="quarter" idx="12"/>
          </p:nvPr>
        </p:nvSpPr>
        <p:spPr/>
        <p:txBody>
          <a:bodyPr/>
          <a:lstStyle/>
          <a:p>
            <a:fld id="{10537617-F04D-2D48-8B5D-62F0364B9B54}" type="slidenum">
              <a:rPr lang="en-US" smtClean="0"/>
              <a:pPr/>
              <a:t>5</a:t>
            </a:fld>
            <a:endParaRPr lang="en-US" dirty="0"/>
          </a:p>
        </p:txBody>
      </p:sp>
    </p:spTree>
    <p:extLst>
      <p:ext uri="{BB962C8B-B14F-4D97-AF65-F5344CB8AC3E}">
        <p14:creationId xmlns:p14="http://schemas.microsoft.com/office/powerpoint/2010/main" val="4237485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B427-4611-437D-AE17-63B75A866C66}"/>
              </a:ext>
            </a:extLst>
          </p:cNvPr>
          <p:cNvSpPr>
            <a:spLocks noGrp="1"/>
          </p:cNvSpPr>
          <p:nvPr>
            <p:ph type="title"/>
          </p:nvPr>
        </p:nvSpPr>
        <p:spPr/>
        <p:txBody>
          <a:bodyPr/>
          <a:lstStyle/>
          <a:p>
            <a:r>
              <a:rPr lang="en-US" dirty="0"/>
              <a:t>Conflict of Interest vs Conflict of Commitment</a:t>
            </a:r>
          </a:p>
        </p:txBody>
      </p:sp>
      <p:sp>
        <p:nvSpPr>
          <p:cNvPr id="3" name="Content Placeholder 2">
            <a:extLst>
              <a:ext uri="{FF2B5EF4-FFF2-40B4-BE49-F238E27FC236}">
                <a16:creationId xmlns:a16="http://schemas.microsoft.com/office/drawing/2014/main" id="{E78B3609-B2CE-4899-8E0D-87874F449396}"/>
              </a:ext>
            </a:extLst>
          </p:cNvPr>
          <p:cNvSpPr>
            <a:spLocks noGrp="1"/>
          </p:cNvSpPr>
          <p:nvPr>
            <p:ph idx="1"/>
          </p:nvPr>
        </p:nvSpPr>
        <p:spPr>
          <a:xfrm>
            <a:off x="569119" y="1997764"/>
            <a:ext cx="7908959" cy="3889859"/>
          </a:xfrm>
        </p:spPr>
        <p:txBody>
          <a:bodyPr>
            <a:normAutofit/>
          </a:bodyPr>
          <a:lstStyle/>
          <a:p>
            <a:pPr marL="0" indent="0">
              <a:spcBef>
                <a:spcPts val="500"/>
              </a:spcBef>
              <a:buNone/>
            </a:pPr>
            <a:r>
              <a:rPr lang="en-US" sz="2000" b="1" dirty="0">
                <a:latin typeface="+mn-lt"/>
              </a:rPr>
              <a:t>Conflict of Commitment</a:t>
            </a:r>
          </a:p>
          <a:p>
            <a:pPr lvl="1">
              <a:spcBef>
                <a:spcPts val="500"/>
              </a:spcBef>
              <a:buFont typeface="Arial" panose="020B0604020202020204" pitchFamily="34" charset="0"/>
              <a:buChar char="•"/>
            </a:pPr>
            <a:r>
              <a:rPr lang="en-US" sz="2000" dirty="0">
                <a:latin typeface="+mn-lt"/>
              </a:rPr>
              <a:t>Arises when an individual's external activities or commitments, paid or unpaid, interfere with their primary responsibilities to another party because they detract from, rather than enhance the individual's ability to meet those responsibilities.</a:t>
            </a:r>
          </a:p>
          <a:p>
            <a:pPr lvl="1">
              <a:spcBef>
                <a:spcPts val="500"/>
              </a:spcBef>
              <a:buFont typeface="Arial" panose="020B0604020202020204" pitchFamily="34" charset="0"/>
              <a:buChar char="•"/>
            </a:pPr>
            <a:endParaRPr lang="en-US" sz="2000" dirty="0">
              <a:latin typeface="+mn-lt"/>
            </a:endParaRPr>
          </a:p>
          <a:p>
            <a:pPr lvl="1">
              <a:spcBef>
                <a:spcPts val="500"/>
              </a:spcBef>
              <a:buFont typeface="Arial" panose="020B0604020202020204" pitchFamily="34" charset="0"/>
              <a:buChar char="•"/>
            </a:pPr>
            <a:r>
              <a:rPr lang="en-US" sz="2000" dirty="0">
                <a:latin typeface="+mn-lt"/>
              </a:rPr>
              <a:t>Both conflicts of interest and conflicts of commitment can exist together or exist independently.</a:t>
            </a:r>
          </a:p>
        </p:txBody>
      </p:sp>
      <p:sp>
        <p:nvSpPr>
          <p:cNvPr id="4" name="Slide Number Placeholder 3">
            <a:extLst>
              <a:ext uri="{FF2B5EF4-FFF2-40B4-BE49-F238E27FC236}">
                <a16:creationId xmlns:a16="http://schemas.microsoft.com/office/drawing/2014/main" id="{7DF2DDEA-04F9-424F-955A-5315E345264A}"/>
              </a:ext>
            </a:extLst>
          </p:cNvPr>
          <p:cNvSpPr>
            <a:spLocks noGrp="1"/>
          </p:cNvSpPr>
          <p:nvPr>
            <p:ph type="sldNum" sz="quarter" idx="12"/>
          </p:nvPr>
        </p:nvSpPr>
        <p:spPr/>
        <p:txBody>
          <a:bodyPr/>
          <a:lstStyle/>
          <a:p>
            <a:fld id="{10537617-F04D-2D48-8B5D-62F0364B9B54}" type="slidenum">
              <a:rPr lang="en-US" smtClean="0"/>
              <a:pPr/>
              <a:t>6</a:t>
            </a:fld>
            <a:endParaRPr lang="en-US" dirty="0"/>
          </a:p>
        </p:txBody>
      </p:sp>
    </p:spTree>
    <p:extLst>
      <p:ext uri="{BB962C8B-B14F-4D97-AF65-F5344CB8AC3E}">
        <p14:creationId xmlns:p14="http://schemas.microsoft.com/office/powerpoint/2010/main" val="2377582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AEF72-DAD1-46AC-A9FD-0023DF64A7AF}"/>
              </a:ext>
            </a:extLst>
          </p:cNvPr>
          <p:cNvSpPr>
            <a:spLocks noGrp="1"/>
          </p:cNvSpPr>
          <p:nvPr>
            <p:ph type="title"/>
          </p:nvPr>
        </p:nvSpPr>
        <p:spPr/>
        <p:txBody>
          <a:bodyPr/>
          <a:lstStyle/>
          <a:p>
            <a:r>
              <a:rPr lang="en-US" dirty="0"/>
              <a:t>Conflict of Interest Declarations at Queen’s</a:t>
            </a:r>
          </a:p>
        </p:txBody>
      </p:sp>
      <p:sp>
        <p:nvSpPr>
          <p:cNvPr id="3" name="Content Placeholder 2">
            <a:extLst>
              <a:ext uri="{FF2B5EF4-FFF2-40B4-BE49-F238E27FC236}">
                <a16:creationId xmlns:a16="http://schemas.microsoft.com/office/drawing/2014/main" id="{ADDCDD7A-41F4-4A69-8040-BA8F0A9D5E65}"/>
              </a:ext>
            </a:extLst>
          </p:cNvPr>
          <p:cNvSpPr>
            <a:spLocks noGrp="1"/>
          </p:cNvSpPr>
          <p:nvPr>
            <p:ph idx="1"/>
          </p:nvPr>
        </p:nvSpPr>
        <p:spPr/>
        <p:txBody>
          <a:bodyPr>
            <a:normAutofit lnSpcReduction="10000"/>
          </a:bodyPr>
          <a:lstStyle/>
          <a:p>
            <a:pPr marL="342900" marR="0" lvl="0" indent="-342900">
              <a:spcBef>
                <a:spcPts val="0"/>
              </a:spcBef>
              <a:spcAft>
                <a:spcPts val="0"/>
              </a:spcAft>
              <a:buFont typeface="Arial" panose="020B0604020202020204" pitchFamily="34" charset="0"/>
              <a:buChar char="•"/>
              <a:tabLst>
                <a:tab pos="457200" algn="l"/>
              </a:tabLst>
            </a:pPr>
            <a:r>
              <a:rPr lang="en-US" sz="2000" dirty="0">
                <a:effectLst/>
                <a:latin typeface="+mn-lt"/>
                <a:ea typeface="Times New Roman" panose="02020603050405020304" pitchFamily="18" charset="0"/>
                <a:cs typeface="Times New Roman" panose="02020603050405020304" pitchFamily="18" charset="0"/>
              </a:rPr>
              <a:t>Queen’s University Senate Policies</a:t>
            </a:r>
            <a:endParaRPr lang="en-US" sz="2000" dirty="0">
              <a:effectLst/>
              <a:latin typeface="+mn-lt"/>
              <a:ea typeface="Calibri" panose="020F0502020204030204" pitchFamily="34" charset="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sz="2000" i="1" u="sng" dirty="0">
                <a:solidFill>
                  <a:srgbClr val="0563C1"/>
                </a:solidFill>
                <a:effectLst/>
                <a:latin typeface="+mn-lt"/>
                <a:ea typeface="Times New Roman" panose="02020603050405020304" pitchFamily="18" charset="0"/>
                <a:cs typeface="Times New Roman" panose="02020603050405020304" pitchFamily="18" charset="0"/>
                <a:hlinkClick r:id="rId2"/>
              </a:rPr>
              <a:t>Conflict of Interest and Conflict of Commitment Policy </a:t>
            </a:r>
            <a:r>
              <a:rPr lang="en-US" sz="2000" i="1" dirty="0">
                <a:effectLst/>
                <a:latin typeface="+mn-lt"/>
                <a:ea typeface="Times New Roman" panose="02020603050405020304" pitchFamily="18" charset="0"/>
                <a:cs typeface="Times New Roman" panose="02020603050405020304" pitchFamily="18" charset="0"/>
              </a:rPr>
              <a:t>(Non-QUFA Faculty)</a:t>
            </a:r>
            <a:endParaRPr lang="en-US" sz="2000" dirty="0">
              <a:effectLst/>
              <a:latin typeface="+mn-lt"/>
              <a:ea typeface="Calibri" panose="020F0502020204030204" pitchFamily="34" charset="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sz="2000" i="1" u="sng" dirty="0">
                <a:solidFill>
                  <a:srgbClr val="0563C1"/>
                </a:solidFill>
                <a:effectLst/>
                <a:latin typeface="+mn-lt"/>
                <a:ea typeface="Times New Roman" panose="02020603050405020304" pitchFamily="18" charset="0"/>
                <a:cs typeface="Times New Roman" panose="02020603050405020304" pitchFamily="18" charset="0"/>
                <a:hlinkClick r:id="rId3"/>
              </a:rPr>
              <a:t>Integrity in Research Policy</a:t>
            </a:r>
            <a:endParaRPr lang="en-US" sz="2000" dirty="0">
              <a:effectLst/>
              <a:latin typeface="+mn-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457200" algn="l"/>
              </a:tabLst>
            </a:pPr>
            <a:r>
              <a:rPr lang="en-US" sz="2000" u="sng" dirty="0">
                <a:solidFill>
                  <a:srgbClr val="0563C1"/>
                </a:solidFill>
                <a:effectLst/>
                <a:latin typeface="+mn-lt"/>
                <a:ea typeface="Times New Roman" panose="02020603050405020304" pitchFamily="18" charset="0"/>
                <a:cs typeface="Times New Roman" panose="02020603050405020304" pitchFamily="18" charset="0"/>
                <a:hlinkClick r:id="rId4"/>
              </a:rPr>
              <a:t>Conflict of Interest and Conflict of Commitment Policy </a:t>
            </a:r>
            <a:r>
              <a:rPr lang="en-US" sz="2000" dirty="0">
                <a:effectLst/>
                <a:latin typeface="+mn-lt"/>
                <a:ea typeface="Times New Roman" panose="02020603050405020304" pitchFamily="18" charset="0"/>
                <a:cs typeface="Times New Roman" panose="02020603050405020304" pitchFamily="18" charset="0"/>
              </a:rPr>
              <a:t>(Human Resources)</a:t>
            </a:r>
            <a:endParaRPr lang="en-US" sz="2000" dirty="0">
              <a:effectLst/>
              <a:latin typeface="+mn-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457200" algn="l"/>
              </a:tabLst>
            </a:pPr>
            <a:r>
              <a:rPr lang="en-US" sz="2000" u="sng" dirty="0">
                <a:solidFill>
                  <a:srgbClr val="0563C1"/>
                </a:solidFill>
                <a:effectLst/>
                <a:latin typeface="+mn-lt"/>
                <a:ea typeface="Times New Roman" panose="02020603050405020304" pitchFamily="18" charset="0"/>
                <a:cs typeface="Times New Roman" panose="02020603050405020304" pitchFamily="18" charset="0"/>
                <a:hlinkClick r:id="rId5"/>
              </a:rPr>
              <a:t>QUFA Collective Agreement </a:t>
            </a:r>
            <a:r>
              <a:rPr lang="en-US" sz="2000" dirty="0">
                <a:effectLst/>
                <a:latin typeface="+mn-lt"/>
                <a:ea typeface="Times New Roman" panose="02020603050405020304" pitchFamily="18" charset="0"/>
                <a:cs typeface="Times New Roman" panose="02020603050405020304" pitchFamily="18" charset="0"/>
              </a:rPr>
              <a:t>(Article 18)</a:t>
            </a:r>
            <a:endParaRPr lang="en-US" sz="2000" dirty="0">
              <a:effectLst/>
              <a:latin typeface="+mn-lt"/>
              <a:ea typeface="Calibri" panose="020F0502020204030204" pitchFamily="34" charset="0"/>
              <a:cs typeface="Times New Roman" panose="02020603050405020304" pitchFamily="18" charset="0"/>
            </a:endParaRPr>
          </a:p>
          <a:p>
            <a:pPr>
              <a:spcBef>
                <a:spcPts val="500"/>
              </a:spcBef>
            </a:pPr>
            <a:r>
              <a:rPr lang="en-US" sz="2000" dirty="0">
                <a:latin typeface="+mn-lt"/>
              </a:rPr>
              <a:t>(</a:t>
            </a:r>
            <a:r>
              <a:rPr lang="en-US" sz="2000" dirty="0">
                <a:solidFill>
                  <a:srgbClr val="FF0000"/>
                </a:solidFill>
                <a:latin typeface="+mn-lt"/>
              </a:rPr>
              <a:t>KHSC Conflict of Interest Policy</a:t>
            </a:r>
            <a:r>
              <a:rPr lang="en-US" sz="2000" dirty="0">
                <a:latin typeface="+mn-lt"/>
              </a:rPr>
              <a:t>) </a:t>
            </a:r>
          </a:p>
          <a:p>
            <a:pPr>
              <a:spcBef>
                <a:spcPts val="500"/>
              </a:spcBef>
            </a:pPr>
            <a:r>
              <a:rPr lang="en-US" sz="2000" dirty="0">
                <a:latin typeface="+mn-lt"/>
              </a:rPr>
              <a:t>Funding entities conflict of interest policies</a:t>
            </a:r>
          </a:p>
          <a:p>
            <a:pPr lvl="1">
              <a:spcBef>
                <a:spcPts val="500"/>
              </a:spcBef>
            </a:pPr>
            <a:r>
              <a:rPr lang="en-US" sz="2000" dirty="0">
                <a:latin typeface="+mn-lt"/>
              </a:rPr>
              <a:t>United States government funding recipients (PHS/NIH and others)</a:t>
            </a:r>
          </a:p>
          <a:p>
            <a:pPr lvl="1">
              <a:spcBef>
                <a:spcPts val="500"/>
              </a:spcBef>
            </a:pPr>
            <a:r>
              <a:rPr lang="en-US" sz="2000" dirty="0" err="1">
                <a:latin typeface="+mn-lt"/>
              </a:rPr>
              <a:t>Mitacs</a:t>
            </a:r>
            <a:endParaRPr lang="en-US" sz="2000" dirty="0">
              <a:latin typeface="+mn-lt"/>
            </a:endParaRPr>
          </a:p>
          <a:p>
            <a:pPr lvl="1">
              <a:spcBef>
                <a:spcPts val="500"/>
              </a:spcBef>
            </a:pPr>
            <a:r>
              <a:rPr lang="en-US" sz="2000" dirty="0">
                <a:latin typeface="+mn-lt"/>
              </a:rPr>
              <a:t>Canadian (federal and provincial) government contracts</a:t>
            </a:r>
          </a:p>
          <a:p>
            <a:pPr lvl="1">
              <a:spcBef>
                <a:spcPts val="500"/>
              </a:spcBef>
            </a:pPr>
            <a:r>
              <a:rPr lang="en-US" sz="2000" dirty="0">
                <a:latin typeface="+mn-lt"/>
              </a:rPr>
              <a:t>NSERC</a:t>
            </a:r>
          </a:p>
          <a:p>
            <a:pPr lvl="1">
              <a:spcBef>
                <a:spcPts val="500"/>
              </a:spcBef>
            </a:pPr>
            <a:r>
              <a:rPr lang="en-US" sz="2000" dirty="0">
                <a:latin typeface="+mn-lt"/>
              </a:rPr>
              <a:t>Other Funders, including for profit corporations</a:t>
            </a:r>
          </a:p>
          <a:p>
            <a:endParaRPr lang="en-US" dirty="0"/>
          </a:p>
        </p:txBody>
      </p:sp>
      <p:sp>
        <p:nvSpPr>
          <p:cNvPr id="4" name="Slide Number Placeholder 3">
            <a:extLst>
              <a:ext uri="{FF2B5EF4-FFF2-40B4-BE49-F238E27FC236}">
                <a16:creationId xmlns:a16="http://schemas.microsoft.com/office/drawing/2014/main" id="{F6F220E2-CBCB-4B22-BB9B-3BC7CF7A3D26}"/>
              </a:ext>
            </a:extLst>
          </p:cNvPr>
          <p:cNvSpPr>
            <a:spLocks noGrp="1"/>
          </p:cNvSpPr>
          <p:nvPr>
            <p:ph type="sldNum" sz="quarter" idx="12"/>
          </p:nvPr>
        </p:nvSpPr>
        <p:spPr/>
        <p:txBody>
          <a:bodyPr/>
          <a:lstStyle/>
          <a:p>
            <a:fld id="{10537617-F04D-2D48-8B5D-62F0364B9B54}" type="slidenum">
              <a:rPr lang="en-US" smtClean="0"/>
              <a:pPr/>
              <a:t>7</a:t>
            </a:fld>
            <a:endParaRPr lang="en-US" dirty="0"/>
          </a:p>
        </p:txBody>
      </p:sp>
    </p:spTree>
    <p:extLst>
      <p:ext uri="{BB962C8B-B14F-4D97-AF65-F5344CB8AC3E}">
        <p14:creationId xmlns:p14="http://schemas.microsoft.com/office/powerpoint/2010/main" val="439490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021" y="2224143"/>
            <a:ext cx="7675958" cy="2409714"/>
          </a:xfrm>
        </p:spPr>
        <p:txBody>
          <a:bodyPr>
            <a:noAutofit/>
          </a:bodyPr>
          <a:lstStyle/>
          <a:p>
            <a:pPr algn="ctr">
              <a:lnSpc>
                <a:spcPct val="100000"/>
              </a:lnSpc>
              <a:spcBef>
                <a:spcPts val="1800"/>
              </a:spcBef>
              <a:spcAft>
                <a:spcPts val="1800"/>
              </a:spcAft>
            </a:pPr>
            <a:br>
              <a:rPr lang="en-US" sz="4000" b="1" dirty="0">
                <a:solidFill>
                  <a:srgbClr val="002060"/>
                </a:solidFill>
                <a:latin typeface="+mn-lt"/>
              </a:rPr>
            </a:br>
            <a:r>
              <a:rPr lang="en-US" dirty="0">
                <a:latin typeface="+mj-lt"/>
              </a:rPr>
              <a:t>Conflict of Interest and Family Members/ Intimate Relationships</a:t>
            </a:r>
            <a:br>
              <a:rPr lang="en-US" sz="3200" b="1" dirty="0">
                <a:latin typeface="+mn-lt"/>
              </a:rPr>
            </a:br>
            <a:br>
              <a:rPr lang="en-US" sz="2800" b="1" i="1" dirty="0">
                <a:solidFill>
                  <a:srgbClr val="860000"/>
                </a:solidFill>
                <a:latin typeface="+mn-lt"/>
              </a:rPr>
            </a:br>
            <a:br>
              <a:rPr lang="en-US" sz="2700" b="1" i="1" dirty="0">
                <a:solidFill>
                  <a:srgbClr val="C00000"/>
                </a:solidFill>
                <a:latin typeface="+mn-lt"/>
              </a:rPr>
            </a:br>
            <a:br>
              <a:rPr lang="en-US" sz="2700" b="1" dirty="0">
                <a:solidFill>
                  <a:srgbClr val="C00000"/>
                </a:solidFill>
                <a:latin typeface="+mn-lt"/>
              </a:rPr>
            </a:br>
            <a:br>
              <a:rPr lang="en-US" sz="4000" dirty="0">
                <a:solidFill>
                  <a:srgbClr val="002060"/>
                </a:solidFill>
              </a:rPr>
            </a:br>
            <a:br>
              <a:rPr lang="en-US" sz="4000" b="1" dirty="0">
                <a:solidFill>
                  <a:srgbClr val="002060"/>
                </a:solidFill>
                <a:latin typeface="+mn-lt"/>
              </a:rPr>
            </a:br>
            <a:br>
              <a:rPr lang="en-US" sz="4400" b="1" dirty="0">
                <a:solidFill>
                  <a:srgbClr val="002060"/>
                </a:solidFill>
                <a:latin typeface="+mn-lt"/>
              </a:rPr>
            </a:br>
            <a:br>
              <a:rPr lang="en-US" dirty="0">
                <a:solidFill>
                  <a:srgbClr val="002060"/>
                </a:solidFill>
                <a:latin typeface="+mn-lt"/>
              </a:rPr>
            </a:br>
            <a:br>
              <a:rPr lang="en-US" dirty="0">
                <a:solidFill>
                  <a:srgbClr val="002060"/>
                </a:solidFill>
                <a:latin typeface="+mn-lt"/>
              </a:rPr>
            </a:br>
            <a:endParaRPr lang="en-US" dirty="0">
              <a:solidFill>
                <a:srgbClr val="002060"/>
              </a:solidFill>
              <a:latin typeface="+mn-lt"/>
            </a:endParaRPr>
          </a:p>
        </p:txBody>
      </p:sp>
      <p:pic>
        <p:nvPicPr>
          <p:cNvPr id="3" name="Picture 2">
            <a:extLst>
              <a:ext uri="{FF2B5EF4-FFF2-40B4-BE49-F238E27FC236}">
                <a16:creationId xmlns:a16="http://schemas.microsoft.com/office/drawing/2014/main" id="{FC98C266-69A9-4608-AAC3-950BBE7C1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4" name="Slide Number Placeholder 3">
            <a:extLst>
              <a:ext uri="{FF2B5EF4-FFF2-40B4-BE49-F238E27FC236}">
                <a16:creationId xmlns:a16="http://schemas.microsoft.com/office/drawing/2014/main" id="{9A92261D-5EDF-49E8-9777-BBD1E9AFFAF9}"/>
              </a:ext>
            </a:extLst>
          </p:cNvPr>
          <p:cNvSpPr>
            <a:spLocks noGrp="1"/>
          </p:cNvSpPr>
          <p:nvPr>
            <p:ph type="sldNum" sz="quarter" idx="4"/>
          </p:nvPr>
        </p:nvSpPr>
        <p:spPr/>
        <p:txBody>
          <a:bodyPr/>
          <a:lstStyle/>
          <a:p>
            <a:fld id="{10537617-F04D-2D48-8B5D-62F0364B9B54}" type="slidenum">
              <a:rPr lang="en-US" smtClean="0"/>
              <a:pPr/>
              <a:t>8</a:t>
            </a:fld>
            <a:endParaRPr lang="en-US" dirty="0"/>
          </a:p>
        </p:txBody>
      </p:sp>
    </p:spTree>
    <p:extLst>
      <p:ext uri="{BB962C8B-B14F-4D97-AF65-F5344CB8AC3E}">
        <p14:creationId xmlns:p14="http://schemas.microsoft.com/office/powerpoint/2010/main" val="3589345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38" y="5924550"/>
            <a:ext cx="3090672" cy="597408"/>
          </a:xfrm>
          <a:prstGeom prst="rect">
            <a:avLst/>
          </a:prstGeom>
        </p:spPr>
      </p:pic>
      <p:sp>
        <p:nvSpPr>
          <p:cNvPr id="6" name="Title 5">
            <a:extLst>
              <a:ext uri="{FF2B5EF4-FFF2-40B4-BE49-F238E27FC236}">
                <a16:creationId xmlns:a16="http://schemas.microsoft.com/office/drawing/2014/main" id="{0808ED03-151E-48D5-BB1E-2D8527A95A0D}"/>
              </a:ext>
            </a:extLst>
          </p:cNvPr>
          <p:cNvSpPr>
            <a:spLocks noGrp="1"/>
          </p:cNvSpPr>
          <p:nvPr>
            <p:ph type="title"/>
          </p:nvPr>
        </p:nvSpPr>
        <p:spPr>
          <a:xfrm>
            <a:off x="681038" y="0"/>
            <a:ext cx="6942275" cy="944387"/>
          </a:xfrm>
        </p:spPr>
        <p:txBody>
          <a:bodyPr>
            <a:normAutofit/>
          </a:bodyPr>
          <a:lstStyle/>
          <a:p>
            <a:r>
              <a:rPr lang="en-US" sz="2000" dirty="0"/>
              <a:t>Conflict of Interest and Family Members/</a:t>
            </a:r>
            <a:br>
              <a:rPr lang="en-US" sz="2000" dirty="0"/>
            </a:br>
            <a:r>
              <a:rPr lang="en-US" sz="2000" dirty="0"/>
              <a:t>Intimate Relationships</a:t>
            </a:r>
          </a:p>
        </p:txBody>
      </p:sp>
      <p:sp>
        <p:nvSpPr>
          <p:cNvPr id="8" name="Content Placeholder 7">
            <a:extLst>
              <a:ext uri="{FF2B5EF4-FFF2-40B4-BE49-F238E27FC236}">
                <a16:creationId xmlns:a16="http://schemas.microsoft.com/office/drawing/2014/main" id="{1FB1D3E0-9216-4362-BF26-9DF673F5BBD1}"/>
              </a:ext>
            </a:extLst>
          </p:cNvPr>
          <p:cNvSpPr>
            <a:spLocks noGrp="1"/>
          </p:cNvSpPr>
          <p:nvPr>
            <p:ph idx="1"/>
          </p:nvPr>
        </p:nvSpPr>
        <p:spPr>
          <a:xfrm>
            <a:off x="681038" y="2156792"/>
            <a:ext cx="7781924" cy="3498574"/>
          </a:xfrm>
        </p:spPr>
        <p:txBody>
          <a:bodyPr/>
          <a:lstStyle/>
          <a:p>
            <a:pPr marL="342900" marR="0" lvl="0" indent="-342900">
              <a:lnSpc>
                <a:spcPct val="107000"/>
              </a:lnSpc>
              <a:spcBef>
                <a:spcPts val="500"/>
              </a:spcBef>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General staff, research and contract appointments (HR Conflict of Interest and Commitment Policy)</a:t>
            </a:r>
          </a:p>
          <a:p>
            <a:pPr marL="342900" marR="0" lvl="0" indent="-342900">
              <a:lnSpc>
                <a:spcPct val="107000"/>
              </a:lnSpc>
              <a:spcBef>
                <a:spcPts val="500"/>
              </a:spcBef>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500"/>
              </a:spcBef>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Non-QUFA Faculty (Senate Policy - Conflict of Interest and Conflict of Commitment Policy)</a:t>
            </a:r>
          </a:p>
          <a:p>
            <a:pPr marL="342900" marR="0" lvl="0" indent="-342900">
              <a:lnSpc>
                <a:spcPct val="107000"/>
              </a:lnSpc>
              <a:spcBef>
                <a:spcPts val="500"/>
              </a:spcBef>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500"/>
              </a:spcBef>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QUFA Faculty (QUFA Collective Agreement)</a:t>
            </a:r>
          </a:p>
          <a:p>
            <a:endParaRPr lang="en-US" dirty="0"/>
          </a:p>
        </p:txBody>
      </p:sp>
      <p:sp>
        <p:nvSpPr>
          <p:cNvPr id="2" name="Slide Number Placeholder 1">
            <a:extLst>
              <a:ext uri="{FF2B5EF4-FFF2-40B4-BE49-F238E27FC236}">
                <a16:creationId xmlns:a16="http://schemas.microsoft.com/office/drawing/2014/main" id="{6DB326F7-4887-4B17-B814-62009022BA88}"/>
              </a:ext>
            </a:extLst>
          </p:cNvPr>
          <p:cNvSpPr>
            <a:spLocks noGrp="1"/>
          </p:cNvSpPr>
          <p:nvPr>
            <p:ph type="sldNum" sz="quarter" idx="12"/>
          </p:nvPr>
        </p:nvSpPr>
        <p:spPr/>
        <p:txBody>
          <a:bodyPr/>
          <a:lstStyle/>
          <a:p>
            <a:fld id="{10537617-F04D-2D48-8B5D-62F0364B9B54}" type="slidenum">
              <a:rPr lang="en-US" smtClean="0"/>
              <a:pPr/>
              <a:t>9</a:t>
            </a:fld>
            <a:endParaRPr lang="en-US" dirty="0"/>
          </a:p>
        </p:txBody>
      </p:sp>
    </p:spTree>
    <p:extLst>
      <p:ext uri="{BB962C8B-B14F-4D97-AF65-F5344CB8AC3E}">
        <p14:creationId xmlns:p14="http://schemas.microsoft.com/office/powerpoint/2010/main" val="465156595"/>
      </p:ext>
    </p:extLst>
  </p:cSld>
  <p:clrMapOvr>
    <a:masterClrMapping/>
  </p:clrMapOvr>
</p:sld>
</file>

<file path=ppt/theme/theme1.xml><?xml version="1.0" encoding="utf-8"?>
<a:theme xmlns:a="http://schemas.openxmlformats.org/drawingml/2006/main" name="Queen's PPT template 201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xt">
  <a:themeElements>
    <a:clrScheme name="">
      <a:dk1>
        <a:srgbClr val="000000"/>
      </a:dk1>
      <a:lt1>
        <a:srgbClr val="FFFFFF"/>
      </a:lt1>
      <a:dk2>
        <a:srgbClr val="000000"/>
      </a:dk2>
      <a:lt2>
        <a:srgbClr val="808080"/>
      </a:lt2>
      <a:accent1>
        <a:srgbClr val="000000"/>
      </a:accent1>
      <a:accent2>
        <a:srgbClr val="333399"/>
      </a:accent2>
      <a:accent3>
        <a:srgbClr val="FFFFFF"/>
      </a:accent3>
      <a:accent4>
        <a:srgbClr val="000000"/>
      </a:accent4>
      <a:accent5>
        <a:srgbClr val="AAAAAA"/>
      </a:accent5>
      <a:accent6>
        <a:srgbClr val="2D2D8A"/>
      </a:accent6>
      <a:hlink>
        <a:srgbClr val="009999"/>
      </a:hlink>
      <a:folHlink>
        <a:srgbClr val="99CC00"/>
      </a:folHlink>
    </a:clrScheme>
    <a:fontScheme name="text">
      <a:majorFont>
        <a:latin typeface="Palatino Linotype"/>
        <a:ea typeface="ヒラギノ明朝 ProN W3"/>
        <a:cs typeface="ヒラギノ明朝 ProN W3"/>
      </a:majorFont>
      <a:minorFont>
        <a:latin typeface="Palatino Linotype Bold"/>
        <a:ea typeface="ヒラギノ明朝 ProN W6"/>
        <a:cs typeface="ヒラギノ明朝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0000"/>
        </a:solidFill>
        <a:ln>
          <a:noFill/>
        </a:ln>
        <a:effectLst/>
        <a:extLst>
          <a:ext uri="{91240B29-F687-4F45-9708-019B960494DF}">
            <a14:hiddenLine xmlns:a14="http://schemas.microsoft.com/office/drawing/2010/main" w="12700"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ts val="1500"/>
          </a:spcBef>
          <a:spcAft>
            <a:spcPct val="0"/>
          </a:spcAft>
          <a:buClrTx/>
          <a:buSzTx/>
          <a:buFontTx/>
          <a:buNone/>
          <a:tabLst/>
          <a:defRPr kumimoji="0" lang="en-US" sz="3000" b="0" i="0" u="none" strike="noStrike" cap="none" normalizeH="0" baseline="0">
            <a:ln>
              <a:noFill/>
            </a:ln>
            <a:solidFill>
              <a:srgbClr val="000000"/>
            </a:solidFill>
            <a:effectLst/>
            <a:latin typeface="Palatino Linotype" charset="0"/>
            <a:ea typeface="ヒラギノ明朝 ProN W3" charset="0"/>
            <a:cs typeface="ヒラギノ明朝 ProN W3" charset="0"/>
            <a:sym typeface="Palatino Linotype" charset="0"/>
          </a:defRPr>
        </a:defPPr>
      </a:lstStyle>
    </a:spDef>
    <a:lnDef>
      <a:spPr bwMode="auto">
        <a:xfrm>
          <a:off x="0" y="0"/>
          <a:ext cx="1" cy="1"/>
        </a:xfrm>
        <a:custGeom>
          <a:avLst/>
          <a:gdLst/>
          <a:ahLst/>
          <a:cxnLst/>
          <a:rect l="0" t="0" r="0" b="0"/>
          <a:pathLst/>
        </a:custGeom>
        <a:solidFill>
          <a:srgbClr val="000000"/>
        </a:solidFill>
        <a:ln>
          <a:noFill/>
        </a:ln>
        <a:effectLst/>
        <a:extLst>
          <a:ext uri="{91240B29-F687-4F45-9708-019B960494DF}">
            <a14:hiddenLine xmlns:a14="http://schemas.microsoft.com/office/drawing/2010/main" w="12700"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ts val="1500"/>
          </a:spcBef>
          <a:spcAft>
            <a:spcPct val="0"/>
          </a:spcAft>
          <a:buClrTx/>
          <a:buSzTx/>
          <a:buFontTx/>
          <a:buNone/>
          <a:tabLst/>
          <a:defRPr kumimoji="0" lang="en-US" sz="3000" b="0" i="0" u="none" strike="noStrike" cap="none" normalizeH="0" baseline="0">
            <a:ln>
              <a:noFill/>
            </a:ln>
            <a:solidFill>
              <a:srgbClr val="000000"/>
            </a:solidFill>
            <a:effectLst/>
            <a:latin typeface="Palatino Linotype" charset="0"/>
            <a:ea typeface="ヒラギノ明朝 ProN W3" charset="0"/>
            <a:cs typeface="ヒラギノ明朝 ProN W3" charset="0"/>
            <a:sym typeface="Palatino Linotype" charset="0"/>
          </a:defRPr>
        </a:defPPr>
      </a:lstStyle>
    </a:lnDef>
  </a:objectDefaults>
  <a:extraClrSchemeLst>
    <a:extraClrScheme>
      <a:clrScheme name="tex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31119</TotalTime>
  <Words>2062</Words>
  <Application>Microsoft Office PowerPoint</Application>
  <PresentationFormat>On-screen Show (4:3)</PresentationFormat>
  <Paragraphs>226</Paragraphs>
  <Slides>25</Slides>
  <Notes>17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25</vt:i4>
      </vt:variant>
    </vt:vector>
  </HeadingPairs>
  <TitlesOfParts>
    <vt:vector size="34" baseType="lpstr">
      <vt:lpstr>Arial</vt:lpstr>
      <vt:lpstr>Calibri</vt:lpstr>
      <vt:lpstr>Lucida Grande</vt:lpstr>
      <vt:lpstr>Noto Sans</vt:lpstr>
      <vt:lpstr>Palatino Linotype</vt:lpstr>
      <vt:lpstr>Palatino Linotype Bold</vt:lpstr>
      <vt:lpstr>Symbol</vt:lpstr>
      <vt:lpstr>Queen's PPT template 2011</vt:lpstr>
      <vt:lpstr>text</vt:lpstr>
      <vt:lpstr>Conflict of Interest in a Research or  Commercialization Project</vt:lpstr>
      <vt:lpstr>Agenda</vt:lpstr>
      <vt:lpstr>PowerPoint Presentation</vt:lpstr>
      <vt:lpstr>What is a Conflict of Interest?</vt:lpstr>
      <vt:lpstr>Real vs Apparent Conflicts of Interest</vt:lpstr>
      <vt:lpstr>Conflict of Interest vs Conflict of Commitment</vt:lpstr>
      <vt:lpstr>Conflict of Interest Declarations at Queen’s</vt:lpstr>
      <vt:lpstr> Conflict of Interest and Family Members/ Intimate Relationships         </vt:lpstr>
      <vt:lpstr>Conflict of Interest and Family Members/ Intimate Relationships</vt:lpstr>
      <vt:lpstr>Conflict of Interest and Family Members/ Intimate Relationships</vt:lpstr>
      <vt:lpstr> Considerations for Applying for Government Funds         </vt:lpstr>
      <vt:lpstr>NSERC Alliance Applications</vt:lpstr>
      <vt:lpstr>Lobbying and Conflict of Interest</vt:lpstr>
      <vt:lpstr> US Federal Awards –  Financial Conflict of Interest         </vt:lpstr>
      <vt:lpstr>Financial Conflict of Interest</vt:lpstr>
      <vt:lpstr>Disclosures of significant financial interest</vt:lpstr>
      <vt:lpstr>Disclosures of Significant Financial Interest</vt:lpstr>
      <vt:lpstr>Disclosures of Significant Financial Interest</vt:lpstr>
      <vt:lpstr>Queen’s Implementation of the United States Federal Awarding Agencies (excluding Public Health Services agencies) Conflicts of Interest Policy in accordance with Regulations 2 CFR Part 200</vt:lpstr>
      <vt:lpstr>Financial Conflict of Interest Training</vt:lpstr>
      <vt:lpstr> Conflict of Interest  Commercialization of Research        </vt:lpstr>
      <vt:lpstr> Commercial Conflict of Interest </vt:lpstr>
      <vt:lpstr> How is this managed?</vt:lpstr>
      <vt:lpstr>      Management Plan</vt:lpstr>
      <vt:lpstr> Contacts  </vt:lpstr>
    </vt:vector>
  </TitlesOfParts>
  <Company>Queen's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Larry Harris</dc:creator>
  <cp:lastModifiedBy>Diane McGall</cp:lastModifiedBy>
  <cp:revision>697</cp:revision>
  <cp:lastPrinted>2019-08-16T19:47:44Z</cp:lastPrinted>
  <dcterms:created xsi:type="dcterms:W3CDTF">2011-07-05T18:52:53Z</dcterms:created>
  <dcterms:modified xsi:type="dcterms:W3CDTF">2021-08-25T12:42:48Z</dcterms:modified>
</cp:coreProperties>
</file>