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notesMasterIdLst>
    <p:notesMasterId r:id="rId18"/>
  </p:notesMasterIdLst>
  <p:sldIdLst>
    <p:sldId id="256" r:id="rId2"/>
    <p:sldId id="266" r:id="rId3"/>
    <p:sldId id="288" r:id="rId4"/>
    <p:sldId id="269" r:id="rId5"/>
    <p:sldId id="270" r:id="rId6"/>
    <p:sldId id="274" r:id="rId7"/>
    <p:sldId id="289" r:id="rId8"/>
    <p:sldId id="279" r:id="rId9"/>
    <p:sldId id="319" r:id="rId10"/>
    <p:sldId id="331" r:id="rId11"/>
    <p:sldId id="323" r:id="rId12"/>
    <p:sldId id="328" r:id="rId13"/>
    <p:sldId id="327" r:id="rId14"/>
    <p:sldId id="330" r:id="rId15"/>
    <p:sldId id="277" r:id="rId16"/>
    <p:sldId id="30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p:restoredTop sz="94648"/>
  </p:normalViewPr>
  <p:slideViewPr>
    <p:cSldViewPr snapToGrid="0">
      <p:cViewPr varScale="1">
        <p:scale>
          <a:sx n="87" d="100"/>
          <a:sy n="87" d="100"/>
        </p:scale>
        <p:origin x="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2268C-3BB0-40CD-8DFB-20AB604FECDE}"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en-US"/>
        </a:p>
      </dgm:t>
    </dgm:pt>
    <dgm:pt modelId="{757B130C-1F0F-4C01-85C2-E827ED3C79B1}">
      <dgm:prSet phldrT="[Text]" phldr="0"/>
      <dgm:spPr/>
      <dgm:t>
        <a:bodyPr/>
        <a:lstStyle/>
        <a:p>
          <a:pPr rtl="0"/>
          <a:r>
            <a:rPr lang="en-US" dirty="0">
              <a:latin typeface="Sabon Next LT"/>
            </a:rPr>
            <a:t>Underrepresentation of Indigenous people and perspectives in science related subjects and careers </a:t>
          </a:r>
          <a:endParaRPr lang="en-US" dirty="0"/>
        </a:p>
      </dgm:t>
    </dgm:pt>
    <dgm:pt modelId="{B37BA95A-6655-4EB4-A6E8-07AE5E57F274}" type="parTrans" cxnId="{5BABBE6D-5FA2-45F6-9687-BFFB72ED860E}">
      <dgm:prSet/>
      <dgm:spPr/>
      <dgm:t>
        <a:bodyPr/>
        <a:lstStyle/>
        <a:p>
          <a:endParaRPr lang="en-US"/>
        </a:p>
      </dgm:t>
    </dgm:pt>
    <dgm:pt modelId="{586AC340-8DC8-48E4-BBDC-D6DFCE07051C}" type="sibTrans" cxnId="{5BABBE6D-5FA2-45F6-9687-BFFB72ED860E}">
      <dgm:prSet/>
      <dgm:spPr/>
      <dgm:t>
        <a:bodyPr/>
        <a:lstStyle/>
        <a:p>
          <a:endParaRPr lang="en-US"/>
        </a:p>
      </dgm:t>
    </dgm:pt>
    <dgm:pt modelId="{8935D8DD-AA8B-435E-A347-368CDB4B5ED1}" type="pres">
      <dgm:prSet presAssocID="{7E12268C-3BB0-40CD-8DFB-20AB604FECDE}" presName="diagram" presStyleCnt="0">
        <dgm:presLayoutVars>
          <dgm:chPref val="1"/>
          <dgm:dir/>
          <dgm:animOne val="branch"/>
          <dgm:animLvl val="lvl"/>
          <dgm:resizeHandles val="exact"/>
        </dgm:presLayoutVars>
      </dgm:prSet>
      <dgm:spPr/>
    </dgm:pt>
    <dgm:pt modelId="{34D1D9D4-7E25-4FE1-82B7-633FA28AEA77}" type="pres">
      <dgm:prSet presAssocID="{757B130C-1F0F-4C01-85C2-E827ED3C79B1}" presName="root1" presStyleCnt="0"/>
      <dgm:spPr/>
    </dgm:pt>
    <dgm:pt modelId="{4EAD9FD4-83DB-4FCD-9B0C-6B3FDC944F8B}" type="pres">
      <dgm:prSet presAssocID="{757B130C-1F0F-4C01-85C2-E827ED3C79B1}" presName="LevelOneTextNode" presStyleLbl="node0" presStyleIdx="0" presStyleCnt="1">
        <dgm:presLayoutVars>
          <dgm:chPref val="3"/>
        </dgm:presLayoutVars>
      </dgm:prSet>
      <dgm:spPr/>
    </dgm:pt>
    <dgm:pt modelId="{1D3996D5-5B21-4286-AFB7-DCF00154E15E}" type="pres">
      <dgm:prSet presAssocID="{757B130C-1F0F-4C01-85C2-E827ED3C79B1}" presName="level2hierChild" presStyleCnt="0"/>
      <dgm:spPr/>
    </dgm:pt>
  </dgm:ptLst>
  <dgm:cxnLst>
    <dgm:cxn modelId="{5BABBE6D-5FA2-45F6-9687-BFFB72ED860E}" srcId="{7E12268C-3BB0-40CD-8DFB-20AB604FECDE}" destId="{757B130C-1F0F-4C01-85C2-E827ED3C79B1}" srcOrd="0" destOrd="0" parTransId="{B37BA95A-6655-4EB4-A6E8-07AE5E57F274}" sibTransId="{586AC340-8DC8-48E4-BBDC-D6DFCE07051C}"/>
    <dgm:cxn modelId="{15F07895-E6A5-40DC-B7FB-8E4D7B05BC89}" type="presOf" srcId="{7E12268C-3BB0-40CD-8DFB-20AB604FECDE}" destId="{8935D8DD-AA8B-435E-A347-368CDB4B5ED1}" srcOrd="0" destOrd="0" presId="urn:microsoft.com/office/officeart/2005/8/layout/hierarchy2"/>
    <dgm:cxn modelId="{3E0433F6-46DA-42B2-86BC-8AC503F40705}" type="presOf" srcId="{757B130C-1F0F-4C01-85C2-E827ED3C79B1}" destId="{4EAD9FD4-83DB-4FCD-9B0C-6B3FDC944F8B}" srcOrd="0" destOrd="0" presId="urn:microsoft.com/office/officeart/2005/8/layout/hierarchy2"/>
    <dgm:cxn modelId="{4C7B1034-077C-4F86-8D6F-FF76F90EC62E}" type="presParOf" srcId="{8935D8DD-AA8B-435E-A347-368CDB4B5ED1}" destId="{34D1D9D4-7E25-4FE1-82B7-633FA28AEA77}" srcOrd="0" destOrd="0" presId="urn:microsoft.com/office/officeart/2005/8/layout/hierarchy2"/>
    <dgm:cxn modelId="{6B63428A-28F1-447E-BD4E-8B247A095AC5}" type="presParOf" srcId="{34D1D9D4-7E25-4FE1-82B7-633FA28AEA77}" destId="{4EAD9FD4-83DB-4FCD-9B0C-6B3FDC944F8B}" srcOrd="0" destOrd="0" presId="urn:microsoft.com/office/officeart/2005/8/layout/hierarchy2"/>
    <dgm:cxn modelId="{0D84498F-20D1-4FD5-A257-A15A231EACBC}" type="presParOf" srcId="{34D1D9D4-7E25-4FE1-82B7-633FA28AEA77}" destId="{1D3996D5-5B21-4286-AFB7-DCF00154E15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F7BA4-0DEC-4B66-A18C-7162EAC0C5AC}" type="doc">
      <dgm:prSet loTypeId="urn:microsoft.com/office/officeart/2018/2/layout/IconCircle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967F101B-741C-495B-BB11-C2E844BC69E8}">
      <dgm:prSet/>
      <dgm:spPr/>
      <dgm:t>
        <a:bodyPr/>
        <a:lstStyle/>
        <a:p>
          <a:pPr rtl="0"/>
          <a:r>
            <a:rPr lang="en-US">
              <a:latin typeface="Sabon Next LT"/>
            </a:rPr>
            <a:t>Create and Reflect on Learning Bundles.</a:t>
          </a:r>
        </a:p>
      </dgm:t>
    </dgm:pt>
    <dgm:pt modelId="{87529856-64F2-4CB6-B000-B723BF4FFF2A}" type="parTrans" cxnId="{6E4FB22A-58E0-4A90-841F-A20B3CE7ED07}">
      <dgm:prSet/>
      <dgm:spPr/>
      <dgm:t>
        <a:bodyPr/>
        <a:lstStyle/>
        <a:p>
          <a:endParaRPr lang="en-US"/>
        </a:p>
      </dgm:t>
    </dgm:pt>
    <dgm:pt modelId="{C3059890-A306-426F-B395-8483E784C3AB}" type="sibTrans" cxnId="{6E4FB22A-58E0-4A90-841F-A20B3CE7ED07}">
      <dgm:prSet/>
      <dgm:spPr/>
      <dgm:t>
        <a:bodyPr/>
        <a:lstStyle/>
        <a:p>
          <a:endParaRPr lang="en-US"/>
        </a:p>
      </dgm:t>
    </dgm:pt>
    <dgm:pt modelId="{BE2678BD-A4F6-45BB-B447-0ACE6090AAF5}">
      <dgm:prSet/>
      <dgm:spPr/>
      <dgm:t>
        <a:bodyPr/>
        <a:lstStyle/>
        <a:p>
          <a:pPr rtl="0"/>
          <a:r>
            <a:rPr lang="en-US" dirty="0">
              <a:latin typeface="Sabon Next LT"/>
            </a:rPr>
            <a:t> </a:t>
          </a:r>
          <a:r>
            <a:rPr lang="en-US" dirty="0"/>
            <a:t>Create online, multimedia resources for each learning bundle. </a:t>
          </a:r>
        </a:p>
      </dgm:t>
    </dgm:pt>
    <dgm:pt modelId="{24DBF4EB-C3A4-47A4-AEC5-A8524248F10E}" type="parTrans" cxnId="{6B4605F8-3DA3-4F50-9711-6E552A498674}">
      <dgm:prSet/>
      <dgm:spPr/>
      <dgm:t>
        <a:bodyPr/>
        <a:lstStyle/>
        <a:p>
          <a:endParaRPr lang="en-US"/>
        </a:p>
      </dgm:t>
    </dgm:pt>
    <dgm:pt modelId="{9DB448DA-A178-4962-9968-C22F6FAEA339}" type="sibTrans" cxnId="{6B4605F8-3DA3-4F50-9711-6E552A498674}">
      <dgm:prSet/>
      <dgm:spPr/>
      <dgm:t>
        <a:bodyPr/>
        <a:lstStyle/>
        <a:p>
          <a:endParaRPr lang="en-US"/>
        </a:p>
      </dgm:t>
    </dgm:pt>
    <dgm:pt modelId="{82F2ED78-D67B-4376-8C58-7964932A39A5}">
      <dgm:prSet/>
      <dgm:spPr/>
      <dgm:t>
        <a:bodyPr/>
        <a:lstStyle/>
        <a:p>
          <a:r>
            <a:rPr lang="en-US"/>
            <a:t> Work with Pinegrove Productions to create video footage related to focus themes. </a:t>
          </a:r>
        </a:p>
      </dgm:t>
    </dgm:pt>
    <dgm:pt modelId="{807E78DC-44DA-4BF5-8D05-EDE2EF1E617B}" type="parTrans" cxnId="{83095233-00AD-4D36-968F-5067CC42390A}">
      <dgm:prSet/>
      <dgm:spPr/>
      <dgm:t>
        <a:bodyPr/>
        <a:lstStyle/>
        <a:p>
          <a:endParaRPr lang="en-US"/>
        </a:p>
      </dgm:t>
    </dgm:pt>
    <dgm:pt modelId="{B0BE7C66-02B9-4CAF-ACC5-3A29E8F8E4F3}" type="sibTrans" cxnId="{83095233-00AD-4D36-968F-5067CC42390A}">
      <dgm:prSet/>
      <dgm:spPr/>
      <dgm:t>
        <a:bodyPr/>
        <a:lstStyle/>
        <a:p>
          <a:endParaRPr lang="en-US"/>
        </a:p>
      </dgm:t>
    </dgm:pt>
    <dgm:pt modelId="{C0336726-C2C1-44A9-9EB0-9D38F643235B}">
      <dgm:prSet phldr="0"/>
      <dgm:spPr/>
      <dgm:t>
        <a:bodyPr/>
        <a:lstStyle/>
        <a:p>
          <a:pPr rtl="0"/>
          <a:r>
            <a:rPr lang="en-US">
              <a:latin typeface="Sabon Next LT"/>
            </a:rPr>
            <a:t> </a:t>
          </a:r>
          <a:r>
            <a:rPr lang="en-US"/>
            <a:t>Hold hands-on, land-based professional development sessions with teachers.</a:t>
          </a:r>
        </a:p>
      </dgm:t>
    </dgm:pt>
    <dgm:pt modelId="{84250B12-B816-478E-897E-F3B4B764A28E}" type="parTrans" cxnId="{D91E8AF1-80D1-4762-A281-DF53C969B603}">
      <dgm:prSet/>
      <dgm:spPr/>
      <dgm:t>
        <a:bodyPr/>
        <a:lstStyle/>
        <a:p>
          <a:endParaRPr lang="en-US"/>
        </a:p>
      </dgm:t>
    </dgm:pt>
    <dgm:pt modelId="{A62D765A-DE67-45B4-896F-217BFF7C6749}" type="sibTrans" cxnId="{D91E8AF1-80D1-4762-A281-DF53C969B603}">
      <dgm:prSet/>
      <dgm:spPr/>
      <dgm:t>
        <a:bodyPr/>
        <a:lstStyle/>
        <a:p>
          <a:endParaRPr lang="en-US"/>
        </a:p>
      </dgm:t>
    </dgm:pt>
    <dgm:pt modelId="{BB522280-1757-4E39-B078-43C7AC098B55}" type="pres">
      <dgm:prSet presAssocID="{7E1F7BA4-0DEC-4B66-A18C-7162EAC0C5AC}" presName="root" presStyleCnt="0">
        <dgm:presLayoutVars>
          <dgm:dir/>
          <dgm:resizeHandles val="exact"/>
        </dgm:presLayoutVars>
      </dgm:prSet>
      <dgm:spPr/>
    </dgm:pt>
    <dgm:pt modelId="{A92043B3-4320-49EF-A564-74C7274D5779}" type="pres">
      <dgm:prSet presAssocID="{7E1F7BA4-0DEC-4B66-A18C-7162EAC0C5AC}" presName="container" presStyleCnt="0">
        <dgm:presLayoutVars>
          <dgm:dir/>
          <dgm:resizeHandles val="exact"/>
        </dgm:presLayoutVars>
      </dgm:prSet>
      <dgm:spPr/>
    </dgm:pt>
    <dgm:pt modelId="{4F5C2389-7BF5-4527-ABE3-489EE143374F}" type="pres">
      <dgm:prSet presAssocID="{967F101B-741C-495B-BB11-C2E844BC69E8}" presName="compNode" presStyleCnt="0"/>
      <dgm:spPr/>
    </dgm:pt>
    <dgm:pt modelId="{C9C46AAA-CD19-4324-994E-1DDD80A4ED83}" type="pres">
      <dgm:prSet presAssocID="{967F101B-741C-495B-BB11-C2E844BC69E8}" presName="iconBgRect" presStyleLbl="bgShp" presStyleIdx="0" presStyleCnt="4"/>
      <dgm:spPr/>
    </dgm:pt>
    <dgm:pt modelId="{181E58A8-EE06-41A0-B750-DAE267F1AA1C}" type="pres">
      <dgm:prSet presAssocID="{967F101B-741C-495B-BB11-C2E844BC69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5309D411-1E87-4233-A6AA-E58B57116451}" type="pres">
      <dgm:prSet presAssocID="{967F101B-741C-495B-BB11-C2E844BC69E8}" presName="spaceRect" presStyleCnt="0"/>
      <dgm:spPr/>
    </dgm:pt>
    <dgm:pt modelId="{F22EB489-B263-4519-9A8C-A403B2F90043}" type="pres">
      <dgm:prSet presAssocID="{967F101B-741C-495B-BB11-C2E844BC69E8}" presName="textRect" presStyleLbl="revTx" presStyleIdx="0" presStyleCnt="4">
        <dgm:presLayoutVars>
          <dgm:chMax val="1"/>
          <dgm:chPref val="1"/>
        </dgm:presLayoutVars>
      </dgm:prSet>
      <dgm:spPr/>
    </dgm:pt>
    <dgm:pt modelId="{5C971DA7-845D-4FC2-97BB-E25F76E22B95}" type="pres">
      <dgm:prSet presAssocID="{C3059890-A306-426F-B395-8483E784C3AB}" presName="sibTrans" presStyleLbl="sibTrans2D1" presStyleIdx="0" presStyleCnt="0"/>
      <dgm:spPr/>
    </dgm:pt>
    <dgm:pt modelId="{FC214853-5266-4C32-9F2B-7372697038AE}" type="pres">
      <dgm:prSet presAssocID="{C0336726-C2C1-44A9-9EB0-9D38F643235B}" presName="compNode" presStyleCnt="0"/>
      <dgm:spPr/>
    </dgm:pt>
    <dgm:pt modelId="{4D752B8D-7F20-4CCD-AAAC-C39B503BA98A}" type="pres">
      <dgm:prSet presAssocID="{C0336726-C2C1-44A9-9EB0-9D38F643235B}" presName="iconBgRect" presStyleLbl="bgShp" presStyleIdx="1" presStyleCnt="4" custLinFactY="43976" custLinFactNeighborX="-5646" custLinFactNeighborY="100000"/>
      <dgm:spPr/>
    </dgm:pt>
    <dgm:pt modelId="{99E34C5E-EB0A-4988-983E-3BC16C07E7C9}" type="pres">
      <dgm:prSet presAssocID="{C0336726-C2C1-44A9-9EB0-9D38F643235B}" presName="iconRect" presStyleLbl="node1" presStyleIdx="1" presStyleCnt="4" custLinFactY="100000" custLinFactNeighborX="-9931" custLinFactNeighborY="1428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m reel"/>
        </a:ext>
      </dgm:extLst>
    </dgm:pt>
    <dgm:pt modelId="{1507E1CA-7326-4BD4-AA66-A4F6CC7177E6}" type="pres">
      <dgm:prSet presAssocID="{C0336726-C2C1-44A9-9EB0-9D38F643235B}" presName="spaceRect" presStyleCnt="0"/>
      <dgm:spPr/>
    </dgm:pt>
    <dgm:pt modelId="{AF32BC19-467A-4E24-8799-D146590502FD}" type="pres">
      <dgm:prSet presAssocID="{C0336726-C2C1-44A9-9EB0-9D38F643235B}" presName="textRect" presStyleLbl="revTx" presStyleIdx="1" presStyleCnt="4">
        <dgm:presLayoutVars>
          <dgm:chMax val="1"/>
          <dgm:chPref val="1"/>
        </dgm:presLayoutVars>
      </dgm:prSet>
      <dgm:spPr/>
    </dgm:pt>
    <dgm:pt modelId="{80D58228-AE6D-470E-9F8E-6A96B8A8CEAA}" type="pres">
      <dgm:prSet presAssocID="{A62D765A-DE67-45B4-896F-217BFF7C6749}" presName="sibTrans" presStyleLbl="sibTrans2D1" presStyleIdx="0" presStyleCnt="0"/>
      <dgm:spPr/>
    </dgm:pt>
    <dgm:pt modelId="{D5DE9640-EC88-4266-BBE4-9D3A30AC284B}" type="pres">
      <dgm:prSet presAssocID="{BE2678BD-A4F6-45BB-B447-0ACE6090AAF5}" presName="compNode" presStyleCnt="0"/>
      <dgm:spPr/>
    </dgm:pt>
    <dgm:pt modelId="{C3820AFD-7B5F-4E5F-B1D4-93E9B3BF97C3}" type="pres">
      <dgm:prSet presAssocID="{BE2678BD-A4F6-45BB-B447-0ACE6090AAF5}" presName="iconBgRect" presStyleLbl="bgShp" presStyleIdx="2" presStyleCnt="4"/>
      <dgm:spPr/>
    </dgm:pt>
    <dgm:pt modelId="{352F5CBA-0982-43D4-9342-9206CB70D875}" type="pres">
      <dgm:prSet presAssocID="{BE2678BD-A4F6-45BB-B447-0ACE6090AA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m strip"/>
        </a:ext>
      </dgm:extLst>
    </dgm:pt>
    <dgm:pt modelId="{39D00F4A-73DD-469E-B454-6D07293AC53A}" type="pres">
      <dgm:prSet presAssocID="{BE2678BD-A4F6-45BB-B447-0ACE6090AAF5}" presName="spaceRect" presStyleCnt="0"/>
      <dgm:spPr/>
    </dgm:pt>
    <dgm:pt modelId="{A1898F31-F83C-4F7B-A00F-8AFD68235A30}" type="pres">
      <dgm:prSet presAssocID="{BE2678BD-A4F6-45BB-B447-0ACE6090AAF5}" presName="textRect" presStyleLbl="revTx" presStyleIdx="2" presStyleCnt="4">
        <dgm:presLayoutVars>
          <dgm:chMax val="1"/>
          <dgm:chPref val="1"/>
        </dgm:presLayoutVars>
      </dgm:prSet>
      <dgm:spPr/>
    </dgm:pt>
    <dgm:pt modelId="{7DA9E589-FFC6-40DB-AAB0-FBDB27A21C36}" type="pres">
      <dgm:prSet presAssocID="{9DB448DA-A178-4962-9968-C22F6FAEA339}" presName="sibTrans" presStyleLbl="sibTrans2D1" presStyleIdx="0" presStyleCnt="0"/>
      <dgm:spPr/>
    </dgm:pt>
    <dgm:pt modelId="{26384F01-3A20-4E6E-91C0-FF9AF03F2CAE}" type="pres">
      <dgm:prSet presAssocID="{82F2ED78-D67B-4376-8C58-7964932A39A5}" presName="compNode" presStyleCnt="0"/>
      <dgm:spPr/>
    </dgm:pt>
    <dgm:pt modelId="{F3C85890-E067-4F70-837C-EAC6D4ECFF99}" type="pres">
      <dgm:prSet presAssocID="{82F2ED78-D67B-4376-8C58-7964932A39A5}" presName="iconBgRect" presStyleLbl="bgShp" presStyleIdx="3" presStyleCnt="4" custLinFactY="-53472" custLinFactNeighborX="-5760" custLinFactNeighborY="-100000"/>
      <dgm:spPr/>
    </dgm:pt>
    <dgm:pt modelId="{80982FCB-AF07-4762-888E-73A2D3A7BAA2}" type="pres">
      <dgm:prSet presAssocID="{82F2ED78-D67B-4376-8C58-7964932A39A5}" presName="iconRect" presStyleLbl="node1" presStyleIdx="3" presStyleCnt="4" custLinFactY="-100000" custLinFactNeighborX="-9734" custLinFactNeighborY="-1565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C7C830B7-B5AB-4033-8C17-E38929C8C695}" type="pres">
      <dgm:prSet presAssocID="{82F2ED78-D67B-4376-8C58-7964932A39A5}" presName="spaceRect" presStyleCnt="0"/>
      <dgm:spPr/>
    </dgm:pt>
    <dgm:pt modelId="{4D64A1C6-7C0B-4878-BC94-81A173E66F12}" type="pres">
      <dgm:prSet presAssocID="{82F2ED78-D67B-4376-8C58-7964932A39A5}" presName="textRect" presStyleLbl="revTx" presStyleIdx="3" presStyleCnt="4">
        <dgm:presLayoutVars>
          <dgm:chMax val="1"/>
          <dgm:chPref val="1"/>
        </dgm:presLayoutVars>
      </dgm:prSet>
      <dgm:spPr/>
    </dgm:pt>
  </dgm:ptLst>
  <dgm:cxnLst>
    <dgm:cxn modelId="{6E4FB22A-58E0-4A90-841F-A20B3CE7ED07}" srcId="{7E1F7BA4-0DEC-4B66-A18C-7162EAC0C5AC}" destId="{967F101B-741C-495B-BB11-C2E844BC69E8}" srcOrd="0" destOrd="0" parTransId="{87529856-64F2-4CB6-B000-B723BF4FFF2A}" sibTransId="{C3059890-A306-426F-B395-8483E784C3AB}"/>
    <dgm:cxn modelId="{2C443E2D-E389-47DB-9016-AA1F10D20310}" type="presOf" srcId="{C0336726-C2C1-44A9-9EB0-9D38F643235B}" destId="{AF32BC19-467A-4E24-8799-D146590502FD}" srcOrd="0" destOrd="0" presId="urn:microsoft.com/office/officeart/2018/2/layout/IconCircleList"/>
    <dgm:cxn modelId="{83095233-00AD-4D36-968F-5067CC42390A}" srcId="{7E1F7BA4-0DEC-4B66-A18C-7162EAC0C5AC}" destId="{82F2ED78-D67B-4376-8C58-7964932A39A5}" srcOrd="3" destOrd="0" parTransId="{807E78DC-44DA-4BF5-8D05-EDE2EF1E617B}" sibTransId="{B0BE7C66-02B9-4CAF-ACC5-3A29E8F8E4F3}"/>
    <dgm:cxn modelId="{72D39B4A-E6F5-47FE-AA22-083A81ED6810}" type="presOf" srcId="{82F2ED78-D67B-4376-8C58-7964932A39A5}" destId="{4D64A1C6-7C0B-4878-BC94-81A173E66F12}" srcOrd="0" destOrd="0" presId="urn:microsoft.com/office/officeart/2018/2/layout/IconCircleList"/>
    <dgm:cxn modelId="{65877454-B8E1-4988-B0AF-1835769345D3}" type="presOf" srcId="{9DB448DA-A178-4962-9968-C22F6FAEA339}" destId="{7DA9E589-FFC6-40DB-AAB0-FBDB27A21C36}" srcOrd="0" destOrd="0" presId="urn:microsoft.com/office/officeart/2018/2/layout/IconCircleList"/>
    <dgm:cxn modelId="{F505645E-D0DE-41B6-81D4-95E465EBCA8E}" type="presOf" srcId="{967F101B-741C-495B-BB11-C2E844BC69E8}" destId="{F22EB489-B263-4519-9A8C-A403B2F90043}" srcOrd="0" destOrd="0" presId="urn:microsoft.com/office/officeart/2018/2/layout/IconCircleList"/>
    <dgm:cxn modelId="{B6E11F68-75FD-4205-BF1F-9155C86877DD}" type="presOf" srcId="{C3059890-A306-426F-B395-8483E784C3AB}" destId="{5C971DA7-845D-4FC2-97BB-E25F76E22B95}" srcOrd="0" destOrd="0" presId="urn:microsoft.com/office/officeart/2018/2/layout/IconCircleList"/>
    <dgm:cxn modelId="{B60AA679-4A47-4B7F-89F8-A99CDEBF532B}" type="presOf" srcId="{A62D765A-DE67-45B4-896F-217BFF7C6749}" destId="{80D58228-AE6D-470E-9F8E-6A96B8A8CEAA}" srcOrd="0" destOrd="0" presId="urn:microsoft.com/office/officeart/2018/2/layout/IconCircleList"/>
    <dgm:cxn modelId="{B9651CAF-DBE6-4F4F-95FD-4CE4F51CC2D4}" type="presOf" srcId="{7E1F7BA4-0DEC-4B66-A18C-7162EAC0C5AC}" destId="{BB522280-1757-4E39-B078-43C7AC098B55}" srcOrd="0" destOrd="0" presId="urn:microsoft.com/office/officeart/2018/2/layout/IconCircleList"/>
    <dgm:cxn modelId="{D91E8AF1-80D1-4762-A281-DF53C969B603}" srcId="{7E1F7BA4-0DEC-4B66-A18C-7162EAC0C5AC}" destId="{C0336726-C2C1-44A9-9EB0-9D38F643235B}" srcOrd="1" destOrd="0" parTransId="{84250B12-B816-478E-897E-F3B4B764A28E}" sibTransId="{A62D765A-DE67-45B4-896F-217BFF7C6749}"/>
    <dgm:cxn modelId="{10035CF5-7FA4-4ADA-BDB1-5D1FD4667C55}" type="presOf" srcId="{BE2678BD-A4F6-45BB-B447-0ACE6090AAF5}" destId="{A1898F31-F83C-4F7B-A00F-8AFD68235A30}" srcOrd="0" destOrd="0" presId="urn:microsoft.com/office/officeart/2018/2/layout/IconCircleList"/>
    <dgm:cxn modelId="{6B4605F8-3DA3-4F50-9711-6E552A498674}" srcId="{7E1F7BA4-0DEC-4B66-A18C-7162EAC0C5AC}" destId="{BE2678BD-A4F6-45BB-B447-0ACE6090AAF5}" srcOrd="2" destOrd="0" parTransId="{24DBF4EB-C3A4-47A4-AEC5-A8524248F10E}" sibTransId="{9DB448DA-A178-4962-9968-C22F6FAEA339}"/>
    <dgm:cxn modelId="{D7FC0145-8FC7-4C13-A71D-EEF5A1A393A4}" type="presParOf" srcId="{BB522280-1757-4E39-B078-43C7AC098B55}" destId="{A92043B3-4320-49EF-A564-74C7274D5779}" srcOrd="0" destOrd="0" presId="urn:microsoft.com/office/officeart/2018/2/layout/IconCircleList"/>
    <dgm:cxn modelId="{EF74015F-E4E0-4A4D-B80C-D9757E1B5737}" type="presParOf" srcId="{A92043B3-4320-49EF-A564-74C7274D5779}" destId="{4F5C2389-7BF5-4527-ABE3-489EE143374F}" srcOrd="0" destOrd="0" presId="urn:microsoft.com/office/officeart/2018/2/layout/IconCircleList"/>
    <dgm:cxn modelId="{57D3C7EC-0EE0-4D9D-B167-2C9ED45F07E1}" type="presParOf" srcId="{4F5C2389-7BF5-4527-ABE3-489EE143374F}" destId="{C9C46AAA-CD19-4324-994E-1DDD80A4ED83}" srcOrd="0" destOrd="0" presId="urn:microsoft.com/office/officeart/2018/2/layout/IconCircleList"/>
    <dgm:cxn modelId="{114D8234-61DB-456A-947B-DDEB3BE7F3C8}" type="presParOf" srcId="{4F5C2389-7BF5-4527-ABE3-489EE143374F}" destId="{181E58A8-EE06-41A0-B750-DAE267F1AA1C}" srcOrd="1" destOrd="0" presId="urn:microsoft.com/office/officeart/2018/2/layout/IconCircleList"/>
    <dgm:cxn modelId="{5C467E57-1A6C-4373-A409-9E19A676D354}" type="presParOf" srcId="{4F5C2389-7BF5-4527-ABE3-489EE143374F}" destId="{5309D411-1E87-4233-A6AA-E58B57116451}" srcOrd="2" destOrd="0" presId="urn:microsoft.com/office/officeart/2018/2/layout/IconCircleList"/>
    <dgm:cxn modelId="{E2A45145-73CA-43F1-8EE6-C735CF3D5346}" type="presParOf" srcId="{4F5C2389-7BF5-4527-ABE3-489EE143374F}" destId="{F22EB489-B263-4519-9A8C-A403B2F90043}" srcOrd="3" destOrd="0" presId="urn:microsoft.com/office/officeart/2018/2/layout/IconCircleList"/>
    <dgm:cxn modelId="{4F6D1A71-AB6E-4A97-A616-1E4CE1D49F8A}" type="presParOf" srcId="{A92043B3-4320-49EF-A564-74C7274D5779}" destId="{5C971DA7-845D-4FC2-97BB-E25F76E22B95}" srcOrd="1" destOrd="0" presId="urn:microsoft.com/office/officeart/2018/2/layout/IconCircleList"/>
    <dgm:cxn modelId="{11C41DD8-0AF4-45F8-A82D-A8D4E1B8AA55}" type="presParOf" srcId="{A92043B3-4320-49EF-A564-74C7274D5779}" destId="{FC214853-5266-4C32-9F2B-7372697038AE}" srcOrd="2" destOrd="0" presId="urn:microsoft.com/office/officeart/2018/2/layout/IconCircleList"/>
    <dgm:cxn modelId="{B78CCB92-75C1-4AF5-944D-B88F9D66BE25}" type="presParOf" srcId="{FC214853-5266-4C32-9F2B-7372697038AE}" destId="{4D752B8D-7F20-4CCD-AAAC-C39B503BA98A}" srcOrd="0" destOrd="0" presId="urn:microsoft.com/office/officeart/2018/2/layout/IconCircleList"/>
    <dgm:cxn modelId="{4D585375-916A-407C-94DB-F0B307A76056}" type="presParOf" srcId="{FC214853-5266-4C32-9F2B-7372697038AE}" destId="{99E34C5E-EB0A-4988-983E-3BC16C07E7C9}" srcOrd="1" destOrd="0" presId="urn:microsoft.com/office/officeart/2018/2/layout/IconCircleList"/>
    <dgm:cxn modelId="{62BBE248-A365-41AF-B57B-AB4DA1EF6F2A}" type="presParOf" srcId="{FC214853-5266-4C32-9F2B-7372697038AE}" destId="{1507E1CA-7326-4BD4-AA66-A4F6CC7177E6}" srcOrd="2" destOrd="0" presId="urn:microsoft.com/office/officeart/2018/2/layout/IconCircleList"/>
    <dgm:cxn modelId="{072D128F-4F6D-4874-9565-99DB287FAAF1}" type="presParOf" srcId="{FC214853-5266-4C32-9F2B-7372697038AE}" destId="{AF32BC19-467A-4E24-8799-D146590502FD}" srcOrd="3" destOrd="0" presId="urn:microsoft.com/office/officeart/2018/2/layout/IconCircleList"/>
    <dgm:cxn modelId="{CF49C05D-53FC-4B30-9928-9BA65CF02774}" type="presParOf" srcId="{A92043B3-4320-49EF-A564-74C7274D5779}" destId="{80D58228-AE6D-470E-9F8E-6A96B8A8CEAA}" srcOrd="3" destOrd="0" presId="urn:microsoft.com/office/officeart/2018/2/layout/IconCircleList"/>
    <dgm:cxn modelId="{23562619-F1EB-4D8C-B15C-12D79BA61276}" type="presParOf" srcId="{A92043B3-4320-49EF-A564-74C7274D5779}" destId="{D5DE9640-EC88-4266-BBE4-9D3A30AC284B}" srcOrd="4" destOrd="0" presId="urn:microsoft.com/office/officeart/2018/2/layout/IconCircleList"/>
    <dgm:cxn modelId="{C32ADDC2-7FD7-4B04-9089-A222DE372539}" type="presParOf" srcId="{D5DE9640-EC88-4266-BBE4-9D3A30AC284B}" destId="{C3820AFD-7B5F-4E5F-B1D4-93E9B3BF97C3}" srcOrd="0" destOrd="0" presId="urn:microsoft.com/office/officeart/2018/2/layout/IconCircleList"/>
    <dgm:cxn modelId="{2AD41CE5-7BC7-4475-BC63-ABFA0440E4DA}" type="presParOf" srcId="{D5DE9640-EC88-4266-BBE4-9D3A30AC284B}" destId="{352F5CBA-0982-43D4-9342-9206CB70D875}" srcOrd="1" destOrd="0" presId="urn:microsoft.com/office/officeart/2018/2/layout/IconCircleList"/>
    <dgm:cxn modelId="{E8A8A871-3311-4103-BE7D-077C0A4390C4}" type="presParOf" srcId="{D5DE9640-EC88-4266-BBE4-9D3A30AC284B}" destId="{39D00F4A-73DD-469E-B454-6D07293AC53A}" srcOrd="2" destOrd="0" presId="urn:microsoft.com/office/officeart/2018/2/layout/IconCircleList"/>
    <dgm:cxn modelId="{BE6B84B3-11C0-4164-A888-B20F95678CC2}" type="presParOf" srcId="{D5DE9640-EC88-4266-BBE4-9D3A30AC284B}" destId="{A1898F31-F83C-4F7B-A00F-8AFD68235A30}" srcOrd="3" destOrd="0" presId="urn:microsoft.com/office/officeart/2018/2/layout/IconCircleList"/>
    <dgm:cxn modelId="{136702C3-B3F7-4E33-ABC3-EFC8A288138D}" type="presParOf" srcId="{A92043B3-4320-49EF-A564-74C7274D5779}" destId="{7DA9E589-FFC6-40DB-AAB0-FBDB27A21C36}" srcOrd="5" destOrd="0" presId="urn:microsoft.com/office/officeart/2018/2/layout/IconCircleList"/>
    <dgm:cxn modelId="{F377BC56-0B2A-4429-9AB6-D7E7B3BA47E7}" type="presParOf" srcId="{A92043B3-4320-49EF-A564-74C7274D5779}" destId="{26384F01-3A20-4E6E-91C0-FF9AF03F2CAE}" srcOrd="6" destOrd="0" presId="urn:microsoft.com/office/officeart/2018/2/layout/IconCircleList"/>
    <dgm:cxn modelId="{27398F04-D174-4704-BA11-07C3961029C3}" type="presParOf" srcId="{26384F01-3A20-4E6E-91C0-FF9AF03F2CAE}" destId="{F3C85890-E067-4F70-837C-EAC6D4ECFF99}" srcOrd="0" destOrd="0" presId="urn:microsoft.com/office/officeart/2018/2/layout/IconCircleList"/>
    <dgm:cxn modelId="{9625ED3E-0EF2-47C7-9BC0-DA334FD3DED3}" type="presParOf" srcId="{26384F01-3A20-4E6E-91C0-FF9AF03F2CAE}" destId="{80982FCB-AF07-4762-888E-73A2D3A7BAA2}" srcOrd="1" destOrd="0" presId="urn:microsoft.com/office/officeart/2018/2/layout/IconCircleList"/>
    <dgm:cxn modelId="{719030AD-0FD4-419B-9CC3-92BF725C8030}" type="presParOf" srcId="{26384F01-3A20-4E6E-91C0-FF9AF03F2CAE}" destId="{C7C830B7-B5AB-4033-8C17-E38929C8C695}" srcOrd="2" destOrd="0" presId="urn:microsoft.com/office/officeart/2018/2/layout/IconCircleList"/>
    <dgm:cxn modelId="{B5EFBB4B-7578-4F06-91D5-83698A708038}" type="presParOf" srcId="{26384F01-3A20-4E6E-91C0-FF9AF03F2CAE}" destId="{4D64A1C6-7C0B-4878-BC94-81A173E66F1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D75FD-C96C-497E-AED6-D006F58BB29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211CEE7-5C9B-4275-A5ED-6B60B8B577E8}">
      <dgm:prSet/>
      <dgm:spPr/>
      <dgm:t>
        <a:bodyPr/>
        <a:lstStyle/>
        <a:p>
          <a:pPr rtl="0"/>
          <a:r>
            <a:rPr lang="en-US" dirty="0"/>
            <a:t>Knowledge is in the relationships and </a:t>
          </a:r>
          <a:r>
            <a:rPr lang="en-US" dirty="0">
              <a:latin typeface="Sabon Next LT"/>
            </a:rPr>
            <a:t>connections </a:t>
          </a:r>
          <a:r>
            <a:rPr lang="en-US" dirty="0"/>
            <a:t>formed with the environment that surrounds us.</a:t>
          </a:r>
          <a:r>
            <a:rPr lang="en-US" dirty="0">
              <a:latin typeface="Sabon Next LT"/>
            </a:rPr>
            <a:t> </a:t>
          </a:r>
          <a:endParaRPr lang="en-US" dirty="0"/>
        </a:p>
      </dgm:t>
    </dgm:pt>
    <dgm:pt modelId="{62375FDE-5BF6-4748-9D75-4C01425D7D7A}" type="parTrans" cxnId="{6D027418-1645-4AF5-B12A-8E3D8F5C0692}">
      <dgm:prSet/>
      <dgm:spPr/>
      <dgm:t>
        <a:bodyPr/>
        <a:lstStyle/>
        <a:p>
          <a:endParaRPr lang="en-US"/>
        </a:p>
      </dgm:t>
    </dgm:pt>
    <dgm:pt modelId="{C2440B99-1231-4BA2-AFB9-491EE381E822}" type="sibTrans" cxnId="{6D027418-1645-4AF5-B12A-8E3D8F5C0692}">
      <dgm:prSet/>
      <dgm:spPr/>
      <dgm:t>
        <a:bodyPr/>
        <a:lstStyle/>
        <a:p>
          <a:endParaRPr lang="en-US"/>
        </a:p>
      </dgm:t>
    </dgm:pt>
    <dgm:pt modelId="{956B4718-AFCE-46D7-9BF3-A45C1DA4457F}">
      <dgm:prSet/>
      <dgm:spPr/>
      <dgm:t>
        <a:bodyPr/>
        <a:lstStyle/>
        <a:p>
          <a:pPr rtl="0"/>
          <a:r>
            <a:rPr lang="en-US" dirty="0">
              <a:latin typeface="Sabon Next LT"/>
            </a:rPr>
            <a:t> </a:t>
          </a:r>
          <a:r>
            <a:rPr lang="en-US" dirty="0">
              <a:latin typeface="Quire Sans"/>
              <a:cs typeface="Quire Sans"/>
            </a:rPr>
            <a:t>The purpose of research is to close the space between participants and the land. Ie: research as ceremony. </a:t>
          </a:r>
        </a:p>
      </dgm:t>
    </dgm:pt>
    <dgm:pt modelId="{BBD209E3-029D-4690-8D88-4B357360F72C}" type="parTrans" cxnId="{1D9AD768-EC27-49C1-ADDE-C8D6D3229960}">
      <dgm:prSet/>
      <dgm:spPr/>
      <dgm:t>
        <a:bodyPr/>
        <a:lstStyle/>
        <a:p>
          <a:endParaRPr lang="en-US"/>
        </a:p>
      </dgm:t>
    </dgm:pt>
    <dgm:pt modelId="{06AF4D33-1B8D-49EE-AF0E-1DDA1E0ABD32}" type="sibTrans" cxnId="{1D9AD768-EC27-49C1-ADDE-C8D6D3229960}">
      <dgm:prSet/>
      <dgm:spPr/>
      <dgm:t>
        <a:bodyPr/>
        <a:lstStyle/>
        <a:p>
          <a:endParaRPr lang="en-US"/>
        </a:p>
      </dgm:t>
    </dgm:pt>
    <dgm:pt modelId="{A77E6C9A-5CA9-4D43-9C5E-4C1D425CEB78}">
      <dgm:prSet/>
      <dgm:spPr/>
      <dgm:t>
        <a:bodyPr/>
        <a:lstStyle/>
        <a:p>
          <a:pPr rtl="0"/>
          <a:r>
            <a:rPr lang="en-US" dirty="0">
              <a:latin typeface="Quire Sans"/>
              <a:cs typeface="Quire Sans"/>
            </a:rPr>
            <a:t>Relationships made between people and people and the land are equally sacred (Wilson, 2018).</a:t>
          </a:r>
        </a:p>
      </dgm:t>
    </dgm:pt>
    <dgm:pt modelId="{D94FC6D7-EE36-4AFB-A2D2-F6BB10D0D675}" type="parTrans" cxnId="{055BF44B-8D93-4CB7-918B-E83183916B93}">
      <dgm:prSet/>
      <dgm:spPr/>
      <dgm:t>
        <a:bodyPr/>
        <a:lstStyle/>
        <a:p>
          <a:endParaRPr lang="en-US"/>
        </a:p>
      </dgm:t>
    </dgm:pt>
    <dgm:pt modelId="{D72D70A8-225C-4D60-9E2B-4F4F61AC826A}" type="sibTrans" cxnId="{055BF44B-8D93-4CB7-918B-E83183916B93}">
      <dgm:prSet/>
      <dgm:spPr/>
      <dgm:t>
        <a:bodyPr/>
        <a:lstStyle/>
        <a:p>
          <a:endParaRPr lang="en-US"/>
        </a:p>
      </dgm:t>
    </dgm:pt>
    <dgm:pt modelId="{3F4BA538-7B87-4754-A7F3-6F7E25EF4A6A}" type="pres">
      <dgm:prSet presAssocID="{DB4D75FD-C96C-497E-AED6-D006F58BB296}" presName="linear" presStyleCnt="0">
        <dgm:presLayoutVars>
          <dgm:animLvl val="lvl"/>
          <dgm:resizeHandles val="exact"/>
        </dgm:presLayoutVars>
      </dgm:prSet>
      <dgm:spPr/>
    </dgm:pt>
    <dgm:pt modelId="{4BD4F3D9-E3BC-4E2D-BD22-E13F1833B739}" type="pres">
      <dgm:prSet presAssocID="{9211CEE7-5C9B-4275-A5ED-6B60B8B577E8}" presName="parentText" presStyleLbl="node1" presStyleIdx="0" presStyleCnt="3">
        <dgm:presLayoutVars>
          <dgm:chMax val="0"/>
          <dgm:bulletEnabled val="1"/>
        </dgm:presLayoutVars>
      </dgm:prSet>
      <dgm:spPr/>
    </dgm:pt>
    <dgm:pt modelId="{46538454-7E8A-4FFD-A000-D7D8A8CEA230}" type="pres">
      <dgm:prSet presAssocID="{C2440B99-1231-4BA2-AFB9-491EE381E822}" presName="spacer" presStyleCnt="0"/>
      <dgm:spPr/>
    </dgm:pt>
    <dgm:pt modelId="{71A64860-83E1-4813-866E-B5767C11DADA}" type="pres">
      <dgm:prSet presAssocID="{956B4718-AFCE-46D7-9BF3-A45C1DA4457F}" presName="parentText" presStyleLbl="node1" presStyleIdx="1" presStyleCnt="3">
        <dgm:presLayoutVars>
          <dgm:chMax val="0"/>
          <dgm:bulletEnabled val="1"/>
        </dgm:presLayoutVars>
      </dgm:prSet>
      <dgm:spPr/>
    </dgm:pt>
    <dgm:pt modelId="{EFFF5ED1-EA3B-4922-96AB-B72EFA0EE90D}" type="pres">
      <dgm:prSet presAssocID="{06AF4D33-1B8D-49EE-AF0E-1DDA1E0ABD32}" presName="spacer" presStyleCnt="0"/>
      <dgm:spPr/>
    </dgm:pt>
    <dgm:pt modelId="{9F4811AF-F816-4D5F-8E8A-1823A3CBFBA0}" type="pres">
      <dgm:prSet presAssocID="{A77E6C9A-5CA9-4D43-9C5E-4C1D425CEB78}" presName="parentText" presStyleLbl="node1" presStyleIdx="2" presStyleCnt="3">
        <dgm:presLayoutVars>
          <dgm:chMax val="0"/>
          <dgm:bulletEnabled val="1"/>
        </dgm:presLayoutVars>
      </dgm:prSet>
      <dgm:spPr/>
    </dgm:pt>
  </dgm:ptLst>
  <dgm:cxnLst>
    <dgm:cxn modelId="{6D027418-1645-4AF5-B12A-8E3D8F5C0692}" srcId="{DB4D75FD-C96C-497E-AED6-D006F58BB296}" destId="{9211CEE7-5C9B-4275-A5ED-6B60B8B577E8}" srcOrd="0" destOrd="0" parTransId="{62375FDE-5BF6-4748-9D75-4C01425D7D7A}" sibTransId="{C2440B99-1231-4BA2-AFB9-491EE381E822}"/>
    <dgm:cxn modelId="{23F3702C-0E5B-4651-864D-D0F0BA152522}" type="presOf" srcId="{A77E6C9A-5CA9-4D43-9C5E-4C1D425CEB78}" destId="{9F4811AF-F816-4D5F-8E8A-1823A3CBFBA0}" srcOrd="0" destOrd="0" presId="urn:microsoft.com/office/officeart/2005/8/layout/vList2"/>
    <dgm:cxn modelId="{055BF44B-8D93-4CB7-918B-E83183916B93}" srcId="{DB4D75FD-C96C-497E-AED6-D006F58BB296}" destId="{A77E6C9A-5CA9-4D43-9C5E-4C1D425CEB78}" srcOrd="2" destOrd="0" parTransId="{D94FC6D7-EE36-4AFB-A2D2-F6BB10D0D675}" sibTransId="{D72D70A8-225C-4D60-9E2B-4F4F61AC826A}"/>
    <dgm:cxn modelId="{1D9AD768-EC27-49C1-ADDE-C8D6D3229960}" srcId="{DB4D75FD-C96C-497E-AED6-D006F58BB296}" destId="{956B4718-AFCE-46D7-9BF3-A45C1DA4457F}" srcOrd="1" destOrd="0" parTransId="{BBD209E3-029D-4690-8D88-4B357360F72C}" sibTransId="{06AF4D33-1B8D-49EE-AF0E-1DDA1E0ABD32}"/>
    <dgm:cxn modelId="{3C0E0594-08C4-4730-A55B-15F20CE7C8C9}" type="presOf" srcId="{956B4718-AFCE-46D7-9BF3-A45C1DA4457F}" destId="{71A64860-83E1-4813-866E-B5767C11DADA}" srcOrd="0" destOrd="0" presId="urn:microsoft.com/office/officeart/2005/8/layout/vList2"/>
    <dgm:cxn modelId="{528272B3-A30E-4068-A6D1-6B9918015ACF}" type="presOf" srcId="{9211CEE7-5C9B-4275-A5ED-6B60B8B577E8}" destId="{4BD4F3D9-E3BC-4E2D-BD22-E13F1833B739}" srcOrd="0" destOrd="0" presId="urn:microsoft.com/office/officeart/2005/8/layout/vList2"/>
    <dgm:cxn modelId="{8AF21EB6-ABC4-4DEB-A1D0-03B0FC2FDBB4}" type="presOf" srcId="{DB4D75FD-C96C-497E-AED6-D006F58BB296}" destId="{3F4BA538-7B87-4754-A7F3-6F7E25EF4A6A}" srcOrd="0" destOrd="0" presId="urn:microsoft.com/office/officeart/2005/8/layout/vList2"/>
    <dgm:cxn modelId="{4D6E9890-2F77-43FD-B2E7-792E7182696C}" type="presParOf" srcId="{3F4BA538-7B87-4754-A7F3-6F7E25EF4A6A}" destId="{4BD4F3D9-E3BC-4E2D-BD22-E13F1833B739}" srcOrd="0" destOrd="0" presId="urn:microsoft.com/office/officeart/2005/8/layout/vList2"/>
    <dgm:cxn modelId="{CF96D12F-70ED-4A74-9A83-E4528B87F25C}" type="presParOf" srcId="{3F4BA538-7B87-4754-A7F3-6F7E25EF4A6A}" destId="{46538454-7E8A-4FFD-A000-D7D8A8CEA230}" srcOrd="1" destOrd="0" presId="urn:microsoft.com/office/officeart/2005/8/layout/vList2"/>
    <dgm:cxn modelId="{95553BAE-3CA8-4045-B8FD-D4B18DC7C67C}" type="presParOf" srcId="{3F4BA538-7B87-4754-A7F3-6F7E25EF4A6A}" destId="{71A64860-83E1-4813-866E-B5767C11DADA}" srcOrd="2" destOrd="0" presId="urn:microsoft.com/office/officeart/2005/8/layout/vList2"/>
    <dgm:cxn modelId="{686E19A3-75F9-41E6-94A3-815E53EB9B0C}" type="presParOf" srcId="{3F4BA538-7B87-4754-A7F3-6F7E25EF4A6A}" destId="{EFFF5ED1-EA3B-4922-96AB-B72EFA0EE90D}" srcOrd="3" destOrd="0" presId="urn:microsoft.com/office/officeart/2005/8/layout/vList2"/>
    <dgm:cxn modelId="{7230563F-3444-4304-87F0-7A715050CD31}" type="presParOf" srcId="{3F4BA538-7B87-4754-A7F3-6F7E25EF4A6A}" destId="{9F4811AF-F816-4D5F-8E8A-1823A3CBFBA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0512BA-36F4-419F-9D41-27A5CB3F1DA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D489F8-A312-4994-9055-8D8A6CCA3D1E}">
      <dgm:prSet/>
      <dgm:spPr/>
      <dgm:t>
        <a:bodyPr/>
        <a:lstStyle/>
        <a:p>
          <a:r>
            <a:rPr lang="en-US"/>
            <a:t>Impacts choice of topic</a:t>
          </a:r>
        </a:p>
      </dgm:t>
    </dgm:pt>
    <dgm:pt modelId="{78E2A225-DE72-47B1-A38C-AE6C9F11CBAE}" type="parTrans" cxnId="{6889C1E2-970B-4C50-856B-A7E7ED933B7E}">
      <dgm:prSet/>
      <dgm:spPr/>
      <dgm:t>
        <a:bodyPr/>
        <a:lstStyle/>
        <a:p>
          <a:endParaRPr lang="en-US"/>
        </a:p>
      </dgm:t>
    </dgm:pt>
    <dgm:pt modelId="{13D34030-B4AF-4E05-BC31-3E84299278A4}" type="sibTrans" cxnId="{6889C1E2-970B-4C50-856B-A7E7ED933B7E}">
      <dgm:prSet/>
      <dgm:spPr/>
      <dgm:t>
        <a:bodyPr/>
        <a:lstStyle/>
        <a:p>
          <a:endParaRPr lang="en-US"/>
        </a:p>
      </dgm:t>
    </dgm:pt>
    <dgm:pt modelId="{61AF0CD6-A90D-40CB-9988-EDD108B2D544}">
      <dgm:prSet/>
      <dgm:spPr/>
      <dgm:t>
        <a:bodyPr/>
        <a:lstStyle/>
        <a:p>
          <a:r>
            <a:rPr lang="en-US"/>
            <a:t>Relationship formed with participants</a:t>
          </a:r>
        </a:p>
      </dgm:t>
    </dgm:pt>
    <dgm:pt modelId="{7E76A6E2-0858-46ED-A913-DE38B6334F50}" type="parTrans" cxnId="{A46FE84E-7162-4B1B-9921-B96852AE3294}">
      <dgm:prSet/>
      <dgm:spPr/>
      <dgm:t>
        <a:bodyPr/>
        <a:lstStyle/>
        <a:p>
          <a:endParaRPr lang="en-US"/>
        </a:p>
      </dgm:t>
    </dgm:pt>
    <dgm:pt modelId="{AF5C40B7-7434-4B61-B7A6-3C97062E0620}" type="sibTrans" cxnId="{A46FE84E-7162-4B1B-9921-B96852AE3294}">
      <dgm:prSet/>
      <dgm:spPr/>
      <dgm:t>
        <a:bodyPr/>
        <a:lstStyle/>
        <a:p>
          <a:endParaRPr lang="en-US"/>
        </a:p>
      </dgm:t>
    </dgm:pt>
    <dgm:pt modelId="{22992218-6855-4A24-8263-ECD2520B545D}">
      <dgm:prSet/>
      <dgm:spPr/>
      <dgm:t>
        <a:bodyPr/>
        <a:lstStyle/>
        <a:p>
          <a:r>
            <a:rPr lang="en-US"/>
            <a:t>Role of the researcher</a:t>
          </a:r>
        </a:p>
      </dgm:t>
    </dgm:pt>
    <dgm:pt modelId="{96DC406F-C1E8-4334-9F14-95599AF667DD}" type="parTrans" cxnId="{D8A6AD47-7F40-48F6-A14B-50D2C6F89FAF}">
      <dgm:prSet/>
      <dgm:spPr/>
      <dgm:t>
        <a:bodyPr/>
        <a:lstStyle/>
        <a:p>
          <a:endParaRPr lang="en-US"/>
        </a:p>
      </dgm:t>
    </dgm:pt>
    <dgm:pt modelId="{1557E15E-49EC-4BE2-8A36-63DD2FBABBF2}" type="sibTrans" cxnId="{D8A6AD47-7F40-48F6-A14B-50D2C6F89FAF}">
      <dgm:prSet/>
      <dgm:spPr/>
      <dgm:t>
        <a:bodyPr/>
        <a:lstStyle/>
        <a:p>
          <a:endParaRPr lang="en-US"/>
        </a:p>
      </dgm:t>
    </dgm:pt>
    <dgm:pt modelId="{4852D1F4-E5EB-4AB0-B92A-511B88EA1CA3}">
      <dgm:prSet/>
      <dgm:spPr/>
      <dgm:t>
        <a:bodyPr/>
        <a:lstStyle/>
        <a:p>
          <a:r>
            <a:rPr lang="en-US"/>
            <a:t>Research methods employed</a:t>
          </a:r>
        </a:p>
      </dgm:t>
    </dgm:pt>
    <dgm:pt modelId="{7DFBE307-7942-43F0-90EB-45E8C4F0F550}" type="parTrans" cxnId="{E4277009-09BD-4D00-A190-A96854E2D434}">
      <dgm:prSet/>
      <dgm:spPr/>
      <dgm:t>
        <a:bodyPr/>
        <a:lstStyle/>
        <a:p>
          <a:endParaRPr lang="en-US"/>
        </a:p>
      </dgm:t>
    </dgm:pt>
    <dgm:pt modelId="{37D83496-CF74-497C-B233-180D1A81FDC0}" type="sibTrans" cxnId="{E4277009-09BD-4D00-A190-A96854E2D434}">
      <dgm:prSet/>
      <dgm:spPr/>
      <dgm:t>
        <a:bodyPr/>
        <a:lstStyle/>
        <a:p>
          <a:endParaRPr lang="en-US"/>
        </a:p>
      </dgm:t>
    </dgm:pt>
    <dgm:pt modelId="{7FA66379-6585-482B-8FC5-F26E27EA8063}">
      <dgm:prSet/>
      <dgm:spPr/>
      <dgm:t>
        <a:bodyPr/>
        <a:lstStyle/>
        <a:p>
          <a:r>
            <a:rPr lang="en-US"/>
            <a:t>Data analysis and dissemination </a:t>
          </a:r>
        </a:p>
      </dgm:t>
    </dgm:pt>
    <dgm:pt modelId="{DAE7FA07-B363-480A-9CFD-28245B945AD0}" type="parTrans" cxnId="{F97BA363-5619-4DB5-9107-F6C03B8F98F3}">
      <dgm:prSet/>
      <dgm:spPr/>
      <dgm:t>
        <a:bodyPr/>
        <a:lstStyle/>
        <a:p>
          <a:endParaRPr lang="en-US"/>
        </a:p>
      </dgm:t>
    </dgm:pt>
    <dgm:pt modelId="{770871E5-F6FC-4C14-813C-5A188251EB8B}" type="sibTrans" cxnId="{F97BA363-5619-4DB5-9107-F6C03B8F98F3}">
      <dgm:prSet/>
      <dgm:spPr/>
      <dgm:t>
        <a:bodyPr/>
        <a:lstStyle/>
        <a:p>
          <a:endParaRPr lang="en-US"/>
        </a:p>
      </dgm:t>
    </dgm:pt>
    <dgm:pt modelId="{8B8F19F8-E580-45D3-9F8C-5F6D56019B41}">
      <dgm:prSet/>
      <dgm:spPr/>
      <dgm:t>
        <a:bodyPr/>
        <a:lstStyle/>
        <a:p>
          <a:r>
            <a:rPr lang="en-US"/>
            <a:t>Impact of research</a:t>
          </a:r>
        </a:p>
      </dgm:t>
    </dgm:pt>
    <dgm:pt modelId="{28BE8537-C10E-42EB-9A28-81EFDD4A5CC9}" type="parTrans" cxnId="{6CA1EC11-3635-4405-B693-D0DAA3DB4EE6}">
      <dgm:prSet/>
      <dgm:spPr/>
      <dgm:t>
        <a:bodyPr/>
        <a:lstStyle/>
        <a:p>
          <a:endParaRPr lang="en-US"/>
        </a:p>
      </dgm:t>
    </dgm:pt>
    <dgm:pt modelId="{E5548A3C-F712-4201-8971-C9444E957AD6}" type="sibTrans" cxnId="{6CA1EC11-3635-4405-B693-D0DAA3DB4EE6}">
      <dgm:prSet/>
      <dgm:spPr/>
      <dgm:t>
        <a:bodyPr/>
        <a:lstStyle/>
        <a:p>
          <a:endParaRPr lang="en-US"/>
        </a:p>
      </dgm:t>
    </dgm:pt>
    <dgm:pt modelId="{985804D1-B91C-464A-8057-372605DAC8D5}" type="pres">
      <dgm:prSet presAssocID="{F40512BA-36F4-419F-9D41-27A5CB3F1DA2}" presName="linear" presStyleCnt="0">
        <dgm:presLayoutVars>
          <dgm:animLvl val="lvl"/>
          <dgm:resizeHandles val="exact"/>
        </dgm:presLayoutVars>
      </dgm:prSet>
      <dgm:spPr/>
    </dgm:pt>
    <dgm:pt modelId="{72A06847-A8D2-4AA6-AB55-2D21285566DC}" type="pres">
      <dgm:prSet presAssocID="{13D489F8-A312-4994-9055-8D8A6CCA3D1E}" presName="parentText" presStyleLbl="node1" presStyleIdx="0" presStyleCnt="6">
        <dgm:presLayoutVars>
          <dgm:chMax val="0"/>
          <dgm:bulletEnabled val="1"/>
        </dgm:presLayoutVars>
      </dgm:prSet>
      <dgm:spPr/>
    </dgm:pt>
    <dgm:pt modelId="{7FD60A8A-DF4B-449E-96AA-8C2024787C81}" type="pres">
      <dgm:prSet presAssocID="{13D34030-B4AF-4E05-BC31-3E84299278A4}" presName="spacer" presStyleCnt="0"/>
      <dgm:spPr/>
    </dgm:pt>
    <dgm:pt modelId="{AF41D0ED-52C5-4392-BF6E-DDC109C98FE7}" type="pres">
      <dgm:prSet presAssocID="{61AF0CD6-A90D-40CB-9988-EDD108B2D544}" presName="parentText" presStyleLbl="node1" presStyleIdx="1" presStyleCnt="6">
        <dgm:presLayoutVars>
          <dgm:chMax val="0"/>
          <dgm:bulletEnabled val="1"/>
        </dgm:presLayoutVars>
      </dgm:prSet>
      <dgm:spPr/>
    </dgm:pt>
    <dgm:pt modelId="{F16A6F7C-DA37-4559-8E4C-B959B2AD7303}" type="pres">
      <dgm:prSet presAssocID="{AF5C40B7-7434-4B61-B7A6-3C97062E0620}" presName="spacer" presStyleCnt="0"/>
      <dgm:spPr/>
    </dgm:pt>
    <dgm:pt modelId="{DB3BD598-FA24-4EC8-B44A-3D15A8D02CDF}" type="pres">
      <dgm:prSet presAssocID="{22992218-6855-4A24-8263-ECD2520B545D}" presName="parentText" presStyleLbl="node1" presStyleIdx="2" presStyleCnt="6">
        <dgm:presLayoutVars>
          <dgm:chMax val="0"/>
          <dgm:bulletEnabled val="1"/>
        </dgm:presLayoutVars>
      </dgm:prSet>
      <dgm:spPr/>
    </dgm:pt>
    <dgm:pt modelId="{10CF2BAE-70D4-43AF-AC04-6CAE8A16B2D4}" type="pres">
      <dgm:prSet presAssocID="{1557E15E-49EC-4BE2-8A36-63DD2FBABBF2}" presName="spacer" presStyleCnt="0"/>
      <dgm:spPr/>
    </dgm:pt>
    <dgm:pt modelId="{0EA0A2CA-9544-4B58-B397-99ED71B35F7A}" type="pres">
      <dgm:prSet presAssocID="{4852D1F4-E5EB-4AB0-B92A-511B88EA1CA3}" presName="parentText" presStyleLbl="node1" presStyleIdx="3" presStyleCnt="6">
        <dgm:presLayoutVars>
          <dgm:chMax val="0"/>
          <dgm:bulletEnabled val="1"/>
        </dgm:presLayoutVars>
      </dgm:prSet>
      <dgm:spPr/>
    </dgm:pt>
    <dgm:pt modelId="{F40D8A52-BAA7-46FF-A656-EA7B84A33AF2}" type="pres">
      <dgm:prSet presAssocID="{37D83496-CF74-497C-B233-180D1A81FDC0}" presName="spacer" presStyleCnt="0"/>
      <dgm:spPr/>
    </dgm:pt>
    <dgm:pt modelId="{9516F69D-1E5F-480C-A72B-13D3837FCE81}" type="pres">
      <dgm:prSet presAssocID="{7FA66379-6585-482B-8FC5-F26E27EA8063}" presName="parentText" presStyleLbl="node1" presStyleIdx="4" presStyleCnt="6">
        <dgm:presLayoutVars>
          <dgm:chMax val="0"/>
          <dgm:bulletEnabled val="1"/>
        </dgm:presLayoutVars>
      </dgm:prSet>
      <dgm:spPr/>
    </dgm:pt>
    <dgm:pt modelId="{3C2B94EF-AF86-4A74-9D90-F7BF2E8C33D1}" type="pres">
      <dgm:prSet presAssocID="{770871E5-F6FC-4C14-813C-5A188251EB8B}" presName="spacer" presStyleCnt="0"/>
      <dgm:spPr/>
    </dgm:pt>
    <dgm:pt modelId="{EBAD8004-B309-4274-925F-094D7671528B}" type="pres">
      <dgm:prSet presAssocID="{8B8F19F8-E580-45D3-9F8C-5F6D56019B41}" presName="parentText" presStyleLbl="node1" presStyleIdx="5" presStyleCnt="6">
        <dgm:presLayoutVars>
          <dgm:chMax val="0"/>
          <dgm:bulletEnabled val="1"/>
        </dgm:presLayoutVars>
      </dgm:prSet>
      <dgm:spPr/>
    </dgm:pt>
  </dgm:ptLst>
  <dgm:cxnLst>
    <dgm:cxn modelId="{57A25002-E19D-41EA-BCAC-8E1318E3413B}" type="presOf" srcId="{8B8F19F8-E580-45D3-9F8C-5F6D56019B41}" destId="{EBAD8004-B309-4274-925F-094D7671528B}" srcOrd="0" destOrd="0" presId="urn:microsoft.com/office/officeart/2005/8/layout/vList2"/>
    <dgm:cxn modelId="{30BA3505-A3C1-4CF8-B1CE-19E73E4C3B8B}" type="presOf" srcId="{7FA66379-6585-482B-8FC5-F26E27EA8063}" destId="{9516F69D-1E5F-480C-A72B-13D3837FCE81}" srcOrd="0" destOrd="0" presId="urn:microsoft.com/office/officeart/2005/8/layout/vList2"/>
    <dgm:cxn modelId="{E4277009-09BD-4D00-A190-A96854E2D434}" srcId="{F40512BA-36F4-419F-9D41-27A5CB3F1DA2}" destId="{4852D1F4-E5EB-4AB0-B92A-511B88EA1CA3}" srcOrd="3" destOrd="0" parTransId="{7DFBE307-7942-43F0-90EB-45E8C4F0F550}" sibTransId="{37D83496-CF74-497C-B233-180D1A81FDC0}"/>
    <dgm:cxn modelId="{6CA1EC11-3635-4405-B693-D0DAA3DB4EE6}" srcId="{F40512BA-36F4-419F-9D41-27A5CB3F1DA2}" destId="{8B8F19F8-E580-45D3-9F8C-5F6D56019B41}" srcOrd="5" destOrd="0" parTransId="{28BE8537-C10E-42EB-9A28-81EFDD4A5CC9}" sibTransId="{E5548A3C-F712-4201-8971-C9444E957AD6}"/>
    <dgm:cxn modelId="{1D372244-412D-4DA8-9995-B5D842D3E92A}" type="presOf" srcId="{4852D1F4-E5EB-4AB0-B92A-511B88EA1CA3}" destId="{0EA0A2CA-9544-4B58-B397-99ED71B35F7A}" srcOrd="0" destOrd="0" presId="urn:microsoft.com/office/officeart/2005/8/layout/vList2"/>
    <dgm:cxn modelId="{D8A6AD47-7F40-48F6-A14B-50D2C6F89FAF}" srcId="{F40512BA-36F4-419F-9D41-27A5CB3F1DA2}" destId="{22992218-6855-4A24-8263-ECD2520B545D}" srcOrd="2" destOrd="0" parTransId="{96DC406F-C1E8-4334-9F14-95599AF667DD}" sibTransId="{1557E15E-49EC-4BE2-8A36-63DD2FBABBF2}"/>
    <dgm:cxn modelId="{A46FE84E-7162-4B1B-9921-B96852AE3294}" srcId="{F40512BA-36F4-419F-9D41-27A5CB3F1DA2}" destId="{61AF0CD6-A90D-40CB-9988-EDD108B2D544}" srcOrd="1" destOrd="0" parTransId="{7E76A6E2-0858-46ED-A913-DE38B6334F50}" sibTransId="{AF5C40B7-7434-4B61-B7A6-3C97062E0620}"/>
    <dgm:cxn modelId="{655B2A54-5422-4CFA-98CA-D6BC5213AD5D}" type="presOf" srcId="{13D489F8-A312-4994-9055-8D8A6CCA3D1E}" destId="{72A06847-A8D2-4AA6-AB55-2D21285566DC}" srcOrd="0" destOrd="0" presId="urn:microsoft.com/office/officeart/2005/8/layout/vList2"/>
    <dgm:cxn modelId="{F97BA363-5619-4DB5-9107-F6C03B8F98F3}" srcId="{F40512BA-36F4-419F-9D41-27A5CB3F1DA2}" destId="{7FA66379-6585-482B-8FC5-F26E27EA8063}" srcOrd="4" destOrd="0" parTransId="{DAE7FA07-B363-480A-9CFD-28245B945AD0}" sibTransId="{770871E5-F6FC-4C14-813C-5A188251EB8B}"/>
    <dgm:cxn modelId="{2FA41B68-B2FF-493D-AE79-2F7F98362A72}" type="presOf" srcId="{22992218-6855-4A24-8263-ECD2520B545D}" destId="{DB3BD598-FA24-4EC8-B44A-3D15A8D02CDF}" srcOrd="0" destOrd="0" presId="urn:microsoft.com/office/officeart/2005/8/layout/vList2"/>
    <dgm:cxn modelId="{9DF451A0-1687-43A9-9824-332066677B6E}" type="presOf" srcId="{61AF0CD6-A90D-40CB-9988-EDD108B2D544}" destId="{AF41D0ED-52C5-4392-BF6E-DDC109C98FE7}" srcOrd="0" destOrd="0" presId="urn:microsoft.com/office/officeart/2005/8/layout/vList2"/>
    <dgm:cxn modelId="{6889C1E2-970B-4C50-856B-A7E7ED933B7E}" srcId="{F40512BA-36F4-419F-9D41-27A5CB3F1DA2}" destId="{13D489F8-A312-4994-9055-8D8A6CCA3D1E}" srcOrd="0" destOrd="0" parTransId="{78E2A225-DE72-47B1-A38C-AE6C9F11CBAE}" sibTransId="{13D34030-B4AF-4E05-BC31-3E84299278A4}"/>
    <dgm:cxn modelId="{40F592EB-8C15-4EC3-93E7-8ADB4AF66F6E}" type="presOf" srcId="{F40512BA-36F4-419F-9D41-27A5CB3F1DA2}" destId="{985804D1-B91C-464A-8057-372605DAC8D5}" srcOrd="0" destOrd="0" presId="urn:microsoft.com/office/officeart/2005/8/layout/vList2"/>
    <dgm:cxn modelId="{1274A63C-F653-41CE-8ED0-C0B6CACA35D3}" type="presParOf" srcId="{985804D1-B91C-464A-8057-372605DAC8D5}" destId="{72A06847-A8D2-4AA6-AB55-2D21285566DC}" srcOrd="0" destOrd="0" presId="urn:microsoft.com/office/officeart/2005/8/layout/vList2"/>
    <dgm:cxn modelId="{C8B2F50D-F4A8-4E72-8E67-0A10E189C587}" type="presParOf" srcId="{985804D1-B91C-464A-8057-372605DAC8D5}" destId="{7FD60A8A-DF4B-449E-96AA-8C2024787C81}" srcOrd="1" destOrd="0" presId="urn:microsoft.com/office/officeart/2005/8/layout/vList2"/>
    <dgm:cxn modelId="{F0189CB2-4271-47AB-9BDF-D2C7A36089A5}" type="presParOf" srcId="{985804D1-B91C-464A-8057-372605DAC8D5}" destId="{AF41D0ED-52C5-4392-BF6E-DDC109C98FE7}" srcOrd="2" destOrd="0" presId="urn:microsoft.com/office/officeart/2005/8/layout/vList2"/>
    <dgm:cxn modelId="{4B3A8DCE-E71A-4698-8C69-B283CA8DB27D}" type="presParOf" srcId="{985804D1-B91C-464A-8057-372605DAC8D5}" destId="{F16A6F7C-DA37-4559-8E4C-B959B2AD7303}" srcOrd="3" destOrd="0" presId="urn:microsoft.com/office/officeart/2005/8/layout/vList2"/>
    <dgm:cxn modelId="{4DE7361A-C171-473B-8611-CBF09C493301}" type="presParOf" srcId="{985804D1-B91C-464A-8057-372605DAC8D5}" destId="{DB3BD598-FA24-4EC8-B44A-3D15A8D02CDF}" srcOrd="4" destOrd="0" presId="urn:microsoft.com/office/officeart/2005/8/layout/vList2"/>
    <dgm:cxn modelId="{07BABA16-C71D-426E-9487-564E2CFBEA20}" type="presParOf" srcId="{985804D1-B91C-464A-8057-372605DAC8D5}" destId="{10CF2BAE-70D4-43AF-AC04-6CAE8A16B2D4}" srcOrd="5" destOrd="0" presId="urn:microsoft.com/office/officeart/2005/8/layout/vList2"/>
    <dgm:cxn modelId="{0A68DE71-B823-4B0A-8DC5-50324A423719}" type="presParOf" srcId="{985804D1-B91C-464A-8057-372605DAC8D5}" destId="{0EA0A2CA-9544-4B58-B397-99ED71B35F7A}" srcOrd="6" destOrd="0" presId="urn:microsoft.com/office/officeart/2005/8/layout/vList2"/>
    <dgm:cxn modelId="{E26E5026-429E-4629-9EE0-F5B50CE34B30}" type="presParOf" srcId="{985804D1-B91C-464A-8057-372605DAC8D5}" destId="{F40D8A52-BAA7-46FF-A656-EA7B84A33AF2}" srcOrd="7" destOrd="0" presId="urn:microsoft.com/office/officeart/2005/8/layout/vList2"/>
    <dgm:cxn modelId="{918B7CED-812D-440B-A9E6-21D1238D02A2}" type="presParOf" srcId="{985804D1-B91C-464A-8057-372605DAC8D5}" destId="{9516F69D-1E5F-480C-A72B-13D3837FCE81}" srcOrd="8" destOrd="0" presId="urn:microsoft.com/office/officeart/2005/8/layout/vList2"/>
    <dgm:cxn modelId="{27161C61-6122-4F95-94AA-35B2E0B21BA1}" type="presParOf" srcId="{985804D1-B91C-464A-8057-372605DAC8D5}" destId="{3C2B94EF-AF86-4A74-9D90-F7BF2E8C33D1}" srcOrd="9" destOrd="0" presId="urn:microsoft.com/office/officeart/2005/8/layout/vList2"/>
    <dgm:cxn modelId="{FEA844C6-E04F-4312-BF5C-BC71F2202B61}" type="presParOf" srcId="{985804D1-B91C-464A-8057-372605DAC8D5}" destId="{EBAD8004-B309-4274-925F-094D7671528B}"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D9FD4-83DB-4FCD-9B0C-6B3FDC944F8B}">
      <dsp:nvSpPr>
        <dsp:cNvPr id="0" name=""/>
        <dsp:cNvSpPr/>
      </dsp:nvSpPr>
      <dsp:spPr>
        <a:xfrm>
          <a:off x="12" y="1264067"/>
          <a:ext cx="4977880" cy="24889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Sabon Next LT"/>
            </a:rPr>
            <a:t>Underrepresentation of Indigenous people and perspectives in science related subjects and careers </a:t>
          </a:r>
          <a:endParaRPr lang="en-US" sz="3200" kern="1200" dirty="0"/>
        </a:p>
      </dsp:txBody>
      <dsp:txXfrm>
        <a:off x="72911" y="1336966"/>
        <a:ext cx="4832082" cy="2343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6AAA-CD19-4324-994E-1DDD80A4ED83}">
      <dsp:nvSpPr>
        <dsp:cNvPr id="0" name=""/>
        <dsp:cNvSpPr/>
      </dsp:nvSpPr>
      <dsp:spPr>
        <a:xfrm>
          <a:off x="212335" y="183965"/>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E58A8-EE06-41A0-B750-DAE267F1AA1C}">
      <dsp:nvSpPr>
        <dsp:cNvPr id="0" name=""/>
        <dsp:cNvSpPr/>
      </dsp:nvSpPr>
      <dsp:spPr>
        <a:xfrm>
          <a:off x="492877" y="464507"/>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2EB489-B263-4519-9A8C-A403B2F90043}">
      <dsp:nvSpPr>
        <dsp:cNvPr id="0" name=""/>
        <dsp:cNvSpPr/>
      </dsp:nvSpPr>
      <dsp:spPr>
        <a:xfrm>
          <a:off x="1834517" y="183965"/>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90000"/>
            </a:lnSpc>
            <a:spcBef>
              <a:spcPct val="0"/>
            </a:spcBef>
            <a:spcAft>
              <a:spcPct val="35000"/>
            </a:spcAft>
            <a:buNone/>
          </a:pPr>
          <a:r>
            <a:rPr lang="en-US" sz="2100" kern="1200">
              <a:latin typeface="Sabon Next LT"/>
            </a:rPr>
            <a:t>Create and Reflect on Learning Bundles.</a:t>
          </a:r>
        </a:p>
      </dsp:txBody>
      <dsp:txXfrm>
        <a:off x="1834517" y="183965"/>
        <a:ext cx="3148942" cy="1335915"/>
      </dsp:txXfrm>
    </dsp:sp>
    <dsp:sp modelId="{4D752B8D-7F20-4CCD-AAAC-C39B503BA98A}">
      <dsp:nvSpPr>
        <dsp:cNvPr id="0" name=""/>
        <dsp:cNvSpPr/>
      </dsp:nvSpPr>
      <dsp:spPr>
        <a:xfrm>
          <a:off x="5456713" y="210736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34C5E-EB0A-4988-983E-3BC16C07E7C9}">
      <dsp:nvSpPr>
        <dsp:cNvPr id="0" name=""/>
        <dsp:cNvSpPr/>
      </dsp:nvSpPr>
      <dsp:spPr>
        <a:xfrm>
          <a:off x="5735733" y="2346238"/>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32BC19-467A-4E24-8799-D146590502FD}">
      <dsp:nvSpPr>
        <dsp:cNvPr id="0" name=""/>
        <dsp:cNvSpPr/>
      </dsp:nvSpPr>
      <dsp:spPr>
        <a:xfrm>
          <a:off x="7154322" y="183965"/>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90000"/>
            </a:lnSpc>
            <a:spcBef>
              <a:spcPct val="0"/>
            </a:spcBef>
            <a:spcAft>
              <a:spcPct val="35000"/>
            </a:spcAft>
            <a:buNone/>
          </a:pPr>
          <a:r>
            <a:rPr lang="en-US" sz="2100" kern="1200">
              <a:latin typeface="Sabon Next LT"/>
            </a:rPr>
            <a:t> </a:t>
          </a:r>
          <a:r>
            <a:rPr lang="en-US" sz="2100" kern="1200"/>
            <a:t>Hold hands-on, land-based professional development sessions with teachers.</a:t>
          </a:r>
        </a:p>
      </dsp:txBody>
      <dsp:txXfrm>
        <a:off x="7154322" y="183965"/>
        <a:ext cx="3148942" cy="1335915"/>
      </dsp:txXfrm>
    </dsp:sp>
    <dsp:sp modelId="{C3820AFD-7B5F-4E5F-B1D4-93E9B3BF97C3}">
      <dsp:nvSpPr>
        <dsp:cNvPr id="0" name=""/>
        <dsp:cNvSpPr/>
      </dsp:nvSpPr>
      <dsp:spPr>
        <a:xfrm>
          <a:off x="212335" y="214248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F5CBA-0982-43D4-9342-9206CB70D875}">
      <dsp:nvSpPr>
        <dsp:cNvPr id="0" name=""/>
        <dsp:cNvSpPr/>
      </dsp:nvSpPr>
      <dsp:spPr>
        <a:xfrm>
          <a:off x="492877" y="242302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898F31-F83C-4F7B-A00F-8AFD68235A30}">
      <dsp:nvSpPr>
        <dsp:cNvPr id="0" name=""/>
        <dsp:cNvSpPr/>
      </dsp:nvSpPr>
      <dsp:spPr>
        <a:xfrm>
          <a:off x="1834517" y="214248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Sabon Next LT"/>
            </a:rPr>
            <a:t> </a:t>
          </a:r>
          <a:r>
            <a:rPr lang="en-US" sz="2100" kern="1200" dirty="0"/>
            <a:t>Create online, multimedia resources for each learning bundle. </a:t>
          </a:r>
        </a:p>
      </dsp:txBody>
      <dsp:txXfrm>
        <a:off x="1834517" y="2142482"/>
        <a:ext cx="3148942" cy="1335915"/>
      </dsp:txXfrm>
    </dsp:sp>
    <dsp:sp modelId="{F3C85890-E067-4F70-837C-EAC6D4ECFF99}">
      <dsp:nvSpPr>
        <dsp:cNvPr id="0" name=""/>
        <dsp:cNvSpPr/>
      </dsp:nvSpPr>
      <dsp:spPr>
        <a:xfrm>
          <a:off x="5455190" y="92226"/>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82FCB-AF07-4762-888E-73A2D3A7BAA2}">
      <dsp:nvSpPr>
        <dsp:cNvPr id="0" name=""/>
        <dsp:cNvSpPr/>
      </dsp:nvSpPr>
      <dsp:spPr>
        <a:xfrm>
          <a:off x="5737259" y="43494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64A1C6-7C0B-4878-BC94-81A173E66F12}">
      <dsp:nvSpPr>
        <dsp:cNvPr id="0" name=""/>
        <dsp:cNvSpPr/>
      </dsp:nvSpPr>
      <dsp:spPr>
        <a:xfrm>
          <a:off x="7154322" y="214248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 Work with Pinegrove Productions to create video footage related to focus themes. </a:t>
          </a:r>
        </a:p>
      </dsp:txBody>
      <dsp:txXfrm>
        <a:off x="7154322" y="214248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4F3D9-E3BC-4E2D-BD22-E13F1833B739}">
      <dsp:nvSpPr>
        <dsp:cNvPr id="0" name=""/>
        <dsp:cNvSpPr/>
      </dsp:nvSpPr>
      <dsp:spPr>
        <a:xfrm>
          <a:off x="0" y="43140"/>
          <a:ext cx="5410200" cy="800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Knowledge is in the relationships and </a:t>
          </a:r>
          <a:r>
            <a:rPr lang="en-US" sz="1800" kern="1200" dirty="0">
              <a:latin typeface="Sabon Next LT"/>
            </a:rPr>
            <a:t>connections </a:t>
          </a:r>
          <a:r>
            <a:rPr lang="en-US" sz="1800" kern="1200" dirty="0"/>
            <a:t>formed with the environment that surrounds us.</a:t>
          </a:r>
          <a:r>
            <a:rPr lang="en-US" sz="1800" kern="1200" dirty="0">
              <a:latin typeface="Sabon Next LT"/>
            </a:rPr>
            <a:t> </a:t>
          </a:r>
          <a:endParaRPr lang="en-US" sz="1800" kern="1200" dirty="0"/>
        </a:p>
      </dsp:txBody>
      <dsp:txXfrm>
        <a:off x="39066" y="82206"/>
        <a:ext cx="5332068" cy="722147"/>
      </dsp:txXfrm>
    </dsp:sp>
    <dsp:sp modelId="{71A64860-83E1-4813-866E-B5767C11DADA}">
      <dsp:nvSpPr>
        <dsp:cNvPr id="0" name=""/>
        <dsp:cNvSpPr/>
      </dsp:nvSpPr>
      <dsp:spPr>
        <a:xfrm>
          <a:off x="0" y="895260"/>
          <a:ext cx="5410200" cy="8002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Sabon Next LT"/>
            </a:rPr>
            <a:t> </a:t>
          </a:r>
          <a:r>
            <a:rPr lang="en-US" sz="1800" kern="1200" dirty="0">
              <a:latin typeface="Quire Sans"/>
              <a:cs typeface="Quire Sans"/>
            </a:rPr>
            <a:t>The purpose of research is to close the space between participants and the land. Ie: research as ceremony. </a:t>
          </a:r>
        </a:p>
      </dsp:txBody>
      <dsp:txXfrm>
        <a:off x="39066" y="934326"/>
        <a:ext cx="5332068" cy="722147"/>
      </dsp:txXfrm>
    </dsp:sp>
    <dsp:sp modelId="{9F4811AF-F816-4D5F-8E8A-1823A3CBFBA0}">
      <dsp:nvSpPr>
        <dsp:cNvPr id="0" name=""/>
        <dsp:cNvSpPr/>
      </dsp:nvSpPr>
      <dsp:spPr>
        <a:xfrm>
          <a:off x="0" y="1747379"/>
          <a:ext cx="5410200" cy="8002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Quire Sans"/>
              <a:cs typeface="Quire Sans"/>
            </a:rPr>
            <a:t>Relationships made between people and people and the land are equally sacred (Wilson, 2018).</a:t>
          </a:r>
        </a:p>
      </dsp:txBody>
      <dsp:txXfrm>
        <a:off x="39066" y="1786445"/>
        <a:ext cx="5332068" cy="722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06847-A8D2-4AA6-AB55-2D21285566DC}">
      <dsp:nvSpPr>
        <dsp:cNvPr id="0" name=""/>
        <dsp:cNvSpPr/>
      </dsp:nvSpPr>
      <dsp:spPr>
        <a:xfrm>
          <a:off x="0" y="250377"/>
          <a:ext cx="7003777" cy="816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Impacts choice of topic</a:t>
          </a:r>
        </a:p>
      </dsp:txBody>
      <dsp:txXfrm>
        <a:off x="39837" y="290214"/>
        <a:ext cx="6924103" cy="736401"/>
      </dsp:txXfrm>
    </dsp:sp>
    <dsp:sp modelId="{AF41D0ED-52C5-4392-BF6E-DDC109C98FE7}">
      <dsp:nvSpPr>
        <dsp:cNvPr id="0" name=""/>
        <dsp:cNvSpPr/>
      </dsp:nvSpPr>
      <dsp:spPr>
        <a:xfrm>
          <a:off x="0" y="1155732"/>
          <a:ext cx="7003777" cy="816075"/>
        </a:xfrm>
        <a:prstGeom prst="roundRect">
          <a:avLst/>
        </a:prstGeom>
        <a:solidFill>
          <a:schemeClr val="accent2">
            <a:hueOff val="-3714512"/>
            <a:satOff val="7810"/>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Relationship formed with participants</a:t>
          </a:r>
        </a:p>
      </dsp:txBody>
      <dsp:txXfrm>
        <a:off x="39837" y="1195569"/>
        <a:ext cx="6924103" cy="736401"/>
      </dsp:txXfrm>
    </dsp:sp>
    <dsp:sp modelId="{DB3BD598-FA24-4EC8-B44A-3D15A8D02CDF}">
      <dsp:nvSpPr>
        <dsp:cNvPr id="0" name=""/>
        <dsp:cNvSpPr/>
      </dsp:nvSpPr>
      <dsp:spPr>
        <a:xfrm>
          <a:off x="0" y="2061087"/>
          <a:ext cx="7003777" cy="816075"/>
        </a:xfrm>
        <a:prstGeom prst="roundRect">
          <a:avLst/>
        </a:prstGeom>
        <a:solidFill>
          <a:schemeClr val="accent2">
            <a:hueOff val="-7429025"/>
            <a:satOff val="15620"/>
            <a:lumOff val="-2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Role of the researcher</a:t>
          </a:r>
        </a:p>
      </dsp:txBody>
      <dsp:txXfrm>
        <a:off x="39837" y="2100924"/>
        <a:ext cx="6924103" cy="736401"/>
      </dsp:txXfrm>
    </dsp:sp>
    <dsp:sp modelId="{0EA0A2CA-9544-4B58-B397-99ED71B35F7A}">
      <dsp:nvSpPr>
        <dsp:cNvPr id="0" name=""/>
        <dsp:cNvSpPr/>
      </dsp:nvSpPr>
      <dsp:spPr>
        <a:xfrm>
          <a:off x="0" y="2966442"/>
          <a:ext cx="7003777" cy="816075"/>
        </a:xfrm>
        <a:prstGeom prst="roundRect">
          <a:avLst/>
        </a:prstGeom>
        <a:solidFill>
          <a:schemeClr val="accent2">
            <a:hueOff val="-11143537"/>
            <a:satOff val="23431"/>
            <a:lumOff val="-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Research methods employed</a:t>
          </a:r>
        </a:p>
      </dsp:txBody>
      <dsp:txXfrm>
        <a:off x="39837" y="3006279"/>
        <a:ext cx="6924103" cy="736401"/>
      </dsp:txXfrm>
    </dsp:sp>
    <dsp:sp modelId="{9516F69D-1E5F-480C-A72B-13D3837FCE81}">
      <dsp:nvSpPr>
        <dsp:cNvPr id="0" name=""/>
        <dsp:cNvSpPr/>
      </dsp:nvSpPr>
      <dsp:spPr>
        <a:xfrm>
          <a:off x="0" y="3871797"/>
          <a:ext cx="7003777" cy="816075"/>
        </a:xfrm>
        <a:prstGeom prst="roundRect">
          <a:avLst/>
        </a:prstGeom>
        <a:solidFill>
          <a:schemeClr val="accent2">
            <a:hueOff val="-14858049"/>
            <a:satOff val="31241"/>
            <a:lumOff val="-5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Data analysis and dissemination </a:t>
          </a:r>
        </a:p>
      </dsp:txBody>
      <dsp:txXfrm>
        <a:off x="39837" y="3911634"/>
        <a:ext cx="6924103" cy="736401"/>
      </dsp:txXfrm>
    </dsp:sp>
    <dsp:sp modelId="{EBAD8004-B309-4274-925F-094D7671528B}">
      <dsp:nvSpPr>
        <dsp:cNvPr id="0" name=""/>
        <dsp:cNvSpPr/>
      </dsp:nvSpPr>
      <dsp:spPr>
        <a:xfrm>
          <a:off x="0" y="4777152"/>
          <a:ext cx="7003777" cy="816075"/>
        </a:xfrm>
        <a:prstGeom prst="roundRect">
          <a:avLst/>
        </a:prstGeom>
        <a:solidFill>
          <a:schemeClr val="accent2">
            <a:hueOff val="-18572562"/>
            <a:satOff val="39051"/>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Impact of research</a:t>
          </a:r>
        </a:p>
      </dsp:txBody>
      <dsp:txXfrm>
        <a:off x="39837" y="4816989"/>
        <a:ext cx="6924103" cy="736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5E0A1-75A7-4810-B26A-02A52A00B146}" type="datetimeFigureOut">
              <a:rPr lang="en-US"/>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4BAAF-6050-4952-9534-0DF7108054E0}" type="slidenum">
              <a:rPr lang="en-US"/>
              <a:t>‹#›</a:t>
            </a:fld>
            <a:endParaRPr lang="en-US"/>
          </a:p>
        </p:txBody>
      </p:sp>
    </p:spTree>
    <p:extLst>
      <p:ext uri="{BB962C8B-B14F-4D97-AF65-F5344CB8AC3E}">
        <p14:creationId xmlns:p14="http://schemas.microsoft.com/office/powerpoint/2010/main" val="10206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Ontology: </a:t>
            </a:r>
            <a:r>
              <a:rPr lang="en-US" dirty="0"/>
              <a:t>The nature of existence or nature of reality. The understanding that there is one "real world" that can be observed through the senses and the notion that there are various worlds that exists depending on the point of view of the observer are examples of two competing ontological beliefs. Essentially, ontology asks the question, “what is real?” (Wilson, 2008, p. 33).</a:t>
            </a:r>
          </a:p>
          <a:p>
            <a:pPr marL="171450" indent="-171450">
              <a:buFont typeface="Arial"/>
              <a:buChar char="•"/>
            </a:pPr>
            <a:r>
              <a:rPr lang="en-US" dirty="0"/>
              <a:t>Ontology: The spiritual and physical realms are not separate. Instead, reality is created by a rich web of relationships tying everyone and everything in the physical and spiritual realms together. </a:t>
            </a:r>
          </a:p>
          <a:p>
            <a:endParaRPr lang="en-US" dirty="0">
              <a:cs typeface="Calibri" panose="020F0502020204030204"/>
            </a:endParaRPr>
          </a:p>
          <a:p>
            <a:endParaRPr lang="en-US" dirty="0"/>
          </a:p>
          <a:p>
            <a:r>
              <a:rPr lang="en-US" b="1" dirty="0"/>
              <a:t>Epistemology:</a:t>
            </a:r>
            <a:r>
              <a:rPr lang="en-US" dirty="0"/>
              <a:t> Is the study of knowing that strives to account for how we come to have knowledge about the world. Epistemology asks, “how do I know what is real?” (Wilson, 2008, p.33).</a:t>
            </a:r>
          </a:p>
          <a:p>
            <a:r>
              <a:rPr lang="en-US" dirty="0"/>
              <a:t>Connected to ontology. </a:t>
            </a:r>
            <a:r>
              <a:rPr lang="en-US" dirty="0" err="1"/>
              <a:t>Ie</a:t>
            </a:r>
            <a:r>
              <a:rPr lang="en-US" dirty="0"/>
              <a:t>: What one understands to be real will impact how one things about that reality. The ontological assumption that relationships tie living and non-living things together on both physical and spiritual planes, for instance, impacts beliefs regarding where valid sources of knowledge come from. </a:t>
            </a:r>
          </a:p>
          <a:p>
            <a:pPr marL="171450" indent="-171450">
              <a:buFont typeface="Arial"/>
              <a:buChar char="•"/>
            </a:pPr>
            <a:r>
              <a:rPr lang="en-US" dirty="0"/>
              <a:t>Epistemology: Diverse sources of holistic community and land-based knowledge from the physical and spiritual realms are embraced. </a:t>
            </a:r>
          </a:p>
          <a:p>
            <a:endParaRPr lang="en-US" dirty="0">
              <a:cs typeface="Calibri" panose="020F0502020204030204"/>
            </a:endParaRPr>
          </a:p>
          <a:p>
            <a:endParaRPr lang="en-US" dirty="0"/>
          </a:p>
          <a:p>
            <a:r>
              <a:rPr lang="en-US" b="1" dirty="0"/>
              <a:t>Axiology:</a:t>
            </a:r>
            <a:r>
              <a:rPr lang="en-US" dirty="0"/>
              <a:t> Refers to ethics that researchers employ to determine what knowledge is worth searching for (Wilson, 2008). </a:t>
            </a:r>
          </a:p>
          <a:p>
            <a:r>
              <a:rPr lang="en-US" dirty="0"/>
              <a:t>A researcher’s ontology will impact what information a researcher considers important when pursing a more complete understanding of reality.</a:t>
            </a:r>
          </a:p>
          <a:p>
            <a:r>
              <a:rPr lang="en-US" dirty="0"/>
              <a:t>Axiology also encompasses the ethics of how knowledge is acquired (Wilson, 2008). A researcher must consider, for instance, whether pursuit of knowledge for knowledge sake is an acceptable goal or whether knowledge should have a positive impact on the world. </a:t>
            </a:r>
          </a:p>
          <a:p>
            <a:r>
              <a:rPr lang="en-US" dirty="0"/>
              <a:t>Axiology asks “what part of this reality is worth finding out more about” in addition to “what is ethical to do in order to gain this knowledge, and what will this knowledge be used for?” (p. 34) </a:t>
            </a:r>
          </a:p>
          <a:p>
            <a:pPr marL="171450" indent="-171450">
              <a:buFont typeface="Arial"/>
              <a:buChar char="•"/>
            </a:pPr>
            <a:r>
              <a:rPr lang="en-US" dirty="0"/>
              <a:t>Axiology: Researchers are understood to be accountable to all their relations.</a:t>
            </a:r>
            <a:r>
              <a:rPr lang="en-CA" dirty="0"/>
              <a:t> </a:t>
            </a:r>
            <a:endParaRPr lang="en-US" dirty="0"/>
          </a:p>
          <a:p>
            <a:endParaRPr lang="en-US" dirty="0">
              <a:cs typeface="Calibri" panose="020F0502020204030204"/>
            </a:endParaRPr>
          </a:p>
          <a:p>
            <a:endParaRPr lang="en-US" dirty="0"/>
          </a:p>
          <a:p>
            <a:r>
              <a:rPr lang="en-US" b="1" dirty="0"/>
              <a:t>Methodology:</a:t>
            </a:r>
            <a:r>
              <a:rPr lang="en-US" dirty="0"/>
              <a:t> Refers to the theory of how knowledge is gained and the strategies employed to generate new knowledge. </a:t>
            </a:r>
          </a:p>
          <a:p>
            <a:r>
              <a:rPr lang="en-US" dirty="0"/>
              <a:t>Methodology asks, “how do I find out more about this reality?” (Wilson, 2008, p. 34).</a:t>
            </a:r>
          </a:p>
          <a:p>
            <a:r>
              <a:rPr lang="en-US" dirty="0"/>
              <a:t>Methodology is also intimately intertwined with a researcher’s ontology, epistemology, and axiology. For instance, a researcher’s understanding of what constitutes reality, what part of reality is worth finding out about, and what is ethical to do to find out knowledge, will implicate how a researcher generates knowledge (Wilson, 2008).</a:t>
            </a:r>
          </a:p>
          <a:p>
            <a:pPr marL="171450" indent="-171450">
              <a:buFont typeface="Arial"/>
              <a:buChar char="•"/>
            </a:pPr>
            <a:r>
              <a:rPr lang="en-US" dirty="0"/>
              <a:t>Methodology: Researcher and research methods are required to maintain good relations with people, the land, the cosmos, and ideas.</a:t>
            </a:r>
          </a:p>
          <a:p>
            <a:endParaRPr lang="en-US" dirty="0">
              <a:cs typeface="Calibri"/>
            </a:endParaRPr>
          </a:p>
        </p:txBody>
      </p:sp>
      <p:sp>
        <p:nvSpPr>
          <p:cNvPr id="4" name="Slide Number Placeholder 3"/>
          <p:cNvSpPr>
            <a:spLocks noGrp="1"/>
          </p:cNvSpPr>
          <p:nvPr>
            <p:ph type="sldNum" sz="quarter" idx="5"/>
          </p:nvPr>
        </p:nvSpPr>
        <p:spPr/>
        <p:txBody>
          <a:bodyPr/>
          <a:lstStyle/>
          <a:p>
            <a:fld id="{0464BAAF-6050-4952-9534-0DF7108054E0}" type="slidenum">
              <a:rPr lang="en-US"/>
              <a:t>10</a:t>
            </a:fld>
            <a:endParaRPr lang="en-US"/>
          </a:p>
        </p:txBody>
      </p:sp>
    </p:spTree>
    <p:extLst>
      <p:ext uri="{BB962C8B-B14F-4D97-AF65-F5344CB8AC3E}">
        <p14:creationId xmlns:p14="http://schemas.microsoft.com/office/powerpoint/2010/main" val="263937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Choice of Topic: Topic chosen for me however should come from community.</a:t>
            </a:r>
          </a:p>
          <a:p>
            <a:r>
              <a:rPr lang="en-US" dirty="0">
                <a:cs typeface="Calibri"/>
              </a:rPr>
              <a:t>Relationship formed with participants- Reciprocal and ongoing </a:t>
            </a:r>
            <a:r>
              <a:rPr lang="en-US" dirty="0" err="1">
                <a:cs typeface="Calibri"/>
              </a:rPr>
              <a:t>ie</a:t>
            </a:r>
            <a:r>
              <a:rPr lang="en-US" dirty="0">
                <a:cs typeface="Calibri"/>
              </a:rPr>
              <a:t>: community active in choosing direction of each bundle, writing each lesson, member checking etc. </a:t>
            </a:r>
          </a:p>
          <a:p>
            <a:r>
              <a:rPr lang="en-US" dirty="0">
                <a:cs typeface="Calibri"/>
              </a:rPr>
              <a:t>Role of researcher- As facilitator not leader of the process.</a:t>
            </a:r>
          </a:p>
          <a:p>
            <a:r>
              <a:rPr lang="en-US" dirty="0">
                <a:cs typeface="Calibri"/>
              </a:rPr>
              <a:t>Research methods employed- Those that promote relationality </a:t>
            </a:r>
            <a:r>
              <a:rPr lang="en-US" dirty="0" err="1">
                <a:cs typeface="Calibri"/>
              </a:rPr>
              <a:t>ie</a:t>
            </a:r>
            <a:r>
              <a:rPr lang="en-US" dirty="0">
                <a:cs typeface="Calibri"/>
              </a:rPr>
              <a:t>: talking circles/ symbol-based reflection.</a:t>
            </a:r>
          </a:p>
          <a:p>
            <a:r>
              <a:rPr lang="en-US" dirty="0">
                <a:cs typeface="Calibri"/>
              </a:rPr>
              <a:t>Data analysis/dissemination and Impact of Research- Closing the space between people and the land as opposed to simply satisfying the curiosity of the researcher/institution. </a:t>
            </a:r>
          </a:p>
        </p:txBody>
      </p:sp>
      <p:sp>
        <p:nvSpPr>
          <p:cNvPr id="4" name="Slide Number Placeholder 3"/>
          <p:cNvSpPr>
            <a:spLocks noGrp="1"/>
          </p:cNvSpPr>
          <p:nvPr>
            <p:ph type="sldNum" sz="quarter" idx="5"/>
          </p:nvPr>
        </p:nvSpPr>
        <p:spPr/>
        <p:txBody>
          <a:bodyPr/>
          <a:lstStyle/>
          <a:p>
            <a:fld id="{0464BAAF-6050-4952-9534-0DF7108054E0}" type="slidenum">
              <a:rPr lang="en-US"/>
              <a:t>13</a:t>
            </a:fld>
            <a:endParaRPr lang="en-US"/>
          </a:p>
        </p:txBody>
      </p:sp>
    </p:spTree>
    <p:extLst>
      <p:ext uri="{BB962C8B-B14F-4D97-AF65-F5344CB8AC3E}">
        <p14:creationId xmlns:p14="http://schemas.microsoft.com/office/powerpoint/2010/main" val="300004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Ethical space for engagement: Meetings</a:t>
            </a:r>
          </a:p>
          <a:p>
            <a:r>
              <a:rPr lang="en-US">
                <a:cs typeface="Calibri"/>
              </a:rPr>
              <a:t>-The process of doing decolonizing work is as important as the product. </a:t>
            </a:r>
            <a:endParaRPr lang="en-US" dirty="0">
              <a:cs typeface="Calibri"/>
            </a:endParaRPr>
          </a:p>
        </p:txBody>
      </p:sp>
      <p:sp>
        <p:nvSpPr>
          <p:cNvPr id="4" name="Slide Number Placeholder 3"/>
          <p:cNvSpPr>
            <a:spLocks noGrp="1"/>
          </p:cNvSpPr>
          <p:nvPr>
            <p:ph type="sldNum" sz="quarter" idx="5"/>
          </p:nvPr>
        </p:nvSpPr>
        <p:spPr/>
        <p:txBody>
          <a:bodyPr/>
          <a:lstStyle/>
          <a:p>
            <a:fld id="{0464BAAF-6050-4952-9534-0DF7108054E0}" type="slidenum">
              <a:rPr lang="en-US"/>
              <a:t>15</a:t>
            </a:fld>
            <a:endParaRPr lang="en-US"/>
          </a:p>
        </p:txBody>
      </p:sp>
    </p:spTree>
    <p:extLst>
      <p:ext uri="{BB962C8B-B14F-4D97-AF65-F5344CB8AC3E}">
        <p14:creationId xmlns:p14="http://schemas.microsoft.com/office/powerpoint/2010/main" val="370064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7/7/21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99189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7/7/21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247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7/7/21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701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7/7/21</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805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7/7/21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339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7/7/21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7626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7/7/21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964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7/7/21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05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7/7/21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121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7/7/21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816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7/7/21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9262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7/7/21</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101508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ommons.wikimedia.org/wiki/Nature_reserve_%C5%9Awider" TargetMode="External"/><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our_Mile_Lake,_Ontario"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atural_Sciences_and_Engineering_Research_Council"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93493851@N03/8502105950"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31">
            <a:extLst>
              <a:ext uri="{FF2B5EF4-FFF2-40B4-BE49-F238E27FC236}">
                <a16:creationId xmlns:a16="http://schemas.microsoft.com/office/drawing/2014/main" id="{8E6613BA-415A-4A35-90E0-E031E5096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p:cNvSpPr>
            <a:spLocks noGrp="1"/>
          </p:cNvSpPr>
          <p:nvPr>
            <p:ph type="ctrTitle"/>
          </p:nvPr>
        </p:nvSpPr>
        <p:spPr>
          <a:xfrm>
            <a:off x="6187460" y="1167656"/>
            <a:ext cx="4919472" cy="1577542"/>
          </a:xfrm>
        </p:spPr>
        <p:txBody>
          <a:bodyPr anchor="b">
            <a:normAutofit/>
          </a:bodyPr>
          <a:lstStyle/>
          <a:p>
            <a:pPr algn="l">
              <a:lnSpc>
                <a:spcPct val="90000"/>
              </a:lnSpc>
            </a:pPr>
            <a:r>
              <a:rPr lang="en-US" sz="2800" b="1">
                <a:solidFill>
                  <a:srgbClr val="FFFFFF"/>
                </a:solidFill>
                <a:ea typeface="+mj-lt"/>
                <a:cs typeface="+mj-lt"/>
              </a:rPr>
              <a:t>Decolonizing STEM Instruction Through Land-Based Teaching and Research </a:t>
            </a:r>
            <a:endParaRPr lang="en-US" sz="2800">
              <a:solidFill>
                <a:srgbClr val="FFFFFF"/>
              </a:solidFill>
            </a:endParaRPr>
          </a:p>
        </p:txBody>
      </p:sp>
      <p:sp>
        <p:nvSpPr>
          <p:cNvPr id="3" name="Subtitle 2"/>
          <p:cNvSpPr>
            <a:spLocks noGrp="1"/>
          </p:cNvSpPr>
          <p:nvPr>
            <p:ph type="subTitle" idx="1"/>
          </p:nvPr>
        </p:nvSpPr>
        <p:spPr>
          <a:xfrm>
            <a:off x="6434328" y="4074784"/>
            <a:ext cx="4919472" cy="2054306"/>
          </a:xfrm>
        </p:spPr>
        <p:txBody>
          <a:bodyPr anchor="t">
            <a:normAutofit/>
          </a:bodyPr>
          <a:lstStyle/>
          <a:p>
            <a:pPr algn="l"/>
            <a:r>
              <a:rPr lang="en-US" sz="2200">
                <a:solidFill>
                  <a:srgbClr val="FFFFFF"/>
                </a:solidFill>
              </a:rPr>
              <a:t>Alice Johnston</a:t>
            </a:r>
          </a:p>
          <a:p>
            <a:pPr algn="l"/>
            <a:r>
              <a:rPr lang="en-US" sz="2200">
                <a:solidFill>
                  <a:srgbClr val="FFFFFF"/>
                </a:solidFill>
              </a:rPr>
              <a:t>-July 6</a:t>
            </a:r>
            <a:r>
              <a:rPr lang="en-US" sz="2200" baseline="30000">
                <a:solidFill>
                  <a:srgbClr val="FFFFFF"/>
                </a:solidFill>
              </a:rPr>
              <a:t>th</a:t>
            </a:r>
            <a:r>
              <a:rPr lang="en-US" sz="2200">
                <a:solidFill>
                  <a:srgbClr val="FFFFFF"/>
                </a:solidFill>
              </a:rPr>
              <a:t>, 2021</a:t>
            </a:r>
          </a:p>
        </p:txBody>
      </p:sp>
      <p:grpSp>
        <p:nvGrpSpPr>
          <p:cNvPr id="29" name="Group 33">
            <a:extLst>
              <a:ext uri="{FF2B5EF4-FFF2-40B4-BE49-F238E27FC236}">
                <a16:creationId xmlns:a16="http://schemas.microsoft.com/office/drawing/2014/main" id="{39767720-2B45-4611-912B-D16D745282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 y="5079"/>
            <a:ext cx="5105442" cy="6776721"/>
            <a:chOff x="8059620" y="41922"/>
            <a:chExt cx="3997615" cy="6816077"/>
          </a:xfrm>
        </p:grpSpPr>
        <p:pic>
          <p:nvPicPr>
            <p:cNvPr id="35" name="Picture 34">
              <a:extLst>
                <a:ext uri="{FF2B5EF4-FFF2-40B4-BE49-F238E27FC236}">
                  <a16:creationId xmlns:a16="http://schemas.microsoft.com/office/drawing/2014/main" id="{E8223F38-5867-4801-B8DB-B1F4772E80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36" name="Picture 35">
              <a:extLst>
                <a:ext uri="{FF2B5EF4-FFF2-40B4-BE49-F238E27FC236}">
                  <a16:creationId xmlns:a16="http://schemas.microsoft.com/office/drawing/2014/main" id="{AF288312-5F34-4A9B-8D49-DC7833829C5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10" name="Picture 3">
            <a:extLst>
              <a:ext uri="{FF2B5EF4-FFF2-40B4-BE49-F238E27FC236}">
                <a16:creationId xmlns:a16="http://schemas.microsoft.com/office/drawing/2014/main" id="{6C5B9558-F3A5-4217-B323-DBA105C0D18A}"/>
              </a:ext>
            </a:extLst>
          </p:cNvPr>
          <p:cNvPicPr>
            <a:picLocks noChangeAspect="1"/>
          </p:cNvPicPr>
          <p:nvPr/>
        </p:nvPicPr>
        <p:blipFill rotWithShape="1">
          <a:blip r:embed="rId3"/>
          <a:srcRect l="1537" r="42213" b="-2"/>
          <a:stretch/>
        </p:blipFill>
        <p:spPr>
          <a:xfrm>
            <a:off x="637742" y="567942"/>
            <a:ext cx="4817466" cy="5716862"/>
          </a:xfrm>
          <a:prstGeom prst="rect">
            <a:avLst/>
          </a:prstGeom>
        </p:spPr>
      </p:pic>
    </p:spTree>
    <p:extLst>
      <p:ext uri="{BB962C8B-B14F-4D97-AF65-F5344CB8AC3E}">
        <p14:creationId xmlns:p14="http://schemas.microsoft.com/office/powerpoint/2010/main" val="5210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2">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4" name="Picture 13">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4D14F124-ED4F-4003-BF87-D7DAC798F041}"/>
              </a:ext>
            </a:extLst>
          </p:cNvPr>
          <p:cNvSpPr>
            <a:spLocks noGrp="1"/>
          </p:cNvSpPr>
          <p:nvPr>
            <p:ph type="title"/>
          </p:nvPr>
        </p:nvSpPr>
        <p:spPr>
          <a:xfrm>
            <a:off x="5638800" y="586992"/>
            <a:ext cx="5867400" cy="1664573"/>
          </a:xfrm>
        </p:spPr>
        <p:txBody>
          <a:bodyPr>
            <a:normAutofit/>
          </a:bodyPr>
          <a:lstStyle/>
          <a:p>
            <a:r>
              <a:rPr lang="en-US">
                <a:cs typeface="Sabon Next LT"/>
              </a:rPr>
              <a:t>Indigenous Research Methodology</a:t>
            </a:r>
            <a:endParaRPr lang="en-US"/>
          </a:p>
        </p:txBody>
      </p:sp>
      <p:pic>
        <p:nvPicPr>
          <p:cNvPr id="4" name="Picture 4" descr="A picture containing tree, outdoor, nature, parked&#10;&#10;Description automatically generated">
            <a:extLst>
              <a:ext uri="{FF2B5EF4-FFF2-40B4-BE49-F238E27FC236}">
                <a16:creationId xmlns:a16="http://schemas.microsoft.com/office/drawing/2014/main" id="{0DC19B4A-0847-4510-865B-9FC1E4DDD3AC}"/>
              </a:ext>
            </a:extLst>
          </p:cNvPr>
          <p:cNvPicPr>
            <a:picLocks noChangeAspect="1"/>
          </p:cNvPicPr>
          <p:nvPr/>
        </p:nvPicPr>
        <p:blipFill>
          <a:blip r:embed="rId5"/>
          <a:stretch>
            <a:fillRect/>
          </a:stretch>
        </p:blipFill>
        <p:spPr>
          <a:xfrm>
            <a:off x="606552" y="1900235"/>
            <a:ext cx="4724400" cy="3143873"/>
          </a:xfrm>
          <a:prstGeom prst="rect">
            <a:avLst/>
          </a:prstGeom>
        </p:spPr>
      </p:pic>
      <p:sp>
        <p:nvSpPr>
          <p:cNvPr id="3" name="Content Placeholder 2">
            <a:extLst>
              <a:ext uri="{FF2B5EF4-FFF2-40B4-BE49-F238E27FC236}">
                <a16:creationId xmlns:a16="http://schemas.microsoft.com/office/drawing/2014/main" id="{980DD5AD-FEBD-4B97-9CFE-A6355C1E2CCF}"/>
              </a:ext>
            </a:extLst>
          </p:cNvPr>
          <p:cNvSpPr>
            <a:spLocks noGrp="1"/>
          </p:cNvSpPr>
          <p:nvPr>
            <p:ph idx="1"/>
          </p:nvPr>
        </p:nvSpPr>
        <p:spPr>
          <a:xfrm>
            <a:off x="5638860" y="2411653"/>
            <a:ext cx="5867022" cy="3928822"/>
          </a:xfrm>
        </p:spPr>
        <p:txBody>
          <a:bodyPr vert="horz" lIns="91440" tIns="45720" rIns="91440" bIns="45720" rtlCol="0" anchor="t">
            <a:normAutofit/>
          </a:bodyPr>
          <a:lstStyle/>
          <a:p>
            <a:pPr>
              <a:spcBef>
                <a:spcPts val="0"/>
              </a:spcBef>
            </a:pPr>
            <a:r>
              <a:rPr lang="en-US" sz="1800">
                <a:ea typeface="+mn-lt"/>
                <a:cs typeface="+mn-lt"/>
              </a:rPr>
              <a:t>Researcher and research methods are required to maintain good relations with:</a:t>
            </a:r>
            <a:endParaRPr lang="en-US" sz="1800"/>
          </a:p>
          <a:p>
            <a:pPr>
              <a:spcBef>
                <a:spcPts val="0"/>
              </a:spcBef>
            </a:pPr>
            <a:endParaRPr lang="en-US" sz="1800">
              <a:ea typeface="+mn-lt"/>
              <a:cs typeface="+mn-lt"/>
            </a:endParaRPr>
          </a:p>
          <a:p>
            <a:pPr>
              <a:spcBef>
                <a:spcPts val="0"/>
              </a:spcBef>
            </a:pPr>
            <a:r>
              <a:rPr lang="en-US" sz="1800" b="1">
                <a:ea typeface="+mn-lt"/>
                <a:cs typeface="+mn-lt"/>
              </a:rPr>
              <a:t>People</a:t>
            </a:r>
            <a:r>
              <a:rPr lang="en-US" sz="1800">
                <a:ea typeface="+mn-lt"/>
                <a:cs typeface="+mn-lt"/>
              </a:rPr>
              <a:t>, </a:t>
            </a:r>
          </a:p>
          <a:p>
            <a:pPr>
              <a:spcBef>
                <a:spcPts val="0"/>
              </a:spcBef>
            </a:pPr>
            <a:r>
              <a:rPr lang="en-US" sz="1800" b="1">
                <a:ea typeface="+mn-lt"/>
                <a:cs typeface="+mn-lt"/>
              </a:rPr>
              <a:t>The land</a:t>
            </a:r>
            <a:r>
              <a:rPr lang="en-US" sz="1800">
                <a:ea typeface="+mn-lt"/>
                <a:cs typeface="+mn-lt"/>
              </a:rPr>
              <a:t>, </a:t>
            </a:r>
          </a:p>
          <a:p>
            <a:pPr>
              <a:spcBef>
                <a:spcPts val="0"/>
              </a:spcBef>
            </a:pPr>
            <a:r>
              <a:rPr lang="en-US" sz="1800" b="1">
                <a:ea typeface="+mn-lt"/>
                <a:cs typeface="+mn-lt"/>
              </a:rPr>
              <a:t>The cosmos</a:t>
            </a:r>
            <a:r>
              <a:rPr lang="en-US" sz="1800">
                <a:ea typeface="+mn-lt"/>
                <a:cs typeface="+mn-lt"/>
              </a:rPr>
              <a:t>, and</a:t>
            </a:r>
            <a:endParaRPr lang="en-US" sz="1800" dirty="0">
              <a:ea typeface="+mn-lt"/>
              <a:cs typeface="+mn-lt"/>
            </a:endParaRPr>
          </a:p>
          <a:p>
            <a:pPr>
              <a:spcBef>
                <a:spcPts val="0"/>
              </a:spcBef>
            </a:pPr>
            <a:r>
              <a:rPr lang="en-US" sz="1800" b="1">
                <a:ea typeface="+mn-lt"/>
                <a:cs typeface="+mn-lt"/>
              </a:rPr>
              <a:t>Ideas</a:t>
            </a:r>
            <a:r>
              <a:rPr lang="en-US" sz="1800">
                <a:ea typeface="+mn-lt"/>
                <a:cs typeface="+mn-lt"/>
              </a:rPr>
              <a:t>.</a:t>
            </a:r>
            <a:endParaRPr lang="en-US" sz="1800"/>
          </a:p>
          <a:p>
            <a:endParaRPr lang="en-US" sz="1800"/>
          </a:p>
        </p:txBody>
      </p:sp>
    </p:spTree>
    <p:extLst>
      <p:ext uri="{BB962C8B-B14F-4D97-AF65-F5344CB8AC3E}">
        <p14:creationId xmlns:p14="http://schemas.microsoft.com/office/powerpoint/2010/main" val="299821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4" name="Picture 1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ADE80DC8-021B-4949-AAC0-9167613358A5}"/>
              </a:ext>
            </a:extLst>
          </p:cNvPr>
          <p:cNvSpPr>
            <a:spLocks noGrp="1"/>
          </p:cNvSpPr>
          <p:nvPr>
            <p:ph type="title"/>
          </p:nvPr>
        </p:nvSpPr>
        <p:spPr>
          <a:xfrm>
            <a:off x="838200" y="586992"/>
            <a:ext cx="5638800" cy="2461008"/>
          </a:xfrm>
        </p:spPr>
        <p:txBody>
          <a:bodyPr>
            <a:normAutofit/>
          </a:bodyPr>
          <a:lstStyle/>
          <a:p>
            <a:r>
              <a:rPr lang="en-US"/>
              <a:t>Relationality with the Land</a:t>
            </a:r>
          </a:p>
        </p:txBody>
      </p:sp>
      <p:sp>
        <p:nvSpPr>
          <p:cNvPr id="3" name="Content Placeholder 2">
            <a:extLst>
              <a:ext uri="{FF2B5EF4-FFF2-40B4-BE49-F238E27FC236}">
                <a16:creationId xmlns:a16="http://schemas.microsoft.com/office/drawing/2014/main" id="{70619897-68D7-8445-A1CD-A3CC26DBA81B}"/>
              </a:ext>
            </a:extLst>
          </p:cNvPr>
          <p:cNvSpPr>
            <a:spLocks noGrp="1"/>
          </p:cNvSpPr>
          <p:nvPr>
            <p:ph idx="1"/>
          </p:nvPr>
        </p:nvSpPr>
        <p:spPr>
          <a:xfrm>
            <a:off x="838200" y="3124200"/>
            <a:ext cx="5638437" cy="3156166"/>
          </a:xfrm>
        </p:spPr>
        <p:txBody>
          <a:bodyPr anchor="ctr">
            <a:normAutofit/>
          </a:bodyPr>
          <a:lstStyle/>
          <a:p>
            <a:pPr>
              <a:buFont typeface="Arial"/>
              <a:buChar char="•"/>
            </a:pPr>
            <a:r>
              <a:rPr lang="en-US" sz="1800">
                <a:ea typeface="+mn-lt"/>
                <a:cs typeface="+mn-lt"/>
              </a:rPr>
              <a:t> “If we think about research, the world land should come first as the world land can tell us who we are and where we should go. Land is our identity and our culture. Without land we do not exist. Land can tell all our stories.” (Datta et al. 2014, p. 20).</a:t>
            </a:r>
            <a:endParaRPr lang="en-US"/>
          </a:p>
          <a:p>
            <a:pPr marL="0" indent="0">
              <a:buNone/>
            </a:pPr>
            <a:endParaRPr lang="en-US" sz="1800"/>
          </a:p>
          <a:p>
            <a:pPr lvl="0"/>
            <a:endParaRPr lang="en-CA" sz="1800"/>
          </a:p>
          <a:p>
            <a:endParaRPr lang="en-US" sz="1800"/>
          </a:p>
        </p:txBody>
      </p:sp>
      <p:pic>
        <p:nvPicPr>
          <p:cNvPr id="4" name="Picture 4">
            <a:extLst>
              <a:ext uri="{FF2B5EF4-FFF2-40B4-BE49-F238E27FC236}">
                <a16:creationId xmlns:a16="http://schemas.microsoft.com/office/drawing/2014/main" id="{4BDF0088-129E-4E53-A1FC-61E7EB12428D}"/>
              </a:ext>
            </a:extLst>
          </p:cNvPr>
          <p:cNvPicPr>
            <a:picLocks noChangeAspect="1"/>
          </p:cNvPicPr>
          <p:nvPr/>
        </p:nvPicPr>
        <p:blipFill rotWithShape="1">
          <a:blip r:embed="rId4"/>
          <a:srcRect l="26873" r="21239" b="-2"/>
          <a:stretch/>
        </p:blipFill>
        <p:spPr>
          <a:xfrm>
            <a:off x="6861048" y="1"/>
            <a:ext cx="5330952" cy="6858000"/>
          </a:xfrm>
          <a:prstGeom prst="rect">
            <a:avLst/>
          </a:prstGeom>
        </p:spPr>
      </p:pic>
    </p:spTree>
    <p:extLst>
      <p:ext uri="{BB962C8B-B14F-4D97-AF65-F5344CB8AC3E}">
        <p14:creationId xmlns:p14="http://schemas.microsoft.com/office/powerpoint/2010/main" val="8191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2" name="Rectangle 13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4" name="Group 133">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135" name="Picture 134">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36" name="Picture 135">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38" name="Rectangle 137">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F9889-BCA4-3844-A96E-A2BD904A5B21}"/>
              </a:ext>
            </a:extLst>
          </p:cNvPr>
          <p:cNvSpPr>
            <a:spLocks noGrp="1"/>
          </p:cNvSpPr>
          <p:nvPr>
            <p:ph type="title"/>
          </p:nvPr>
        </p:nvSpPr>
        <p:spPr>
          <a:xfrm>
            <a:off x="1143000" y="1066800"/>
            <a:ext cx="5410200" cy="1997075"/>
          </a:xfrm>
        </p:spPr>
        <p:txBody>
          <a:bodyPr>
            <a:normAutofit/>
          </a:bodyPr>
          <a:lstStyle/>
          <a:p>
            <a:r>
              <a:rPr lang="en-US" sz="3600">
                <a:cs typeface="Sabon Next LT"/>
              </a:rPr>
              <a:t>What Does The Mean in Terms of Research?</a:t>
            </a:r>
          </a:p>
        </p:txBody>
      </p:sp>
      <p:pic>
        <p:nvPicPr>
          <p:cNvPr id="317" name="Picture 317" descr="A picture containing plant, vegetable&#10;&#10;Description automatically generated">
            <a:extLst>
              <a:ext uri="{FF2B5EF4-FFF2-40B4-BE49-F238E27FC236}">
                <a16:creationId xmlns:a16="http://schemas.microsoft.com/office/drawing/2014/main" id="{36AB3E1C-31D6-41AD-B427-45D997CC10E2}"/>
              </a:ext>
            </a:extLst>
          </p:cNvPr>
          <p:cNvPicPr>
            <a:picLocks noChangeAspect="1"/>
          </p:cNvPicPr>
          <p:nvPr/>
        </p:nvPicPr>
        <p:blipFill>
          <a:blip r:embed="rId3"/>
          <a:stretch>
            <a:fillRect/>
          </a:stretch>
        </p:blipFill>
        <p:spPr>
          <a:xfrm>
            <a:off x="7010400" y="2041044"/>
            <a:ext cx="4209625" cy="2775912"/>
          </a:xfrm>
          <a:prstGeom prst="rect">
            <a:avLst/>
          </a:prstGeom>
        </p:spPr>
      </p:pic>
      <p:graphicFrame>
        <p:nvGraphicFramePr>
          <p:cNvPr id="5" name="Content Placeholder 2">
            <a:extLst>
              <a:ext uri="{FF2B5EF4-FFF2-40B4-BE49-F238E27FC236}">
                <a16:creationId xmlns:a16="http://schemas.microsoft.com/office/drawing/2014/main" id="{F23BC586-2487-4533-9386-76AF6C8EDFFC}"/>
              </a:ext>
            </a:extLst>
          </p:cNvPr>
          <p:cNvGraphicFramePr>
            <a:graphicFrameLocks noGrp="1"/>
          </p:cNvGraphicFramePr>
          <p:nvPr>
            <p:ph idx="1"/>
            <p:extLst>
              <p:ext uri="{D42A27DB-BD31-4B8C-83A1-F6EECF244321}">
                <p14:modId xmlns:p14="http://schemas.microsoft.com/office/powerpoint/2010/main" val="3348468125"/>
              </p:ext>
            </p:extLst>
          </p:nvPr>
        </p:nvGraphicFramePr>
        <p:xfrm>
          <a:off x="1245219" y="2847278"/>
          <a:ext cx="54102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6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E8119C20-5CBA-AF45-AB0C-6E25FB562581}"/>
              </a:ext>
            </a:extLst>
          </p:cNvPr>
          <p:cNvSpPr>
            <a:spLocks noGrp="1"/>
          </p:cNvSpPr>
          <p:nvPr>
            <p:ph type="title"/>
          </p:nvPr>
        </p:nvSpPr>
        <p:spPr>
          <a:xfrm>
            <a:off x="838201" y="559813"/>
            <a:ext cx="3352799" cy="5577934"/>
          </a:xfrm>
        </p:spPr>
        <p:txBody>
          <a:bodyPr>
            <a:normAutofit/>
          </a:bodyPr>
          <a:lstStyle/>
          <a:p>
            <a:r>
              <a:rPr lang="en-US" sz="4000"/>
              <a:t>Land-Based Methodology</a:t>
            </a:r>
          </a:p>
        </p:txBody>
      </p:sp>
      <p:graphicFrame>
        <p:nvGraphicFramePr>
          <p:cNvPr id="5" name="Content Placeholder 2">
            <a:extLst>
              <a:ext uri="{FF2B5EF4-FFF2-40B4-BE49-F238E27FC236}">
                <a16:creationId xmlns:a16="http://schemas.microsoft.com/office/drawing/2014/main" id="{E74F1A97-5170-4B8E-B39F-7991D6926BCF}"/>
              </a:ext>
            </a:extLst>
          </p:cNvPr>
          <p:cNvGraphicFramePr>
            <a:graphicFrameLocks noGrp="1"/>
          </p:cNvGraphicFramePr>
          <p:nvPr>
            <p:ph idx="1"/>
            <p:extLst>
              <p:ext uri="{D42A27DB-BD31-4B8C-83A1-F6EECF244321}">
                <p14:modId xmlns:p14="http://schemas.microsoft.com/office/powerpoint/2010/main" val="1090171146"/>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58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6">
            <a:extLst>
              <a:ext uri="{FF2B5EF4-FFF2-40B4-BE49-F238E27FC236}">
                <a16:creationId xmlns:a16="http://schemas.microsoft.com/office/drawing/2014/main" id="{F7A0AA6E-FBE4-4237-8777-A5766F0A5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587" y="5080"/>
            <a:ext cx="4531366" cy="6014720"/>
            <a:chOff x="7657587" y="5080"/>
            <a:chExt cx="4531366" cy="6014720"/>
          </a:xfrm>
        </p:grpSpPr>
        <p:pic>
          <p:nvPicPr>
            <p:cNvPr id="28" name="Picture 27">
              <a:extLst>
                <a:ext uri="{FF2B5EF4-FFF2-40B4-BE49-F238E27FC236}">
                  <a16:creationId xmlns:a16="http://schemas.microsoft.com/office/drawing/2014/main" id="{A8ACF422-864A-48F3-BCDF-2EBADF4125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flipV="1">
              <a:off x="7657587" y="5080"/>
              <a:ext cx="4531366" cy="4864019"/>
            </a:xfrm>
            <a:prstGeom prst="rect">
              <a:avLst/>
            </a:prstGeom>
          </p:spPr>
        </p:pic>
        <p:pic>
          <p:nvPicPr>
            <p:cNvPr id="29" name="Picture 28">
              <a:extLst>
                <a:ext uri="{FF2B5EF4-FFF2-40B4-BE49-F238E27FC236}">
                  <a16:creationId xmlns:a16="http://schemas.microsoft.com/office/drawing/2014/main" id="{BC7B8F36-FD07-41AE-BB00-D1D458C062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flipV="1">
              <a:off x="8627628" y="5080"/>
              <a:ext cx="3561325" cy="6014720"/>
            </a:xfrm>
            <a:prstGeom prst="rect">
              <a:avLst/>
            </a:prstGeom>
          </p:spPr>
        </p:pic>
      </p:grpSp>
      <p:sp>
        <p:nvSpPr>
          <p:cNvPr id="2" name="Title 1">
            <a:extLst>
              <a:ext uri="{FF2B5EF4-FFF2-40B4-BE49-F238E27FC236}">
                <a16:creationId xmlns:a16="http://schemas.microsoft.com/office/drawing/2014/main" id="{A2F62EFE-6932-C542-B3A9-67CED611F676}"/>
              </a:ext>
            </a:extLst>
          </p:cNvPr>
          <p:cNvSpPr>
            <a:spLocks noGrp="1"/>
          </p:cNvSpPr>
          <p:nvPr>
            <p:ph type="title"/>
          </p:nvPr>
        </p:nvSpPr>
        <p:spPr>
          <a:xfrm>
            <a:off x="838200" y="461339"/>
            <a:ext cx="10606072" cy="1900861"/>
          </a:xfrm>
        </p:spPr>
        <p:txBody>
          <a:bodyPr>
            <a:normAutofit/>
          </a:bodyPr>
          <a:lstStyle/>
          <a:p>
            <a:r>
              <a:rPr lang="en-US">
                <a:solidFill>
                  <a:srgbClr val="FFFFFF"/>
                </a:solidFill>
              </a:rPr>
              <a:t>Benefits of Land-Based Research</a:t>
            </a:r>
          </a:p>
        </p:txBody>
      </p:sp>
      <p:sp>
        <p:nvSpPr>
          <p:cNvPr id="3" name="Content Placeholder 2">
            <a:extLst>
              <a:ext uri="{FF2B5EF4-FFF2-40B4-BE49-F238E27FC236}">
                <a16:creationId xmlns:a16="http://schemas.microsoft.com/office/drawing/2014/main" id="{56283DB3-4359-1544-A23C-6ADB9C0ED1AA}"/>
              </a:ext>
            </a:extLst>
          </p:cNvPr>
          <p:cNvSpPr>
            <a:spLocks noGrp="1"/>
          </p:cNvSpPr>
          <p:nvPr>
            <p:ph idx="1"/>
          </p:nvPr>
        </p:nvSpPr>
        <p:spPr>
          <a:xfrm>
            <a:off x="838200" y="2743200"/>
            <a:ext cx="4647901" cy="3271413"/>
          </a:xfrm>
        </p:spPr>
        <p:txBody>
          <a:bodyPr vert="horz" lIns="91440" tIns="45720" rIns="91440" bIns="45720" rtlCol="0" anchor="t">
            <a:normAutofit fontScale="92500" lnSpcReduction="20000"/>
          </a:bodyPr>
          <a:lstStyle/>
          <a:p>
            <a:r>
              <a:rPr lang="en-US" sz="1800" dirty="0">
                <a:solidFill>
                  <a:srgbClr val="FFFFFF"/>
                </a:solidFill>
              </a:rPr>
              <a:t>-Step towards reclaiming and implementing Indigenous traditional practices.</a:t>
            </a:r>
          </a:p>
          <a:p>
            <a:r>
              <a:rPr lang="en-US" sz="1800" dirty="0">
                <a:solidFill>
                  <a:srgbClr val="FFFFFF"/>
                </a:solidFill>
              </a:rPr>
              <a:t>-Decolonizing- Centering Indigenous ontology/epistemology and promoting Indigenous land sovereignty.</a:t>
            </a:r>
          </a:p>
          <a:p>
            <a:r>
              <a:rPr lang="en-US" sz="1800" dirty="0">
                <a:solidFill>
                  <a:srgbClr val="FFFFFF"/>
                </a:solidFill>
              </a:rPr>
              <a:t>-Empowering for knowledge keepers and community members</a:t>
            </a:r>
            <a:endParaRPr lang="en-US" dirty="0"/>
          </a:p>
          <a:p>
            <a:r>
              <a:rPr lang="en-US" sz="1800" b="1" dirty="0">
                <a:solidFill>
                  <a:srgbClr val="FFFFFF"/>
                </a:solidFill>
              </a:rPr>
              <a:t>-Inclusive:</a:t>
            </a:r>
            <a:r>
              <a:rPr lang="en-US" sz="1800" dirty="0">
                <a:solidFill>
                  <a:srgbClr val="FFFFFF"/>
                </a:solidFill>
              </a:rPr>
              <a:t> Provides space for all ages and genders. Land does not discriminate against anyone. </a:t>
            </a:r>
          </a:p>
          <a:p>
            <a:endParaRPr lang="en-US" sz="1800" dirty="0">
              <a:solidFill>
                <a:srgbClr val="FFFFFF"/>
              </a:solidFill>
            </a:endParaRPr>
          </a:p>
        </p:txBody>
      </p:sp>
      <p:pic>
        <p:nvPicPr>
          <p:cNvPr id="4" name="Picture 4">
            <a:extLst>
              <a:ext uri="{FF2B5EF4-FFF2-40B4-BE49-F238E27FC236}">
                <a16:creationId xmlns:a16="http://schemas.microsoft.com/office/drawing/2014/main" id="{8721BEE6-D811-4FF1-8EA7-835A74DBAC37}"/>
              </a:ext>
            </a:extLst>
          </p:cNvPr>
          <p:cNvPicPr>
            <a:picLocks noChangeAspect="1"/>
          </p:cNvPicPr>
          <p:nvPr/>
        </p:nvPicPr>
        <p:blipFill rotWithShape="1">
          <a:blip r:embed="rId3"/>
          <a:srcRect r="1468" b="-2"/>
          <a:stretch/>
        </p:blipFill>
        <p:spPr>
          <a:xfrm>
            <a:off x="6626806" y="2743199"/>
            <a:ext cx="4817466" cy="3271413"/>
          </a:xfrm>
          <a:prstGeom prst="rect">
            <a:avLst/>
          </a:prstGeom>
        </p:spPr>
      </p:pic>
    </p:spTree>
    <p:extLst>
      <p:ext uri="{BB962C8B-B14F-4D97-AF65-F5344CB8AC3E}">
        <p14:creationId xmlns:p14="http://schemas.microsoft.com/office/powerpoint/2010/main" val="20885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F7A0AA6E-FBE4-4237-8777-A5766F0A5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587" y="5080"/>
            <a:ext cx="4531366" cy="6014720"/>
            <a:chOff x="7657587" y="5080"/>
            <a:chExt cx="4531366" cy="6014720"/>
          </a:xfrm>
        </p:grpSpPr>
        <p:pic>
          <p:nvPicPr>
            <p:cNvPr id="14" name="Picture 13">
              <a:extLst>
                <a:ext uri="{FF2B5EF4-FFF2-40B4-BE49-F238E27FC236}">
                  <a16:creationId xmlns:a16="http://schemas.microsoft.com/office/drawing/2014/main" id="{A8ACF422-864A-48F3-BCDF-2EBADF4125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0000"/>
              <a:extLst>
                <a:ext uri="{28A0092B-C50C-407E-A947-70E740481C1C}">
                  <a14:useLocalDpi xmlns:a14="http://schemas.microsoft.com/office/drawing/2010/main" val="0"/>
                </a:ext>
              </a:extLst>
            </a:blip>
            <a:srcRect l="22818" b="17291"/>
            <a:stretch/>
          </p:blipFill>
          <p:spPr>
            <a:xfrm flipH="1" flipV="1">
              <a:off x="7657587" y="5080"/>
              <a:ext cx="4531366" cy="4864019"/>
            </a:xfrm>
            <a:prstGeom prst="rect">
              <a:avLst/>
            </a:prstGeom>
          </p:spPr>
        </p:pic>
        <p:pic>
          <p:nvPicPr>
            <p:cNvPr id="15" name="Picture 14">
              <a:extLst>
                <a:ext uri="{FF2B5EF4-FFF2-40B4-BE49-F238E27FC236}">
                  <a16:creationId xmlns:a16="http://schemas.microsoft.com/office/drawing/2014/main" id="{BC7B8F36-FD07-41AE-BB00-D1D458C062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16000"/>
              <a:extLst>
                <a:ext uri="{28A0092B-C50C-407E-A947-70E740481C1C}">
                  <a14:useLocalDpi xmlns:a14="http://schemas.microsoft.com/office/drawing/2010/main" val="0"/>
                </a:ext>
              </a:extLst>
            </a:blip>
            <a:srcRect r="40690"/>
            <a:stretch/>
          </p:blipFill>
          <p:spPr>
            <a:xfrm flipV="1">
              <a:off x="8627628" y="5080"/>
              <a:ext cx="3561325" cy="6014720"/>
            </a:xfrm>
            <a:prstGeom prst="rect">
              <a:avLst/>
            </a:prstGeom>
          </p:spPr>
        </p:pic>
      </p:grpSp>
      <p:sp>
        <p:nvSpPr>
          <p:cNvPr id="2" name="Title 1">
            <a:extLst>
              <a:ext uri="{FF2B5EF4-FFF2-40B4-BE49-F238E27FC236}">
                <a16:creationId xmlns:a16="http://schemas.microsoft.com/office/drawing/2014/main" id="{BF84D95F-71D6-470B-B578-FAF1E295FAB8}"/>
              </a:ext>
            </a:extLst>
          </p:cNvPr>
          <p:cNvSpPr>
            <a:spLocks noGrp="1"/>
          </p:cNvSpPr>
          <p:nvPr>
            <p:ph type="title"/>
          </p:nvPr>
        </p:nvSpPr>
        <p:spPr>
          <a:xfrm>
            <a:off x="838200" y="461339"/>
            <a:ext cx="10606072" cy="1900861"/>
          </a:xfrm>
        </p:spPr>
        <p:txBody>
          <a:bodyPr>
            <a:normAutofit/>
          </a:bodyPr>
          <a:lstStyle/>
          <a:p>
            <a:r>
              <a:rPr lang="en-US">
                <a:solidFill>
                  <a:srgbClr val="FFFFFF"/>
                </a:solidFill>
                <a:cs typeface="Sabon Next LT"/>
              </a:rPr>
              <a:t>Knowledge Mutualism Framework</a:t>
            </a:r>
            <a:endParaRPr lang="en-US">
              <a:solidFill>
                <a:srgbClr val="FFFFFF"/>
              </a:solidFill>
            </a:endParaRPr>
          </a:p>
        </p:txBody>
      </p:sp>
      <p:sp>
        <p:nvSpPr>
          <p:cNvPr id="3" name="Content Placeholder 2">
            <a:extLst>
              <a:ext uri="{FF2B5EF4-FFF2-40B4-BE49-F238E27FC236}">
                <a16:creationId xmlns:a16="http://schemas.microsoft.com/office/drawing/2014/main" id="{3DED2DB5-60EF-4322-ACA7-DAB59304F7C4}"/>
              </a:ext>
            </a:extLst>
          </p:cNvPr>
          <p:cNvSpPr>
            <a:spLocks noGrp="1"/>
          </p:cNvSpPr>
          <p:nvPr>
            <p:ph idx="1"/>
          </p:nvPr>
        </p:nvSpPr>
        <p:spPr>
          <a:xfrm>
            <a:off x="838200" y="2743200"/>
            <a:ext cx="4647901" cy="3750384"/>
          </a:xfrm>
        </p:spPr>
        <p:txBody>
          <a:bodyPr vert="horz" lIns="91440" tIns="45720" rIns="91440" bIns="45720" rtlCol="0" anchor="t">
            <a:normAutofit lnSpcReduction="10000"/>
          </a:bodyPr>
          <a:lstStyle/>
          <a:p>
            <a:r>
              <a:rPr lang="en-US">
                <a:solidFill>
                  <a:srgbClr val="FFFFFF"/>
                </a:solidFill>
              </a:rPr>
              <a:t>Two-Eyed Seeing</a:t>
            </a:r>
          </a:p>
          <a:p>
            <a:endParaRPr lang="en-US" sz="1800">
              <a:solidFill>
                <a:srgbClr val="000000"/>
              </a:solidFill>
            </a:endParaRPr>
          </a:p>
          <a:p>
            <a:r>
              <a:rPr lang="en-US" sz="2000">
                <a:solidFill>
                  <a:schemeClr val="bg1"/>
                </a:solidFill>
                <a:ea typeface="+mn-lt"/>
                <a:cs typeface="+mn-lt"/>
              </a:rPr>
              <a:t>“Two-eyed seeing” refers to the process of seeing the world with one eye that draws on the strengths of Indigenous knowledge and the other eye on the strengths of Western knowledge systems (Hatcher, Bartlett, Marshall, &amp; Marshall, 2009). </a:t>
            </a:r>
            <a:endParaRPr lang="en-US" sz="2000">
              <a:solidFill>
                <a:schemeClr val="bg1"/>
              </a:solidFill>
            </a:endParaRPr>
          </a:p>
          <a:p>
            <a:endParaRPr lang="en-US" sz="1800">
              <a:solidFill>
                <a:srgbClr val="FFFFFF"/>
              </a:solidFill>
            </a:endParaRPr>
          </a:p>
          <a:p>
            <a:pPr marL="0" indent="0">
              <a:buNone/>
            </a:pPr>
            <a:endParaRPr lang="en-US" sz="1800">
              <a:solidFill>
                <a:srgbClr val="FFFFFF"/>
              </a:solidFill>
            </a:endParaRPr>
          </a:p>
          <a:p>
            <a:endParaRPr lang="en-US" sz="1800">
              <a:solidFill>
                <a:srgbClr val="FFFFFF"/>
              </a:solidFill>
            </a:endParaRPr>
          </a:p>
        </p:txBody>
      </p:sp>
      <p:pic>
        <p:nvPicPr>
          <p:cNvPr id="4" name="Picture 4" descr="A picture containing looking, toy, cake, old&#10;&#10;Description automatically generated">
            <a:extLst>
              <a:ext uri="{FF2B5EF4-FFF2-40B4-BE49-F238E27FC236}">
                <a16:creationId xmlns:a16="http://schemas.microsoft.com/office/drawing/2014/main" id="{21C35318-F906-4829-A673-5978A6650E5C}"/>
              </a:ext>
            </a:extLst>
          </p:cNvPr>
          <p:cNvPicPr>
            <a:picLocks noChangeAspect="1"/>
          </p:cNvPicPr>
          <p:nvPr/>
        </p:nvPicPr>
        <p:blipFill rotWithShape="1">
          <a:blip r:embed="rId4"/>
          <a:srcRect l="18070" r="28180"/>
          <a:stretch/>
        </p:blipFill>
        <p:spPr>
          <a:xfrm>
            <a:off x="9921799" y="105102"/>
            <a:ext cx="2079522" cy="1411082"/>
          </a:xfrm>
          <a:prstGeom prst="rect">
            <a:avLst/>
          </a:prstGeom>
        </p:spPr>
      </p:pic>
      <p:pic>
        <p:nvPicPr>
          <p:cNvPr id="5" name="Picture 5" descr="Diagram&#10;&#10;Description automatically generated">
            <a:extLst>
              <a:ext uri="{FF2B5EF4-FFF2-40B4-BE49-F238E27FC236}">
                <a16:creationId xmlns:a16="http://schemas.microsoft.com/office/drawing/2014/main" id="{75D2FB23-C65B-4214-AADB-7D8EB3B96AB2}"/>
              </a:ext>
            </a:extLst>
          </p:cNvPr>
          <p:cNvPicPr>
            <a:picLocks noChangeAspect="1"/>
          </p:cNvPicPr>
          <p:nvPr/>
        </p:nvPicPr>
        <p:blipFill>
          <a:blip r:embed="rId5"/>
          <a:stretch>
            <a:fillRect/>
          </a:stretch>
        </p:blipFill>
        <p:spPr>
          <a:xfrm>
            <a:off x="0" y="-5236"/>
            <a:ext cx="12189747" cy="6951303"/>
          </a:xfrm>
          <a:prstGeom prst="rect">
            <a:avLst/>
          </a:prstGeom>
        </p:spPr>
      </p:pic>
      <p:sp>
        <p:nvSpPr>
          <p:cNvPr id="6" name="TextBox 5">
            <a:extLst>
              <a:ext uri="{FF2B5EF4-FFF2-40B4-BE49-F238E27FC236}">
                <a16:creationId xmlns:a16="http://schemas.microsoft.com/office/drawing/2014/main" id="{B623B414-312B-403D-A5D4-B9E071193BD9}"/>
              </a:ext>
            </a:extLst>
          </p:cNvPr>
          <p:cNvSpPr txBox="1"/>
          <p:nvPr/>
        </p:nvSpPr>
        <p:spPr>
          <a:xfrm>
            <a:off x="304800" y="50800"/>
            <a:ext cx="3178628" cy="3416320"/>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Knowledge Mutualism Framework:</a:t>
            </a:r>
          </a:p>
          <a:p>
            <a:endParaRPr lang="en-US"/>
          </a:p>
          <a:p>
            <a:endParaRPr lang="en-US"/>
          </a:p>
          <a:p>
            <a:r>
              <a:rPr lang="en-US" sz="2800"/>
              <a:t>Three Sisters Garden (Kimmerer, 2020)</a:t>
            </a:r>
          </a:p>
        </p:txBody>
      </p:sp>
    </p:spTree>
    <p:extLst>
      <p:ext uri="{BB962C8B-B14F-4D97-AF65-F5344CB8AC3E}">
        <p14:creationId xmlns:p14="http://schemas.microsoft.com/office/powerpoint/2010/main" val="4311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Magnifying glass on clear background">
            <a:extLst>
              <a:ext uri="{FF2B5EF4-FFF2-40B4-BE49-F238E27FC236}">
                <a16:creationId xmlns:a16="http://schemas.microsoft.com/office/drawing/2014/main" id="{1B2ADC12-0A59-4888-8748-46ABF74263EE}"/>
              </a:ext>
            </a:extLst>
          </p:cNvPr>
          <p:cNvPicPr>
            <a:picLocks noChangeAspect="1"/>
          </p:cNvPicPr>
          <p:nvPr/>
        </p:nvPicPr>
        <p:blipFill rotWithShape="1">
          <a:blip r:embed="rId3">
            <a:alphaModFix amt="60000"/>
          </a:blip>
          <a:srcRect r="-2" b="15743"/>
          <a:stretch/>
        </p:blipFill>
        <p:spPr>
          <a:xfrm>
            <a:off x="20" y="10"/>
            <a:ext cx="12191980" cy="6856614"/>
          </a:xfrm>
          <a:prstGeom prst="rect">
            <a:avLst/>
          </a:prstGeom>
        </p:spPr>
      </p:pic>
      <p:grpSp>
        <p:nvGrpSpPr>
          <p:cNvPr id="17" name="Group 16">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8" name="Picture 17">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 name="Picture 18">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D0C9000E-66F9-4F10-9D2C-05B08AF39521}"/>
              </a:ext>
            </a:extLst>
          </p:cNvPr>
          <p:cNvSpPr>
            <a:spLocks noGrp="1"/>
          </p:cNvSpPr>
          <p:nvPr>
            <p:ph type="title"/>
          </p:nvPr>
        </p:nvSpPr>
        <p:spPr>
          <a:xfrm>
            <a:off x="838200" y="740211"/>
            <a:ext cx="7530685" cy="3163864"/>
          </a:xfrm>
        </p:spPr>
        <p:txBody>
          <a:bodyPr vert="horz" lIns="91440" tIns="45720" rIns="91440" bIns="45720" rtlCol="0" anchor="b">
            <a:normAutofit/>
          </a:bodyPr>
          <a:lstStyle/>
          <a:p>
            <a:r>
              <a:rPr lang="en-US" sz="5200">
                <a:solidFill>
                  <a:srgbClr val="FFFFFF"/>
                </a:solidFill>
              </a:rPr>
              <a:t>Miigwech, Nia:wen, Thank You</a:t>
            </a:r>
          </a:p>
        </p:txBody>
      </p:sp>
      <p:sp>
        <p:nvSpPr>
          <p:cNvPr id="3" name="Content Placeholder 2">
            <a:extLst>
              <a:ext uri="{FF2B5EF4-FFF2-40B4-BE49-F238E27FC236}">
                <a16:creationId xmlns:a16="http://schemas.microsoft.com/office/drawing/2014/main" id="{5025A4B5-100D-496F-AB38-50EDFD35E076}"/>
              </a:ext>
            </a:extLst>
          </p:cNvPr>
          <p:cNvSpPr>
            <a:spLocks noGrp="1"/>
          </p:cNvSpPr>
          <p:nvPr>
            <p:ph idx="1"/>
          </p:nvPr>
        </p:nvSpPr>
        <p:spPr>
          <a:xfrm>
            <a:off x="838200" y="4074515"/>
            <a:ext cx="7583133" cy="1279124"/>
          </a:xfrm>
        </p:spPr>
        <p:txBody>
          <a:bodyPr vert="horz" lIns="91440" tIns="45720" rIns="91440" bIns="45720" rtlCol="0">
            <a:normAutofit/>
          </a:bodyPr>
          <a:lstStyle/>
          <a:p>
            <a:pPr marL="0" indent="0">
              <a:buNone/>
            </a:pPr>
            <a:r>
              <a:rPr lang="en-US" sz="2200">
                <a:solidFill>
                  <a:srgbClr val="FFFFFF"/>
                </a:solidFill>
              </a:rPr>
              <a:t>Questions</a:t>
            </a:r>
          </a:p>
        </p:txBody>
      </p:sp>
    </p:spTree>
    <p:extLst>
      <p:ext uri="{BB962C8B-B14F-4D97-AF65-F5344CB8AC3E}">
        <p14:creationId xmlns:p14="http://schemas.microsoft.com/office/powerpoint/2010/main" val="204201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 name="Picture 8">
            <a:extLst>
              <a:ext uri="{FF2B5EF4-FFF2-40B4-BE49-F238E27FC236}">
                <a16:creationId xmlns:a16="http://schemas.microsoft.com/office/drawing/2014/main" id="{9E483DD9-0211-478C-9AE7-BC9E00429B37}"/>
              </a:ext>
            </a:extLst>
          </p:cNvPr>
          <p:cNvPicPr>
            <a:picLocks noChangeAspect="1"/>
          </p:cNvPicPr>
          <p:nvPr/>
        </p:nvPicPr>
        <p:blipFill rotWithShape="1">
          <a:blip r:embed="rId2">
            <a:alphaModFix amt="60000"/>
          </a:blip>
          <a:srcRect b="7044"/>
          <a:stretch/>
        </p:blipFill>
        <p:spPr>
          <a:xfrm>
            <a:off x="20" y="10"/>
            <a:ext cx="12191980" cy="6856614"/>
          </a:xfrm>
          <a:prstGeom prst="rect">
            <a:avLst/>
          </a:prstGeom>
        </p:spPr>
      </p:pic>
      <p:sp>
        <p:nvSpPr>
          <p:cNvPr id="2" name="Title 1">
            <a:extLst>
              <a:ext uri="{FF2B5EF4-FFF2-40B4-BE49-F238E27FC236}">
                <a16:creationId xmlns:a16="http://schemas.microsoft.com/office/drawing/2014/main" id="{4DC5BCA7-F6AA-49B7-A6EC-7A8AE0599874}"/>
              </a:ext>
            </a:extLst>
          </p:cNvPr>
          <p:cNvSpPr>
            <a:spLocks noGrp="1"/>
          </p:cNvSpPr>
          <p:nvPr>
            <p:ph type="title"/>
          </p:nvPr>
        </p:nvSpPr>
        <p:spPr>
          <a:xfrm>
            <a:off x="1198181" y="726066"/>
            <a:ext cx="4795282" cy="5018227"/>
          </a:xfrm>
        </p:spPr>
        <p:txBody>
          <a:bodyPr anchor="ctr">
            <a:normAutofit/>
          </a:bodyPr>
          <a:lstStyle/>
          <a:p>
            <a:r>
              <a:rPr lang="en-US">
                <a:solidFill>
                  <a:srgbClr val="FFFFFF"/>
                </a:solidFill>
                <a:cs typeface="Sabon Next LT"/>
              </a:rPr>
              <a:t>Positioning Myself</a:t>
            </a:r>
          </a:p>
        </p:txBody>
      </p:sp>
      <p:sp>
        <p:nvSpPr>
          <p:cNvPr id="3" name="Content Placeholder 2">
            <a:extLst>
              <a:ext uri="{FF2B5EF4-FFF2-40B4-BE49-F238E27FC236}">
                <a16:creationId xmlns:a16="http://schemas.microsoft.com/office/drawing/2014/main" id="{663E2D79-4F40-4479-A076-E54D42F228AA}"/>
              </a:ext>
            </a:extLst>
          </p:cNvPr>
          <p:cNvSpPr>
            <a:spLocks noGrp="1"/>
          </p:cNvSpPr>
          <p:nvPr>
            <p:ph idx="1"/>
          </p:nvPr>
        </p:nvSpPr>
        <p:spPr>
          <a:xfrm>
            <a:off x="3390700" y="2711580"/>
            <a:ext cx="4977905" cy="5017076"/>
          </a:xfrm>
        </p:spPr>
        <p:txBody>
          <a:bodyPr vert="horz" lIns="91440" tIns="45720" rIns="91440" bIns="45720" rtlCol="0" anchor="ctr">
            <a:normAutofit/>
          </a:bodyPr>
          <a:lstStyle/>
          <a:p>
            <a:endParaRPr lang="en-US" sz="1800">
              <a:solidFill>
                <a:srgbClr val="FFFFFF"/>
              </a:solidFill>
              <a:ea typeface="+mn-lt"/>
              <a:cs typeface="+mn-lt"/>
            </a:endParaRPr>
          </a:p>
          <a:p>
            <a:r>
              <a:rPr lang="en-US" sz="1800">
                <a:solidFill>
                  <a:srgbClr val="FFFFFF"/>
                </a:solidFill>
                <a:ea typeface="+mn-lt"/>
                <a:cs typeface="+mn-lt"/>
              </a:rPr>
              <a:t>Alice Johnston</a:t>
            </a:r>
            <a:endParaRPr lang="en-US" sz="1800">
              <a:solidFill>
                <a:srgbClr val="FFFFFF"/>
              </a:solidFill>
            </a:endParaRPr>
          </a:p>
          <a:p>
            <a:r>
              <a:rPr lang="en-US" sz="1800">
                <a:solidFill>
                  <a:srgbClr val="FFFFFF"/>
                </a:solidFill>
                <a:ea typeface="+mn-lt"/>
                <a:cs typeface="+mn-lt"/>
              </a:rPr>
              <a:t>From Ottawa. Unceded Algonquin Territory</a:t>
            </a:r>
            <a:endParaRPr lang="en-US" sz="1800">
              <a:solidFill>
                <a:srgbClr val="FFFFFF"/>
              </a:solidFill>
            </a:endParaRPr>
          </a:p>
          <a:p>
            <a:r>
              <a:rPr lang="en-US" sz="1800">
                <a:solidFill>
                  <a:srgbClr val="FFFFFF"/>
                </a:solidFill>
                <a:ea typeface="+mn-lt"/>
                <a:cs typeface="+mn-lt"/>
              </a:rPr>
              <a:t>Pronouns she/her</a:t>
            </a:r>
            <a:endParaRPr lang="en-US" sz="1800">
              <a:solidFill>
                <a:srgbClr val="FFFFFF"/>
              </a:solidFill>
            </a:endParaRPr>
          </a:p>
          <a:p>
            <a:r>
              <a:rPr lang="en-US" sz="1800">
                <a:solidFill>
                  <a:srgbClr val="FFFFFF"/>
                </a:solidFill>
                <a:ea typeface="+mn-lt"/>
                <a:cs typeface="+mn-lt"/>
              </a:rPr>
              <a:t>Settler Canadian</a:t>
            </a:r>
            <a:endParaRPr lang="en-US" sz="1800">
              <a:solidFill>
                <a:srgbClr val="FFFFFF"/>
              </a:solidFill>
            </a:endParaRPr>
          </a:p>
          <a:p>
            <a:r>
              <a:rPr lang="en-US" sz="1800">
                <a:solidFill>
                  <a:srgbClr val="FFFFFF"/>
                </a:solidFill>
                <a:ea typeface="+mn-lt"/>
                <a:cs typeface="+mn-lt"/>
              </a:rPr>
              <a:t>Experience working as a classroom teacher</a:t>
            </a:r>
            <a:endParaRPr lang="en-US" sz="1800">
              <a:solidFill>
                <a:srgbClr val="FFFFFF"/>
              </a:solidFill>
            </a:endParaRPr>
          </a:p>
          <a:p>
            <a:r>
              <a:rPr lang="en-US" sz="1800">
                <a:solidFill>
                  <a:srgbClr val="FFFFFF"/>
                </a:solidFill>
                <a:ea typeface="+mn-lt"/>
                <a:cs typeface="+mn-lt"/>
              </a:rPr>
              <a:t>Question of allyship</a:t>
            </a:r>
            <a:endParaRPr lang="en-US" sz="1800">
              <a:solidFill>
                <a:srgbClr val="FFFFFF"/>
              </a:solidFill>
            </a:endParaRPr>
          </a:p>
          <a:p>
            <a:endParaRPr lang="en-US" sz="1800">
              <a:solidFill>
                <a:srgbClr val="FFFFFF"/>
              </a:solidFill>
            </a:endParaRPr>
          </a:p>
        </p:txBody>
      </p:sp>
    </p:spTree>
    <p:extLst>
      <p:ext uri="{BB962C8B-B14F-4D97-AF65-F5344CB8AC3E}">
        <p14:creationId xmlns:p14="http://schemas.microsoft.com/office/powerpoint/2010/main" val="179792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8" name="Rectangle 5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0" name="Rectangle 53">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9">
            <a:extLst>
              <a:ext uri="{FF2B5EF4-FFF2-40B4-BE49-F238E27FC236}">
                <a16:creationId xmlns:a16="http://schemas.microsoft.com/office/drawing/2014/main" id="{92D310FB-242D-45BD-8FC1-8098BF20C74C}"/>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0291" b="15221"/>
          <a:stretch/>
        </p:blipFill>
        <p:spPr>
          <a:xfrm>
            <a:off x="20" y="10"/>
            <a:ext cx="12191980" cy="6856614"/>
          </a:xfrm>
          <a:prstGeom prst="rect">
            <a:avLst/>
          </a:prstGeom>
        </p:spPr>
      </p:pic>
      <p:sp>
        <p:nvSpPr>
          <p:cNvPr id="2" name="Title 1">
            <a:extLst>
              <a:ext uri="{FF2B5EF4-FFF2-40B4-BE49-F238E27FC236}">
                <a16:creationId xmlns:a16="http://schemas.microsoft.com/office/drawing/2014/main" id="{DF1A876A-0B0E-4058-964C-DEB0CEF84FE5}"/>
              </a:ext>
            </a:extLst>
          </p:cNvPr>
          <p:cNvSpPr>
            <a:spLocks noGrp="1"/>
          </p:cNvSpPr>
          <p:nvPr>
            <p:ph type="title"/>
          </p:nvPr>
        </p:nvSpPr>
        <p:spPr>
          <a:xfrm>
            <a:off x="1198181" y="726066"/>
            <a:ext cx="4795282" cy="5018227"/>
          </a:xfrm>
        </p:spPr>
        <p:txBody>
          <a:bodyPr anchor="ctr">
            <a:normAutofit/>
          </a:bodyPr>
          <a:lstStyle/>
          <a:p>
            <a:r>
              <a:rPr lang="en-US">
                <a:solidFill>
                  <a:srgbClr val="FFFFFF"/>
                </a:solidFill>
                <a:cs typeface="Sabon Next LT"/>
              </a:rPr>
              <a:t>Problem</a:t>
            </a:r>
            <a:endParaRPr lang="en-US">
              <a:solidFill>
                <a:srgbClr val="FFFFFF"/>
              </a:solidFill>
            </a:endParaRPr>
          </a:p>
        </p:txBody>
      </p:sp>
      <p:graphicFrame>
        <p:nvGraphicFramePr>
          <p:cNvPr id="26" name="Diagram 26">
            <a:extLst>
              <a:ext uri="{FF2B5EF4-FFF2-40B4-BE49-F238E27FC236}">
                <a16:creationId xmlns:a16="http://schemas.microsoft.com/office/drawing/2014/main" id="{611A2AE2-CC5E-4099-B34C-F6E0425E2394}"/>
              </a:ext>
            </a:extLst>
          </p:cNvPr>
          <p:cNvGraphicFramePr>
            <a:graphicFrameLocks noGrp="1"/>
          </p:cNvGraphicFramePr>
          <p:nvPr>
            <p:ph idx="1"/>
            <p:extLst>
              <p:ext uri="{D42A27DB-BD31-4B8C-83A1-F6EECF244321}">
                <p14:modId xmlns:p14="http://schemas.microsoft.com/office/powerpoint/2010/main" val="3370422406"/>
              </p:ext>
            </p:extLst>
          </p:nvPr>
        </p:nvGraphicFramePr>
        <p:xfrm>
          <a:off x="6195372" y="726538"/>
          <a:ext cx="4977905" cy="5017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5C52152-4AD3-4D14-9A31-5ED2024EAB82}"/>
              </a:ext>
            </a:extLst>
          </p:cNvPr>
          <p:cNvSpPr txBox="1"/>
          <p:nvPr/>
        </p:nvSpPr>
        <p:spPr>
          <a:xfrm>
            <a:off x="9575579" y="6656569"/>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8221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0" name="Rectangle 109">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2" name="Rectangle 111">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9" descr="A large body of water&#10;&#10;Description automatically generated">
            <a:extLst>
              <a:ext uri="{FF2B5EF4-FFF2-40B4-BE49-F238E27FC236}">
                <a16:creationId xmlns:a16="http://schemas.microsoft.com/office/drawing/2014/main" id="{54153C76-2424-4092-8C68-E3572BD69281}"/>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0250" b="14514"/>
          <a:stretch/>
        </p:blipFill>
        <p:spPr>
          <a:xfrm>
            <a:off x="20" y="10"/>
            <a:ext cx="12191980" cy="6856614"/>
          </a:xfrm>
          <a:prstGeom prst="rect">
            <a:avLst/>
          </a:prstGeom>
        </p:spPr>
      </p:pic>
      <p:sp>
        <p:nvSpPr>
          <p:cNvPr id="2" name="Title 1">
            <a:extLst>
              <a:ext uri="{FF2B5EF4-FFF2-40B4-BE49-F238E27FC236}">
                <a16:creationId xmlns:a16="http://schemas.microsoft.com/office/drawing/2014/main" id="{04D4CBB0-434D-44D9-A93D-EE84EEBD5043}"/>
              </a:ext>
            </a:extLst>
          </p:cNvPr>
          <p:cNvSpPr>
            <a:spLocks noGrp="1"/>
          </p:cNvSpPr>
          <p:nvPr>
            <p:ph type="title"/>
          </p:nvPr>
        </p:nvSpPr>
        <p:spPr>
          <a:xfrm>
            <a:off x="1198181" y="726066"/>
            <a:ext cx="4795282" cy="5018227"/>
          </a:xfrm>
        </p:spPr>
        <p:txBody>
          <a:bodyPr anchor="ctr">
            <a:normAutofit/>
          </a:bodyPr>
          <a:lstStyle/>
          <a:p>
            <a:r>
              <a:rPr lang="en-US">
                <a:solidFill>
                  <a:srgbClr val="FFFFFF"/>
                </a:solidFill>
                <a:cs typeface="Sabon Next LT"/>
              </a:rPr>
              <a:t>Purpose </a:t>
            </a:r>
          </a:p>
        </p:txBody>
      </p:sp>
      <p:grpSp>
        <p:nvGrpSpPr>
          <p:cNvPr id="114" name="Group 113">
            <a:extLst>
              <a:ext uri="{FF2B5EF4-FFF2-40B4-BE49-F238E27FC236}">
                <a16:creationId xmlns:a16="http://schemas.microsoft.com/office/drawing/2014/main" id="{245C754D-F6B0-4E8B-BCBC-51B5E2863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15" name="Picture 114">
              <a:extLst>
                <a:ext uri="{FF2B5EF4-FFF2-40B4-BE49-F238E27FC236}">
                  <a16:creationId xmlns:a16="http://schemas.microsoft.com/office/drawing/2014/main" id="{66BE34B5-B2D6-49D5-B3B8-6E019E3E4C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16" name="Picture 115">
              <a:extLst>
                <a:ext uri="{FF2B5EF4-FFF2-40B4-BE49-F238E27FC236}">
                  <a16:creationId xmlns:a16="http://schemas.microsoft.com/office/drawing/2014/main" id="{1B5FDAC2-DA09-40B0-9B3F-D874ECE965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Content Placeholder 2">
            <a:extLst>
              <a:ext uri="{FF2B5EF4-FFF2-40B4-BE49-F238E27FC236}">
                <a16:creationId xmlns:a16="http://schemas.microsoft.com/office/drawing/2014/main" id="{ED048576-431B-4BF6-8ED2-ED393BBF7831}"/>
              </a:ext>
            </a:extLst>
          </p:cNvPr>
          <p:cNvSpPr>
            <a:spLocks noGrp="1"/>
          </p:cNvSpPr>
          <p:nvPr>
            <p:ph idx="1"/>
          </p:nvPr>
        </p:nvSpPr>
        <p:spPr>
          <a:xfrm>
            <a:off x="6182565" y="1840723"/>
            <a:ext cx="4977905" cy="5017076"/>
          </a:xfrm>
        </p:spPr>
        <p:txBody>
          <a:bodyPr vert="horz" lIns="91440" tIns="45720" rIns="91440" bIns="45720" rtlCol="0" anchor="ctr">
            <a:normAutofit/>
          </a:bodyPr>
          <a:lstStyle/>
          <a:p>
            <a:pPr marL="0" indent="0">
              <a:buNone/>
            </a:pPr>
            <a:endParaRPr lang="en-US" sz="1800" b="1" dirty="0">
              <a:solidFill>
                <a:srgbClr val="FFFFFF"/>
              </a:solidFill>
              <a:latin typeface="Sabon Next LT"/>
              <a:cs typeface="Sabon Next LT"/>
            </a:endParaRPr>
          </a:p>
          <a:p>
            <a:pPr marL="0" indent="0">
              <a:buNone/>
            </a:pPr>
            <a:r>
              <a:rPr lang="en-US" sz="2400" dirty="0">
                <a:solidFill>
                  <a:srgbClr val="FFFFFF"/>
                </a:solidFill>
                <a:latin typeface="Sabon Next LT"/>
                <a:ea typeface="+mn-lt"/>
                <a:cs typeface="+mn-lt"/>
              </a:rPr>
              <a:t>Decolonize science learning materials</a:t>
            </a:r>
          </a:p>
          <a:p>
            <a:pPr marL="0" indent="0">
              <a:buNone/>
            </a:pPr>
            <a:endParaRPr lang="en-US" sz="1800" dirty="0">
              <a:solidFill>
                <a:srgbClr val="FFFFFF"/>
              </a:solidFill>
              <a:latin typeface="Sabon Next LT"/>
              <a:ea typeface="+mn-lt"/>
              <a:cs typeface="+mn-lt"/>
            </a:endParaRPr>
          </a:p>
          <a:p>
            <a:pPr marL="0" indent="0">
              <a:buNone/>
            </a:pPr>
            <a:endParaRPr lang="en-US" sz="1800" dirty="0">
              <a:solidFill>
                <a:srgbClr val="FFFFFF"/>
              </a:solidFill>
              <a:latin typeface="Sabon Next LT"/>
              <a:ea typeface="+mn-lt"/>
              <a:cs typeface="+mn-lt"/>
            </a:endParaRPr>
          </a:p>
          <a:p>
            <a:pPr marL="342900" indent="-342900"/>
            <a:r>
              <a:rPr lang="en-US" sz="1800" dirty="0">
                <a:solidFill>
                  <a:srgbClr val="FFFFFF"/>
                </a:solidFill>
                <a:latin typeface="Sabon Next LT"/>
                <a:ea typeface="+mn-lt"/>
                <a:cs typeface="+mn-lt"/>
              </a:rPr>
              <a:t>-Understand the validity of multiple perspectives and ways of knowing, understanding, doing, and honoring.</a:t>
            </a:r>
            <a:endParaRPr lang="en-US" sz="1800" dirty="0">
              <a:solidFill>
                <a:srgbClr val="FFFFFF"/>
              </a:solidFill>
              <a:latin typeface="Sabon Next LT"/>
              <a:cs typeface="Sabon Next LT"/>
            </a:endParaRPr>
          </a:p>
          <a:p>
            <a:pPr marL="342900" indent="-342900"/>
            <a:r>
              <a:rPr lang="en-US" sz="1800" dirty="0">
                <a:solidFill>
                  <a:srgbClr val="FFFFFF"/>
                </a:solidFill>
                <a:latin typeface="Sabon Next LT"/>
                <a:ea typeface="+mn-lt"/>
                <a:cs typeface="+mn-lt"/>
              </a:rPr>
              <a:t>-Envision new ways living and connecting to land. </a:t>
            </a:r>
            <a:endParaRPr lang="en-US" sz="1800" dirty="0">
              <a:solidFill>
                <a:srgbClr val="FFFFFF"/>
              </a:solidFill>
              <a:latin typeface="Sabon Next LT"/>
              <a:cs typeface="Sabon Next LT"/>
            </a:endParaRPr>
          </a:p>
          <a:p>
            <a:endParaRPr lang="en-US" sz="1800" dirty="0">
              <a:solidFill>
                <a:srgbClr val="FFFFFF"/>
              </a:solidFill>
            </a:endParaRPr>
          </a:p>
          <a:p>
            <a:endParaRPr lang="en-US" sz="1800" dirty="0">
              <a:solidFill>
                <a:srgbClr val="FFFFFF"/>
              </a:solidFill>
            </a:endParaRPr>
          </a:p>
        </p:txBody>
      </p:sp>
      <p:sp>
        <p:nvSpPr>
          <p:cNvPr id="10" name="TextBox 9">
            <a:extLst>
              <a:ext uri="{FF2B5EF4-FFF2-40B4-BE49-F238E27FC236}">
                <a16:creationId xmlns:a16="http://schemas.microsoft.com/office/drawing/2014/main" id="{A4F0B931-22CF-4F5F-9749-398C50FF99F9}"/>
              </a:ext>
            </a:extLst>
          </p:cNvPr>
          <p:cNvSpPr txBox="1"/>
          <p:nvPr/>
        </p:nvSpPr>
        <p:spPr>
          <a:xfrm>
            <a:off x="9575579" y="6656569"/>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55335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72BC1FF-9200-425C-B5BF-8BC09231FC2B}"/>
              </a:ext>
            </a:extLst>
          </p:cNvPr>
          <p:cNvSpPr>
            <a:spLocks noGrp="1"/>
          </p:cNvSpPr>
          <p:nvPr>
            <p:ph type="title"/>
          </p:nvPr>
        </p:nvSpPr>
        <p:spPr>
          <a:xfrm>
            <a:off x="838200" y="586992"/>
            <a:ext cx="4953000" cy="2308608"/>
          </a:xfrm>
        </p:spPr>
        <p:txBody>
          <a:bodyPr>
            <a:normAutofit/>
          </a:bodyPr>
          <a:lstStyle/>
          <a:p>
            <a:r>
              <a:rPr lang="en-US" b="1">
                <a:solidFill>
                  <a:srgbClr val="FFFFFF"/>
                </a:solidFill>
                <a:ea typeface="+mj-lt"/>
                <a:cs typeface="+mj-lt"/>
              </a:rPr>
              <a:t>Context</a:t>
            </a:r>
            <a:endParaRPr lang="en-US" b="1">
              <a:solidFill>
                <a:srgbClr val="FFFFFF"/>
              </a:solidFill>
              <a:cs typeface="Sabon Next LT"/>
            </a:endParaRPr>
          </a:p>
        </p:txBody>
      </p:sp>
      <p:sp>
        <p:nvSpPr>
          <p:cNvPr id="3" name="Content Placeholder 2">
            <a:extLst>
              <a:ext uri="{FF2B5EF4-FFF2-40B4-BE49-F238E27FC236}">
                <a16:creationId xmlns:a16="http://schemas.microsoft.com/office/drawing/2014/main" id="{B8AA383E-E4E8-4F9D-AEE8-5E521CC94F6F}"/>
              </a:ext>
            </a:extLst>
          </p:cNvPr>
          <p:cNvSpPr>
            <a:spLocks noGrp="1"/>
          </p:cNvSpPr>
          <p:nvPr>
            <p:ph idx="1"/>
          </p:nvPr>
        </p:nvSpPr>
        <p:spPr>
          <a:xfrm>
            <a:off x="838200" y="2238829"/>
            <a:ext cx="4952681" cy="3460964"/>
          </a:xfrm>
        </p:spPr>
        <p:txBody>
          <a:bodyPr vert="horz" lIns="91440" tIns="45720" rIns="91440" bIns="45720" rtlCol="0" anchor="ctr">
            <a:normAutofit/>
          </a:bodyPr>
          <a:lstStyle/>
          <a:p>
            <a:pPr marL="0" indent="0">
              <a:buNone/>
            </a:pPr>
            <a:r>
              <a:rPr lang="en-US" sz="1800">
                <a:solidFill>
                  <a:srgbClr val="FFFFFF"/>
                </a:solidFill>
                <a:ea typeface="+mn-lt"/>
                <a:cs typeface="+mn-lt"/>
              </a:rPr>
              <a:t>Natural Sciences and Engineering Research Council's (NSERC) </a:t>
            </a:r>
            <a:r>
              <a:rPr lang="en-US" sz="1800" err="1">
                <a:solidFill>
                  <a:srgbClr val="FFFFFF"/>
                </a:solidFill>
                <a:ea typeface="+mn-lt"/>
                <a:cs typeface="+mn-lt"/>
              </a:rPr>
              <a:t>PromoScience</a:t>
            </a:r>
            <a:r>
              <a:rPr lang="en-US" sz="1800">
                <a:solidFill>
                  <a:srgbClr val="FFFFFF"/>
                </a:solidFill>
                <a:ea typeface="+mn-lt"/>
                <a:cs typeface="+mn-lt"/>
              </a:rPr>
              <a:t> Program</a:t>
            </a:r>
            <a:endParaRPr lang="en-US" sz="1800">
              <a:solidFill>
                <a:srgbClr val="FFFFFF"/>
              </a:solidFill>
            </a:endParaRPr>
          </a:p>
          <a:p>
            <a:endParaRPr lang="en-US" sz="1800">
              <a:solidFill>
                <a:srgbClr val="FFFFFF"/>
              </a:solidFill>
              <a:ea typeface="+mn-lt"/>
              <a:cs typeface="+mn-lt"/>
            </a:endParaRPr>
          </a:p>
          <a:p>
            <a:pPr marL="0" indent="0">
              <a:buNone/>
            </a:pPr>
            <a:r>
              <a:rPr lang="en-US" sz="1800" b="1">
                <a:solidFill>
                  <a:srgbClr val="FFFFFF"/>
                </a:solidFill>
                <a:ea typeface="+mn-lt"/>
                <a:cs typeface="+mn-lt"/>
              </a:rPr>
              <a:t>Helping Teachers Integrate Traditional Indigenous Knowledge and Environmental Science in a Rapidly Changing World</a:t>
            </a:r>
            <a:endParaRPr lang="en-US" sz="1800">
              <a:solidFill>
                <a:srgbClr val="FFFFFF"/>
              </a:solidFill>
            </a:endParaRPr>
          </a:p>
        </p:txBody>
      </p:sp>
      <p:grpSp>
        <p:nvGrpSpPr>
          <p:cNvPr id="36" name="Group 35">
            <a:extLst>
              <a:ext uri="{FF2B5EF4-FFF2-40B4-BE49-F238E27FC236}">
                <a16:creationId xmlns:a16="http://schemas.microsoft.com/office/drawing/2014/main" id="{EE9B2788-52F7-4FD8-9A6C-1CBD70119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37" name="Picture 36">
              <a:extLst>
                <a:ext uri="{FF2B5EF4-FFF2-40B4-BE49-F238E27FC236}">
                  <a16:creationId xmlns:a16="http://schemas.microsoft.com/office/drawing/2014/main" id="{C927285D-4714-43A4-B813-F4723866DD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8" name="Picture 37">
              <a:extLst>
                <a:ext uri="{FF2B5EF4-FFF2-40B4-BE49-F238E27FC236}">
                  <a16:creationId xmlns:a16="http://schemas.microsoft.com/office/drawing/2014/main" id="{5196FC73-5547-418C-A557-60B63BA6B2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4" name="Picture 4" descr="A close up of a sign&#10;&#10;Description automatically generated">
            <a:extLst>
              <a:ext uri="{FF2B5EF4-FFF2-40B4-BE49-F238E27FC236}">
                <a16:creationId xmlns:a16="http://schemas.microsoft.com/office/drawing/2014/main" id="{9F1F7013-64F6-460D-847B-78E03FE7A41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382" r="58290"/>
          <a:stretch/>
        </p:blipFill>
        <p:spPr>
          <a:xfrm>
            <a:off x="6858001" y="567942"/>
            <a:ext cx="4724400" cy="5716862"/>
          </a:xfrm>
          <a:prstGeom prst="rect">
            <a:avLst/>
          </a:prstGeom>
        </p:spPr>
      </p:pic>
      <p:sp>
        <p:nvSpPr>
          <p:cNvPr id="5" name="TextBox 4">
            <a:extLst>
              <a:ext uri="{FF2B5EF4-FFF2-40B4-BE49-F238E27FC236}">
                <a16:creationId xmlns:a16="http://schemas.microsoft.com/office/drawing/2014/main" id="{97143317-A8AE-4E29-B01F-9412D9361FC6}"/>
              </a:ext>
            </a:extLst>
          </p:cNvPr>
          <p:cNvSpPr txBox="1"/>
          <p:nvPr/>
        </p:nvSpPr>
        <p:spPr>
          <a:xfrm>
            <a:off x="8965980" y="6084749"/>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92201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0">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9" name="Rectangle 32">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0" name="Group 34">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41" name="Picture 35">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2" name="Picture 36">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A64B307-D302-4C1E-A46C-DB4CA52CA4AC}"/>
              </a:ext>
            </a:extLst>
          </p:cNvPr>
          <p:cNvSpPr>
            <a:spLocks noGrp="1"/>
          </p:cNvSpPr>
          <p:nvPr>
            <p:ph type="title"/>
          </p:nvPr>
        </p:nvSpPr>
        <p:spPr>
          <a:xfrm>
            <a:off x="1094391" y="381000"/>
            <a:ext cx="10003218" cy="2057400"/>
          </a:xfrm>
        </p:spPr>
        <p:txBody>
          <a:bodyPr>
            <a:normAutofit/>
          </a:bodyPr>
          <a:lstStyle/>
          <a:p>
            <a:pPr algn="ctr"/>
            <a:r>
              <a:rPr lang="en-US">
                <a:cs typeface="Sabon Next LT"/>
              </a:rPr>
              <a:t>Project Goals</a:t>
            </a:r>
            <a:endParaRPr lang="en-US"/>
          </a:p>
        </p:txBody>
      </p:sp>
      <p:graphicFrame>
        <p:nvGraphicFramePr>
          <p:cNvPr id="10" name="Content Placeholder 2">
            <a:extLst>
              <a:ext uri="{FF2B5EF4-FFF2-40B4-BE49-F238E27FC236}">
                <a16:creationId xmlns:a16="http://schemas.microsoft.com/office/drawing/2014/main" id="{4E431365-4759-4356-AB45-759CAA710F15}"/>
              </a:ext>
            </a:extLst>
          </p:cNvPr>
          <p:cNvGraphicFramePr>
            <a:graphicFrameLocks noGrp="1"/>
          </p:cNvGraphicFramePr>
          <p:nvPr>
            <p:ph idx="1"/>
            <p:extLst>
              <p:ext uri="{D42A27DB-BD31-4B8C-83A1-F6EECF244321}">
                <p14:modId xmlns:p14="http://schemas.microsoft.com/office/powerpoint/2010/main" val="1776515680"/>
              </p:ext>
            </p:extLst>
          </p:nvPr>
        </p:nvGraphicFramePr>
        <p:xfrm>
          <a:off x="947057" y="2325914"/>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1" name="Speech Bubble: Rectangle 440">
            <a:extLst>
              <a:ext uri="{FF2B5EF4-FFF2-40B4-BE49-F238E27FC236}">
                <a16:creationId xmlns:a16="http://schemas.microsoft.com/office/drawing/2014/main" id="{22A8FA96-B009-49DE-B966-2DF30F928140}"/>
              </a:ext>
            </a:extLst>
          </p:cNvPr>
          <p:cNvSpPr/>
          <p:nvPr/>
        </p:nvSpPr>
        <p:spPr>
          <a:xfrm>
            <a:off x="947057" y="361753"/>
            <a:ext cx="3164114" cy="1524000"/>
          </a:xfrm>
          <a:prstGeom prst="wedgeRectCallout">
            <a:avLst>
              <a:gd name="adj1" fmla="val -22162"/>
              <a:gd name="adj2" fmla="val 8456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extBox 442">
            <a:extLst>
              <a:ext uri="{FF2B5EF4-FFF2-40B4-BE49-F238E27FC236}">
                <a16:creationId xmlns:a16="http://schemas.microsoft.com/office/drawing/2014/main" id="{D787DE37-B186-4A40-B75F-1C6A2F50747B}"/>
              </a:ext>
            </a:extLst>
          </p:cNvPr>
          <p:cNvSpPr txBox="1"/>
          <p:nvPr/>
        </p:nvSpPr>
        <p:spPr>
          <a:xfrm>
            <a:off x="1408036" y="90630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Sabon Next LT"/>
                <a:cs typeface="Sabon Next LT"/>
              </a:rPr>
              <a:t>Research Focus</a:t>
            </a:r>
          </a:p>
        </p:txBody>
      </p:sp>
    </p:spTree>
    <p:extLst>
      <p:ext uri="{BB962C8B-B14F-4D97-AF65-F5344CB8AC3E}">
        <p14:creationId xmlns:p14="http://schemas.microsoft.com/office/powerpoint/2010/main" val="39627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8E28-3889-4C82-BD55-150BE3B180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3983F7-A55F-41DE-87D5-79E5CD84E842}"/>
              </a:ext>
            </a:extLst>
          </p:cNvPr>
          <p:cNvSpPr>
            <a:spLocks noGrp="1"/>
          </p:cNvSpPr>
          <p:nvPr>
            <p:ph idx="1"/>
          </p:nvPr>
        </p:nvSpPr>
        <p:spPr/>
        <p:txBody>
          <a:bodyPr vert="horz" lIns="91440" tIns="45720" rIns="91440" bIns="45720" rtlCol="0" anchor="t">
            <a:normAutofit/>
          </a:bodyPr>
          <a:lstStyle/>
          <a:p>
            <a:endParaRPr lang="en-US"/>
          </a:p>
          <a:p>
            <a:endParaRPr lang="en-US"/>
          </a:p>
        </p:txBody>
      </p:sp>
      <p:pic>
        <p:nvPicPr>
          <p:cNvPr id="4" name="Picture 4" descr="Diagram&#10;&#10;Description automatically generated">
            <a:extLst>
              <a:ext uri="{FF2B5EF4-FFF2-40B4-BE49-F238E27FC236}">
                <a16:creationId xmlns:a16="http://schemas.microsoft.com/office/drawing/2014/main" id="{E1B1C749-BF99-45D9-88B2-A8275B69090A}"/>
              </a:ext>
            </a:extLst>
          </p:cNvPr>
          <p:cNvPicPr>
            <a:picLocks noChangeAspect="1"/>
          </p:cNvPicPr>
          <p:nvPr/>
        </p:nvPicPr>
        <p:blipFill>
          <a:blip r:embed="rId2"/>
          <a:stretch>
            <a:fillRect/>
          </a:stretch>
        </p:blipFill>
        <p:spPr>
          <a:xfrm>
            <a:off x="7257" y="-2467"/>
            <a:ext cx="12191999" cy="6870191"/>
          </a:xfrm>
          <a:prstGeom prst="rect">
            <a:avLst/>
          </a:prstGeom>
        </p:spPr>
      </p:pic>
      <p:sp>
        <p:nvSpPr>
          <p:cNvPr id="5" name="TextBox 4">
            <a:extLst>
              <a:ext uri="{FF2B5EF4-FFF2-40B4-BE49-F238E27FC236}">
                <a16:creationId xmlns:a16="http://schemas.microsoft.com/office/drawing/2014/main" id="{1D632A63-84A3-418E-BAFA-AD735756486E}"/>
              </a:ext>
            </a:extLst>
          </p:cNvPr>
          <p:cNvSpPr txBox="1"/>
          <p:nvPr/>
        </p:nvSpPr>
        <p:spPr>
          <a:xfrm>
            <a:off x="703942" y="362858"/>
            <a:ext cx="49711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Sabon Next LT"/>
                <a:cs typeface="Sabon Next LT"/>
              </a:rPr>
              <a:t>Land Education</a:t>
            </a:r>
          </a:p>
        </p:txBody>
      </p:sp>
    </p:spTree>
    <p:extLst>
      <p:ext uri="{BB962C8B-B14F-4D97-AF65-F5344CB8AC3E}">
        <p14:creationId xmlns:p14="http://schemas.microsoft.com/office/powerpoint/2010/main" val="326418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641A94BA-6BBD-4C4D-86C9-048FD2BF792C}"/>
              </a:ext>
            </a:extLst>
          </p:cNvPr>
          <p:cNvSpPr>
            <a:spLocks noGrp="1"/>
          </p:cNvSpPr>
          <p:nvPr>
            <p:ph type="title"/>
          </p:nvPr>
        </p:nvSpPr>
        <p:spPr>
          <a:xfrm>
            <a:off x="838200" y="609599"/>
            <a:ext cx="4191000" cy="2682875"/>
          </a:xfrm>
        </p:spPr>
        <p:txBody>
          <a:bodyPr>
            <a:normAutofit/>
          </a:bodyPr>
          <a:lstStyle/>
          <a:p>
            <a:r>
              <a:rPr lang="en-US" sz="4000">
                <a:cs typeface="Sabon Next LT"/>
              </a:rPr>
              <a:t>Indigenous Knowledge</a:t>
            </a:r>
            <a:endParaRPr lang="en-US" sz="4000"/>
          </a:p>
        </p:txBody>
      </p:sp>
      <p:sp>
        <p:nvSpPr>
          <p:cNvPr id="3" name="Content Placeholder 2">
            <a:extLst>
              <a:ext uri="{FF2B5EF4-FFF2-40B4-BE49-F238E27FC236}">
                <a16:creationId xmlns:a16="http://schemas.microsoft.com/office/drawing/2014/main" id="{D73609EB-A15F-4BDA-8C4B-0912CE9D1564}"/>
              </a:ext>
            </a:extLst>
          </p:cNvPr>
          <p:cNvSpPr>
            <a:spLocks noGrp="1"/>
          </p:cNvSpPr>
          <p:nvPr>
            <p:ph idx="1"/>
          </p:nvPr>
        </p:nvSpPr>
        <p:spPr>
          <a:xfrm>
            <a:off x="838200" y="2804886"/>
            <a:ext cx="5148672" cy="2667000"/>
          </a:xfrm>
        </p:spPr>
        <p:txBody>
          <a:bodyPr vert="horz" lIns="91440" tIns="45720" rIns="91440" bIns="45720" rtlCol="0" anchor="t">
            <a:noAutofit/>
          </a:bodyPr>
          <a:lstStyle/>
          <a:p>
            <a:pPr marL="0" indent="0">
              <a:lnSpc>
                <a:spcPct val="100000"/>
              </a:lnSpc>
              <a:buNone/>
            </a:pPr>
            <a:r>
              <a:rPr lang="en-US" sz="2000">
                <a:ea typeface="+mn-lt"/>
                <a:cs typeface="+mn-lt"/>
              </a:rPr>
              <a:t>Epistemological beliefs common to Indigenous groups include:</a:t>
            </a:r>
            <a:endParaRPr lang="en-US"/>
          </a:p>
          <a:p>
            <a:pPr>
              <a:lnSpc>
                <a:spcPct val="100000"/>
              </a:lnSpc>
            </a:pPr>
            <a:r>
              <a:rPr lang="en-US" sz="2000">
                <a:ea typeface="+mn-lt"/>
                <a:cs typeface="+mn-lt"/>
              </a:rPr>
              <a:t>Reciprocity,</a:t>
            </a:r>
            <a:endParaRPr lang="en-US" sz="2000"/>
          </a:p>
          <a:p>
            <a:pPr>
              <a:lnSpc>
                <a:spcPct val="100000"/>
              </a:lnSpc>
            </a:pPr>
            <a:r>
              <a:rPr lang="en-US" sz="2000">
                <a:ea typeface="+mn-lt"/>
                <a:cs typeface="+mn-lt"/>
              </a:rPr>
              <a:t>Relationality, </a:t>
            </a:r>
            <a:endParaRPr lang="en-US" sz="2000"/>
          </a:p>
          <a:p>
            <a:pPr>
              <a:lnSpc>
                <a:spcPct val="100000"/>
              </a:lnSpc>
            </a:pPr>
            <a:r>
              <a:rPr lang="en-US" sz="2000">
                <a:ea typeface="+mn-lt"/>
                <a:cs typeface="+mn-lt"/>
              </a:rPr>
              <a:t>Harmony, </a:t>
            </a:r>
            <a:endParaRPr lang="en-US" sz="2000"/>
          </a:p>
          <a:p>
            <a:pPr>
              <a:lnSpc>
                <a:spcPct val="100000"/>
              </a:lnSpc>
            </a:pPr>
            <a:r>
              <a:rPr lang="en-US" sz="2000">
                <a:ea typeface="+mn-lt"/>
                <a:cs typeface="+mn-lt"/>
              </a:rPr>
              <a:t>Holism</a:t>
            </a:r>
            <a:endParaRPr lang="en-US" sz="2000"/>
          </a:p>
          <a:p>
            <a:pPr>
              <a:lnSpc>
                <a:spcPct val="100000"/>
              </a:lnSpc>
            </a:pPr>
            <a:endParaRPr lang="en-US" sz="2000"/>
          </a:p>
          <a:p>
            <a:pPr marL="0" indent="0">
              <a:lnSpc>
                <a:spcPct val="100000"/>
              </a:lnSpc>
              <a:buNone/>
            </a:pPr>
            <a:endParaRPr lang="en-US" sz="2000">
              <a:ea typeface="+mn-lt"/>
              <a:cs typeface="+mn-lt"/>
            </a:endParaRPr>
          </a:p>
          <a:p>
            <a:pPr marL="0" indent="0">
              <a:lnSpc>
                <a:spcPct val="100000"/>
              </a:lnSpc>
              <a:buNone/>
            </a:pPr>
            <a:r>
              <a:rPr lang="en-US" sz="2000" b="1">
                <a:ea typeface="+mn-lt"/>
                <a:cs typeface="+mn-lt"/>
              </a:rPr>
              <a:t>*Indigenous knowledge is place-based and not generalizable.</a:t>
            </a:r>
            <a:endParaRPr lang="en-US" sz="2000"/>
          </a:p>
          <a:p>
            <a:pPr>
              <a:lnSpc>
                <a:spcPct val="100000"/>
              </a:lnSpc>
            </a:pPr>
            <a:endParaRPr lang="en-US" sz="1100"/>
          </a:p>
        </p:txBody>
      </p:sp>
      <p:pic>
        <p:nvPicPr>
          <p:cNvPr id="4" name="Picture 4" descr="A picture containing drawing&#10;&#10;Description automatically generated">
            <a:extLst>
              <a:ext uri="{FF2B5EF4-FFF2-40B4-BE49-F238E27FC236}">
                <a16:creationId xmlns:a16="http://schemas.microsoft.com/office/drawing/2014/main" id="{EE897B5B-4D76-4355-B282-B4ABC342F0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795955" y="609600"/>
            <a:ext cx="5414962" cy="5486400"/>
          </a:xfrm>
          <a:prstGeom prst="rect">
            <a:avLst/>
          </a:prstGeom>
        </p:spPr>
      </p:pic>
      <p:sp>
        <p:nvSpPr>
          <p:cNvPr id="5" name="TextBox 4">
            <a:extLst>
              <a:ext uri="{FF2B5EF4-FFF2-40B4-BE49-F238E27FC236}">
                <a16:creationId xmlns:a16="http://schemas.microsoft.com/office/drawing/2014/main" id="{4123A178-46EF-4FA9-89FB-75E6B055291C}"/>
              </a:ext>
            </a:extLst>
          </p:cNvPr>
          <p:cNvSpPr txBox="1"/>
          <p:nvPr/>
        </p:nvSpPr>
        <p:spPr>
          <a:xfrm>
            <a:off x="8737163" y="5895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53894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F7A0AA6E-FBE4-4237-8777-A5766F0A5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7587" y="5080"/>
            <a:ext cx="4531366" cy="6014720"/>
            <a:chOff x="7657587" y="5080"/>
            <a:chExt cx="4531366" cy="6014720"/>
          </a:xfrm>
        </p:grpSpPr>
        <p:pic>
          <p:nvPicPr>
            <p:cNvPr id="14" name="Picture 13">
              <a:extLst>
                <a:ext uri="{FF2B5EF4-FFF2-40B4-BE49-F238E27FC236}">
                  <a16:creationId xmlns:a16="http://schemas.microsoft.com/office/drawing/2014/main" id="{A8ACF422-864A-48F3-BCDF-2EBADF4125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flipV="1">
              <a:off x="7657587" y="5080"/>
              <a:ext cx="4531366" cy="4864019"/>
            </a:xfrm>
            <a:prstGeom prst="rect">
              <a:avLst/>
            </a:prstGeom>
          </p:spPr>
        </p:pic>
        <p:pic>
          <p:nvPicPr>
            <p:cNvPr id="15" name="Picture 14">
              <a:extLst>
                <a:ext uri="{FF2B5EF4-FFF2-40B4-BE49-F238E27FC236}">
                  <a16:creationId xmlns:a16="http://schemas.microsoft.com/office/drawing/2014/main" id="{BC7B8F36-FD07-41AE-BB00-D1D458C062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flipV="1">
              <a:off x="8627628" y="5080"/>
              <a:ext cx="3561325" cy="6014720"/>
            </a:xfrm>
            <a:prstGeom prst="rect">
              <a:avLst/>
            </a:prstGeom>
          </p:spPr>
        </p:pic>
      </p:grpSp>
      <p:sp>
        <p:nvSpPr>
          <p:cNvPr id="2" name="Title 1">
            <a:extLst>
              <a:ext uri="{FF2B5EF4-FFF2-40B4-BE49-F238E27FC236}">
                <a16:creationId xmlns:a16="http://schemas.microsoft.com/office/drawing/2014/main" id="{5DFF3A66-F458-1C42-8E99-C10C4B8705AF}"/>
              </a:ext>
            </a:extLst>
          </p:cNvPr>
          <p:cNvSpPr>
            <a:spLocks noGrp="1"/>
          </p:cNvSpPr>
          <p:nvPr>
            <p:ph type="title"/>
          </p:nvPr>
        </p:nvSpPr>
        <p:spPr>
          <a:xfrm>
            <a:off x="838200" y="461339"/>
            <a:ext cx="10606072" cy="1900861"/>
          </a:xfrm>
        </p:spPr>
        <p:txBody>
          <a:bodyPr>
            <a:normAutofit/>
          </a:bodyPr>
          <a:lstStyle/>
          <a:p>
            <a:r>
              <a:rPr lang="en-US">
                <a:solidFill>
                  <a:srgbClr val="FFFFFF"/>
                </a:solidFill>
              </a:rPr>
              <a:t>What Does it Look Like?</a:t>
            </a:r>
          </a:p>
        </p:txBody>
      </p:sp>
      <p:sp>
        <p:nvSpPr>
          <p:cNvPr id="3" name="Content Placeholder 2">
            <a:extLst>
              <a:ext uri="{FF2B5EF4-FFF2-40B4-BE49-F238E27FC236}">
                <a16:creationId xmlns:a16="http://schemas.microsoft.com/office/drawing/2014/main" id="{44C51749-832F-0F47-8D52-A286CC5855B8}"/>
              </a:ext>
            </a:extLst>
          </p:cNvPr>
          <p:cNvSpPr>
            <a:spLocks noGrp="1"/>
          </p:cNvSpPr>
          <p:nvPr>
            <p:ph idx="1"/>
          </p:nvPr>
        </p:nvSpPr>
        <p:spPr>
          <a:xfrm>
            <a:off x="786973" y="2365402"/>
            <a:ext cx="4647901" cy="3271413"/>
          </a:xfrm>
        </p:spPr>
        <p:txBody>
          <a:bodyPr vert="horz" lIns="91440" tIns="45720" rIns="91440" bIns="45720" rtlCol="0" anchor="t">
            <a:noAutofit/>
          </a:bodyPr>
          <a:lstStyle/>
          <a:p>
            <a:pPr>
              <a:lnSpc>
                <a:spcPct val="100000"/>
              </a:lnSpc>
            </a:pPr>
            <a:r>
              <a:rPr lang="en-US" sz="2000" dirty="0">
                <a:solidFill>
                  <a:srgbClr val="FFFFFF"/>
                </a:solidFill>
              </a:rPr>
              <a:t>Centering Indigenous land-based practices (not integration).</a:t>
            </a:r>
          </a:p>
          <a:p>
            <a:pPr>
              <a:lnSpc>
                <a:spcPct val="100000"/>
              </a:lnSpc>
            </a:pPr>
            <a:r>
              <a:rPr lang="en-US" sz="2000" dirty="0">
                <a:solidFill>
                  <a:srgbClr val="FFFFFF"/>
                </a:solidFill>
              </a:rPr>
              <a:t>Folding in curricular outcomes and STEM studies after.</a:t>
            </a:r>
          </a:p>
          <a:p>
            <a:pPr>
              <a:lnSpc>
                <a:spcPct val="100000"/>
              </a:lnSpc>
            </a:pPr>
            <a:r>
              <a:rPr lang="en-US" sz="2000" b="1" dirty="0">
                <a:solidFill>
                  <a:srgbClr val="FFFFFF"/>
                </a:solidFill>
              </a:rPr>
              <a:t>Food Bundle:</a:t>
            </a:r>
            <a:r>
              <a:rPr lang="en-US" sz="2000" dirty="0">
                <a:solidFill>
                  <a:srgbClr val="FFFFFF"/>
                </a:solidFill>
              </a:rPr>
              <a:t> Maple sap production; wild ricing; moose hunting; gardening; fishing.</a:t>
            </a:r>
          </a:p>
          <a:p>
            <a:pPr>
              <a:lnSpc>
                <a:spcPct val="100000"/>
              </a:lnSpc>
            </a:pPr>
            <a:r>
              <a:rPr lang="en-US" sz="2000" dirty="0">
                <a:solidFill>
                  <a:srgbClr val="FFFFFF"/>
                </a:solidFill>
              </a:rPr>
              <a:t>Examination of how impacted by climate change from both an Indigenous perspective and Western scientific perspective.</a:t>
            </a:r>
          </a:p>
        </p:txBody>
      </p:sp>
      <p:pic>
        <p:nvPicPr>
          <p:cNvPr id="4" name="Picture 4" descr="A picture containing tree, snow, outdoor, wood&#10;&#10;Description automatically generated">
            <a:extLst>
              <a:ext uri="{FF2B5EF4-FFF2-40B4-BE49-F238E27FC236}">
                <a16:creationId xmlns:a16="http://schemas.microsoft.com/office/drawing/2014/main" id="{527AA56E-5EC4-4DAB-BAFB-A201E60E0A93}"/>
              </a:ext>
            </a:extLst>
          </p:cNvPr>
          <p:cNvPicPr>
            <a:picLocks noChangeAspect="1"/>
          </p:cNvPicPr>
          <p:nvPr/>
        </p:nvPicPr>
        <p:blipFill rotWithShape="1">
          <a:blip r:embed="rId3"/>
          <a:srcRect r="8224" b="2"/>
          <a:stretch/>
        </p:blipFill>
        <p:spPr>
          <a:xfrm>
            <a:off x="6626806" y="2743199"/>
            <a:ext cx="4817466" cy="3271413"/>
          </a:xfrm>
          <a:prstGeom prst="rect">
            <a:avLst/>
          </a:prstGeom>
        </p:spPr>
      </p:pic>
    </p:spTree>
    <p:extLst>
      <p:ext uri="{BB962C8B-B14F-4D97-AF65-F5344CB8AC3E}">
        <p14:creationId xmlns:p14="http://schemas.microsoft.com/office/powerpoint/2010/main" val="2223347848"/>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9468</TotalTime>
  <Words>1261</Words>
  <Application>Microsoft Macintosh PowerPoint</Application>
  <PresentationFormat>Widescreen</PresentationFormat>
  <Paragraphs>116</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AvenirNext LT Pro Medium</vt:lpstr>
      <vt:lpstr>Calibri</vt:lpstr>
      <vt:lpstr>Quire Sans</vt:lpstr>
      <vt:lpstr>Sabon Next LT</vt:lpstr>
      <vt:lpstr>DappledVTI</vt:lpstr>
      <vt:lpstr>Decolonizing STEM Instruction Through Land-Based Teaching and Research </vt:lpstr>
      <vt:lpstr>Positioning Myself</vt:lpstr>
      <vt:lpstr>Problem</vt:lpstr>
      <vt:lpstr>Purpose </vt:lpstr>
      <vt:lpstr>Context</vt:lpstr>
      <vt:lpstr>Project Goals</vt:lpstr>
      <vt:lpstr>PowerPoint Presentation</vt:lpstr>
      <vt:lpstr>Indigenous Knowledge</vt:lpstr>
      <vt:lpstr>What Does it Look Like?</vt:lpstr>
      <vt:lpstr>Indigenous Research Methodology</vt:lpstr>
      <vt:lpstr>Relationality with the Land</vt:lpstr>
      <vt:lpstr>What Does The Mean in Terms of Research?</vt:lpstr>
      <vt:lpstr>Land-Based Methodology</vt:lpstr>
      <vt:lpstr>Benefits of Land-Based Research</vt:lpstr>
      <vt:lpstr>Knowledge Mutualism Framework</vt:lpstr>
      <vt:lpstr>Miigwech, Nia:wen,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Alice Johnston</cp:lastModifiedBy>
  <cp:revision>121</cp:revision>
  <dcterms:created xsi:type="dcterms:W3CDTF">2021-02-01T15:44:16Z</dcterms:created>
  <dcterms:modified xsi:type="dcterms:W3CDTF">2021-07-07T15:19:00Z</dcterms:modified>
</cp:coreProperties>
</file>